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F2B20"/>
        </a:fontRef>
        <a:srgbClr val="2F2B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 b="def" i="def"/>
      <a:tcStyle>
        <a:tcBdr/>
        <a:fill>
          <a:solidFill>
            <a:srgbClr val="F1F0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F2B20"/>
        </a:fontRef>
        <a:srgbClr val="2F2B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 b="def" i="def"/>
      <a:tcStyle>
        <a:tcBdr/>
        <a:fill>
          <a:solidFill>
            <a:srgbClr val="F7F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F2B20"/>
        </a:fontRef>
        <a:srgbClr val="2F2B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 b="def" i="def"/>
      <a:tcStyle>
        <a:tcBdr/>
        <a:fill>
          <a:solidFill>
            <a:srgbClr val="F2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F2B20"/>
        </a:fontRef>
        <a:srgbClr val="2F2B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F2B20"/>
        </a:fontRef>
        <a:srgbClr val="2F2B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F2B20"/>
              </a:solidFill>
              <a:prstDash val="solid"/>
              <a:round/>
            </a:ln>
          </a:top>
          <a:bottom>
            <a:ln w="254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F2B20"/>
              </a:solidFill>
              <a:prstDash val="solid"/>
              <a:round/>
            </a:ln>
          </a:top>
          <a:bottom>
            <a:ln w="254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F2B20"/>
        </a:fontRef>
        <a:srgbClr val="2F2B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F2B2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F2B2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F2B2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F2B20"/>
        </a:fontRef>
        <a:srgbClr val="2F2B20"/>
      </a:tcTxStyle>
      <a:tcStyle>
        <a:tcBdr>
          <a:left>
            <a:ln w="12700" cap="flat">
              <a:solidFill>
                <a:srgbClr val="2F2B20"/>
              </a:solidFill>
              <a:prstDash val="solid"/>
              <a:round/>
            </a:ln>
          </a:left>
          <a:right>
            <a:ln w="12700" cap="flat">
              <a:solidFill>
                <a:srgbClr val="2F2B20"/>
              </a:solidFill>
              <a:prstDash val="solid"/>
              <a:round/>
            </a:ln>
          </a:right>
          <a:top>
            <a:ln w="12700" cap="flat">
              <a:solidFill>
                <a:srgbClr val="2F2B20"/>
              </a:solidFill>
              <a:prstDash val="solid"/>
              <a:round/>
            </a:ln>
          </a:top>
          <a:bottom>
            <a:ln w="127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solidFill>
                <a:srgbClr val="2F2B20"/>
              </a:solidFill>
              <a:prstDash val="solid"/>
              <a:round/>
            </a:ln>
          </a:insideH>
          <a:insideV>
            <a:ln w="12700" cap="flat">
              <a:solidFill>
                <a:srgbClr val="2F2B20"/>
              </a:solidFill>
              <a:prstDash val="solid"/>
              <a:round/>
            </a:ln>
          </a:insideV>
        </a:tcBdr>
        <a:fill>
          <a:solidFill>
            <a:srgbClr val="2F2B2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F2B20"/>
        </a:fontRef>
        <a:srgbClr val="2F2B20"/>
      </a:tcTxStyle>
      <a:tcStyle>
        <a:tcBdr>
          <a:left>
            <a:ln w="12700" cap="flat">
              <a:solidFill>
                <a:srgbClr val="2F2B20"/>
              </a:solidFill>
              <a:prstDash val="solid"/>
              <a:round/>
            </a:ln>
          </a:left>
          <a:right>
            <a:ln w="12700" cap="flat">
              <a:solidFill>
                <a:srgbClr val="2F2B20"/>
              </a:solidFill>
              <a:prstDash val="solid"/>
              <a:round/>
            </a:ln>
          </a:right>
          <a:top>
            <a:ln w="12700" cap="flat">
              <a:solidFill>
                <a:srgbClr val="2F2B20"/>
              </a:solidFill>
              <a:prstDash val="solid"/>
              <a:round/>
            </a:ln>
          </a:top>
          <a:bottom>
            <a:ln w="127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solidFill>
                <a:srgbClr val="2F2B20"/>
              </a:solidFill>
              <a:prstDash val="solid"/>
              <a:round/>
            </a:ln>
          </a:insideH>
          <a:insideV>
            <a:ln w="12700" cap="flat">
              <a:solidFill>
                <a:srgbClr val="2F2B20"/>
              </a:solidFill>
              <a:prstDash val="solid"/>
              <a:round/>
            </a:ln>
          </a:insideV>
        </a:tcBdr>
        <a:fill>
          <a:solidFill>
            <a:srgbClr val="2F2B20">
              <a:alpha val="20000"/>
            </a:srgbClr>
          </a:solidFill>
        </a:fill>
      </a:tcStyle>
    </a:firstCol>
    <a:lastRow>
      <a:tcTxStyle b="on" i="off">
        <a:fontRef idx="major">
          <a:srgbClr val="2F2B20"/>
        </a:fontRef>
        <a:srgbClr val="2F2B20"/>
      </a:tcTxStyle>
      <a:tcStyle>
        <a:tcBdr>
          <a:left>
            <a:ln w="12700" cap="flat">
              <a:solidFill>
                <a:srgbClr val="2F2B20"/>
              </a:solidFill>
              <a:prstDash val="solid"/>
              <a:round/>
            </a:ln>
          </a:left>
          <a:right>
            <a:ln w="12700" cap="flat">
              <a:solidFill>
                <a:srgbClr val="2F2B20"/>
              </a:solidFill>
              <a:prstDash val="solid"/>
              <a:round/>
            </a:ln>
          </a:right>
          <a:top>
            <a:ln w="50800" cap="flat">
              <a:solidFill>
                <a:srgbClr val="2F2B20"/>
              </a:solidFill>
              <a:prstDash val="solid"/>
              <a:round/>
            </a:ln>
          </a:top>
          <a:bottom>
            <a:ln w="127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solidFill>
                <a:srgbClr val="2F2B20"/>
              </a:solidFill>
              <a:prstDash val="solid"/>
              <a:round/>
            </a:ln>
          </a:insideH>
          <a:insideV>
            <a:ln w="12700" cap="flat">
              <a:solidFill>
                <a:srgbClr val="2F2B2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F2B20"/>
        </a:fontRef>
        <a:srgbClr val="2F2B20"/>
      </a:tcTxStyle>
      <a:tcStyle>
        <a:tcBdr>
          <a:left>
            <a:ln w="12700" cap="flat">
              <a:solidFill>
                <a:srgbClr val="2F2B20"/>
              </a:solidFill>
              <a:prstDash val="solid"/>
              <a:round/>
            </a:ln>
          </a:left>
          <a:right>
            <a:ln w="12700" cap="flat">
              <a:solidFill>
                <a:srgbClr val="2F2B20"/>
              </a:solidFill>
              <a:prstDash val="solid"/>
              <a:round/>
            </a:ln>
          </a:right>
          <a:top>
            <a:ln w="12700" cap="flat">
              <a:solidFill>
                <a:srgbClr val="2F2B20"/>
              </a:solidFill>
              <a:prstDash val="solid"/>
              <a:round/>
            </a:ln>
          </a:top>
          <a:bottom>
            <a:ln w="254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solidFill>
                <a:srgbClr val="2F2B20"/>
              </a:solidFill>
              <a:prstDash val="solid"/>
              <a:round/>
            </a:ln>
          </a:insideH>
          <a:insideV>
            <a:ln w="12700" cap="flat">
              <a:solidFill>
                <a:srgbClr val="2F2B2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2F2B20"/>
        </a:solidFill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solidFill>
          <a:srgbClr val="2F2B20"/>
        </a:solidFill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solidFill>
          <a:srgbClr val="2F2B20"/>
        </a:solidFill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solidFill>
          <a:srgbClr val="2F2B20"/>
        </a:solidFill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solidFill>
          <a:srgbClr val="2F2B20"/>
        </a:solidFill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solidFill>
          <a:srgbClr val="2F2B20"/>
        </a:solidFill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solidFill>
          <a:srgbClr val="2F2B20"/>
        </a:solidFill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solidFill>
          <a:srgbClr val="2F2B20"/>
        </a:solidFill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solidFill>
          <a:srgbClr val="2F2B20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914400" y="2540000"/>
            <a:ext cx="10058400" cy="3458635"/>
          </a:xfrm>
          <a:prstGeom prst="rect">
            <a:avLst/>
          </a:prstGeom>
        </p:spPr>
        <p:txBody>
          <a:bodyPr anchor="b"/>
          <a:lstStyle>
            <a:lvl1pPr>
              <a:defRPr sz="88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914400" y="6096000"/>
            <a:ext cx="8615681" cy="1422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1pPr>
            <a:lvl2pPr marL="0" indent="609584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2pPr>
            <a:lvl3pPr marL="0" indent="1219169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3pPr>
            <a:lvl4pPr marL="0" indent="1828754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4pPr>
            <a:lvl5pPr marL="0" indent="2438338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963085" y="7315200"/>
            <a:ext cx="10212917" cy="1557868"/>
          </a:xfrm>
          <a:prstGeom prst="rect">
            <a:avLst/>
          </a:prstGeom>
        </p:spPr>
        <p:txBody>
          <a:bodyPr anchor="t"/>
          <a:lstStyle>
            <a:lvl1pPr>
              <a:defRPr cap="all" sz="48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963085" y="5137151"/>
            <a:ext cx="8180917" cy="2178052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1pPr>
            <a:lvl2pPr marL="0" indent="609584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2pPr>
            <a:lvl3pPr marL="0" indent="1219169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3pPr>
            <a:lvl4pPr marL="0" indent="1828754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4pPr>
            <a:lvl5pPr marL="0" indent="2438338">
              <a:buClrTx/>
              <a:buSzTx/>
              <a:buFontTx/>
              <a:buNone/>
              <a:defRPr sz="2700">
                <a:solidFill>
                  <a:srgbClr val="8C8B8A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609600" y="2048255"/>
            <a:ext cx="4876800" cy="6120386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700"/>
            </a:lvl1pPr>
            <a:lvl2pPr marL="901042" indent="-352415">
              <a:spcBef>
                <a:spcPts val="800"/>
              </a:spcBef>
              <a:defRPr sz="3700"/>
            </a:lvl2pPr>
            <a:lvl3pPr marL="1453971" indent="-417677">
              <a:spcBef>
                <a:spcPts val="800"/>
              </a:spcBef>
              <a:defRPr sz="3700"/>
            </a:lvl3pPr>
            <a:lvl4pPr marL="1871932" indent="-469887">
              <a:spcBef>
                <a:spcPts val="800"/>
              </a:spcBef>
              <a:defRPr sz="3700"/>
            </a:lvl4pPr>
            <a:lvl5pPr marL="2237683" indent="-469887">
              <a:spcBef>
                <a:spcPts val="800"/>
              </a:spcBef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609600" y="2046816"/>
            <a:ext cx="4876800" cy="853017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b="1" sz="2700">
                <a:solidFill>
                  <a:srgbClr val="675E47"/>
                </a:solidFill>
              </a:defRPr>
            </a:lvl1pPr>
            <a:lvl2pPr marL="0" indent="609584" algn="ctr">
              <a:buClrTx/>
              <a:buSzTx/>
              <a:buFontTx/>
              <a:buNone/>
              <a:defRPr b="1" sz="2700">
                <a:solidFill>
                  <a:srgbClr val="675E47"/>
                </a:solidFill>
              </a:defRPr>
            </a:lvl2pPr>
            <a:lvl3pPr marL="0" indent="1219169" algn="ctr">
              <a:buClrTx/>
              <a:buSzTx/>
              <a:buFontTx/>
              <a:buNone/>
              <a:defRPr b="1" sz="2700">
                <a:solidFill>
                  <a:srgbClr val="675E47"/>
                </a:solidFill>
              </a:defRPr>
            </a:lvl3pPr>
            <a:lvl4pPr marL="0" indent="1828754" algn="ctr">
              <a:buClrTx/>
              <a:buSzTx/>
              <a:buFontTx/>
              <a:buNone/>
              <a:defRPr b="1" sz="2700">
                <a:solidFill>
                  <a:srgbClr val="675E47"/>
                </a:solidFill>
              </a:defRPr>
            </a:lvl4pPr>
            <a:lvl5pPr marL="0" indent="2438338" algn="ctr">
              <a:buClrTx/>
              <a:buSzTx/>
              <a:buFontTx/>
              <a:buNone/>
              <a:defRPr b="1" sz="2700">
                <a:solidFill>
                  <a:srgbClr val="675E4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21"/>
          </p:nvPr>
        </p:nvSpPr>
        <p:spPr>
          <a:xfrm>
            <a:off x="5892800" y="2046816"/>
            <a:ext cx="4876800" cy="853016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b="1" sz="2700">
                <a:solidFill>
                  <a:srgbClr val="675E47"/>
                </a:solidFill>
              </a:defRPr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406401" y="7327392"/>
            <a:ext cx="10363201" cy="792481"/>
          </a:xfrm>
          <a:prstGeom prst="rect">
            <a:avLst/>
          </a:prstGeom>
        </p:spPr>
        <p:txBody>
          <a:bodyPr anchor="b"/>
          <a:lstStyle>
            <a:lvl1pPr algn="ctr">
              <a:defRPr b="1" sz="29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406400" y="8128000"/>
            <a:ext cx="10363201" cy="812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100"/>
            </a:lvl1pPr>
            <a:lvl2pPr marL="0" indent="609584" algn="ctr">
              <a:spcBef>
                <a:spcPts val="500"/>
              </a:spcBef>
              <a:buClrTx/>
              <a:buSzTx/>
              <a:buFontTx/>
              <a:buNone/>
              <a:defRPr sz="2100"/>
            </a:lvl2pPr>
            <a:lvl3pPr marL="0" indent="1219169" algn="ctr">
              <a:spcBef>
                <a:spcPts val="500"/>
              </a:spcBef>
              <a:buClrTx/>
              <a:buSzTx/>
              <a:buFontTx/>
              <a:buNone/>
              <a:defRPr sz="2100"/>
            </a:lvl3pPr>
            <a:lvl4pPr marL="0" indent="1828754" algn="ctr">
              <a:spcBef>
                <a:spcPts val="500"/>
              </a:spcBef>
              <a:buClrTx/>
              <a:buSzTx/>
              <a:buFontTx/>
              <a:buNone/>
              <a:defRPr sz="2100"/>
            </a:lvl4pPr>
            <a:lvl5pPr marL="0" indent="2438338" algn="ctr">
              <a:spcBef>
                <a:spcPts val="500"/>
              </a:spcBef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402336" y="7327037"/>
            <a:ext cx="10363201" cy="792836"/>
          </a:xfrm>
          <a:prstGeom prst="rect">
            <a:avLst/>
          </a:prstGeom>
        </p:spPr>
        <p:txBody>
          <a:bodyPr anchor="b"/>
          <a:lstStyle>
            <a:lvl1pPr algn="ctr">
              <a:defRPr b="1" sz="29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idx="21"/>
          </p:nvPr>
        </p:nvSpPr>
        <p:spPr>
          <a:xfrm>
            <a:off x="0" y="0"/>
            <a:ext cx="112776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402336" y="8128000"/>
            <a:ext cx="10363201" cy="8168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100"/>
            </a:lvl1pPr>
            <a:lvl2pPr marL="0" indent="609584" algn="ctr">
              <a:spcBef>
                <a:spcPts val="500"/>
              </a:spcBef>
              <a:buClrTx/>
              <a:buSzTx/>
              <a:buFontTx/>
              <a:buNone/>
              <a:defRPr sz="2100"/>
            </a:lvl2pPr>
            <a:lvl3pPr marL="0" indent="1219169" algn="ctr">
              <a:spcBef>
                <a:spcPts val="500"/>
              </a:spcBef>
              <a:buClrTx/>
              <a:buSzTx/>
              <a:buFontTx/>
              <a:buNone/>
              <a:defRPr sz="2100"/>
            </a:lvl3pPr>
            <a:lvl4pPr marL="0" indent="1828754" algn="ctr">
              <a:spcBef>
                <a:spcPts val="500"/>
              </a:spcBef>
              <a:buClrTx/>
              <a:buSzTx/>
              <a:buFontTx/>
              <a:buNone/>
              <a:defRPr sz="2100"/>
            </a:lvl4pPr>
            <a:lvl5pPr marL="0" indent="2438338" algn="ctr">
              <a:spcBef>
                <a:spcPts val="500"/>
              </a:spcBef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1277600" y="0"/>
            <a:ext cx="914400" cy="9144000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7"/>
          <p:cNvSpPr/>
          <p:nvPr/>
        </p:nvSpPr>
        <p:spPr>
          <a:xfrm>
            <a:off x="11277600" y="7315200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609600" y="366183"/>
            <a:ext cx="1016000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7" tIns="60957" rIns="60957" bIns="6095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2133600"/>
            <a:ext cx="10160000" cy="640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7" tIns="60957" rIns="60957" bIns="60957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375717" y="7602432"/>
            <a:ext cx="731521" cy="387351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 anchor="ctr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33" strike="noStrike" sz="6100" u="none"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33" strike="noStrike" sz="6100" u="none"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33" strike="noStrike" sz="6100" u="none"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33" strike="noStrike" sz="6100" u="none"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33" strike="noStrike" sz="6100" u="none"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33" strike="noStrike" sz="6100" u="none"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33" strike="noStrike" sz="6100" u="none"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33" strike="noStrike" sz="6100" u="none"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33" strike="noStrike" sz="6100" u="none"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457189" marR="0" indent="-304792" algn="l" defTabSz="1219169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900" u="none">
          <a:solidFill>
            <a:srgbClr val="2F2B20"/>
          </a:solidFill>
          <a:uFillTx/>
          <a:latin typeface="+mj-lt"/>
          <a:ea typeface="+mj-ea"/>
          <a:cs typeface="+mj-cs"/>
          <a:sym typeface="Calibri"/>
        </a:defRPr>
      </a:lvl1pPr>
      <a:lvl2pPr marL="875996" marR="0" indent="-327369" algn="l" defTabSz="1219169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900" u="none">
          <a:solidFill>
            <a:srgbClr val="2F2B20"/>
          </a:solidFill>
          <a:uFillTx/>
          <a:latin typeface="+mj-lt"/>
          <a:ea typeface="+mj-ea"/>
          <a:cs typeface="+mj-cs"/>
          <a:sym typeface="Calibri"/>
        </a:defRPr>
      </a:lvl2pPr>
      <a:lvl3pPr marL="1404584" marR="0" indent="-368290" algn="l" defTabSz="1219169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900" u="none">
          <a:solidFill>
            <a:srgbClr val="2F2B20"/>
          </a:solidFill>
          <a:uFillTx/>
          <a:latin typeface="+mj-lt"/>
          <a:ea typeface="+mj-ea"/>
          <a:cs typeface="+mj-cs"/>
          <a:sym typeface="Calibri"/>
        </a:defRPr>
      </a:lvl3pPr>
      <a:lvl4pPr marL="1822948" marR="0" indent="-420903" algn="l" defTabSz="1219169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900" u="none">
          <a:solidFill>
            <a:srgbClr val="2F2B20"/>
          </a:solidFill>
          <a:uFillTx/>
          <a:latin typeface="+mj-lt"/>
          <a:ea typeface="+mj-ea"/>
          <a:cs typeface="+mj-cs"/>
          <a:sym typeface="Calibri"/>
        </a:defRPr>
      </a:lvl4pPr>
      <a:lvl5pPr marL="2233004" marR="0" indent="-465208" algn="l" defTabSz="1219169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900" u="none">
          <a:solidFill>
            <a:srgbClr val="2F2B20"/>
          </a:solidFill>
          <a:uFillTx/>
          <a:latin typeface="+mj-lt"/>
          <a:ea typeface="+mj-ea"/>
          <a:cs typeface="+mj-cs"/>
          <a:sym typeface="Calibri"/>
        </a:defRPr>
      </a:lvl5pPr>
      <a:lvl6pPr marL="2444755" marR="0" indent="-372167" algn="l" defTabSz="1219169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900" u="none">
          <a:solidFill>
            <a:srgbClr val="2F2B20"/>
          </a:solidFill>
          <a:uFillTx/>
          <a:latin typeface="+mj-lt"/>
          <a:ea typeface="+mj-ea"/>
          <a:cs typeface="+mj-cs"/>
          <a:sym typeface="Calibri"/>
        </a:defRPr>
      </a:lvl6pPr>
      <a:lvl7pPr marL="2688589" marR="0" indent="-372167" algn="l" defTabSz="1219169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900" u="none">
          <a:solidFill>
            <a:srgbClr val="2F2B20"/>
          </a:solidFill>
          <a:uFillTx/>
          <a:latin typeface="+mj-lt"/>
          <a:ea typeface="+mj-ea"/>
          <a:cs typeface="+mj-cs"/>
          <a:sym typeface="Calibri"/>
        </a:defRPr>
      </a:lvl7pPr>
      <a:lvl8pPr marL="2932423" marR="0" indent="-372167" algn="l" defTabSz="1219169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900" u="none">
          <a:solidFill>
            <a:srgbClr val="2F2B20"/>
          </a:solidFill>
          <a:uFillTx/>
          <a:latin typeface="+mj-lt"/>
          <a:ea typeface="+mj-ea"/>
          <a:cs typeface="+mj-cs"/>
          <a:sym typeface="Calibri"/>
        </a:defRPr>
      </a:lvl8pPr>
      <a:lvl9pPr marL="3176257" marR="0" indent="-372167" algn="l" defTabSz="1219169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900" u="none">
          <a:solidFill>
            <a:srgbClr val="2F2B2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JS OBJECTS</a:t>
            </a:r>
          </a:p>
        </p:txBody>
      </p:sp>
      <p:sp>
        <p:nvSpPr>
          <p:cNvPr id="96" name="Subtitle 3"/>
          <p:cNvSpPr txBox="1"/>
          <p:nvPr>
            <p:ph type="subTitle" sz="quarter" idx="1"/>
          </p:nvPr>
        </p:nvSpPr>
        <p:spPr>
          <a:xfrm>
            <a:off x="-3192515" y="-534286"/>
            <a:ext cx="8615681" cy="1422401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Objects as containers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indent="12700">
              <a:spcBef>
                <a:spcPts val="100"/>
              </a:spcBef>
              <a:defRPr spc="-399"/>
            </a:pPr>
            <a:r>
              <a:t>Changing </a:t>
            </a:r>
            <a:r>
              <a:rPr spc="-500"/>
              <a:t>Values </a:t>
            </a:r>
            <a:r>
              <a:t>in </a:t>
            </a:r>
            <a:r>
              <a:rPr spc="-500"/>
              <a:t>an</a:t>
            </a:r>
            <a:r>
              <a:rPr spc="-300"/>
              <a:t> Object</a:t>
            </a:r>
          </a:p>
        </p:txBody>
      </p:sp>
      <p:sp>
        <p:nvSpPr>
          <p:cNvPr id="123" name="object 6"/>
          <p:cNvSpPr txBox="1"/>
          <p:nvPr/>
        </p:nvSpPr>
        <p:spPr>
          <a:xfrm>
            <a:off x="894176" y="2378075"/>
            <a:ext cx="8104121" cy="448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80">
                <a:solidFill>
                  <a:srgbClr val="393934"/>
                </a:solidFill>
              </a:rPr>
              <a:t>movie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330">
                <a:solidFill>
                  <a:srgbClr val="393934"/>
                </a:solidFill>
              </a:rPr>
              <a:t> </a:t>
            </a:r>
            <a:r>
              <a:rPr spc="-125">
                <a:solidFill>
                  <a:srgbClr val="393934"/>
                </a:solidFill>
              </a:rPr>
              <a:t>{</a:t>
            </a:r>
          </a:p>
          <a:p>
            <a:pPr marR="572134" indent="239395">
              <a:lnSpc>
                <a:spcPct val="105499"/>
              </a:lnSpc>
              <a:defRPr spc="-15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name: </a:t>
            </a:r>
            <a:r>
              <a:rPr spc="25">
                <a:solidFill>
                  <a:srgbClr val="A21414"/>
                </a:solidFill>
              </a:rPr>
              <a:t>"Satantango"</a:t>
            </a:r>
            <a:r>
              <a:rPr spc="25"/>
              <a:t>,  </a:t>
            </a:r>
            <a:r>
              <a:rPr spc="120"/>
              <a:t>director: </a:t>
            </a:r>
            <a:r>
              <a:rPr spc="55">
                <a:solidFill>
                  <a:srgbClr val="A21414"/>
                </a:solidFill>
              </a:rPr>
              <a:t>"Bela </a:t>
            </a:r>
            <a:r>
              <a:rPr spc="120">
                <a:solidFill>
                  <a:srgbClr val="A21414"/>
                </a:solidFill>
              </a:rPr>
              <a:t>Tarr"</a:t>
            </a:r>
            <a:r>
              <a:rPr spc="120"/>
              <a:t>,  </a:t>
            </a:r>
            <a:r>
              <a:rPr spc="65"/>
              <a:t>duration:</a:t>
            </a:r>
            <a:r>
              <a:rPr spc="315"/>
              <a:t> </a:t>
            </a:r>
            <a:r>
              <a:rPr spc="-125">
                <a:solidFill>
                  <a:srgbClr val="36ACAA"/>
                </a:solidFill>
              </a:rPr>
              <a:t>432</a:t>
            </a:r>
          </a:p>
          <a:p>
            <a:pPr indent="12700">
              <a:spcBef>
                <a:spcPts val="100"/>
              </a:spcBef>
              <a:defRPr spc="1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  <a:p>
            <a:pPr>
              <a:defRPr sz="3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R="5080" indent="12700">
              <a:lnSpc>
                <a:spcPct val="105499"/>
              </a:lnSpc>
              <a:defRPr spc="-104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movie.name </a:t>
            </a:r>
            <a:r>
              <a:rPr spc="-419"/>
              <a:t>= </a:t>
            </a:r>
            <a:r>
              <a:rPr spc="10">
                <a:solidFill>
                  <a:srgbClr val="A21414"/>
                </a:solidFill>
              </a:rPr>
              <a:t>"Sátántangó"</a:t>
            </a:r>
            <a:r>
              <a:rPr spc="10"/>
              <a:t>;  </a:t>
            </a:r>
            <a:r>
              <a:rPr spc="60"/>
              <a:t>movie.director </a:t>
            </a:r>
            <a:r>
              <a:rPr spc="-419"/>
              <a:t>= </a:t>
            </a:r>
            <a:r>
              <a:rPr spc="55">
                <a:solidFill>
                  <a:srgbClr val="A21414"/>
                </a:solidFill>
              </a:rPr>
              <a:t>"Béla </a:t>
            </a:r>
            <a:r>
              <a:rPr spc="95">
                <a:solidFill>
                  <a:srgbClr val="A21414"/>
                </a:solidFill>
              </a:rPr>
              <a:t>Tarr"</a:t>
            </a:r>
            <a:r>
              <a:rPr spc="95"/>
              <a:t>;  </a:t>
            </a:r>
            <a:r>
              <a:rPr spc="20"/>
              <a:t>movie.duration </a:t>
            </a:r>
            <a:r>
              <a:rPr spc="-419"/>
              <a:t>=</a:t>
            </a:r>
            <a:r>
              <a:rPr spc="-380"/>
              <a:t> </a:t>
            </a:r>
            <a:r>
              <a:rPr spc="-55">
                <a:solidFill>
                  <a:srgbClr val="36ACAA"/>
                </a:solidFill>
              </a:rPr>
              <a:t>534</a:t>
            </a:r>
            <a:r>
              <a:rPr spc="-55"/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indent="12700">
              <a:spcBef>
                <a:spcPts val="100"/>
              </a:spcBef>
              <a:defRPr spc="-399"/>
            </a:pPr>
            <a:r>
              <a:t>Adding </a:t>
            </a:r>
            <a:r>
              <a:rPr spc="-500"/>
              <a:t>new values </a:t>
            </a:r>
            <a:r>
              <a:t>to </a:t>
            </a:r>
            <a:r>
              <a:rPr spc="-500"/>
              <a:t>an</a:t>
            </a:r>
            <a:r>
              <a:rPr spc="-199"/>
              <a:t> </a:t>
            </a:r>
            <a:r>
              <a:rPr spc="-300"/>
              <a:t>Object</a:t>
            </a:r>
          </a:p>
        </p:txBody>
      </p:sp>
      <p:sp>
        <p:nvSpPr>
          <p:cNvPr id="126" name="object 6"/>
          <p:cNvSpPr txBox="1"/>
          <p:nvPr/>
        </p:nvSpPr>
        <p:spPr>
          <a:xfrm>
            <a:off x="762000" y="2682875"/>
            <a:ext cx="10210800" cy="49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spc="-80">
                <a:solidFill>
                  <a:srgbClr val="393934"/>
                </a:solidFill>
              </a:rPr>
              <a:t>movie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325">
                <a:solidFill>
                  <a:srgbClr val="393934"/>
                </a:solidFill>
              </a:rPr>
              <a:t> </a:t>
            </a:r>
            <a:r>
              <a:rPr spc="-125">
                <a:solidFill>
                  <a:srgbClr val="393934"/>
                </a:solidFill>
              </a:rPr>
              <a:t>{</a:t>
            </a:r>
          </a:p>
          <a:p>
            <a:pPr marR="2387600" indent="239395">
              <a:lnSpc>
                <a:spcPct val="105499"/>
              </a:lnSpc>
              <a:defRPr spc="-15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name: </a:t>
            </a:r>
            <a:r>
              <a:rPr spc="25">
                <a:solidFill>
                  <a:srgbClr val="A21414"/>
                </a:solidFill>
              </a:rPr>
              <a:t>"Satantango"</a:t>
            </a:r>
            <a:r>
              <a:rPr spc="25"/>
              <a:t>,  </a:t>
            </a:r>
            <a:endParaRPr spc="25"/>
          </a:p>
          <a:p>
            <a:pPr marR="2387600" indent="239395">
              <a:lnSpc>
                <a:spcPct val="105499"/>
              </a:lnSpc>
              <a:defRPr spc="-15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pc="120"/>
              <a:t>director: </a:t>
            </a:r>
            <a:r>
              <a:rPr spc="55">
                <a:solidFill>
                  <a:srgbClr val="A21414"/>
                </a:solidFill>
              </a:rPr>
              <a:t>"Bela </a:t>
            </a:r>
            <a:r>
              <a:rPr spc="120">
                <a:solidFill>
                  <a:srgbClr val="A21414"/>
                </a:solidFill>
              </a:rPr>
              <a:t>Tarr"</a:t>
            </a:r>
            <a:r>
              <a:rPr spc="120"/>
              <a:t>,  </a:t>
            </a:r>
            <a:r>
              <a:rPr spc="65"/>
              <a:t>duration:</a:t>
            </a:r>
            <a:r>
              <a:rPr spc="315"/>
              <a:t> </a:t>
            </a:r>
            <a:r>
              <a:rPr spc="-125">
                <a:solidFill>
                  <a:srgbClr val="36ACAA"/>
                </a:solidFill>
              </a:rPr>
              <a:t>432</a:t>
            </a:r>
          </a:p>
          <a:p>
            <a:pPr indent="12700">
              <a:spcBef>
                <a:spcPts val="100"/>
              </a:spcBef>
              <a:defRPr spc="1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  <a:p>
            <a:pPr>
              <a:defRPr sz="3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12700">
              <a:defRPr spc="-2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movie.language </a:t>
            </a:r>
            <a:r>
              <a:rPr spc="-419"/>
              <a:t>=</a:t>
            </a:r>
            <a:r>
              <a:rPr spc="-290"/>
              <a:t> </a:t>
            </a:r>
            <a:r>
              <a:rPr spc="20">
                <a:solidFill>
                  <a:srgbClr val="A21414"/>
                </a:solidFill>
              </a:rPr>
              <a:t>"Hungarian"</a:t>
            </a:r>
            <a:r>
              <a:rPr spc="20"/>
              <a:t>;</a:t>
            </a:r>
          </a:p>
          <a:p>
            <a:pPr indent="12700">
              <a:spcBef>
                <a:spcPts val="100"/>
              </a:spcBef>
              <a:defRPr spc="4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movie.rating </a:t>
            </a:r>
            <a:r>
              <a:rPr spc="-419"/>
              <a:t>= </a:t>
            </a:r>
            <a:r>
              <a:rPr spc="-110">
                <a:solidFill>
                  <a:srgbClr val="36ACAA"/>
                </a:solidFill>
              </a:rPr>
              <a:t>21412523224616982</a:t>
            </a:r>
            <a:r>
              <a:rPr spc="-110"/>
              <a:t>; </a:t>
            </a:r>
            <a:r>
              <a:rPr i="1" spc="165">
                <a:solidFill>
                  <a:srgbClr val="008000"/>
                </a:solidFill>
              </a:rPr>
              <a:t>// </a:t>
            </a:r>
            <a:r>
              <a:rPr i="1" spc="-75">
                <a:solidFill>
                  <a:srgbClr val="008000"/>
                </a:solidFill>
              </a:rPr>
              <a:t>Out </a:t>
            </a:r>
            <a:r>
              <a:rPr i="1" spc="125">
                <a:solidFill>
                  <a:srgbClr val="008000"/>
                </a:solidFill>
              </a:rPr>
              <a:t>of</a:t>
            </a:r>
            <a:r>
              <a:rPr i="1" spc="55">
                <a:solidFill>
                  <a:srgbClr val="008000"/>
                </a:solidFill>
              </a:rPr>
              <a:t> </a:t>
            </a:r>
            <a:r>
              <a:rPr i="1" spc="-125">
                <a:solidFill>
                  <a:srgbClr val="008000"/>
                </a:solidFill>
              </a:rPr>
              <a:t>5</a:t>
            </a:r>
          </a:p>
          <a:p>
            <a:pPr indent="12700">
              <a:spcBef>
                <a:spcPts val="100"/>
              </a:spcBef>
              <a:defRPr spc="2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movie.parts </a:t>
            </a:r>
            <a:r>
              <a:rPr spc="-419"/>
              <a:t>=</a:t>
            </a:r>
            <a:r>
              <a:rPr spc="-380"/>
              <a:t> </a:t>
            </a:r>
            <a:r>
              <a:rPr spc="-30">
                <a:solidFill>
                  <a:srgbClr val="36ACAA"/>
                </a:solidFill>
              </a:rPr>
              <a:t>12</a:t>
            </a:r>
            <a:r>
              <a:rPr spc="-30"/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indent="12700">
              <a:spcBef>
                <a:spcPts val="100"/>
              </a:spcBef>
              <a:defRPr spc="-199"/>
            </a:lvl1pPr>
          </a:lstStyle>
          <a:p>
            <a:pPr/>
            <a:r>
              <a:t>Functions inside Objects</a:t>
            </a:r>
          </a:p>
        </p:txBody>
      </p:sp>
      <p:sp>
        <p:nvSpPr>
          <p:cNvPr id="129" name="object 6"/>
          <p:cNvSpPr txBox="1"/>
          <p:nvPr/>
        </p:nvSpPr>
        <p:spPr>
          <a:xfrm>
            <a:off x="605590" y="1495247"/>
            <a:ext cx="10253659" cy="7355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7329" marR="1366519" indent="-215262">
              <a:lnSpc>
                <a:spcPct val="105499"/>
              </a:lnSpc>
              <a:defRPr spc="19" sz="25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11">
                <a:solidFill>
                  <a:srgbClr val="393934"/>
                </a:solidFill>
              </a:rPr>
              <a:t>person </a:t>
            </a:r>
            <a:r>
              <a:rPr spc="-328">
                <a:solidFill>
                  <a:srgbClr val="393934"/>
                </a:solidFill>
              </a:rPr>
              <a:t>= </a:t>
            </a:r>
            <a:r>
              <a:rPr spc="-97">
                <a:solidFill>
                  <a:srgbClr val="393934"/>
                </a:solidFill>
              </a:rPr>
              <a:t>{  </a:t>
            </a:r>
            <a:endParaRPr spc="-97">
              <a:solidFill>
                <a:srgbClr val="393934"/>
              </a:solidFill>
            </a:endParaRPr>
          </a:p>
          <a:p>
            <a:pPr marL="227329" marR="1366519" indent="-215262">
              <a:lnSpc>
                <a:spcPct val="105499"/>
              </a:lnSpc>
              <a:defRPr spc="27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firstName: </a:t>
            </a:r>
            <a:r>
              <a:rPr spc="42">
                <a:solidFill>
                  <a:srgbClr val="A21414"/>
                </a:solidFill>
              </a:rPr>
              <a:t>"Jacques"</a:t>
            </a:r>
            <a:r>
              <a:rPr spc="42"/>
              <a:t>,  </a:t>
            </a:r>
            <a:endParaRPr spc="42"/>
          </a:p>
          <a:p>
            <a:pPr marL="227329" marR="1366519" indent="-215262">
              <a:lnSpc>
                <a:spcPct val="105499"/>
              </a:lnSpc>
              <a:defRPr spc="-19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lastName: </a:t>
            </a:r>
            <a:r>
              <a:rPr spc="19">
                <a:solidFill>
                  <a:srgbClr val="A21414"/>
                </a:solidFill>
              </a:rPr>
              <a:t>"Cousteau"</a:t>
            </a:r>
            <a:r>
              <a:rPr spc="19"/>
              <a:t>,  </a:t>
            </a:r>
            <a:endParaRPr spc="19"/>
          </a:p>
          <a:p>
            <a:pPr marL="227329" marR="1366519" indent="-215262">
              <a:lnSpc>
                <a:spcPct val="105499"/>
              </a:lnSpc>
              <a:defRPr spc="-19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pc="19"/>
              <a:t>age: 32,</a:t>
            </a:r>
            <a:endParaRPr spc="19"/>
          </a:p>
          <a:p>
            <a:pPr marL="227329" marR="1366519" indent="-215262">
              <a:lnSpc>
                <a:spcPct val="105499"/>
              </a:lnSpc>
              <a:defRPr spc="31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sayHi: </a:t>
            </a:r>
            <a:r>
              <a:rPr spc="62">
                <a:solidFill>
                  <a:srgbClr val="0000FF"/>
                </a:solidFill>
              </a:rPr>
              <a:t>function </a:t>
            </a:r>
            <a:r>
              <a:rPr spc="125"/>
              <a:t>()</a:t>
            </a:r>
            <a:r>
              <a:rPr spc="175"/>
              <a:t> </a:t>
            </a:r>
            <a:r>
              <a:rPr spc="-97"/>
              <a:t>{</a:t>
            </a:r>
          </a:p>
          <a:p>
            <a:pPr indent="466090">
              <a:spcBef>
                <a:spcPts val="100"/>
              </a:spcBef>
              <a:defRPr spc="74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console.log(`</a:t>
            </a:r>
            <a:r>
              <a:rPr>
                <a:solidFill>
                  <a:srgbClr val="A21414"/>
                </a:solidFill>
              </a:rPr>
              <a:t>Hi, </a:t>
            </a:r>
            <a:r>
              <a:rPr spc="3">
                <a:solidFill>
                  <a:srgbClr val="A21414"/>
                </a:solidFill>
              </a:rPr>
              <a:t>I'm</a:t>
            </a:r>
            <a:r>
              <a:rPr spc="-82">
                <a:solidFill>
                  <a:srgbClr val="A21414"/>
                </a:solidFill>
              </a:rPr>
              <a:t> ${this.</a:t>
            </a:r>
            <a:r>
              <a:rPr spc="31">
                <a:solidFill>
                  <a:srgbClr val="A21414"/>
                </a:solidFill>
              </a:rPr>
              <a:t>firstName}`</a:t>
            </a:r>
            <a:r>
              <a:rPr spc="31"/>
              <a:t>);</a:t>
            </a:r>
          </a:p>
          <a:p>
            <a:pPr indent="239395">
              <a:spcBef>
                <a:spcPts val="100"/>
              </a:spcBef>
              <a:defRPr spc="-97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indent="239395">
              <a:spcBef>
                <a:spcPts val="100"/>
              </a:spcBef>
              <a:defRPr spc="-97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bio: function(){</a:t>
            </a:r>
          </a:p>
          <a:p>
            <a:pPr lvl="1">
              <a:spcBef>
                <a:spcPts val="100"/>
              </a:spcBef>
              <a:defRPr spc="-97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console.log(`</a:t>
            </a:r>
            <a:r>
              <a:rPr>
                <a:solidFill>
                  <a:srgbClr val="941100"/>
                </a:solidFill>
              </a:rPr>
              <a:t>${this.firstName} ${this.lastName} is ${this.age} years old.</a:t>
            </a:r>
            <a:r>
              <a:t>`);</a:t>
            </a:r>
          </a:p>
          <a:p>
            <a:pPr indent="239395">
              <a:spcBef>
                <a:spcPts val="100"/>
              </a:spcBef>
              <a:defRPr spc="-97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indent="12700">
              <a:spcBef>
                <a:spcPts val="100"/>
              </a:spcBef>
              <a:defRPr spc="11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  <a:p>
            <a:pPr>
              <a:defRPr sz="2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12700">
              <a:defRPr spc="39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person.sayHi()</a:t>
            </a:r>
          </a:p>
          <a:p>
            <a:pPr indent="12700">
              <a:defRPr spc="39" sz="25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person.bio()</a:t>
            </a:r>
          </a:p>
          <a:p>
            <a:pPr marL="457189" indent="-304792" defTabSz="1219169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2900"/>
            </a:pPr>
            <a:r>
              <a:t>The </a:t>
            </a:r>
            <a:r>
              <a:rPr sz="2200">
                <a:solidFill>
                  <a:srgbClr val="94110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 keyword above refers to the current object the code is being written inside — so in this case </a:t>
            </a:r>
            <a:r>
              <a:rPr sz="2200">
                <a:solidFill>
                  <a:srgbClr val="94110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 is equivalent to </a:t>
            </a:r>
            <a:r>
              <a:rPr sz="2200">
                <a:solidFill>
                  <a:srgbClr val="941100"/>
                </a:solidFill>
                <a:latin typeface="Courier"/>
                <a:ea typeface="Courier"/>
                <a:cs typeface="Courier"/>
                <a:sym typeface="Courier"/>
              </a:rPr>
              <a:t>person</a:t>
            </a:r>
            <a:r>
              <a:t>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troducing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Introducing Constructors</a:t>
            </a:r>
          </a:p>
        </p:txBody>
      </p:sp>
      <p:sp>
        <p:nvSpPr>
          <p:cNvPr id="132" name="Using object literals is fine to create one object, but to create more than one object, they're seriously inadequ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188" indent="-304791">
              <a:defRPr sz="3100"/>
            </a:pPr>
            <a:r>
              <a:t>Using object literals is fine to create one object, but to create more than one object, they're seriously inadequate.</a:t>
            </a:r>
          </a:p>
          <a:p>
            <a:pPr marL="457188" indent="-304791">
              <a:defRPr sz="3100"/>
            </a:pPr>
            <a:r>
              <a:t>Need a way to define the "shape" of an object </a:t>
            </a:r>
          </a:p>
          <a:p>
            <a:pPr lvl="1" marL="853419" indent="-304792">
              <a:defRPr sz="3100"/>
            </a:pPr>
            <a:r>
              <a:t>the set of methods and the properties it can have </a:t>
            </a:r>
          </a:p>
          <a:p>
            <a:pPr lvl="1" marL="853419" indent="-304792">
              <a:defRPr sz="3100"/>
            </a:pPr>
            <a:r>
              <a:t>and then create as many objects as we like.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s using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 using Constructors</a:t>
            </a:r>
          </a:p>
        </p:txBody>
      </p:sp>
      <p:sp>
        <p:nvSpPr>
          <p:cNvPr id="135" name="function createPerson(name) {…"/>
          <p:cNvSpPr txBox="1"/>
          <p:nvPr>
            <p:ph type="body" idx="1"/>
          </p:nvPr>
        </p:nvSpPr>
        <p:spPr>
          <a:xfrm>
            <a:off x="330200" y="2133600"/>
            <a:ext cx="10160000" cy="6400800"/>
          </a:xfrm>
          <a:prstGeom prst="rect">
            <a:avLst/>
          </a:prstGeom>
        </p:spPr>
        <p:txBody>
          <a:bodyPr/>
          <a:lstStyle/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619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function</a:t>
            </a:r>
            <a:r>
              <a:t> createPerson(name) {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619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const</a:t>
            </a:r>
            <a:r>
              <a:t> obj = {};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619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obj.name = name;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619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obj.introduceSelf = function() {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619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console.log(`</a:t>
            </a:r>
            <a:r>
              <a:rPr>
                <a:solidFill>
                  <a:srgbClr val="941100"/>
                </a:solidFill>
              </a:rPr>
              <a:t>Hi! I'm ${this.name}.</a:t>
            </a:r>
            <a:r>
              <a:t>`);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619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619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return obj;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619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4" marL="0" indent="886968" defTabSz="443484">
              <a:spcBef>
                <a:spcPts val="0"/>
              </a:spcBef>
              <a:buClrTx/>
              <a:buSzTx/>
              <a:buFontTx/>
              <a:buNone/>
              <a:defRPr sz="2619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522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const</a:t>
            </a:r>
            <a:r>
              <a:t> salva = </a:t>
            </a:r>
            <a:r>
              <a:rPr>
                <a:solidFill>
                  <a:srgbClr val="0433FF"/>
                </a:solidFill>
              </a:rPr>
              <a:t>new</a:t>
            </a:r>
            <a:r>
              <a:t> Person('</a:t>
            </a:r>
            <a:r>
              <a:rPr>
                <a:solidFill>
                  <a:srgbClr val="941100"/>
                </a:solidFill>
              </a:rPr>
              <a:t>Salva</a:t>
            </a:r>
            <a:r>
              <a:t>');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522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salva.name;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522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salva.introduceSelf();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522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522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const</a:t>
            </a:r>
            <a:r>
              <a:t> frankie = </a:t>
            </a:r>
            <a:r>
              <a:rPr>
                <a:solidFill>
                  <a:srgbClr val="0433FF"/>
                </a:solidFill>
              </a:rPr>
              <a:t>new</a:t>
            </a:r>
            <a:r>
              <a:t> Person('</a:t>
            </a:r>
            <a:r>
              <a:rPr>
                <a:solidFill>
                  <a:srgbClr val="941100"/>
                </a:solidFill>
              </a:rPr>
              <a:t>Frankie</a:t>
            </a:r>
            <a:r>
              <a:t>');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522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frankie.name;</a:t>
            </a:r>
          </a:p>
          <a:p>
            <a:pPr lvl="2" marL="0" indent="443484" defTabSz="443484">
              <a:spcBef>
                <a:spcPts val="0"/>
              </a:spcBef>
              <a:buClrTx/>
              <a:buSzTx/>
              <a:buFontTx/>
              <a:buNone/>
              <a:defRPr sz="2522">
                <a:solidFill>
                  <a:srgbClr val="15141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frankie.introduceSelf();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indent="12700">
              <a:spcBef>
                <a:spcPts val="100"/>
              </a:spcBef>
              <a:defRPr spc="-399"/>
            </a:lvl1pPr>
          </a:lstStyle>
          <a:p>
            <a:pPr/>
            <a:r>
              <a:t>Nested Objects</a:t>
            </a:r>
          </a:p>
        </p:txBody>
      </p:sp>
      <p:sp>
        <p:nvSpPr>
          <p:cNvPr id="138" name="object 6"/>
          <p:cNvSpPr txBox="1"/>
          <p:nvPr/>
        </p:nvSpPr>
        <p:spPr>
          <a:xfrm>
            <a:off x="632358" y="1624715"/>
            <a:ext cx="9892885" cy="647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7329" marR="1706879" indent="-215262">
              <a:lnSpc>
                <a:spcPct val="105499"/>
              </a:lnSpc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65">
                <a:solidFill>
                  <a:srgbClr val="393934"/>
                </a:solidFill>
              </a:rPr>
              <a:t>explorer </a:t>
            </a:r>
            <a:r>
              <a:rPr spc="-419">
                <a:solidFill>
                  <a:srgbClr val="393934"/>
                </a:solidFill>
              </a:rPr>
              <a:t>= </a:t>
            </a:r>
            <a:r>
              <a:rPr spc="-125">
                <a:solidFill>
                  <a:srgbClr val="393934"/>
                </a:solidFill>
              </a:rPr>
              <a:t>{  </a:t>
            </a:r>
            <a:endParaRPr spc="-125">
              <a:solidFill>
                <a:srgbClr val="393934"/>
              </a:solidFill>
            </a:endParaRPr>
          </a:p>
          <a:p>
            <a:pPr marL="227329" marR="1706879" indent="-215262">
              <a:lnSpc>
                <a:spcPct val="105499"/>
              </a:lnSpc>
              <a:defRPr spc="3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firstName: </a:t>
            </a:r>
            <a:r>
              <a:rPr spc="55">
                <a:solidFill>
                  <a:srgbClr val="A21414"/>
                </a:solidFill>
              </a:rPr>
              <a:t>"Jacques"</a:t>
            </a:r>
            <a:r>
              <a:rPr spc="55"/>
              <a:t>,  </a:t>
            </a:r>
            <a:endParaRPr spc="55"/>
          </a:p>
          <a:p>
            <a:pPr marL="227329" marR="1706879" indent="-215262">
              <a:lnSpc>
                <a:spcPct val="105499"/>
              </a:lnSpc>
              <a:defRPr spc="-2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lastName: </a:t>
            </a:r>
            <a:r>
              <a:rPr spc="25">
                <a:solidFill>
                  <a:srgbClr val="A21414"/>
                </a:solidFill>
              </a:rPr>
              <a:t>"Cousteau"</a:t>
            </a:r>
            <a:r>
              <a:rPr spc="25"/>
              <a:t>,  </a:t>
            </a:r>
            <a:endParaRPr spc="25"/>
          </a:p>
          <a:p>
            <a:pPr marL="227329" marR="1706879" indent="-215262">
              <a:lnSpc>
                <a:spcPct val="105499"/>
              </a:lnSpc>
              <a:defRPr spc="14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birth:</a:t>
            </a:r>
            <a:r>
              <a:rPr spc="320"/>
              <a:t> </a:t>
            </a:r>
            <a:r>
              <a:rPr spc="-125"/>
              <a:t>{</a:t>
            </a:r>
          </a:p>
          <a:p>
            <a:pPr indent="466090">
              <a:spcBef>
                <a:spcPts val="100"/>
              </a:spcBef>
              <a:defRPr spc="-1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day:</a:t>
            </a:r>
            <a:r>
              <a:rPr spc="320"/>
              <a:t> </a:t>
            </a:r>
            <a:r>
              <a:rPr spc="15">
                <a:solidFill>
                  <a:srgbClr val="36ACAA"/>
                </a:solidFill>
              </a:rPr>
              <a:t>11</a:t>
            </a:r>
            <a:r>
              <a:rPr spc="15"/>
              <a:t>,</a:t>
            </a:r>
          </a:p>
          <a:p>
            <a:pPr indent="466090">
              <a:spcBef>
                <a:spcPts val="100"/>
              </a:spcBef>
              <a:defRPr spc="-9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month:</a:t>
            </a:r>
            <a:r>
              <a:rPr spc="320"/>
              <a:t> </a:t>
            </a:r>
            <a:r>
              <a:rPr spc="90">
                <a:solidFill>
                  <a:srgbClr val="36ACAA"/>
                </a:solidFill>
              </a:rPr>
              <a:t>6</a:t>
            </a:r>
            <a:r>
              <a:rPr spc="90"/>
              <a:t>,</a:t>
            </a:r>
          </a:p>
          <a:p>
            <a:pPr indent="466090">
              <a:spcBef>
                <a:spcPts val="100"/>
              </a:spcBef>
              <a:defRPr spc="3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year:</a:t>
            </a:r>
            <a:r>
              <a:rPr spc="320"/>
              <a:t> </a:t>
            </a:r>
            <a:r>
              <a:rPr spc="-125">
                <a:solidFill>
                  <a:srgbClr val="36ACAA"/>
                </a:solidFill>
              </a:rPr>
              <a:t>1910</a:t>
            </a:r>
          </a:p>
          <a:p>
            <a:pPr indent="239395">
              <a:spcBef>
                <a:spcPts val="100"/>
              </a:spcBef>
              <a:defRPr spc="-12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indent="12700">
              <a:spcBef>
                <a:spcPts val="100"/>
              </a:spcBef>
              <a:defRPr spc="1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  <a:p>
            <a:pPr>
              <a:defRPr sz="3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12700"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30">
                <a:solidFill>
                  <a:srgbClr val="393934"/>
                </a:solidFill>
              </a:rPr>
              <a:t>birthDay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405">
                <a:solidFill>
                  <a:srgbClr val="393934"/>
                </a:solidFill>
              </a:rPr>
              <a:t> </a:t>
            </a:r>
            <a:r>
              <a:rPr spc="90">
                <a:solidFill>
                  <a:srgbClr val="393934"/>
                </a:solidFill>
              </a:rPr>
              <a:t>explorer.birth.day;</a:t>
            </a:r>
          </a:p>
          <a:p>
            <a:pPr marR="5080" indent="12700">
              <a:lnSpc>
                <a:spcPct val="105499"/>
              </a:lnSpc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15">
                <a:solidFill>
                  <a:srgbClr val="393934"/>
                </a:solidFill>
              </a:rPr>
              <a:t>birthMonth </a:t>
            </a:r>
            <a:r>
              <a:rPr spc="-419">
                <a:solidFill>
                  <a:srgbClr val="393934"/>
                </a:solidFill>
              </a:rPr>
              <a:t>= </a:t>
            </a:r>
            <a:r>
              <a:rPr spc="60">
                <a:solidFill>
                  <a:srgbClr val="393934"/>
                </a:solidFill>
              </a:rPr>
              <a:t>explorer.birth.month;  </a:t>
            </a:r>
            <a:endParaRPr spc="60">
              <a:solidFill>
                <a:srgbClr val="393934"/>
              </a:solidFill>
            </a:endParaRPr>
          </a:p>
          <a:p>
            <a:pPr marR="5080" indent="12700">
              <a:lnSpc>
                <a:spcPct val="105499"/>
              </a:lnSpc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75">
                <a:solidFill>
                  <a:srgbClr val="393934"/>
                </a:solidFill>
              </a:rPr>
              <a:t>birthYear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300">
                <a:solidFill>
                  <a:srgbClr val="393934"/>
                </a:solidFill>
              </a:rPr>
              <a:t> </a:t>
            </a:r>
            <a:r>
              <a:rPr spc="100">
                <a:solidFill>
                  <a:srgbClr val="393934"/>
                </a:solidFill>
              </a:rPr>
              <a:t>explorer.birth.year;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indent="12700">
              <a:spcBef>
                <a:spcPts val="100"/>
              </a:spcBef>
              <a:defRPr spc="-399"/>
            </a:lvl1pPr>
          </a:lstStyle>
          <a:p>
            <a:pPr/>
            <a:r>
              <a:t>Nested Objects</a:t>
            </a:r>
          </a:p>
        </p:txBody>
      </p:sp>
      <p:sp>
        <p:nvSpPr>
          <p:cNvPr id="141" name="object 6"/>
          <p:cNvSpPr txBox="1"/>
          <p:nvPr/>
        </p:nvSpPr>
        <p:spPr>
          <a:xfrm>
            <a:off x="277338" y="1997075"/>
            <a:ext cx="10844627" cy="642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23" sz="3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46">
                <a:solidFill>
                  <a:srgbClr val="393934"/>
                </a:solidFill>
              </a:rPr>
              <a:t>marxFamily </a:t>
            </a:r>
            <a:r>
              <a:rPr spc="-393">
                <a:solidFill>
                  <a:srgbClr val="393934"/>
                </a:solidFill>
              </a:rPr>
              <a:t>=</a:t>
            </a:r>
            <a:r>
              <a:rPr spc="-360">
                <a:solidFill>
                  <a:srgbClr val="393934"/>
                </a:solidFill>
              </a:rPr>
              <a:t> </a:t>
            </a:r>
            <a:r>
              <a:rPr spc="154">
                <a:solidFill>
                  <a:srgbClr val="393934"/>
                </a:solidFill>
              </a:rPr>
              <a:t>[</a:t>
            </a:r>
          </a:p>
          <a:p>
            <a:pPr indent="239395">
              <a:spcBef>
                <a:spcPts val="100"/>
              </a:spcBef>
              <a:defRPr spc="-117" sz="30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 </a:t>
            </a:r>
            <a:r>
              <a:rPr spc="-140"/>
              <a:t>name: </a:t>
            </a:r>
            <a:r>
              <a:rPr spc="14">
                <a:solidFill>
                  <a:srgbClr val="A21414"/>
                </a:solidFill>
              </a:rPr>
              <a:t>"Gricho"</a:t>
            </a:r>
            <a:r>
              <a:rPr spc="14"/>
              <a:t>, </a:t>
            </a:r>
            <a:r>
              <a:rPr spc="79"/>
              <a:t>birthYear: </a:t>
            </a:r>
            <a:r>
              <a:rPr>
                <a:solidFill>
                  <a:srgbClr val="36ACAA"/>
                </a:solidFill>
              </a:rPr>
              <a:t>1890 </a:t>
            </a:r>
            <a:r>
              <a:rPr spc="84"/>
              <a:t>},</a:t>
            </a:r>
            <a:endParaRPr spc="84"/>
          </a:p>
          <a:p>
            <a:pPr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{ name: </a:t>
            </a:r>
            <a:r>
              <a:rPr spc="14">
                <a:solidFill>
                  <a:srgbClr val="A21414"/>
                </a:solidFill>
              </a:rPr>
              <a:t>"Harpo"</a:t>
            </a:r>
            <a:r>
              <a:t>, birthYear: </a:t>
            </a:r>
            <a:r>
              <a:rPr spc="-117">
                <a:solidFill>
                  <a:srgbClr val="36ACAA"/>
                </a:solidFill>
              </a:rPr>
              <a:t>1888</a:t>
            </a:r>
            <a:r>
              <a:t> }, </a:t>
            </a:r>
          </a:p>
          <a:p>
            <a:pPr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{ name: </a:t>
            </a:r>
            <a:r>
              <a:rPr spc="14">
                <a:solidFill>
                  <a:srgbClr val="A21414"/>
                </a:solidFill>
              </a:rPr>
              <a:t>"Chico"</a:t>
            </a:r>
            <a:r>
              <a:t>, birthYear: </a:t>
            </a:r>
            <a:r>
              <a:rPr spc="-117">
                <a:solidFill>
                  <a:srgbClr val="36ACAA"/>
                </a:solidFill>
              </a:rPr>
              <a:t>1887</a:t>
            </a:r>
            <a:r>
              <a:t> }, </a:t>
            </a:r>
          </a:p>
          <a:p>
            <a:pPr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{ name: </a:t>
            </a:r>
            <a:r>
              <a:rPr spc="14">
                <a:solidFill>
                  <a:srgbClr val="A21414"/>
                </a:solidFill>
              </a:rPr>
              <a:t>"Zeppo"</a:t>
            </a:r>
            <a:r>
              <a:t>, birthYear: </a:t>
            </a:r>
            <a:r>
              <a:rPr spc="-117">
                <a:solidFill>
                  <a:srgbClr val="36ACAA"/>
                </a:solidFill>
              </a:rPr>
              <a:t>1901</a:t>
            </a:r>
            <a:r>
              <a:t> }, </a:t>
            </a:r>
          </a:p>
          <a:p>
            <a:pPr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{ name: </a:t>
            </a:r>
            <a:r>
              <a:rPr spc="14">
                <a:solidFill>
                  <a:srgbClr val="A21414"/>
                </a:solidFill>
              </a:rPr>
              <a:t>"Gummo"</a:t>
            </a:r>
            <a:r>
              <a:t>, birthYear: </a:t>
            </a:r>
            <a:r>
              <a:rPr spc="-117">
                <a:solidFill>
                  <a:srgbClr val="36ACAA"/>
                </a:solidFill>
              </a:rPr>
              <a:t>1893</a:t>
            </a:r>
            <a:r>
              <a:t> } </a:t>
            </a:r>
          </a:p>
          <a:p>
            <a:pPr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]; </a:t>
            </a:r>
          </a:p>
          <a:p>
            <a:pPr>
              <a:defRPr sz="3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pc="23" sz="3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 spc="0">
                <a:solidFill>
                  <a:srgbClr val="2F2B20"/>
                </a:solidFill>
              </a:rPr>
              <a:t> ( </a:t>
            </a:r>
            <a:r>
              <a:t>const</a:t>
            </a:r>
            <a:r>
              <a:rPr spc="0">
                <a:solidFill>
                  <a:srgbClr val="2F2B20"/>
                </a:solidFill>
              </a:rPr>
              <a:t> i = </a:t>
            </a:r>
            <a:r>
              <a:rPr spc="-117">
                <a:solidFill>
                  <a:srgbClr val="36ACAA"/>
                </a:solidFill>
              </a:rPr>
              <a:t>0</a:t>
            </a:r>
            <a:r>
              <a:rPr spc="0">
                <a:solidFill>
                  <a:srgbClr val="2F2B20"/>
                </a:solidFill>
              </a:rPr>
              <a:t>; i &lt; marxFamily.length; i++ ) { </a:t>
            </a:r>
          </a:p>
          <a:p>
            <a:pPr>
              <a:defRPr spc="23" sz="3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let</a:t>
            </a:r>
            <a:r>
              <a:rPr spc="0">
                <a:solidFill>
                  <a:srgbClr val="2F2B20"/>
                </a:solidFill>
              </a:rPr>
              <a:t> brother = marxFamily[i]; </a:t>
            </a:r>
          </a:p>
          <a:p>
            <a:pPr lvl="1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console.log(brother.name, brother.birthYear); </a:t>
            </a:r>
          </a:p>
          <a:p>
            <a:pPr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ome Practice Exerc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Practice Exercise</a:t>
            </a:r>
          </a:p>
        </p:txBody>
      </p:sp>
      <p:sp>
        <p:nvSpPr>
          <p:cNvPr id="144" name="Use Object literal and Constructor Method to create objects:…"/>
          <p:cNvSpPr txBox="1"/>
          <p:nvPr>
            <p:ph type="body" idx="1"/>
          </p:nvPr>
        </p:nvSpPr>
        <p:spPr>
          <a:xfrm>
            <a:off x="609600" y="1928163"/>
            <a:ext cx="10160000" cy="6606237"/>
          </a:xfrm>
          <a:prstGeom prst="rect">
            <a:avLst/>
          </a:prstGeom>
        </p:spPr>
        <p:txBody>
          <a:bodyPr/>
          <a:lstStyle/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b="1" sz="2134">
                <a:solidFill>
                  <a:srgbClr val="000000">
                    <a:alpha val="85000"/>
                  </a:srgbClr>
                </a:solidFill>
              </a:defRPr>
            </a:pPr>
            <a:r>
              <a:t>Use Object literal and Constructor Method to create objects:</a:t>
            </a: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  <a:r>
              <a:t>Let’s Work with a partner to create a monkey object, which has the following properties:</a:t>
            </a: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  <a:r>
              <a:rPr>
                <a:solidFill>
                  <a:srgbClr val="947100"/>
                </a:solidFill>
              </a:rPr>
              <a:t>* </a:t>
            </a:r>
            <a:r>
              <a:t>name</a:t>
            </a: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  <a:r>
              <a:rPr>
                <a:solidFill>
                  <a:srgbClr val="947100"/>
                </a:solidFill>
              </a:rPr>
              <a:t>* </a:t>
            </a:r>
            <a:r>
              <a:t>species</a:t>
            </a: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  <a:r>
              <a:rPr>
                <a:solidFill>
                  <a:srgbClr val="947100"/>
                </a:solidFill>
              </a:rPr>
              <a:t>* </a:t>
            </a:r>
            <a:r>
              <a:t>foodsEaten</a:t>
            </a: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  <a:r>
              <a:t>And the following methods:</a:t>
            </a: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  <a:r>
              <a:rPr>
                <a:solidFill>
                  <a:srgbClr val="947100"/>
                </a:solidFill>
              </a:rPr>
              <a:t>* </a:t>
            </a:r>
            <a:r>
              <a:t>eatSomething(thingAsString)</a:t>
            </a: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  <a:r>
              <a:rPr>
                <a:solidFill>
                  <a:srgbClr val="947100"/>
                </a:solidFill>
              </a:rPr>
              <a:t>* </a:t>
            </a:r>
            <a:r>
              <a:t>introduce: producers a string introducing itself, including its name, species, and what it's eaten.</a:t>
            </a: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  <a:r>
              <a:t>Create 3 monkeys total. Make sure all 3 monkeys have all properties set and methods defined.</a:t>
            </a: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</a:p>
          <a:p>
            <a:pPr marL="0" indent="0" defTabSz="365258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</a:tabLst>
              <a:defRPr sz="2134">
                <a:solidFill>
                  <a:srgbClr val="000000">
                    <a:alpha val="85000"/>
                  </a:srgbClr>
                </a:solidFill>
              </a:defRPr>
            </a:pPr>
            <a:r>
              <a:t>Exercise your monkeys by retrieving their properties and using their methods. Practice using both syntaxes for retrieving properties (dot notation and brackets).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99" name="Content Placeholder 8"/>
          <p:cNvSpPr txBox="1"/>
          <p:nvPr/>
        </p:nvSpPr>
        <p:spPr>
          <a:xfrm>
            <a:off x="699720" y="2093434"/>
            <a:ext cx="10160001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7" tIns="60957" rIns="60957" bIns="60957">
            <a:normAutofit fontScale="100000" lnSpcReduction="0"/>
          </a:bodyPr>
          <a:lstStyle/>
          <a:p>
            <a:pPr marL="12700" indent="-304792" defTabSz="1219169"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pc="-100" sz="3200">
                <a:solidFill>
                  <a:srgbClr val="15151D"/>
                </a:solidFill>
              </a:defRPr>
            </a:pPr>
            <a:r>
              <a:t> To understand the basics of working with objects in JavaScript: </a:t>
            </a:r>
          </a:p>
          <a:p>
            <a:pPr lvl="1" marL="853419" indent="-304792" defTabSz="1219169"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pc="-100" sz="3200">
                <a:solidFill>
                  <a:srgbClr val="15151D"/>
                </a:solidFill>
              </a:defRPr>
            </a:pPr>
            <a:r>
              <a:t>Creating objects, </a:t>
            </a:r>
          </a:p>
          <a:p>
            <a:pPr lvl="1" marL="853419" indent="-304792" defTabSz="1219169"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pc="-100" sz="3200">
                <a:solidFill>
                  <a:srgbClr val="15151D"/>
                </a:solidFill>
              </a:defRPr>
            </a:pPr>
            <a:r>
              <a:t>Access and modify object properties, </a:t>
            </a:r>
          </a:p>
          <a:p>
            <a:pPr lvl="1" marL="853419" indent="-304792" defTabSz="1219169"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pc="-100" sz="3200">
                <a:solidFill>
                  <a:srgbClr val="15151D"/>
                </a:solidFill>
              </a:defRPr>
            </a:pPr>
            <a:r>
              <a:t>Use object constructors,</a:t>
            </a:r>
          </a:p>
          <a:p>
            <a:pPr lvl="1" marL="853419" indent="-304792" defTabSz="1219169"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pc="-100" sz="3200">
                <a:solidFill>
                  <a:srgbClr val="15151D"/>
                </a:solidFill>
              </a:defRPr>
            </a:pPr>
            <a:r>
              <a:t>Nested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ntroduction to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Objects</a:t>
            </a:r>
          </a:p>
        </p:txBody>
      </p:sp>
      <p:sp>
        <p:nvSpPr>
          <p:cNvPr id="102" name="One common way of gathering up multiple values in a single container is with an object…"/>
          <p:cNvSpPr txBox="1"/>
          <p:nvPr>
            <p:ph type="body" idx="1"/>
          </p:nvPr>
        </p:nvSpPr>
        <p:spPr>
          <a:xfrm>
            <a:off x="442233" y="1631500"/>
            <a:ext cx="10160001" cy="6400801"/>
          </a:xfrm>
          <a:prstGeom prst="rect">
            <a:avLst/>
          </a:prstGeom>
        </p:spPr>
        <p:txBody>
          <a:bodyPr/>
          <a:lstStyle/>
          <a:p>
            <a:pPr marL="12700">
              <a:spcBef>
                <a:spcPts val="200"/>
              </a:spcBef>
              <a:defRPr spc="-100" sz="3200">
                <a:solidFill>
                  <a:srgbClr val="15151D"/>
                </a:solidFill>
              </a:defRPr>
            </a:pPr>
            <a:r>
              <a:t> One common way of gathering up multiple values in a single container is with an object</a:t>
            </a:r>
          </a:p>
          <a:p>
            <a:pPr marL="12700">
              <a:spcBef>
                <a:spcPts val="200"/>
              </a:spcBef>
              <a:defRPr spc="-100" sz="3200">
                <a:solidFill>
                  <a:srgbClr val="15151D"/>
                </a:solidFill>
              </a:defRPr>
            </a:pPr>
            <a:r>
              <a:t> S</a:t>
            </a:r>
            <a:r>
              <a:rPr spc="0"/>
              <a:t>imilar </a:t>
            </a:r>
            <a:r>
              <a:rPr spc="100"/>
              <a:t>to</a:t>
            </a:r>
            <a:r>
              <a:rPr spc="-400"/>
              <a:t> </a:t>
            </a:r>
            <a:r>
              <a:rPr spc="0"/>
              <a:t>dictionaries</a:t>
            </a:r>
            <a:endParaRPr spc="0"/>
          </a:p>
          <a:p>
            <a:pPr marL="12700">
              <a:spcBef>
                <a:spcPts val="200"/>
              </a:spcBef>
              <a:defRPr spc="-100" sz="3200">
                <a:solidFill>
                  <a:srgbClr val="15151D"/>
                </a:solidFill>
              </a:defRPr>
            </a:pPr>
            <a:r>
              <a:rPr spc="0"/>
              <a:t> Associative array</a:t>
            </a:r>
          </a:p>
          <a:p>
            <a:pPr marL="12700">
              <a:spcBef>
                <a:spcPts val="200"/>
              </a:spcBef>
              <a:defRPr spc="-100" sz="3200">
                <a:solidFill>
                  <a:srgbClr val="15151D"/>
                </a:solidFill>
              </a:defRPr>
            </a:pPr>
            <a:r>
              <a:t> C</a:t>
            </a:r>
            <a:r>
              <a:rPr spc="0"/>
              <a:t>ollections </a:t>
            </a:r>
            <a:r>
              <a:rPr spc="100"/>
              <a:t>of </a:t>
            </a:r>
            <a:r>
              <a:t>key-value</a:t>
            </a:r>
            <a:r>
              <a:rPr spc="-600"/>
              <a:t> </a:t>
            </a:r>
            <a:r>
              <a:rPr spc="0"/>
              <a:t>pairs</a:t>
            </a:r>
            <a:endParaRPr spc="0"/>
          </a:p>
          <a:p>
            <a:pPr marL="12700">
              <a:spcBef>
                <a:spcPts val="200"/>
              </a:spcBef>
              <a:defRPr spc="-100" sz="3200">
                <a:solidFill>
                  <a:srgbClr val="15151D"/>
                </a:solidFill>
              </a:defRPr>
            </a:pPr>
            <a:r>
              <a:rPr spc="0"/>
              <a:t> </a:t>
            </a:r>
            <a:r>
              <a:t>Like a word and a definition in a dictionary</a:t>
            </a:r>
          </a:p>
          <a:p>
            <a:pPr marL="12700">
              <a:spcBef>
                <a:spcPts val="200"/>
              </a:spcBef>
              <a:defRPr spc="-100" sz="3200">
                <a:solidFill>
                  <a:srgbClr val="15151D"/>
                </a:solidFill>
              </a:defRPr>
            </a:pPr>
            <a:r>
              <a:t> Can store any data</a:t>
            </a:r>
            <a:r>
              <a:rPr spc="-500"/>
              <a:t> </a:t>
            </a:r>
            <a:r>
              <a:t>types</a:t>
            </a:r>
          </a:p>
          <a:p>
            <a:pPr marL="12700">
              <a:spcBef>
                <a:spcPts val="200"/>
              </a:spcBef>
              <a:defRPr spc="-100" sz="3200">
                <a:solidFill>
                  <a:srgbClr val="15151D"/>
                </a:solidFill>
              </a:defRPr>
            </a:pPr>
            <a:r>
              <a:t> Objects are</a:t>
            </a:r>
            <a:r>
              <a:rPr spc="-300"/>
              <a:t> </a:t>
            </a:r>
            <a:r>
              <a:t>unordered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24292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indent="12700">
              <a:spcBef>
                <a:spcPts val="100"/>
              </a:spcBef>
              <a:defRPr spc="-399"/>
            </a:pPr>
            <a:r>
              <a:t>Why </a:t>
            </a:r>
            <a:r>
              <a:rPr spc="-500"/>
              <a:t>use</a:t>
            </a:r>
            <a:r>
              <a:t> Objects?</a:t>
            </a:r>
          </a:p>
        </p:txBody>
      </p:sp>
      <p:sp>
        <p:nvSpPr>
          <p:cNvPr id="105" name="Content Placeholder 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700">
              <a:spcBef>
                <a:spcPts val="1000"/>
              </a:spcBef>
              <a:defRPr spc="-100" sz="3200">
                <a:solidFill>
                  <a:srgbClr val="15151D"/>
                </a:solidFill>
              </a:defRPr>
            </a:pPr>
            <a:r>
              <a:t> Encapsulation and modularity</a:t>
            </a:r>
          </a:p>
          <a:p>
            <a:pPr marL="12700">
              <a:spcBef>
                <a:spcPts val="1000"/>
              </a:spcBef>
              <a:defRPr spc="-100" sz="3200">
                <a:solidFill>
                  <a:srgbClr val="15151D"/>
                </a:solidFill>
              </a:defRPr>
            </a:pPr>
            <a:r>
              <a:t> Ways to group functionality</a:t>
            </a:r>
          </a:p>
          <a:p>
            <a:pPr marL="12700">
              <a:spcBef>
                <a:spcPts val="1000"/>
              </a:spcBef>
              <a:defRPr spc="-100" sz="3200">
                <a:solidFill>
                  <a:srgbClr val="15151D"/>
                </a:solidFill>
              </a:defRPr>
            </a:pPr>
            <a:r>
              <a:t> Makes sharing your code easier (e.g. as a library)</a:t>
            </a:r>
          </a:p>
          <a:p>
            <a:pPr marL="12700">
              <a:spcBef>
                <a:spcPts val="1000"/>
              </a:spcBef>
              <a:defRPr spc="-100" sz="3200">
                <a:solidFill>
                  <a:srgbClr val="15151D"/>
                </a:solidFill>
              </a:defRPr>
            </a:pPr>
            <a:r>
              <a:t> Give names </a:t>
            </a:r>
            <a:r>
              <a:rPr spc="100"/>
              <a:t>to</a:t>
            </a:r>
            <a:r>
              <a:rPr spc="-200"/>
              <a:t> </a:t>
            </a:r>
            <a:r>
              <a:t>values</a:t>
            </a:r>
          </a:p>
          <a:p>
            <a:pPr marL="12700">
              <a:spcBef>
                <a:spcPts val="200"/>
              </a:spcBef>
              <a:defRPr sz="3200">
                <a:solidFill>
                  <a:srgbClr val="15151D"/>
                </a:solidFill>
              </a:defRPr>
            </a:pPr>
            <a:r>
              <a:t> Work</a:t>
            </a:r>
            <a:r>
              <a:rPr spc="-100"/>
              <a:t> </a:t>
            </a:r>
            <a:r>
              <a:rPr spc="100"/>
              <a:t>with</a:t>
            </a:r>
            <a:r>
              <a:rPr spc="-100"/>
              <a:t> </a:t>
            </a:r>
            <a:r>
              <a:t>large</a:t>
            </a:r>
            <a:r>
              <a:rPr spc="-100"/>
              <a:t> </a:t>
            </a:r>
            <a:r>
              <a:t>amounts</a:t>
            </a:r>
            <a:r>
              <a:rPr spc="-100"/>
              <a:t> </a:t>
            </a:r>
            <a:r>
              <a:rPr spc="100"/>
              <a:t>of</a:t>
            </a:r>
            <a:r>
              <a:rPr spc="-100"/>
              <a:t> </a:t>
            </a:r>
            <a:r>
              <a:t>data</a:t>
            </a:r>
            <a:r>
              <a:rPr spc="-100"/>
              <a:t> </a:t>
            </a:r>
            <a:r>
              <a:t>effectively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s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 Basics</a:t>
            </a:r>
          </a:p>
        </p:txBody>
      </p:sp>
      <p:sp>
        <p:nvSpPr>
          <p:cNvPr id="108" name="An object is a collection of related data and/or functional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object is a collection of related data and/or functionality. </a:t>
            </a:r>
          </a:p>
          <a:p>
            <a:pPr/>
            <a:r>
              <a:t>These usually consist of several variables and functions (which are called properties and methods when they are inside objects).</a:t>
            </a:r>
          </a:p>
          <a:p>
            <a:pPr/>
            <a:r>
              <a:t>Let's work through an example to understand what they look like.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indent="12700">
              <a:spcBef>
                <a:spcPts val="100"/>
              </a:spcBef>
              <a:defRPr spc="-399"/>
            </a:pPr>
            <a:r>
              <a:t>Creating</a:t>
            </a:r>
            <a:r>
              <a:rPr spc="-500"/>
              <a:t> </a:t>
            </a:r>
            <a:r>
              <a:t>Objects</a:t>
            </a:r>
          </a:p>
        </p:txBody>
      </p:sp>
      <p:sp>
        <p:nvSpPr>
          <p:cNvPr id="111" name="object 6"/>
          <p:cNvSpPr txBox="1"/>
          <p:nvPr/>
        </p:nvSpPr>
        <p:spPr>
          <a:xfrm>
            <a:off x="2667000" y="2911475"/>
            <a:ext cx="7896809" cy="347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45">
                <a:solidFill>
                  <a:srgbClr val="393934"/>
                </a:solidFill>
              </a:rPr>
              <a:t>emptyObject </a:t>
            </a:r>
            <a:r>
              <a:rPr spc="-419">
                <a:solidFill>
                  <a:srgbClr val="393934"/>
                </a:solidFill>
              </a:rPr>
              <a:t>= </a:t>
            </a:r>
            <a:r>
              <a:rPr spc="-30">
                <a:solidFill>
                  <a:srgbClr val="393934"/>
                </a:solidFill>
              </a:rPr>
              <a:t>{};</a:t>
            </a:r>
          </a:p>
          <a:p>
            <a:pPr>
              <a:defRPr sz="3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12700"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80">
                <a:solidFill>
                  <a:srgbClr val="393934"/>
                </a:solidFill>
              </a:rPr>
              <a:t>movie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335">
                <a:solidFill>
                  <a:srgbClr val="393934"/>
                </a:solidFill>
              </a:rPr>
              <a:t> </a:t>
            </a:r>
            <a:r>
              <a:rPr spc="-125">
                <a:solidFill>
                  <a:srgbClr val="393934"/>
                </a:solidFill>
              </a:rPr>
              <a:t>{</a:t>
            </a:r>
          </a:p>
          <a:p>
            <a:pPr marR="5080" indent="239395">
              <a:lnSpc>
                <a:spcPct val="105499"/>
              </a:lnSpc>
              <a:defRPr spc="-15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name: </a:t>
            </a:r>
            <a:r>
              <a:rPr spc="25">
                <a:solidFill>
                  <a:srgbClr val="A21414"/>
                </a:solidFill>
              </a:rPr>
              <a:t>"Satantango"</a:t>
            </a:r>
            <a:r>
              <a:rPr spc="25"/>
              <a:t>,  </a:t>
            </a:r>
            <a:endParaRPr spc="25"/>
          </a:p>
          <a:p>
            <a:pPr marR="5080" indent="239395">
              <a:lnSpc>
                <a:spcPct val="105499"/>
              </a:lnSpc>
              <a:defRPr spc="-15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pc="120"/>
              <a:t>director: </a:t>
            </a:r>
            <a:r>
              <a:rPr spc="55">
                <a:solidFill>
                  <a:srgbClr val="A21414"/>
                </a:solidFill>
              </a:rPr>
              <a:t>"Bela </a:t>
            </a:r>
            <a:r>
              <a:rPr spc="120">
                <a:solidFill>
                  <a:srgbClr val="A21414"/>
                </a:solidFill>
              </a:rPr>
              <a:t>Tarr"</a:t>
            </a:r>
            <a:r>
              <a:rPr spc="120"/>
              <a:t>,  </a:t>
            </a:r>
            <a:r>
              <a:rPr spc="65"/>
              <a:t>duration:</a:t>
            </a:r>
            <a:r>
              <a:rPr spc="315"/>
              <a:t> </a:t>
            </a:r>
            <a:r>
              <a:rPr spc="-125">
                <a:solidFill>
                  <a:srgbClr val="36ACAA"/>
                </a:solidFill>
              </a:rPr>
              <a:t>432</a:t>
            </a:r>
          </a:p>
          <a:p>
            <a:pPr indent="12700">
              <a:spcBef>
                <a:spcPts val="100"/>
              </a:spcBef>
              <a:defRPr spc="1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indent="12700">
              <a:spcBef>
                <a:spcPts val="100"/>
              </a:spcBef>
              <a:defRPr spc="-399"/>
            </a:pPr>
            <a:r>
              <a:t>Creating</a:t>
            </a:r>
            <a:r>
              <a:rPr spc="-500"/>
              <a:t> </a:t>
            </a:r>
            <a:r>
              <a:t>Objects</a:t>
            </a:r>
          </a:p>
        </p:txBody>
      </p:sp>
      <p:sp>
        <p:nvSpPr>
          <p:cNvPr id="114" name="object 6"/>
          <p:cNvSpPr txBox="1"/>
          <p:nvPr>
            <p:ph type="body" idx="1"/>
          </p:nvPr>
        </p:nvSpPr>
        <p:spPr>
          <a:xfrm>
            <a:off x="533400" y="1981200"/>
            <a:ext cx="10591542" cy="7081785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158211">
              <a:spcBef>
                <a:spcPts val="0"/>
              </a:spcBef>
              <a:buSzTx/>
              <a:buNone/>
              <a:defRPr sz="304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>
                <a:solidFill>
                  <a:srgbClr val="2F2B20"/>
                </a:solidFill>
              </a:rPr>
              <a:t>bookSeries </a:t>
            </a:r>
            <a:r>
              <a:rPr spc="-475">
                <a:solidFill>
                  <a:srgbClr val="2F2B20"/>
                </a:solidFill>
              </a:rPr>
              <a:t>=</a:t>
            </a:r>
            <a:r>
              <a:rPr spc="-380">
                <a:solidFill>
                  <a:srgbClr val="2F2B20"/>
                </a:solidFill>
              </a:rPr>
              <a:t> </a:t>
            </a:r>
            <a:r>
              <a:rPr spc="-190">
                <a:solidFill>
                  <a:srgbClr val="2F2B20"/>
                </a:solidFill>
              </a:rPr>
              <a:t>{</a:t>
            </a:r>
            <a:endParaRPr spc="-190">
              <a:solidFill>
                <a:srgbClr val="2F2B20"/>
              </a:solidFill>
            </a:endParaRPr>
          </a:p>
          <a:p>
            <a:pPr marL="0" marR="1298193" indent="0" defTabSz="1158211">
              <a:lnSpc>
                <a:spcPct val="105499"/>
              </a:lnSpc>
              <a:spcBef>
                <a:spcPts val="700"/>
              </a:spcBef>
              <a:buSzTx/>
              <a:buNone/>
              <a:defRPr spc="-190" sz="3040">
                <a:latin typeface="Courier"/>
                <a:ea typeface="Courier"/>
                <a:cs typeface="Courier"/>
                <a:sym typeface="Courier"/>
              </a:defRPr>
            </a:pPr>
            <a:r>
              <a:t>	name: </a:t>
            </a:r>
            <a:r>
              <a:rPr spc="0">
                <a:solidFill>
                  <a:srgbClr val="A21414"/>
                </a:solidFill>
              </a:rPr>
              <a:t>"In </a:t>
            </a:r>
            <a:r>
              <a:rPr spc="-95">
                <a:solidFill>
                  <a:srgbClr val="A21414"/>
                </a:solidFill>
              </a:rPr>
              <a:t>Search </a:t>
            </a:r>
            <a:r>
              <a:rPr spc="95">
                <a:solidFill>
                  <a:srgbClr val="A21414"/>
                </a:solidFill>
              </a:rPr>
              <a:t>of </a:t>
            </a:r>
            <a:r>
              <a:rPr spc="0">
                <a:solidFill>
                  <a:srgbClr val="A21414"/>
                </a:solidFill>
              </a:rPr>
              <a:t>Lost Time"</a:t>
            </a:r>
            <a:r>
              <a:rPr spc="0"/>
              <a:t>,  </a:t>
            </a:r>
            <a:endParaRPr spc="14"/>
          </a:p>
          <a:p>
            <a:pPr marL="0" marR="1298193" indent="0" defTabSz="1158211">
              <a:lnSpc>
                <a:spcPct val="105499"/>
              </a:lnSpc>
              <a:spcBef>
                <a:spcPts val="700"/>
              </a:spcBef>
              <a:buSzTx/>
              <a:buNone/>
              <a:defRPr sz="3040">
                <a:latin typeface="Courier"/>
                <a:ea typeface="Courier"/>
                <a:cs typeface="Courier"/>
                <a:sym typeface="Courier"/>
              </a:defRPr>
            </a:pPr>
            <a:r>
              <a:t>	author: </a:t>
            </a:r>
            <a:r>
              <a:rPr>
                <a:solidFill>
                  <a:srgbClr val="A21414"/>
                </a:solidFill>
              </a:rPr>
              <a:t>"Marcel Proust"</a:t>
            </a:r>
            <a:r>
              <a:t>,</a:t>
            </a:r>
            <a:endParaRPr spc="85"/>
          </a:p>
          <a:p>
            <a:pPr marL="0" marR="1298193" indent="0" defTabSz="1158211">
              <a:lnSpc>
                <a:spcPct val="105499"/>
              </a:lnSpc>
              <a:spcBef>
                <a:spcPts val="700"/>
              </a:spcBef>
              <a:buSzTx/>
              <a:buNone/>
              <a:defRPr spc="-95" sz="3040">
                <a:latin typeface="Courier"/>
                <a:ea typeface="Courier"/>
                <a:cs typeface="Courier"/>
                <a:sym typeface="Courier"/>
              </a:defRPr>
            </a:pPr>
            <a:r>
              <a:t>	books: </a:t>
            </a:r>
            <a:r>
              <a:rPr spc="95"/>
              <a:t>[  </a:t>
            </a:r>
            <a:r>
              <a:rPr>
                <a:solidFill>
                  <a:srgbClr val="A21414"/>
                </a:solidFill>
              </a:rPr>
              <a:t>"Swann's</a:t>
            </a:r>
            <a:r>
              <a:rPr spc="190">
                <a:solidFill>
                  <a:srgbClr val="A21414"/>
                </a:solidFill>
              </a:rPr>
              <a:t> </a:t>
            </a:r>
            <a:r>
              <a:rPr>
                <a:solidFill>
                  <a:srgbClr val="A21414"/>
                </a:solidFill>
              </a:rPr>
              <a:t>Way"</a:t>
            </a:r>
            <a:r>
              <a:t>,</a:t>
            </a:r>
          </a:p>
          <a:p>
            <a:pPr marL="0" marR="4825" indent="153233" defTabSz="1158211">
              <a:lnSpc>
                <a:spcPct val="105499"/>
              </a:lnSpc>
              <a:spcBef>
                <a:spcPts val="700"/>
              </a:spcBef>
              <a:buSzTx/>
              <a:buNone/>
              <a:defRPr sz="3040">
                <a:solidFill>
                  <a:srgbClr val="A2141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"In the </a:t>
            </a:r>
            <a:r>
              <a:rPr spc="-190"/>
              <a:t>Shadow </a:t>
            </a:r>
            <a:r>
              <a:rPr spc="95"/>
              <a:t>of </a:t>
            </a:r>
            <a:r>
              <a:rPr spc="-190"/>
              <a:t>Young </a:t>
            </a:r>
            <a:r>
              <a:rPr spc="95"/>
              <a:t>Girls in </a:t>
            </a:r>
            <a:r>
              <a:t>Flower"</a:t>
            </a:r>
            <a:r>
              <a:rPr>
                <a:solidFill>
                  <a:srgbClr val="2F2B20"/>
                </a:solidFill>
              </a:rPr>
              <a:t>,  </a:t>
            </a:r>
            <a:endParaRPr spc="61"/>
          </a:p>
          <a:p>
            <a:pPr marL="0" marR="4825" indent="153233" defTabSz="1158211">
              <a:lnSpc>
                <a:spcPct val="105499"/>
              </a:lnSpc>
              <a:spcBef>
                <a:spcPts val="700"/>
              </a:spcBef>
              <a:buSzTx/>
              <a:buNone/>
              <a:defRPr spc="-95" sz="3040">
                <a:solidFill>
                  <a:srgbClr val="A2141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"The Guermantes</a:t>
            </a:r>
            <a:r>
              <a:rPr spc="95"/>
              <a:t> </a:t>
            </a:r>
            <a:r>
              <a:t>Way"</a:t>
            </a:r>
            <a:r>
              <a:rPr>
                <a:solidFill>
                  <a:srgbClr val="2F2B20"/>
                </a:solidFill>
              </a:rPr>
              <a:t>,</a:t>
            </a:r>
            <a:endParaRPr>
              <a:solidFill>
                <a:srgbClr val="2F2B20"/>
              </a:solidFill>
            </a:endParaRPr>
          </a:p>
          <a:p>
            <a:pPr marL="0" marR="2160238" indent="153233" defTabSz="1158211">
              <a:lnSpc>
                <a:spcPct val="105499"/>
              </a:lnSpc>
              <a:spcBef>
                <a:spcPts val="700"/>
              </a:spcBef>
              <a:buSzTx/>
              <a:buNone/>
              <a:defRPr spc="-190" sz="3040">
                <a:solidFill>
                  <a:srgbClr val="A2141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"Sodom </a:t>
            </a:r>
            <a:r>
              <a:rPr spc="-95"/>
              <a:t>and Gomorrah"</a:t>
            </a:r>
            <a:r>
              <a:rPr spc="-95">
                <a:solidFill>
                  <a:srgbClr val="2F2B20"/>
                </a:solidFill>
              </a:rPr>
              <a:t>,  </a:t>
            </a:r>
            <a:endParaRPr spc="-47"/>
          </a:p>
          <a:p>
            <a:pPr marL="0" marR="2160238" indent="153233" defTabSz="1158211">
              <a:lnSpc>
                <a:spcPct val="105499"/>
              </a:lnSpc>
              <a:spcBef>
                <a:spcPts val="700"/>
              </a:spcBef>
              <a:buSzTx/>
              <a:buNone/>
              <a:defRPr spc="-95" sz="3040">
                <a:solidFill>
                  <a:srgbClr val="A2141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"The</a:t>
            </a:r>
            <a:r>
              <a:rPr spc="285"/>
              <a:t> </a:t>
            </a:r>
            <a:r>
              <a:rPr spc="95"/>
              <a:t>Prisoner"</a:t>
            </a:r>
            <a:r>
              <a:rPr spc="95">
                <a:solidFill>
                  <a:srgbClr val="2F2B20"/>
                </a:solidFill>
              </a:rPr>
              <a:t>,</a:t>
            </a:r>
            <a:endParaRPr spc="95">
              <a:solidFill>
                <a:srgbClr val="2F2B20"/>
              </a:solidFill>
            </a:endParaRPr>
          </a:p>
          <a:p>
            <a:pPr marL="0" marR="2808128" indent="153233" defTabSz="1158211">
              <a:lnSpc>
                <a:spcPct val="105499"/>
              </a:lnSpc>
              <a:spcBef>
                <a:spcPts val="700"/>
              </a:spcBef>
              <a:buSzTx/>
              <a:buNone/>
              <a:defRPr spc="-95" sz="3040">
                <a:solidFill>
                  <a:srgbClr val="A2141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"The </a:t>
            </a:r>
            <a:r>
              <a:rPr spc="95"/>
              <a:t>Fugitive"</a:t>
            </a:r>
            <a:r>
              <a:rPr spc="95">
                <a:solidFill>
                  <a:srgbClr val="2F2B20"/>
                </a:solidFill>
              </a:rPr>
              <a:t>,  </a:t>
            </a:r>
            <a:endParaRPr spc="118"/>
          </a:p>
          <a:p>
            <a:pPr marL="0" marR="2808128" indent="153233" defTabSz="1158211">
              <a:lnSpc>
                <a:spcPct val="105499"/>
              </a:lnSpc>
              <a:spcBef>
                <a:spcPts val="700"/>
              </a:spcBef>
              <a:buSzTx/>
              <a:buNone/>
              <a:defRPr spc="95" sz="3040">
                <a:solidFill>
                  <a:srgbClr val="A2141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spc="-95"/>
              <a:t>"Time</a:t>
            </a:r>
            <a:r>
              <a:rPr spc="190"/>
              <a:t> </a:t>
            </a:r>
            <a:r>
              <a:rPr spc="-95"/>
              <a:t>Regained"</a:t>
            </a:r>
            <a:endParaRPr spc="-95"/>
          </a:p>
          <a:p>
            <a:pPr marL="0" indent="0" defTabSz="1158211">
              <a:spcBef>
                <a:spcPts val="0"/>
              </a:spcBef>
              <a:buSzTx/>
              <a:buNone/>
              <a:defRPr spc="95" sz="3040">
                <a:latin typeface="Courier"/>
                <a:ea typeface="Courier"/>
                <a:cs typeface="Courier"/>
                <a:sym typeface="Courier"/>
              </a:defRPr>
            </a:pPr>
            <a:r>
              <a:t>	]</a:t>
            </a:r>
            <a:endParaRPr spc="156"/>
          </a:p>
          <a:p>
            <a:pPr marL="0" indent="0" defTabSz="1158211">
              <a:spcBef>
                <a:spcPts val="0"/>
              </a:spcBef>
              <a:buSzTx/>
              <a:buNone/>
              <a:defRPr sz="3040"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indent="12700">
              <a:spcBef>
                <a:spcPts val="100"/>
              </a:spcBef>
              <a:defRPr spc="-399"/>
            </a:pPr>
            <a:r>
              <a:t>Accessing </a:t>
            </a:r>
            <a:r>
              <a:rPr spc="-500"/>
              <a:t>Values </a:t>
            </a:r>
            <a:r>
              <a:t>in </a:t>
            </a:r>
            <a:r>
              <a:rPr spc="-500"/>
              <a:t>an</a:t>
            </a:r>
            <a:r>
              <a:rPr spc="-300"/>
              <a:t> Object (1)</a:t>
            </a:r>
          </a:p>
        </p:txBody>
      </p:sp>
      <p:sp>
        <p:nvSpPr>
          <p:cNvPr id="117" name="object 6"/>
          <p:cNvSpPr txBox="1"/>
          <p:nvPr/>
        </p:nvSpPr>
        <p:spPr>
          <a:xfrm>
            <a:off x="597047" y="1861009"/>
            <a:ext cx="10185106" cy="546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189" indent="-304792" defTabSz="1219169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2900"/>
            </a:pPr>
            <a:r>
              <a:t>Dot Notation:</a:t>
            </a:r>
          </a:p>
          <a:p>
            <a:pPr defTabSz="1219169">
              <a:spcBef>
                <a:spcPts val="600"/>
              </a:spcBef>
              <a:defRPr sz="2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12700">
              <a:spcBef>
                <a:spcPts val="100"/>
              </a:spcBef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80">
                <a:solidFill>
                  <a:srgbClr val="393934"/>
                </a:solidFill>
              </a:rPr>
              <a:t>movie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330">
                <a:solidFill>
                  <a:srgbClr val="393934"/>
                </a:solidFill>
              </a:rPr>
              <a:t> </a:t>
            </a:r>
            <a:r>
              <a:rPr spc="-125">
                <a:solidFill>
                  <a:srgbClr val="393934"/>
                </a:solidFill>
              </a:rPr>
              <a:t>{</a:t>
            </a:r>
          </a:p>
          <a:p>
            <a:pPr marR="1252855" indent="239395">
              <a:lnSpc>
                <a:spcPct val="105499"/>
              </a:lnSpc>
              <a:defRPr spc="-15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name: </a:t>
            </a:r>
            <a:r>
              <a:rPr spc="25">
                <a:solidFill>
                  <a:srgbClr val="A21414"/>
                </a:solidFill>
              </a:rPr>
              <a:t>"Satantango"</a:t>
            </a:r>
            <a:r>
              <a:rPr spc="25"/>
              <a:t>,  </a:t>
            </a:r>
            <a:endParaRPr spc="25"/>
          </a:p>
          <a:p>
            <a:pPr marR="1252855" indent="239395">
              <a:lnSpc>
                <a:spcPct val="105499"/>
              </a:lnSpc>
              <a:defRPr spc="12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director: </a:t>
            </a:r>
            <a:r>
              <a:rPr spc="55">
                <a:solidFill>
                  <a:srgbClr val="A21414"/>
                </a:solidFill>
              </a:rPr>
              <a:t>"Bela </a:t>
            </a:r>
            <a:r>
              <a:rPr>
                <a:solidFill>
                  <a:srgbClr val="A21414"/>
                </a:solidFill>
              </a:rPr>
              <a:t>Tarr"</a:t>
            </a:r>
            <a:r>
              <a:t>,  </a:t>
            </a:r>
          </a:p>
          <a:p>
            <a:pPr marR="1252855" indent="239395">
              <a:lnSpc>
                <a:spcPct val="105499"/>
              </a:lnSpc>
              <a:defRPr spc="6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duration:</a:t>
            </a:r>
            <a:r>
              <a:rPr spc="315"/>
              <a:t> </a:t>
            </a:r>
            <a:r>
              <a:rPr spc="-125">
                <a:solidFill>
                  <a:srgbClr val="36ACAA"/>
                </a:solidFill>
              </a:rPr>
              <a:t>432</a:t>
            </a:r>
          </a:p>
          <a:p>
            <a:pPr indent="12700">
              <a:spcBef>
                <a:spcPts val="100"/>
              </a:spcBef>
              <a:defRPr spc="1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  <a:p>
            <a:pPr>
              <a:defRPr sz="3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12700"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170">
                <a:solidFill>
                  <a:srgbClr val="393934"/>
                </a:solidFill>
              </a:rPr>
              <a:t>movieName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285">
                <a:solidFill>
                  <a:srgbClr val="393934"/>
                </a:solidFill>
              </a:rPr>
              <a:t> </a:t>
            </a:r>
            <a:r>
              <a:rPr spc="-80">
                <a:solidFill>
                  <a:srgbClr val="393934"/>
                </a:solidFill>
              </a:rPr>
              <a:t>movie.name;</a:t>
            </a:r>
          </a:p>
          <a:p>
            <a:pPr marR="5080" indent="12700">
              <a:lnSpc>
                <a:spcPct val="105499"/>
              </a:lnSpc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20">
                <a:solidFill>
                  <a:srgbClr val="393934"/>
                </a:solidFill>
              </a:rPr>
              <a:t>movieDirector </a:t>
            </a:r>
            <a:r>
              <a:rPr spc="-419">
                <a:solidFill>
                  <a:srgbClr val="393934"/>
                </a:solidFill>
              </a:rPr>
              <a:t>= </a:t>
            </a:r>
            <a:r>
              <a:rPr spc="65">
                <a:solidFill>
                  <a:srgbClr val="393934"/>
                </a:solidFill>
              </a:rPr>
              <a:t>movie.director;  </a:t>
            </a:r>
            <a:endParaRPr spc="65">
              <a:solidFill>
                <a:srgbClr val="393934"/>
              </a:solidFill>
            </a:endParaRPr>
          </a:p>
          <a:p>
            <a:pPr marR="5080" indent="12700">
              <a:lnSpc>
                <a:spcPct val="105499"/>
              </a:lnSpc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15">
                <a:solidFill>
                  <a:srgbClr val="393934"/>
                </a:solidFill>
              </a:rPr>
              <a:t>movieDuration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330">
                <a:solidFill>
                  <a:srgbClr val="393934"/>
                </a:solidFill>
              </a:rPr>
              <a:t> </a:t>
            </a:r>
            <a:r>
              <a:rPr spc="30">
                <a:solidFill>
                  <a:srgbClr val="393934"/>
                </a:solidFill>
              </a:rPr>
              <a:t>movie.duration;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indent="12700">
              <a:spcBef>
                <a:spcPts val="100"/>
              </a:spcBef>
              <a:defRPr spc="-399"/>
            </a:pPr>
            <a:r>
              <a:t>Accessing </a:t>
            </a:r>
            <a:r>
              <a:rPr spc="-500"/>
              <a:t>Values </a:t>
            </a:r>
            <a:r>
              <a:t>in </a:t>
            </a:r>
            <a:r>
              <a:rPr spc="-500"/>
              <a:t>an</a:t>
            </a:r>
            <a:r>
              <a:rPr spc="-300"/>
              <a:t> Object (2)</a:t>
            </a:r>
          </a:p>
        </p:txBody>
      </p:sp>
      <p:sp>
        <p:nvSpPr>
          <p:cNvPr id="120" name="object 6"/>
          <p:cNvSpPr txBox="1"/>
          <p:nvPr/>
        </p:nvSpPr>
        <p:spPr>
          <a:xfrm>
            <a:off x="584025" y="2030467"/>
            <a:ext cx="9517750" cy="6023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189" indent="-304792" defTabSz="1219169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2900"/>
            </a:pPr>
            <a:r>
              <a:t>Bracket Notation:</a:t>
            </a:r>
          </a:p>
          <a:p>
            <a:pPr defTabSz="1219169">
              <a:spcBef>
                <a:spcPts val="600"/>
              </a:spcBef>
              <a:defRPr sz="2900"/>
            </a:pPr>
          </a:p>
          <a:p>
            <a:pPr defTabSz="1219169">
              <a:spcBef>
                <a:spcPts val="600"/>
              </a:spcBef>
              <a:defRPr sz="2900"/>
            </a:pPr>
          </a:p>
          <a:p>
            <a:pPr indent="12700">
              <a:spcBef>
                <a:spcPts val="100"/>
              </a:spcBef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80">
                <a:solidFill>
                  <a:srgbClr val="393934"/>
                </a:solidFill>
              </a:rPr>
              <a:t>movie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330">
                <a:solidFill>
                  <a:srgbClr val="393934"/>
                </a:solidFill>
              </a:rPr>
              <a:t> </a:t>
            </a:r>
            <a:r>
              <a:rPr spc="-125">
                <a:solidFill>
                  <a:srgbClr val="393934"/>
                </a:solidFill>
              </a:rPr>
              <a:t>{</a:t>
            </a:r>
          </a:p>
          <a:p>
            <a:pPr marR="1593214" indent="239395">
              <a:lnSpc>
                <a:spcPct val="105499"/>
              </a:lnSpc>
              <a:defRPr spc="-15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name: </a:t>
            </a:r>
            <a:r>
              <a:rPr spc="25">
                <a:solidFill>
                  <a:srgbClr val="A21414"/>
                </a:solidFill>
              </a:rPr>
              <a:t>"Satantango"</a:t>
            </a:r>
            <a:r>
              <a:rPr spc="25"/>
              <a:t>,  </a:t>
            </a:r>
            <a:endParaRPr spc="25"/>
          </a:p>
          <a:p>
            <a:pPr marR="1593214" indent="239395">
              <a:lnSpc>
                <a:spcPct val="105499"/>
              </a:lnSpc>
              <a:defRPr spc="120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director: </a:t>
            </a:r>
            <a:r>
              <a:rPr spc="55">
                <a:solidFill>
                  <a:srgbClr val="A21414"/>
                </a:solidFill>
              </a:rPr>
              <a:t>"Bela </a:t>
            </a:r>
            <a:r>
              <a:rPr>
                <a:solidFill>
                  <a:srgbClr val="A21414"/>
                </a:solidFill>
              </a:rPr>
              <a:t>Tarr"</a:t>
            </a:r>
            <a:r>
              <a:t>,  </a:t>
            </a:r>
            <a:r>
              <a:rPr spc="65"/>
              <a:t>duration:</a:t>
            </a:r>
            <a:r>
              <a:rPr spc="315"/>
              <a:t> </a:t>
            </a:r>
            <a:r>
              <a:rPr spc="-125">
                <a:solidFill>
                  <a:srgbClr val="36ACAA"/>
                </a:solidFill>
              </a:rPr>
              <a:t>432</a:t>
            </a:r>
          </a:p>
          <a:p>
            <a:pPr indent="12700">
              <a:spcBef>
                <a:spcPts val="100"/>
              </a:spcBef>
              <a:defRPr spc="15" sz="3200">
                <a:solidFill>
                  <a:srgbClr val="3939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  <a:p>
            <a:pPr>
              <a:defRPr sz="3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12700"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170">
                <a:solidFill>
                  <a:srgbClr val="393934"/>
                </a:solidFill>
              </a:rPr>
              <a:t>movieName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280">
                <a:solidFill>
                  <a:srgbClr val="393934"/>
                </a:solidFill>
              </a:rPr>
              <a:t> </a:t>
            </a:r>
            <a:r>
              <a:rPr spc="-40">
                <a:solidFill>
                  <a:srgbClr val="393934"/>
                </a:solidFill>
              </a:rPr>
              <a:t>movie[</a:t>
            </a:r>
            <a:r>
              <a:rPr spc="-40">
                <a:solidFill>
                  <a:srgbClr val="A21414"/>
                </a:solidFill>
              </a:rPr>
              <a:t>"name"</a:t>
            </a:r>
            <a:r>
              <a:rPr spc="-40">
                <a:solidFill>
                  <a:srgbClr val="393934"/>
                </a:solidFill>
              </a:rPr>
              <a:t>];</a:t>
            </a:r>
          </a:p>
          <a:p>
            <a:pPr marR="5080" indent="12700">
              <a:lnSpc>
                <a:spcPct val="105499"/>
              </a:lnSpc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20">
                <a:solidFill>
                  <a:srgbClr val="393934"/>
                </a:solidFill>
              </a:rPr>
              <a:t>movieDirector </a:t>
            </a:r>
            <a:r>
              <a:rPr spc="-419">
                <a:solidFill>
                  <a:srgbClr val="393934"/>
                </a:solidFill>
              </a:rPr>
              <a:t>= </a:t>
            </a:r>
            <a:r>
              <a:rPr spc="75">
                <a:solidFill>
                  <a:srgbClr val="393934"/>
                </a:solidFill>
              </a:rPr>
              <a:t>movie[</a:t>
            </a:r>
            <a:r>
              <a:rPr spc="75">
                <a:solidFill>
                  <a:srgbClr val="A21414"/>
                </a:solidFill>
              </a:rPr>
              <a:t>"director"</a:t>
            </a:r>
            <a:r>
              <a:rPr spc="75">
                <a:solidFill>
                  <a:srgbClr val="393934"/>
                </a:solidFill>
              </a:rPr>
              <a:t>];  </a:t>
            </a:r>
            <a:endParaRPr spc="75">
              <a:solidFill>
                <a:srgbClr val="393934"/>
              </a:solidFill>
            </a:endParaRPr>
          </a:p>
          <a:p>
            <a:pPr marR="5080" indent="12700">
              <a:lnSpc>
                <a:spcPct val="105499"/>
              </a:lnSpc>
              <a:defRPr spc="25" sz="3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 </a:t>
            </a:r>
            <a:r>
              <a:rPr spc="-15">
                <a:solidFill>
                  <a:srgbClr val="393934"/>
                </a:solidFill>
              </a:rPr>
              <a:t>movieDuration </a:t>
            </a:r>
            <a:r>
              <a:rPr spc="-419">
                <a:solidFill>
                  <a:srgbClr val="393934"/>
                </a:solidFill>
              </a:rPr>
              <a:t>=</a:t>
            </a:r>
            <a:r>
              <a:rPr spc="-355">
                <a:solidFill>
                  <a:srgbClr val="393934"/>
                </a:solidFill>
              </a:rPr>
              <a:t> </a:t>
            </a:r>
            <a:r>
              <a:rPr spc="45">
                <a:solidFill>
                  <a:srgbClr val="393934"/>
                </a:solidFill>
              </a:rPr>
              <a:t>movie[</a:t>
            </a:r>
            <a:r>
              <a:rPr spc="45">
                <a:solidFill>
                  <a:srgbClr val="A21414"/>
                </a:solidFill>
              </a:rPr>
              <a:t>"duration"</a:t>
            </a:r>
            <a:r>
              <a:rPr spc="45">
                <a:solidFill>
                  <a:srgbClr val="393934"/>
                </a:solidFill>
              </a:rP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0F182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Adjacenc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djacenc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2B2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2B2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0F182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Adjacenc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djacenc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2B2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2B2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