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9050" cap="flat">
              <a:solidFill>
                <a:srgbClr val="FFFFFF"/>
              </a:solidFill>
              <a:prstDash val="solid"/>
              <a:round/>
            </a:ln>
          </a:left>
          <a:right>
            <a:ln w="19050" cap="flat">
              <a:solidFill>
                <a:srgbClr val="FFFFFF"/>
              </a:solidFill>
              <a:prstDash val="solid"/>
              <a:round/>
            </a:ln>
          </a:right>
          <a:top>
            <a:ln w="19050" cap="flat">
              <a:solidFill>
                <a:srgbClr val="FFFFFF"/>
              </a:solidFill>
              <a:prstDash val="solid"/>
              <a:round/>
            </a:ln>
          </a:top>
          <a:bottom>
            <a:ln w="19050" cap="flat">
              <a:solidFill>
                <a:srgbClr val="FFFFFF"/>
              </a:solidFill>
              <a:prstDash val="solid"/>
              <a:round/>
            </a:ln>
          </a:bottom>
          <a:insideH>
            <a:ln w="19050" cap="flat">
              <a:solidFill>
                <a:srgbClr val="FFFFFF"/>
              </a:solidFill>
              <a:prstDash val="solid"/>
              <a:round/>
            </a:ln>
          </a:insideH>
          <a:insideV>
            <a:ln w="1905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9050" cap="flat">
              <a:solidFill>
                <a:srgbClr val="FFFFFF"/>
              </a:solidFill>
              <a:prstDash val="solid"/>
              <a:round/>
            </a:ln>
          </a:left>
          <a:right>
            <a:ln w="19050" cap="flat">
              <a:solidFill>
                <a:srgbClr val="FFFFFF"/>
              </a:solidFill>
              <a:prstDash val="solid"/>
              <a:round/>
            </a:ln>
          </a:right>
          <a:top>
            <a:ln w="19050" cap="flat">
              <a:solidFill>
                <a:srgbClr val="FFFFFF"/>
              </a:solidFill>
              <a:prstDash val="solid"/>
              <a:round/>
            </a:ln>
          </a:top>
          <a:bottom>
            <a:ln w="19050" cap="flat">
              <a:solidFill>
                <a:srgbClr val="FFFFFF"/>
              </a:solidFill>
              <a:prstDash val="solid"/>
              <a:round/>
            </a:ln>
          </a:bottom>
          <a:insideH>
            <a:ln w="19050" cap="flat">
              <a:solidFill>
                <a:srgbClr val="FFFFFF"/>
              </a:solidFill>
              <a:prstDash val="solid"/>
              <a:round/>
            </a:ln>
          </a:insideH>
          <a:insideV>
            <a:ln w="1905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9050" cap="flat">
              <a:solidFill>
                <a:srgbClr val="FFFFFF"/>
              </a:solidFill>
              <a:prstDash val="solid"/>
              <a:round/>
            </a:ln>
          </a:left>
          <a:right>
            <a:ln w="19050" cap="flat">
              <a:solidFill>
                <a:srgbClr val="FFFFFF"/>
              </a:solidFill>
              <a:prstDash val="solid"/>
              <a:round/>
            </a:ln>
          </a:right>
          <a:top>
            <a:ln w="19050" cap="flat">
              <a:solidFill>
                <a:srgbClr val="FFFFFF"/>
              </a:solidFill>
              <a:prstDash val="solid"/>
              <a:round/>
            </a:ln>
          </a:top>
          <a:bottom>
            <a:ln w="19050" cap="flat">
              <a:solidFill>
                <a:srgbClr val="FFFFFF"/>
              </a:solidFill>
              <a:prstDash val="solid"/>
              <a:round/>
            </a:ln>
          </a:bottom>
          <a:insideH>
            <a:ln w="19050" cap="flat">
              <a:solidFill>
                <a:srgbClr val="FFFFFF"/>
              </a:solidFill>
              <a:prstDash val="solid"/>
              <a:round/>
            </a:ln>
          </a:insideH>
          <a:insideV>
            <a:ln w="1905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9050" cap="flat">
              <a:solidFill>
                <a:srgbClr val="FFFFFF"/>
              </a:solidFill>
              <a:prstDash val="solid"/>
              <a:round/>
            </a:ln>
          </a:left>
          <a:right>
            <a:ln w="19050" cap="flat">
              <a:solidFill>
                <a:srgbClr val="FFFFFF"/>
              </a:solidFill>
              <a:prstDash val="solid"/>
              <a:round/>
            </a:ln>
          </a:right>
          <a:top>
            <a:ln w="19050" cap="flat">
              <a:solidFill>
                <a:srgbClr val="FFFFFF"/>
              </a:solidFill>
              <a:prstDash val="solid"/>
              <a:round/>
            </a:ln>
          </a:top>
          <a:bottom>
            <a:ln w="19050" cap="flat">
              <a:solidFill>
                <a:srgbClr val="FFFFFF"/>
              </a:solidFill>
              <a:prstDash val="solid"/>
              <a:round/>
            </a:ln>
          </a:bottom>
          <a:insideH>
            <a:ln w="19050" cap="flat">
              <a:solidFill>
                <a:srgbClr val="FFFFFF"/>
              </a:solidFill>
              <a:prstDash val="solid"/>
              <a:round/>
            </a:ln>
          </a:insideH>
          <a:insideV>
            <a:ln w="1905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 b="def" i="def"/>
      <a:tcStyle>
        <a:tcBdr/>
        <a:fill>
          <a:solidFill>
            <a:srgbClr val="EE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 b="def" i="def"/>
      <a:tcStyle>
        <a:tcBdr/>
        <a:fill>
          <a:solidFill>
            <a:srgbClr val="EEED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3;p2"/>
          <p:cNvGrpSpPr/>
          <p:nvPr/>
        </p:nvGrpSpPr>
        <p:grpSpPr>
          <a:xfrm>
            <a:off x="-1" y="-6351"/>
            <a:ext cx="9144001" cy="5149851"/>
            <a:chOff x="0" y="0"/>
            <a:chExt cx="9144000" cy="5149850"/>
          </a:xfrm>
        </p:grpSpPr>
        <p:sp>
          <p:nvSpPr>
            <p:cNvPr id="22" name="Google Shape;24;p2"/>
            <p:cNvSpPr/>
            <p:nvPr/>
          </p:nvSpPr>
          <p:spPr>
            <a:xfrm>
              <a:off x="7028258" y="6350"/>
              <a:ext cx="914401" cy="5143500"/>
            </a:xfrm>
            <a:prstGeom prst="line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" name="Google Shape;25;p2"/>
            <p:cNvSpPr/>
            <p:nvPr/>
          </p:nvSpPr>
          <p:spPr>
            <a:xfrm flipH="1">
              <a:off x="5568950" y="2767409"/>
              <a:ext cx="3572669" cy="2382441"/>
            </a:xfrm>
            <a:prstGeom prst="line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" name="Google Shape;26;p2"/>
            <p:cNvSpPr/>
            <p:nvPr/>
          </p:nvSpPr>
          <p:spPr>
            <a:xfrm>
              <a:off x="6886106" y="-1"/>
              <a:ext cx="2255513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2980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" name="Google Shape;27;p2"/>
            <p:cNvSpPr/>
            <p:nvPr/>
          </p:nvSpPr>
          <p:spPr>
            <a:xfrm>
              <a:off x="7202581" y="-1"/>
              <a:ext cx="1941419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" name="Google Shape;28;p2"/>
            <p:cNvSpPr/>
            <p:nvPr/>
          </p:nvSpPr>
          <p:spPr>
            <a:xfrm>
              <a:off x="6699249" y="2292350"/>
              <a:ext cx="2444751" cy="285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7" name="Google Shape;29;p2"/>
            <p:cNvSpPr/>
            <p:nvPr/>
          </p:nvSpPr>
          <p:spPr>
            <a:xfrm>
              <a:off x="7000874" y="-1"/>
              <a:ext cx="2140746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" name="Google Shape;30;p2"/>
            <p:cNvSpPr/>
            <p:nvPr/>
          </p:nvSpPr>
          <p:spPr>
            <a:xfrm>
              <a:off x="8174047" y="-1"/>
              <a:ext cx="967571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9" name="Google Shape;31;p2"/>
            <p:cNvSpPr/>
            <p:nvPr/>
          </p:nvSpPr>
          <p:spPr>
            <a:xfrm>
              <a:off x="8204249" y="-1"/>
              <a:ext cx="937369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" name="Google Shape;32;p2"/>
            <p:cNvSpPr/>
            <p:nvPr/>
          </p:nvSpPr>
          <p:spPr>
            <a:xfrm>
              <a:off x="7778749" y="2698750"/>
              <a:ext cx="1362870" cy="245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1" name="Google Shape;33;p2"/>
            <p:cNvSpPr/>
            <p:nvPr/>
          </p:nvSpPr>
          <p:spPr>
            <a:xfrm rot="10800000">
              <a:off x="0" y="6350"/>
              <a:ext cx="631948" cy="4249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33" name="Title Text"/>
          <p:cNvSpPr txBox="1"/>
          <p:nvPr>
            <p:ph type="title"/>
          </p:nvPr>
        </p:nvSpPr>
        <p:spPr>
          <a:xfrm>
            <a:off x="1130300" y="1803400"/>
            <a:ext cx="5825203" cy="1234727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r"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130300" y="3038125"/>
            <a:ext cx="5825203" cy="822675"/>
          </a:xfrm>
          <a:prstGeom prst="rect">
            <a:avLst/>
          </a:prstGeom>
        </p:spPr>
        <p:txBody>
          <a:bodyPr lIns="45699" tIns="45699" rIns="45699" bIns="45699"/>
          <a:lstStyle>
            <a:lvl1pPr marL="297179" indent="-137159" algn="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1pPr>
            <a:lvl2pPr marL="297179" indent="327660" algn="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2pPr>
            <a:lvl3pPr marL="297179" indent="792480" algn="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3pPr>
            <a:lvl4pPr marL="297179" indent="1257300" algn="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4pPr>
            <a:lvl5pPr marL="297179" indent="1714500" algn="r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sz="1800"/>
            </a:lvl1pPr>
          </a:lstStyle>
          <a:p>
            <a:pPr/>
            <a:r>
              <a:t>Title Text</a:t>
            </a:r>
          </a:p>
        </p:txBody>
      </p:sp>
      <p:sp>
        <p:nvSpPr>
          <p:cNvPr id="117" name="Google Shape;89;p11"/>
          <p:cNvSpPr/>
          <p:nvPr>
            <p:ph type="pic" sz="half" idx="21"/>
          </p:nvPr>
        </p:nvSpPr>
        <p:spPr>
          <a:xfrm>
            <a:off x="508001" y="457200"/>
            <a:ext cx="6447502" cy="288429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508001" y="4025503"/>
            <a:ext cx="6447500" cy="505519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900"/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900"/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900"/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900"/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9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508001" y="457200"/>
            <a:ext cx="6447502" cy="2552700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3300"/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508001" y="3352800"/>
            <a:ext cx="6447502" cy="1178222"/>
          </a:xfrm>
          <a:prstGeom prst="rect">
            <a:avLst/>
          </a:prstGeom>
        </p:spPr>
        <p:txBody>
          <a:bodyPr lIns="45699" tIns="45699" rIns="45699" bIns="45699" anchor="ctr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698500" y="457200"/>
            <a:ext cx="6070602" cy="2266950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33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</p:spPr>
        <p:txBody>
          <a:bodyPr lIns="45699" tIns="45699" rIns="45699" bIns="45699" anchor="ctr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7F7F7F"/>
                </a:solidFill>
              </a:defRPr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7F7F7F"/>
                </a:solidFill>
              </a:defRPr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7F7F7F"/>
                </a:solidFill>
              </a:defRPr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7F7F7F"/>
                </a:solidFill>
              </a:defRPr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7F7F7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103;p13"/>
          <p:cNvSpPr txBox="1"/>
          <p:nvPr>
            <p:ph type="body" sz="quarter" idx="21"/>
          </p:nvPr>
        </p:nvSpPr>
        <p:spPr>
          <a:xfrm>
            <a:off x="508001" y="3352800"/>
            <a:ext cx="6447502" cy="1178222"/>
          </a:xfrm>
          <a:prstGeom prst="rect">
            <a:avLst/>
          </a:prstGeom>
        </p:spPr>
        <p:txBody>
          <a:bodyPr lIns="45699" tIns="45699" rIns="45699" bIns="45699" anchor="ctr"/>
          <a:lstStyle/>
          <a:p>
            <a:pPr marL="228600" indent="0">
              <a:spcBef>
                <a:spcPts val="700"/>
              </a:spcBef>
              <a:buClrTx/>
              <a:buSzTx/>
              <a:buFontTx/>
              <a:buNone/>
            </a:pPr>
          </a:p>
        </p:txBody>
      </p:sp>
      <p:sp>
        <p:nvSpPr>
          <p:cNvPr id="138" name="Google Shape;107;p13"/>
          <p:cNvSpPr txBox="1"/>
          <p:nvPr/>
        </p:nvSpPr>
        <p:spPr>
          <a:xfrm>
            <a:off x="440703" y="352114"/>
            <a:ext cx="388601" cy="91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>
              <a:defRPr sz="6000">
                <a:solidFill>
                  <a:srgbClr val="BFE471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39" name="Google Shape;108;p13"/>
          <p:cNvSpPr txBox="1"/>
          <p:nvPr/>
        </p:nvSpPr>
        <p:spPr>
          <a:xfrm>
            <a:off x="6704058" y="1924247"/>
            <a:ext cx="388601" cy="91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>
              <a:defRPr sz="6000">
                <a:solidFill>
                  <a:srgbClr val="BFE471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/>
          <p:nvPr>
            <p:ph type="title"/>
          </p:nvPr>
        </p:nvSpPr>
        <p:spPr>
          <a:xfrm>
            <a:off x="508001" y="1448991"/>
            <a:ext cx="6447502" cy="1946595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sz="3300"/>
            </a:lvl1pPr>
          </a:lstStyle>
          <a:p>
            <a:pPr/>
            <a:r>
              <a:t>Title Text</a:t>
            </a:r>
          </a:p>
        </p:txBody>
      </p:sp>
      <p:sp>
        <p:nvSpPr>
          <p:cNvPr id="148" name="Body Level One…"/>
          <p:cNvSpPr txBox="1"/>
          <p:nvPr>
            <p:ph type="body" sz="quarter" idx="1"/>
          </p:nvPr>
        </p:nvSpPr>
        <p:spPr>
          <a:xfrm>
            <a:off x="508001" y="3395586"/>
            <a:ext cx="6447502" cy="1135437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98500" y="457200"/>
            <a:ext cx="6070602" cy="2266950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33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507998" y="3009900"/>
            <a:ext cx="6447504" cy="385687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1800"/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1800"/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1800"/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1800"/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Google Shape;118;p15"/>
          <p:cNvSpPr txBox="1"/>
          <p:nvPr>
            <p:ph type="body" sz="quarter" idx="21"/>
          </p:nvPr>
        </p:nvSpPr>
        <p:spPr>
          <a:xfrm>
            <a:off x="508001" y="3395586"/>
            <a:ext cx="6447502" cy="1135437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pPr>
          </a:p>
        </p:txBody>
      </p:sp>
      <p:sp>
        <p:nvSpPr>
          <p:cNvPr id="159" name="Google Shape;122;p15"/>
          <p:cNvSpPr txBox="1"/>
          <p:nvPr/>
        </p:nvSpPr>
        <p:spPr>
          <a:xfrm>
            <a:off x="440703" y="352114"/>
            <a:ext cx="388601" cy="91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>
              <a:defRPr sz="6000">
                <a:solidFill>
                  <a:srgbClr val="BFE471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60" name="Google Shape;123;p15"/>
          <p:cNvSpPr txBox="1"/>
          <p:nvPr/>
        </p:nvSpPr>
        <p:spPr>
          <a:xfrm>
            <a:off x="6704058" y="1924247"/>
            <a:ext cx="388601" cy="91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spAutoFit/>
          </a:bodyPr>
          <a:lstStyle>
            <a:lvl1pPr>
              <a:defRPr sz="6000">
                <a:solidFill>
                  <a:srgbClr val="BFE471"/>
                </a:solidFill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/>
          <p:nvPr>
            <p:ph type="title"/>
          </p:nvPr>
        </p:nvSpPr>
        <p:spPr>
          <a:xfrm>
            <a:off x="514350" y="457200"/>
            <a:ext cx="6441153" cy="2266950"/>
          </a:xfrm>
          <a:prstGeom prst="rect">
            <a:avLst/>
          </a:prstGeom>
        </p:spPr>
        <p:txBody>
          <a:bodyPr lIns="45699" tIns="45699" rIns="45699" bIns="45699" anchor="ctr"/>
          <a:lstStyle>
            <a:lvl1pPr>
              <a:defRPr sz="3300"/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quarter" idx="1"/>
          </p:nvPr>
        </p:nvSpPr>
        <p:spPr>
          <a:xfrm>
            <a:off x="507998" y="3009900"/>
            <a:ext cx="6447504" cy="385687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Google Shape;127;p16"/>
          <p:cNvSpPr txBox="1"/>
          <p:nvPr>
            <p:ph type="body" sz="quarter" idx="21"/>
          </p:nvPr>
        </p:nvSpPr>
        <p:spPr>
          <a:xfrm>
            <a:off x="508001" y="3395586"/>
            <a:ext cx="6447502" cy="1135437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pP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Text"/>
          <p:cNvSpPr txBox="1"/>
          <p:nvPr>
            <p:ph type="title"/>
          </p:nvPr>
        </p:nvSpPr>
        <p:spPr>
          <a:xfrm>
            <a:off x="508001" y="457200"/>
            <a:ext cx="6447502" cy="9906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Title Text</a:t>
            </a:r>
          </a:p>
        </p:txBody>
      </p:sp>
      <p:sp>
        <p:nvSpPr>
          <p:cNvPr id="179" name="Body Level One…"/>
          <p:cNvSpPr txBox="1"/>
          <p:nvPr>
            <p:ph type="body" sz="half" idx="1"/>
          </p:nvPr>
        </p:nvSpPr>
        <p:spPr>
          <a:xfrm rot="5400000">
            <a:off x="2276462" y="-148020"/>
            <a:ext cx="2910581" cy="6447503"/>
          </a:xfrm>
          <a:prstGeom prst="rect">
            <a:avLst/>
          </a:prstGeom>
        </p:spPr>
        <p:txBody>
          <a:bodyPr lIns="45699" tIns="45699" rIns="45699" bIns="45699"/>
          <a:lstStyle>
            <a:lvl1pPr indent="-320040">
              <a:spcBef>
                <a:spcPts val="700"/>
              </a:spcBef>
              <a:buChar char="►"/>
            </a:lvl1pPr>
            <a:lvl2pPr marL="941069" indent="-346709">
              <a:spcBef>
                <a:spcPts val="700"/>
              </a:spcBef>
              <a:buChar char="►"/>
            </a:lvl2pPr>
            <a:lvl3pPr marL="1467611" indent="-416050">
              <a:spcBef>
                <a:spcPts val="700"/>
              </a:spcBef>
              <a:buChar char="►"/>
            </a:lvl3pPr>
            <a:lvl4pPr marL="1971039" indent="-462278">
              <a:spcBef>
                <a:spcPts val="700"/>
              </a:spcBef>
              <a:buChar char="►"/>
            </a:lvl4pPr>
            <a:lvl5pPr marL="2428239" indent="-462278">
              <a:spcBef>
                <a:spcPts val="700"/>
              </a:spcBef>
              <a:buChar char="►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Text"/>
          <p:cNvSpPr txBox="1"/>
          <p:nvPr>
            <p:ph type="title"/>
          </p:nvPr>
        </p:nvSpPr>
        <p:spPr>
          <a:xfrm rot="5400000">
            <a:off x="4495739" y="1937215"/>
            <a:ext cx="3938589" cy="978558"/>
          </a:xfrm>
          <a:prstGeom prst="rect">
            <a:avLst/>
          </a:prstGeom>
        </p:spPr>
        <p:txBody>
          <a:bodyPr lIns="45699" tIns="45699" rIns="45699" bIns="45699" anchor="ctr"/>
          <a:lstStyle/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 rot="5400000">
            <a:off x="1186264" y="-221064"/>
            <a:ext cx="3938588" cy="5295114"/>
          </a:xfrm>
          <a:prstGeom prst="rect">
            <a:avLst/>
          </a:prstGeom>
        </p:spPr>
        <p:txBody>
          <a:bodyPr lIns="45699" tIns="45699" rIns="45699" bIns="45699"/>
          <a:lstStyle>
            <a:lvl1pPr indent="-320040">
              <a:spcBef>
                <a:spcPts val="700"/>
              </a:spcBef>
              <a:buChar char="►"/>
            </a:lvl1pPr>
            <a:lvl2pPr marL="941069" indent="-346709">
              <a:spcBef>
                <a:spcPts val="700"/>
              </a:spcBef>
              <a:buChar char="►"/>
            </a:lvl2pPr>
            <a:lvl3pPr marL="1467611" indent="-416050">
              <a:spcBef>
                <a:spcPts val="700"/>
              </a:spcBef>
              <a:buChar char="►"/>
            </a:lvl3pPr>
            <a:lvl4pPr marL="1971039" indent="-462278">
              <a:spcBef>
                <a:spcPts val="700"/>
              </a:spcBef>
              <a:buChar char="►"/>
            </a:lvl4pPr>
            <a:lvl5pPr marL="2428239" indent="-462278">
              <a:spcBef>
                <a:spcPts val="700"/>
              </a:spcBef>
              <a:buChar char="►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4294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resentation Title"/>
          <p:cNvSpPr txBox="1"/>
          <p:nvPr>
            <p:ph type="title" hasCustomPrompt="1"/>
          </p:nvPr>
        </p:nvSpPr>
        <p:spPr>
          <a:xfrm>
            <a:off x="452434" y="965621"/>
            <a:ext cx="8239130" cy="1743077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r" defTabSz="914375">
              <a:lnSpc>
                <a:spcPct val="80000"/>
              </a:lnSpc>
              <a:defRPr b="1" spc="-84" sz="4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97" name="Body Level One…"/>
          <p:cNvSpPr txBox="1"/>
          <p:nvPr>
            <p:ph type="body" sz="quarter" idx="1" hasCustomPrompt="1"/>
          </p:nvPr>
        </p:nvSpPr>
        <p:spPr>
          <a:xfrm>
            <a:off x="452437" y="2698824"/>
            <a:ext cx="8239126" cy="714381"/>
          </a:xfrm>
          <a:prstGeom prst="rect">
            <a:avLst/>
          </a:prstGeom>
        </p:spPr>
        <p:txBody>
          <a:bodyPr lIns="19050" tIns="19050" rIns="19050" bIns="19050"/>
          <a:lstStyle>
            <a:lvl1pPr marL="0" indent="0" algn="r" defTabSz="309560">
              <a:buClrTx/>
              <a:buSzTx/>
              <a:buFontTx/>
              <a:buNone/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 algn="r" defTabSz="309560">
              <a:buClrTx/>
              <a:buSzTx/>
              <a:buFontTx/>
              <a:buNone/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 algn="r" defTabSz="309560">
              <a:buClrTx/>
              <a:buSzTx/>
              <a:buFontTx/>
              <a:buNone/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 algn="r" defTabSz="309560">
              <a:buClrTx/>
              <a:buSzTx/>
              <a:buFontTx/>
              <a:buNone/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 algn="r" defTabSz="309560">
              <a:buClrTx/>
              <a:buSzTx/>
              <a:buFontTx/>
              <a:buNone/>
              <a:defRPr b="1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98" name="mcittt-01.png" descr="mcittt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6661" y="4251461"/>
            <a:ext cx="1791513" cy="1007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Tuwaiq Academy Logo-02.png" descr="Tuwaiq Academy Logo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06645" y="4003075"/>
            <a:ext cx="2676121" cy="1504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logoSAFCSP-01.png" descr="logoSAFCSP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6517" y="4003075"/>
            <a:ext cx="2127279" cy="15044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3" name="v"/>
          <p:cNvGrpSpPr/>
          <p:nvPr/>
        </p:nvGrpSpPr>
        <p:grpSpPr>
          <a:xfrm>
            <a:off x="2189" y="-20605"/>
            <a:ext cx="9139619" cy="574448"/>
            <a:chOff x="-1" y="-1"/>
            <a:chExt cx="9139618" cy="574447"/>
          </a:xfrm>
        </p:grpSpPr>
        <p:sp>
          <p:nvSpPr>
            <p:cNvPr id="201" name="Rectangle"/>
            <p:cNvSpPr/>
            <p:nvPr/>
          </p:nvSpPr>
          <p:spPr>
            <a:xfrm>
              <a:off x="-2" y="-2"/>
              <a:ext cx="9139619" cy="5744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0956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" name="v"/>
            <p:cNvSpPr txBox="1"/>
            <p:nvPr/>
          </p:nvSpPr>
          <p:spPr>
            <a:xfrm>
              <a:off x="-2" y="175130"/>
              <a:ext cx="9139619" cy="224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9050" tIns="19050" rIns="19050" bIns="19050" numCol="1" anchor="ctr">
              <a:spAutoFit/>
            </a:bodyPr>
            <a:lstStyle>
              <a:lvl1pPr algn="ctr" defTabSz="30956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</a:t>
              </a:r>
            </a:p>
          </p:txBody>
        </p:sp>
      </p:grpSp>
      <p:pic>
        <p:nvPicPr>
          <p:cNvPr id="204" name="Tuwaiq1000-google-logo-01.png" descr="Tuwaiq1000-google-logo-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8484" y="-364074"/>
            <a:ext cx="2322766" cy="1261389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4501889" y="4918852"/>
            <a:ext cx="135536" cy="127001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 defTabSz="219075"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508001" y="457200"/>
            <a:ext cx="6447502" cy="9906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508001" y="1620441"/>
            <a:ext cx="6447502" cy="2910582"/>
          </a:xfrm>
          <a:prstGeom prst="rect">
            <a:avLst/>
          </a:prstGeom>
        </p:spPr>
        <p:txBody>
          <a:bodyPr lIns="45699" tIns="45699" rIns="45699" bIns="45699"/>
          <a:lstStyle>
            <a:lvl1pPr indent="-320040">
              <a:spcBef>
                <a:spcPts val="700"/>
              </a:spcBef>
              <a:buChar char="►"/>
            </a:lvl1pPr>
            <a:lvl2pPr marL="941069" indent="-346709">
              <a:spcBef>
                <a:spcPts val="700"/>
              </a:spcBef>
              <a:buChar char="►"/>
            </a:lvl2pPr>
            <a:lvl3pPr marL="1467611" indent="-416050">
              <a:spcBef>
                <a:spcPts val="700"/>
              </a:spcBef>
              <a:buChar char="►"/>
            </a:lvl3pPr>
            <a:lvl4pPr marL="1971039" indent="-462278">
              <a:spcBef>
                <a:spcPts val="700"/>
              </a:spcBef>
              <a:buChar char="►"/>
            </a:lvl4pPr>
            <a:lvl5pPr marL="2428239" indent="-462278">
              <a:spcBef>
                <a:spcPts val="700"/>
              </a:spcBef>
              <a:buChar char="►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508001" y="2025650"/>
            <a:ext cx="6447502" cy="1369937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508001" y="3395586"/>
            <a:ext cx="6447502" cy="6453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1500">
                <a:solidFill>
                  <a:srgbClr val="7F7F7F"/>
                </a:solidFill>
              </a:defRPr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1500">
                <a:solidFill>
                  <a:srgbClr val="7F7F7F"/>
                </a:solidFill>
              </a:defRPr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1500">
                <a:solidFill>
                  <a:srgbClr val="7F7F7F"/>
                </a:solidFill>
              </a:defRPr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1500">
                <a:solidFill>
                  <a:srgbClr val="7F7F7F"/>
                </a:solidFill>
              </a:defRPr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1500">
                <a:solidFill>
                  <a:srgbClr val="7F7F7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508001" y="457200"/>
            <a:ext cx="6447502" cy="9906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508001" y="1620441"/>
            <a:ext cx="3138027" cy="2910580"/>
          </a:xfrm>
          <a:prstGeom prst="rect">
            <a:avLst/>
          </a:prstGeom>
        </p:spPr>
        <p:txBody>
          <a:bodyPr lIns="45699" tIns="45699" rIns="45699" bIns="45699"/>
          <a:lstStyle>
            <a:lvl1pPr indent="-320040">
              <a:spcBef>
                <a:spcPts val="700"/>
              </a:spcBef>
              <a:buChar char="►"/>
            </a:lvl1pPr>
            <a:lvl2pPr marL="941069" indent="-346709">
              <a:spcBef>
                <a:spcPts val="700"/>
              </a:spcBef>
              <a:buChar char="►"/>
            </a:lvl2pPr>
            <a:lvl3pPr marL="1467611" indent="-416050">
              <a:spcBef>
                <a:spcPts val="700"/>
              </a:spcBef>
              <a:buChar char="►"/>
            </a:lvl3pPr>
            <a:lvl4pPr marL="1971039" indent="-462278">
              <a:spcBef>
                <a:spcPts val="700"/>
              </a:spcBef>
              <a:buChar char="►"/>
            </a:lvl4pPr>
            <a:lvl5pPr marL="2428239" indent="-462278">
              <a:spcBef>
                <a:spcPts val="700"/>
              </a:spcBef>
              <a:buChar char="►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Google Shape;58;p6"/>
          <p:cNvSpPr txBox="1"/>
          <p:nvPr>
            <p:ph type="body" sz="quarter" idx="21"/>
          </p:nvPr>
        </p:nvSpPr>
        <p:spPr>
          <a:xfrm>
            <a:off x="3817477" y="1620441"/>
            <a:ext cx="3138027" cy="2910582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20040">
              <a:spcBef>
                <a:spcPts val="700"/>
              </a:spcBef>
              <a:buChar char="►"/>
            </a:pP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508001" y="457200"/>
            <a:ext cx="6447502" cy="9906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506808" y="1620737"/>
            <a:ext cx="3139218" cy="432198"/>
          </a:xfrm>
          <a:prstGeom prst="rect">
            <a:avLst/>
          </a:prstGeom>
        </p:spPr>
        <p:txBody>
          <a:bodyPr lIns="45699" tIns="45699" rIns="45699" bIns="45699" anchor="b"/>
          <a:lstStyle>
            <a:lvl1pPr marL="228600" indent="0">
              <a:spcBef>
                <a:spcPts val="700"/>
              </a:spcBef>
              <a:buClrTx/>
              <a:buSzTx/>
              <a:buFontTx/>
              <a:buNone/>
              <a:defRPr sz="1800"/>
            </a:lvl1pPr>
            <a:lvl2pPr marL="228600" indent="457200">
              <a:spcBef>
                <a:spcPts val="700"/>
              </a:spcBef>
              <a:buClrTx/>
              <a:buSzTx/>
              <a:buFontTx/>
              <a:buNone/>
              <a:defRPr sz="1800"/>
            </a:lvl2pPr>
            <a:lvl3pPr marL="228600" indent="914400">
              <a:spcBef>
                <a:spcPts val="700"/>
              </a:spcBef>
              <a:buClrTx/>
              <a:buSzTx/>
              <a:buFontTx/>
              <a:buNone/>
              <a:defRPr sz="1800"/>
            </a:lvl3pPr>
            <a:lvl4pPr marL="228600" indent="1371600">
              <a:spcBef>
                <a:spcPts val="700"/>
              </a:spcBef>
              <a:buClrTx/>
              <a:buSzTx/>
              <a:buFontTx/>
              <a:buNone/>
              <a:defRPr sz="1800"/>
            </a:lvl4pPr>
            <a:lvl5pPr marL="228600" indent="1828800">
              <a:spcBef>
                <a:spcPts val="700"/>
              </a:spcBef>
              <a:buClrTx/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Google Shape;65;p7"/>
          <p:cNvSpPr txBox="1"/>
          <p:nvPr>
            <p:ph type="body" sz="quarter" idx="21"/>
          </p:nvPr>
        </p:nvSpPr>
        <p:spPr>
          <a:xfrm>
            <a:off x="506808" y="2052933"/>
            <a:ext cx="3139219" cy="247809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20040">
              <a:spcBef>
                <a:spcPts val="700"/>
              </a:spcBef>
              <a:buChar char="►"/>
            </a:pPr>
          </a:p>
        </p:txBody>
      </p:sp>
      <p:sp>
        <p:nvSpPr>
          <p:cNvPr id="82" name="Google Shape;66;p7"/>
          <p:cNvSpPr txBox="1"/>
          <p:nvPr>
            <p:ph type="body" sz="quarter" idx="22"/>
          </p:nvPr>
        </p:nvSpPr>
        <p:spPr>
          <a:xfrm>
            <a:off x="3816286" y="1620737"/>
            <a:ext cx="3139215" cy="432198"/>
          </a:xfrm>
          <a:prstGeom prst="rect">
            <a:avLst/>
          </a:prstGeom>
        </p:spPr>
        <p:txBody>
          <a:bodyPr lIns="45699" tIns="45699" rIns="45699" bIns="45699" anchor="b"/>
          <a:lstStyle/>
          <a:p>
            <a:pPr marL="228600" indent="0">
              <a:spcBef>
                <a:spcPts val="700"/>
              </a:spcBef>
              <a:buClrTx/>
              <a:buSzTx/>
              <a:buFontTx/>
              <a:buNone/>
              <a:defRPr sz="1800"/>
            </a:pPr>
          </a:p>
        </p:txBody>
      </p:sp>
      <p:sp>
        <p:nvSpPr>
          <p:cNvPr id="83" name="Google Shape;67;p7"/>
          <p:cNvSpPr txBox="1"/>
          <p:nvPr>
            <p:ph type="body" sz="quarter" idx="23"/>
          </p:nvPr>
        </p:nvSpPr>
        <p:spPr>
          <a:xfrm>
            <a:off x="3816287" y="2052933"/>
            <a:ext cx="3139215" cy="2478090"/>
          </a:xfrm>
          <a:prstGeom prst="rect">
            <a:avLst/>
          </a:prstGeom>
        </p:spPr>
        <p:txBody>
          <a:bodyPr lIns="45699" tIns="45699" rIns="45699" bIns="45699"/>
          <a:lstStyle/>
          <a:p>
            <a:pPr indent="-320040">
              <a:spcBef>
                <a:spcPts val="700"/>
              </a:spcBef>
              <a:buChar char="►"/>
            </a:pP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/>
          <p:nvPr>
            <p:ph type="title"/>
          </p:nvPr>
        </p:nvSpPr>
        <p:spPr>
          <a:xfrm>
            <a:off x="508001" y="457200"/>
            <a:ext cx="6447502" cy="990600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Title Text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508001" y="1123953"/>
            <a:ext cx="2890897" cy="958851"/>
          </a:xfrm>
          <a:prstGeom prst="rect">
            <a:avLst/>
          </a:prstGeom>
        </p:spPr>
        <p:txBody>
          <a:bodyPr lIns="45699" tIns="45699" rIns="45699" bIns="45699" anchor="b"/>
          <a:lstStyle>
            <a:lvl1pPr>
              <a:defRPr sz="1500"/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3570346" y="386192"/>
            <a:ext cx="3385157" cy="4144830"/>
          </a:xfrm>
          <a:prstGeom prst="rect">
            <a:avLst/>
          </a:prstGeom>
        </p:spPr>
        <p:txBody>
          <a:bodyPr lIns="45699" tIns="45699" rIns="45699" bIns="45699"/>
          <a:lstStyle>
            <a:lvl1pPr indent="-320040">
              <a:spcBef>
                <a:spcPts val="700"/>
              </a:spcBef>
              <a:buChar char="►"/>
            </a:lvl1pPr>
            <a:lvl2pPr marL="941069" indent="-346709">
              <a:spcBef>
                <a:spcPts val="700"/>
              </a:spcBef>
              <a:buChar char="►"/>
            </a:lvl2pPr>
            <a:lvl3pPr marL="1467611" indent="-416050">
              <a:spcBef>
                <a:spcPts val="700"/>
              </a:spcBef>
              <a:buChar char="►"/>
            </a:lvl3pPr>
            <a:lvl4pPr marL="1971039" indent="-462278">
              <a:spcBef>
                <a:spcPts val="700"/>
              </a:spcBef>
              <a:buChar char="►"/>
            </a:lvl4pPr>
            <a:lvl5pPr marL="2428239" indent="-462278">
              <a:spcBef>
                <a:spcPts val="700"/>
              </a:spcBef>
              <a:buChar char="►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Google Shape;83;p10"/>
          <p:cNvSpPr txBox="1"/>
          <p:nvPr>
            <p:ph type="body" sz="quarter" idx="21"/>
          </p:nvPr>
        </p:nvSpPr>
        <p:spPr>
          <a:xfrm>
            <a:off x="508001" y="2082801"/>
            <a:ext cx="2890897" cy="1938337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>
              <a:spcBef>
                <a:spcPts val="700"/>
              </a:spcBef>
              <a:buClrTx/>
              <a:buSzTx/>
              <a:buFontTx/>
              <a:buNone/>
              <a:defRPr sz="1000"/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6771481" y="4577793"/>
            <a:ext cx="184021" cy="180301"/>
          </a:xfrm>
          <a:prstGeom prst="rect">
            <a:avLst/>
          </a:prstGeom>
        </p:spPr>
        <p:txBody>
          <a:bodyPr lIns="45699" tIns="45699" rIns="45699" bIns="45699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6;p1"/>
          <p:cNvGrpSpPr/>
          <p:nvPr/>
        </p:nvGrpSpPr>
        <p:grpSpPr>
          <a:xfrm>
            <a:off x="-1" y="-6351"/>
            <a:ext cx="9144001" cy="5149851"/>
            <a:chOff x="0" y="0"/>
            <a:chExt cx="9143999" cy="5149850"/>
          </a:xfrm>
        </p:grpSpPr>
        <p:sp>
          <p:nvSpPr>
            <p:cNvPr id="2" name="Google Shape;7;p1"/>
            <p:cNvSpPr/>
            <p:nvPr/>
          </p:nvSpPr>
          <p:spPr>
            <a:xfrm>
              <a:off x="7028258" y="6350"/>
              <a:ext cx="914401" cy="5143500"/>
            </a:xfrm>
            <a:prstGeom prst="line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" name="Google Shape;8;p1"/>
            <p:cNvSpPr/>
            <p:nvPr/>
          </p:nvSpPr>
          <p:spPr>
            <a:xfrm flipH="1">
              <a:off x="5568950" y="2767409"/>
              <a:ext cx="3572669" cy="2382441"/>
            </a:xfrm>
            <a:prstGeom prst="line">
              <a:avLst/>
            </a:prstGeom>
            <a:noFill/>
            <a:ln w="9525" cap="flat">
              <a:solidFill>
                <a:srgbClr val="D8D8D8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" name="Google Shape;9;p1"/>
            <p:cNvSpPr/>
            <p:nvPr/>
          </p:nvSpPr>
          <p:spPr>
            <a:xfrm>
              <a:off x="6886106" y="-1"/>
              <a:ext cx="2255513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2980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5" name="Google Shape;10;p1"/>
            <p:cNvSpPr/>
            <p:nvPr/>
          </p:nvSpPr>
          <p:spPr>
            <a:xfrm>
              <a:off x="7202581" y="-1"/>
              <a:ext cx="1941419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" name="Google Shape;11;p1"/>
            <p:cNvSpPr/>
            <p:nvPr/>
          </p:nvSpPr>
          <p:spPr>
            <a:xfrm>
              <a:off x="6699249" y="2292350"/>
              <a:ext cx="2444751" cy="285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7" name="Google Shape;12;p1"/>
            <p:cNvSpPr/>
            <p:nvPr/>
          </p:nvSpPr>
          <p:spPr>
            <a:xfrm>
              <a:off x="7000874" y="-1"/>
              <a:ext cx="2140746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" name="Google Shape;13;p1"/>
            <p:cNvSpPr/>
            <p:nvPr/>
          </p:nvSpPr>
          <p:spPr>
            <a:xfrm>
              <a:off x="8174047" y="-1"/>
              <a:ext cx="967571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" name="Google Shape;14;p1"/>
            <p:cNvSpPr/>
            <p:nvPr/>
          </p:nvSpPr>
          <p:spPr>
            <a:xfrm>
              <a:off x="8204249" y="-1"/>
              <a:ext cx="937369" cy="514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" name="Google Shape;15;p1"/>
            <p:cNvSpPr/>
            <p:nvPr/>
          </p:nvSpPr>
          <p:spPr>
            <a:xfrm>
              <a:off x="7778749" y="2698750"/>
              <a:ext cx="1362870" cy="245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1" name="Google Shape;16;p1"/>
            <p:cNvSpPr/>
            <p:nvPr/>
          </p:nvSpPr>
          <p:spPr>
            <a:xfrm>
              <a:off x="0" y="3016250"/>
              <a:ext cx="336550" cy="2133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13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8745687" y="4724141"/>
            <a:ext cx="275472" cy="2717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457200" marR="0" indent="-342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940858" marR="0" indent="-34395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466850" marR="0" indent="-41275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9699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4271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8843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3415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7987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255911" marR="0" indent="-458611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rgbClr val="3F3F3F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JavaScript II: Conditional Statements and Looping"/>
          <p:cNvSpPr txBox="1"/>
          <p:nvPr>
            <p:ph type="title"/>
          </p:nvPr>
        </p:nvSpPr>
        <p:spPr>
          <a:xfrm>
            <a:off x="452434" y="965621"/>
            <a:ext cx="8239129" cy="1743076"/>
          </a:xfrm>
          <a:prstGeom prst="rect">
            <a:avLst/>
          </a:prstGeom>
        </p:spPr>
        <p:txBody>
          <a:bodyPr/>
          <a:lstStyle>
            <a:lvl1pPr algn="l">
              <a:defRPr spc="-100" sz="3600"/>
            </a:lvl1pPr>
          </a:lstStyle>
          <a:p>
            <a:pPr/>
            <a:r>
              <a:t>JavaScript VI: JSON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20;p28" descr="Google Shape;220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Google Shape;221;p28"/>
          <p:cNvSpPr txBox="1"/>
          <p:nvPr>
            <p:ph type="title"/>
          </p:nvPr>
        </p:nvSpPr>
        <p:spPr>
          <a:xfrm>
            <a:off x="311699" y="145377"/>
            <a:ext cx="8520602" cy="572702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JSON Objects</a:t>
            </a:r>
          </a:p>
        </p:txBody>
      </p:sp>
      <p:sp>
        <p:nvSpPr>
          <p:cNvPr id="264" name="Google Shape;222;p28"/>
          <p:cNvSpPr txBox="1"/>
          <p:nvPr/>
        </p:nvSpPr>
        <p:spPr>
          <a:xfrm>
            <a:off x="311699" y="718063"/>
            <a:ext cx="8520602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You can also save an </a:t>
            </a:r>
            <a:r>
              <a:rPr>
                <a:solidFill>
                  <a:schemeClr val="accent3"/>
                </a:solidFill>
              </a:rPr>
              <a:t>array </a:t>
            </a:r>
            <a:r>
              <a:t>of objects: </a:t>
            </a: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defRPr sz="2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Or use the </a:t>
            </a:r>
            <a:r>
              <a:rPr i="1">
                <a:solidFill>
                  <a:schemeClr val="accent3"/>
                </a:solidFill>
              </a:rPr>
              <a:t>for-in loop</a:t>
            </a:r>
            <a:r>
              <a:rPr i="1"/>
              <a:t> </a:t>
            </a:r>
            <a:r>
              <a:t>to loop through an object’s properties:</a:t>
            </a:r>
          </a:p>
        </p:txBody>
      </p:sp>
      <p:graphicFrame>
        <p:nvGraphicFramePr>
          <p:cNvPr id="265" name="Google Shape;223;p28"/>
          <p:cNvGraphicFramePr/>
          <p:nvPr/>
        </p:nvGraphicFramePr>
        <p:xfrm>
          <a:off x="329124" y="1220450"/>
          <a:ext cx="8485752" cy="12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485750"/>
              </a:tblGrid>
              <a:tr h="1016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arrayofPersonObjects = [{ "name": { "first": "Tom", "last": "Smith" }, "age": "21", "gender": "male", "interests": "Programming" },     { "name": { "first": "Jack", "last": "Daniels" }, "age": "19", "gender": "male", "interests": "Gaming" } ];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Google Shape;224;p28"/>
          <p:cNvGraphicFramePr/>
          <p:nvPr/>
        </p:nvGraphicFramePr>
        <p:xfrm>
          <a:off x="311699" y="3554924"/>
          <a:ext cx="8503176" cy="12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503175"/>
              </a:tblGrid>
              <a:tr h="1016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myObj = { "name":"Jason", "age":30, "car":null }; for (x in myObj) {     document.getElementById("demo").innerHTML += x; }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29;p29" descr="Google Shape;229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Google Shape;230;p29"/>
          <p:cNvSpPr txBox="1"/>
          <p:nvPr>
            <p:ph type="title"/>
          </p:nvPr>
        </p:nvSpPr>
        <p:spPr>
          <a:xfrm>
            <a:off x="311699" y="145377"/>
            <a:ext cx="8520602" cy="572702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JSON Objects</a:t>
            </a:r>
          </a:p>
        </p:txBody>
      </p:sp>
      <p:sp>
        <p:nvSpPr>
          <p:cNvPr id="270" name="Google Shape;231;p29"/>
          <p:cNvSpPr txBox="1"/>
          <p:nvPr/>
        </p:nvSpPr>
        <p:spPr>
          <a:xfrm>
            <a:off x="311699" y="1795266"/>
            <a:ext cx="8520602" cy="177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Use the</a:t>
            </a:r>
            <a:r>
              <a:rPr>
                <a:solidFill>
                  <a:schemeClr val="accent3"/>
                </a:solidFill>
              </a:rPr>
              <a:t> bracket notation</a:t>
            </a:r>
            <a:r>
              <a:t> to access property </a:t>
            </a:r>
            <a:r>
              <a:rPr>
                <a:solidFill>
                  <a:schemeClr val="accent3"/>
                </a:solidFill>
              </a:rPr>
              <a:t>values </a:t>
            </a:r>
            <a:r>
              <a:t>in a </a:t>
            </a:r>
            <a:r>
              <a:rPr i="1">
                <a:solidFill>
                  <a:schemeClr val="accent3"/>
                </a:solidFill>
              </a:rPr>
              <a:t>for-in loop:</a:t>
            </a:r>
            <a:endParaRPr i="1">
              <a:solidFill>
                <a:schemeClr val="accent3"/>
              </a:solidFill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71" name="Google Shape;232;p29"/>
          <p:cNvGraphicFramePr/>
          <p:nvPr/>
        </p:nvGraphicFramePr>
        <p:xfrm>
          <a:off x="329124" y="2363449"/>
          <a:ext cx="8485752" cy="12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485750"/>
              </a:tblGrid>
              <a:tr h="101600">
                <a:tc>
                  <a:txBody>
                    <a:bodyPr/>
                    <a:lstStyle/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myObj = { "name":"Jason", "age":30, "car":null };</a:t>
                      </a:r>
                    </a:p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for (x in myObj) {</a:t>
                      </a:r>
                    </a:p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	document.getElementById("demo").innerHTML += myObj[x];</a:t>
                      </a:r>
                    </a:p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}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37;p30" descr="Google Shape;237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Google Shape;238;p30"/>
          <p:cNvSpPr txBox="1"/>
          <p:nvPr>
            <p:ph type="title"/>
          </p:nvPr>
        </p:nvSpPr>
        <p:spPr>
          <a:xfrm>
            <a:off x="311699" y="145377"/>
            <a:ext cx="8520602" cy="572702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JSON Objects</a:t>
            </a:r>
          </a:p>
        </p:txBody>
      </p:sp>
      <p:sp>
        <p:nvSpPr>
          <p:cNvPr id="275" name="Google Shape;239;p30"/>
          <p:cNvSpPr txBox="1"/>
          <p:nvPr/>
        </p:nvSpPr>
        <p:spPr>
          <a:xfrm>
            <a:off x="311699" y="718063"/>
            <a:ext cx="8520602" cy="494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Example of a JSON object </a:t>
            </a:r>
            <a:r>
              <a:rPr>
                <a:solidFill>
                  <a:schemeClr val="accent3"/>
                </a:solidFill>
              </a:rPr>
              <a:t>within </a:t>
            </a:r>
            <a:r>
              <a:t>a JSON object: </a:t>
            </a: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defRPr sz="2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Use the </a:t>
            </a:r>
            <a:r>
              <a:rPr>
                <a:solidFill>
                  <a:schemeClr val="accent3"/>
                </a:solidFill>
              </a:rPr>
              <a:t>dot/bracket notation</a:t>
            </a:r>
            <a:r>
              <a:t> to access </a:t>
            </a:r>
            <a:r>
              <a:rPr>
                <a:solidFill>
                  <a:schemeClr val="accent3"/>
                </a:solidFill>
              </a:rPr>
              <a:t>nested </a:t>
            </a:r>
            <a:r>
              <a:t>JSON objects:</a:t>
            </a: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76" name="Google Shape;240;p30"/>
          <p:cNvGraphicFramePr/>
          <p:nvPr/>
        </p:nvGraphicFramePr>
        <p:xfrm>
          <a:off x="329124" y="1220450"/>
          <a:ext cx="8485752" cy="12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485750"/>
              </a:tblGrid>
              <a:tr h="101600">
                <a:tc>
                  <a:txBody>
                    <a:bodyPr/>
                    <a:lstStyle/>
                    <a:p>
                      <a:pPr algn="l">
                        <a:def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myObj = {</a:t>
                      </a:r>
                    </a:p>
                    <a:p>
                      <a:pPr algn="l">
                        <a:def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    "name":"Jason",</a:t>
                      </a:r>
                    </a:p>
                    <a:p>
                      <a:pPr algn="l">
                        <a:def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    "age":30,</a:t>
                      </a:r>
                    </a:p>
                    <a:p>
                      <a:pPr algn="l">
                        <a:def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    "cars": {</a:t>
                      </a:r>
                    </a:p>
                    <a:p>
                      <a:pPr algn="l">
                        <a:def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        "car1":"Ford",</a:t>
                      </a:r>
                    </a:p>
                    <a:p>
                      <a:pPr algn="l">
                        <a:def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        "car2":"BMW",</a:t>
                      </a:r>
                    </a:p>
                    <a:p>
                      <a:pPr algn="l">
                        <a:def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        "car3":"VW"</a:t>
                      </a:r>
                    </a:p>
                    <a:p>
                      <a:pPr algn="l">
                        <a:def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    }</a:t>
                      </a:r>
                    </a:p>
                    <a:p>
                      <a:pPr algn="l">
                        <a:def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 }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Google Shape;241;p30"/>
          <p:cNvGraphicFramePr/>
          <p:nvPr/>
        </p:nvGraphicFramePr>
        <p:xfrm>
          <a:off x="320413" y="4078675"/>
          <a:ext cx="8503175" cy="12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503175"/>
              </a:tblGrid>
              <a:tr h="101600">
                <a:tc>
                  <a:txBody>
                    <a:bodyPr/>
                    <a:lstStyle/>
                    <a:p>
                      <a:pPr algn="l">
                        <a:def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x = myObj.cars.car2;</a:t>
                      </a:r>
                    </a:p>
                    <a:p>
                      <a:pPr algn="l">
                        <a:defRPr sz="1600">
                          <a:solidFill>
                            <a:srgbClr val="999999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//or</a:t>
                      </a:r>
                    </a:p>
                    <a:p>
                      <a:pPr algn="l">
                        <a:def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x = myObj.cars["car2"];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46;p31" descr="Google Shape;246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Google Shape;247;p31"/>
          <p:cNvSpPr txBox="1"/>
          <p:nvPr>
            <p:ph type="title"/>
          </p:nvPr>
        </p:nvSpPr>
        <p:spPr>
          <a:xfrm>
            <a:off x="311699" y="145377"/>
            <a:ext cx="8520602" cy="572702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JSON Methods</a:t>
            </a:r>
          </a:p>
        </p:txBody>
      </p:sp>
      <p:sp>
        <p:nvSpPr>
          <p:cNvPr id="281" name="Google Shape;248;p31"/>
          <p:cNvSpPr txBox="1"/>
          <p:nvPr/>
        </p:nvSpPr>
        <p:spPr>
          <a:xfrm>
            <a:off x="355975" y="696199"/>
            <a:ext cx="8476200" cy="284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i="1" sz="22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JSON.parse()</a:t>
            </a:r>
          </a:p>
          <a:p>
            <a:pPr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You receive this </a:t>
            </a:r>
            <a:r>
              <a:rPr>
                <a:solidFill>
                  <a:schemeClr val="accent3"/>
                </a:solidFill>
              </a:rPr>
              <a:t>text </a:t>
            </a:r>
            <a:r>
              <a:t>from a web server:</a:t>
            </a:r>
          </a:p>
          <a:p>
            <a:pPr/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By </a:t>
            </a:r>
            <a:r>
              <a:rPr>
                <a:solidFill>
                  <a:schemeClr val="accent3"/>
                </a:solidFill>
              </a:rPr>
              <a:t>parsing</a:t>
            </a:r>
            <a:r>
              <a:t>, the data becomes a JavaScript </a:t>
            </a:r>
            <a:r>
              <a:rPr>
                <a:solidFill>
                  <a:schemeClr val="accent3"/>
                </a:solidFill>
              </a:rPr>
              <a:t>object</a:t>
            </a:r>
            <a:r>
              <a:t>: </a:t>
            </a:r>
          </a:p>
          <a:p>
            <a:pPr/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and you can use the </a:t>
            </a:r>
            <a:r>
              <a:rPr>
                <a:solidFill>
                  <a:schemeClr val="accent3"/>
                </a:solidFill>
              </a:rPr>
              <a:t>object </a:t>
            </a:r>
            <a:r>
              <a:t>in your page:</a:t>
            </a:r>
          </a:p>
        </p:txBody>
      </p:sp>
      <p:graphicFrame>
        <p:nvGraphicFramePr>
          <p:cNvPr id="282" name="Google Shape;249;p31"/>
          <p:cNvGraphicFramePr/>
          <p:nvPr/>
        </p:nvGraphicFramePr>
        <p:xfrm>
          <a:off x="355975" y="1473200"/>
          <a:ext cx="8254801" cy="3683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54800"/>
              </a:tblGrid>
              <a:tr h="368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'{ "name":"Jason", "age":30, "city":"New York"}'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Google Shape;250;p31"/>
          <p:cNvGraphicFramePr/>
          <p:nvPr/>
        </p:nvGraphicFramePr>
        <p:xfrm>
          <a:off x="311699" y="2423874"/>
          <a:ext cx="8299076" cy="3683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99075"/>
              </a:tblGrid>
              <a:tr h="368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obj = JSON.parse('{ "name":"Jason", "age":30, "city":"New York"}');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4" name="Google Shape;251;p31"/>
          <p:cNvGraphicFramePr/>
          <p:nvPr/>
        </p:nvGraphicFramePr>
        <p:xfrm>
          <a:off x="355975" y="3298349"/>
          <a:ext cx="8299075" cy="3683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99075"/>
              </a:tblGrid>
              <a:tr h="368300">
                <a:tc>
                  <a:txBody>
                    <a:bodyPr/>
                    <a:lstStyle/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&lt;p id="demo"&gt;&lt;/p&gt; </a:t>
                      </a:r>
                    </a:p>
                    <a:p>
                      <a:pPr algn="l">
                        <a:defRPr sz="1400">
                          <a:sym typeface="Arial"/>
                        </a:defRPr>
                      </a:pPr>
                      <a:endParaRPr sz="1800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&lt;script&gt;</a:t>
                      </a:r>
                    </a:p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document.getElementById("demo").innerHTML = obj.name + ", " + obj.age; </a:t>
                      </a:r>
                    </a:p>
                    <a:p>
                      <a:pPr algn="l">
                        <a:defRPr sz="18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&lt;/script&gt;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56;p32" descr="Google Shape;256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Google Shape;257;p32"/>
          <p:cNvSpPr txBox="1"/>
          <p:nvPr>
            <p:ph type="title"/>
          </p:nvPr>
        </p:nvSpPr>
        <p:spPr>
          <a:xfrm>
            <a:off x="311699" y="145377"/>
            <a:ext cx="8520602" cy="572702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JSON Methods</a:t>
            </a:r>
          </a:p>
        </p:txBody>
      </p:sp>
      <p:sp>
        <p:nvSpPr>
          <p:cNvPr id="288" name="Google Shape;258;p32"/>
          <p:cNvSpPr txBox="1"/>
          <p:nvPr/>
        </p:nvSpPr>
        <p:spPr>
          <a:xfrm>
            <a:off x="355975" y="848600"/>
            <a:ext cx="8476200" cy="284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i="1" sz="22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JSON.stringify()</a:t>
            </a:r>
          </a:p>
          <a:p>
            <a:pPr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You receive this </a:t>
            </a:r>
            <a:r>
              <a:rPr>
                <a:solidFill>
                  <a:schemeClr val="accent3"/>
                </a:solidFill>
              </a:rPr>
              <a:t>text </a:t>
            </a:r>
            <a:r>
              <a:t>from a web server:</a:t>
            </a:r>
          </a:p>
          <a:p>
            <a:pPr/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Using JSON.stringify() converts the object to a </a:t>
            </a:r>
            <a:r>
              <a:rPr>
                <a:solidFill>
                  <a:schemeClr val="accent3"/>
                </a:solidFill>
              </a:rPr>
              <a:t>string</a:t>
            </a:r>
            <a:r>
              <a:t>: </a:t>
            </a:r>
          </a:p>
          <a:p>
            <a:pPr/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defRPr sz="2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And that can be </a:t>
            </a:r>
            <a:r>
              <a:rPr>
                <a:solidFill>
                  <a:schemeClr val="accent3"/>
                </a:solidFill>
              </a:rPr>
              <a:t>sent </a:t>
            </a:r>
            <a:r>
              <a:t>to a </a:t>
            </a:r>
            <a:r>
              <a:rPr>
                <a:solidFill>
                  <a:schemeClr val="accent3"/>
                </a:solidFill>
              </a:rPr>
              <a:t>server</a:t>
            </a:r>
            <a:r>
              <a:t>:</a:t>
            </a:r>
          </a:p>
        </p:txBody>
      </p:sp>
      <p:graphicFrame>
        <p:nvGraphicFramePr>
          <p:cNvPr id="289" name="Google Shape;259;p32"/>
          <p:cNvGraphicFramePr/>
          <p:nvPr/>
        </p:nvGraphicFramePr>
        <p:xfrm>
          <a:off x="355975" y="1625600"/>
          <a:ext cx="8254801" cy="3683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54800"/>
              </a:tblGrid>
              <a:tr h="368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obj = { "name":"Jason", "age":30, "city":"New York"};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Google Shape;260;p32"/>
          <p:cNvGraphicFramePr/>
          <p:nvPr/>
        </p:nvGraphicFramePr>
        <p:xfrm>
          <a:off x="311699" y="2576274"/>
          <a:ext cx="8299076" cy="3683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99075"/>
              </a:tblGrid>
              <a:tr h="36830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88"/>
                          </a:solidFill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let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 myJSON 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=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 JSON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.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stringify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(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obj</a:t>
                      </a:r>
                      <a:r>
                        <a:rPr>
                          <a:solidFill>
                            <a:srgbClr val="666600"/>
                          </a:solidFill>
                        </a:rPr>
                        <a:t>);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Google Shape;261;p32"/>
          <p:cNvGraphicFramePr/>
          <p:nvPr/>
        </p:nvGraphicFramePr>
        <p:xfrm>
          <a:off x="355975" y="3526949"/>
          <a:ext cx="8299075" cy="3683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299075"/>
              </a:tblGrid>
              <a:tr h="3683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obj = { "name":"Jason", "age":30, "city":"New York"}; let myJSON = JSON.stringify(obj); document.getElementById("demo").innerHTML = myJSON;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66;p33" descr="Google Shape;266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Google Shape;267;p33"/>
          <p:cNvSpPr txBox="1"/>
          <p:nvPr>
            <p:ph type="title"/>
          </p:nvPr>
        </p:nvSpPr>
        <p:spPr>
          <a:xfrm>
            <a:off x="311699" y="476923"/>
            <a:ext cx="8520602" cy="572701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The Web Storage API</a:t>
            </a:r>
          </a:p>
        </p:txBody>
      </p:sp>
      <p:sp>
        <p:nvSpPr>
          <p:cNvPr id="295" name="Google Shape;268;p33"/>
          <p:cNvSpPr txBox="1"/>
          <p:nvPr/>
        </p:nvSpPr>
        <p:spPr>
          <a:xfrm>
            <a:off x="311699" y="1757051"/>
            <a:ext cx="8520602" cy="201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We can store information using:</a:t>
            </a:r>
          </a:p>
          <a:p>
            <a:pPr marL="457200" indent="-381000">
              <a:buClr>
                <a:srgbClr val="FFFFFF"/>
              </a:buClr>
              <a:buSzPts val="2400"/>
              <a:buAutoNum type="arabicPeriod" startAt="1"/>
              <a:defRPr i="1" sz="24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sessionStorage</a:t>
            </a:r>
            <a:r>
              <a:rPr i="0">
                <a:solidFill>
                  <a:srgbClr val="FFFFFF"/>
                </a:solidFill>
              </a:rPr>
              <a:t> — stores state information for each given origin for as long as the browser is open.</a:t>
            </a:r>
            <a:endParaRPr>
              <a:solidFill>
                <a:srgbClr val="FFFFFF"/>
              </a:solidFill>
            </a:endParaRPr>
          </a:p>
          <a:p>
            <a:pPr marL="457200" indent="-381000" algn="just">
              <a:lnSpc>
                <a:spcPct val="115000"/>
              </a:lnSpc>
              <a:buClr>
                <a:srgbClr val="FFFFFF"/>
              </a:buClr>
              <a:buSzPts val="2400"/>
              <a:buAutoNum type="arabicPeriod" startAt="1"/>
              <a:defRPr i="1" sz="24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localStorage</a:t>
            </a:r>
            <a:r>
              <a:rPr i="0">
                <a:solidFill>
                  <a:srgbClr val="FFFFFF"/>
                </a:solidFill>
              </a:rPr>
              <a:t> — stores state information for each given origin even when the browser is closed and reopened.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73;p34" descr="Google Shape;273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Google Shape;274;p34"/>
          <p:cNvSpPr txBox="1"/>
          <p:nvPr>
            <p:ph type="title"/>
          </p:nvPr>
        </p:nvSpPr>
        <p:spPr>
          <a:xfrm>
            <a:off x="311699" y="476923"/>
            <a:ext cx="8520602" cy="572701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sessionStorage</a:t>
            </a:r>
          </a:p>
        </p:txBody>
      </p:sp>
      <p:sp>
        <p:nvSpPr>
          <p:cNvPr id="299" name="Google Shape;275;p34"/>
          <p:cNvSpPr txBox="1"/>
          <p:nvPr/>
        </p:nvSpPr>
        <p:spPr>
          <a:xfrm>
            <a:off x="311699" y="1237526"/>
            <a:ext cx="8520602" cy="50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just">
              <a:lnSpc>
                <a:spcPct val="115000"/>
              </a:lnSpc>
              <a:defRPr sz="2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To add the key value pair {“totalPersonObjs”,1} to </a:t>
            </a:r>
            <a:r>
              <a:rPr i="1"/>
              <a:t>sessionStorage</a:t>
            </a:r>
            <a:r>
              <a:t>:</a:t>
            </a:r>
          </a:p>
        </p:txBody>
      </p:sp>
      <p:graphicFrame>
        <p:nvGraphicFramePr>
          <p:cNvPr id="300" name="Google Shape;276;p34"/>
          <p:cNvGraphicFramePr/>
          <p:nvPr/>
        </p:nvGraphicFramePr>
        <p:xfrm>
          <a:off x="311699" y="1901525"/>
          <a:ext cx="8104777" cy="4514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104775"/>
              </a:tblGrid>
              <a:tr h="45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sessionStorage.setItem("totalPersonObjs", 1);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277;p34"/>
          <p:cNvSpPr txBox="1"/>
          <p:nvPr/>
        </p:nvSpPr>
        <p:spPr>
          <a:xfrm>
            <a:off x="311699" y="2492600"/>
            <a:ext cx="8520602" cy="500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just">
              <a:lnSpc>
                <a:spcPct val="115000"/>
              </a:lnSpc>
              <a:defRPr sz="2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Retrieve a value from </a:t>
            </a:r>
            <a:r>
              <a:rPr i="1"/>
              <a:t>sessionStorage</a:t>
            </a:r>
            <a:r>
              <a:t>:</a:t>
            </a:r>
          </a:p>
        </p:txBody>
      </p:sp>
      <p:graphicFrame>
        <p:nvGraphicFramePr>
          <p:cNvPr id="302" name="Google Shape;278;p34"/>
          <p:cNvGraphicFramePr/>
          <p:nvPr/>
        </p:nvGraphicFramePr>
        <p:xfrm>
          <a:off x="311699" y="3204899"/>
          <a:ext cx="8104777" cy="4514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104775"/>
              </a:tblGrid>
              <a:tr h="4514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total = parseInt(sessionStorage.getItem("totalPersonObjs"));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156;p20" descr="Google Shape;15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24904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Google Shape;157;p20"/>
          <p:cNvSpPr txBox="1"/>
          <p:nvPr>
            <p:ph type="title" idx="4294967295"/>
          </p:nvPr>
        </p:nvSpPr>
        <p:spPr>
          <a:xfrm>
            <a:off x="727650" y="620400"/>
            <a:ext cx="7688699" cy="535201"/>
          </a:xfrm>
          <a:prstGeom prst="rect">
            <a:avLst/>
          </a:prstGeom>
        </p:spPr>
        <p:txBody>
          <a:bodyPr/>
          <a:lstStyle>
            <a:lvl1pPr algn="ctr" defTabSz="676655">
              <a:defRPr b="1" sz="2368">
                <a:solidFill>
                  <a:schemeClr val="accent3"/>
                </a:solidFill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18" name="Google Shape;158;p20"/>
          <p:cNvSpPr txBox="1"/>
          <p:nvPr>
            <p:ph type="body" idx="4294967295"/>
          </p:nvPr>
        </p:nvSpPr>
        <p:spPr>
          <a:xfrm>
            <a:off x="727649" y="1434525"/>
            <a:ext cx="8035202" cy="3000601"/>
          </a:xfrm>
          <a:prstGeom prst="rect">
            <a:avLst/>
          </a:prstGeom>
        </p:spPr>
        <p:txBody>
          <a:bodyPr/>
          <a:lstStyle>
            <a:lvl1pPr indent="-381000">
              <a:lnSpc>
                <a:spcPct val="115000"/>
              </a:lnSpc>
              <a:buClr>
                <a:schemeClr val="accent3"/>
              </a:buClr>
              <a:buSzPts val="2400"/>
              <a:buFont typeface="Trebuchet MS"/>
              <a:buChar char="❖"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Learn how JSON and the Web Storage API are used to facilitate communication between the client and the web server.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163;p21" descr="Google Shape;163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Google Shape;164;p21"/>
          <p:cNvSpPr txBox="1"/>
          <p:nvPr>
            <p:ph type="title"/>
          </p:nvPr>
        </p:nvSpPr>
        <p:spPr>
          <a:xfrm>
            <a:off x="311699" y="213767"/>
            <a:ext cx="8520602" cy="572702"/>
          </a:xfrm>
          <a:prstGeom prst="rect">
            <a:avLst/>
          </a:prstGeom>
        </p:spPr>
        <p:txBody>
          <a:bodyPr/>
          <a:lstStyle/>
          <a:p>
            <a:pPr algn="ctr" defTabSz="365760">
              <a:defRPr b="1" sz="2720">
                <a:solidFill>
                  <a:schemeClr val="accent3"/>
                </a:solidFill>
              </a:defRPr>
            </a:pPr>
            <a:r>
              <a:t>Sending Objects Between a Web Server and Clients</a:t>
            </a:r>
            <a:br/>
            <a:br/>
          </a:p>
        </p:txBody>
      </p:sp>
      <p:sp>
        <p:nvSpPr>
          <p:cNvPr id="222" name="Google Shape;165;p21"/>
          <p:cNvSpPr txBox="1"/>
          <p:nvPr>
            <p:ph type="body" sz="quarter" idx="1"/>
          </p:nvPr>
        </p:nvSpPr>
        <p:spPr>
          <a:xfrm>
            <a:off x="311699" y="1049624"/>
            <a:ext cx="8520602" cy="8208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2000">
                <a:solidFill>
                  <a:schemeClr val="accent3"/>
                </a:solidFill>
              </a:defRPr>
            </a:pPr>
            <a:r>
              <a:t>HTTP </a:t>
            </a:r>
            <a:r>
              <a:rPr>
                <a:solidFill>
                  <a:srgbClr val="FFFFFF"/>
                </a:solidFill>
              </a:rPr>
              <a:t>allows information to be transferred across the internet. You need to keep in mind these 2 important facts about HTTP: </a:t>
            </a:r>
          </a:p>
        </p:txBody>
      </p:sp>
      <p:grpSp>
        <p:nvGrpSpPr>
          <p:cNvPr id="225" name="Google Shape;166;p21"/>
          <p:cNvGrpSpPr/>
          <p:nvPr/>
        </p:nvGrpSpPr>
        <p:grpSpPr>
          <a:xfrm>
            <a:off x="4927975" y="2133574"/>
            <a:ext cx="3904201" cy="2680802"/>
            <a:chOff x="0" y="0"/>
            <a:chExt cx="3904200" cy="2680800"/>
          </a:xfrm>
        </p:grpSpPr>
        <p:sp>
          <p:nvSpPr>
            <p:cNvPr id="223" name="Rectangle"/>
            <p:cNvSpPr/>
            <p:nvPr/>
          </p:nvSpPr>
          <p:spPr>
            <a:xfrm>
              <a:off x="-1" y="-1"/>
              <a:ext cx="3904202" cy="2680802"/>
            </a:xfrm>
            <a:prstGeom prst="rect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just">
                <a:lnSpc>
                  <a:spcPct val="115000"/>
                </a:lnSpc>
                <a:defRPr sz="20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24" name="2. HTTP transfers text (not objects or other complex data structure). JSON converts data structures, like objects, into text that can be transferred using HTTP."/>
            <p:cNvSpPr txBox="1"/>
            <p:nvPr/>
          </p:nvSpPr>
          <p:spPr>
            <a:xfrm>
              <a:off x="58424" y="12699"/>
              <a:ext cx="3787352" cy="2063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 algn="just">
                <a:lnSpc>
                  <a:spcPct val="115000"/>
                </a:lnSpc>
                <a:defRPr sz="2000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2.</a:t>
              </a:r>
              <a:r>
                <a:rPr>
                  <a:solidFill>
                    <a:srgbClr val="FFFFFF"/>
                  </a:solidFill>
                </a:rPr>
                <a:t> </a:t>
              </a:r>
              <a:r>
                <a:t>HTTP transfers text</a:t>
              </a:r>
              <a:r>
                <a:rPr>
                  <a:solidFill>
                    <a:srgbClr val="FFFFFF"/>
                  </a:solidFill>
                </a:rPr>
                <a:t> (not objects or other complex data structure). </a:t>
              </a:r>
              <a:r>
                <a:t>JSON converts data structures</a:t>
              </a:r>
              <a:r>
                <a:rPr>
                  <a:solidFill>
                    <a:srgbClr val="FFFFFF"/>
                  </a:solidFill>
                </a:rPr>
                <a:t>, like objects, into text that can be transferred using HTTP.</a:t>
              </a:r>
            </a:p>
          </p:txBody>
        </p:sp>
      </p:grpSp>
      <p:grpSp>
        <p:nvGrpSpPr>
          <p:cNvPr id="228" name="Google Shape;167;p21"/>
          <p:cNvGrpSpPr/>
          <p:nvPr/>
        </p:nvGrpSpPr>
        <p:grpSpPr>
          <a:xfrm>
            <a:off x="311699" y="2133574"/>
            <a:ext cx="3733202" cy="2680802"/>
            <a:chOff x="0" y="0"/>
            <a:chExt cx="3733200" cy="2680800"/>
          </a:xfrm>
        </p:grpSpPr>
        <p:sp>
          <p:nvSpPr>
            <p:cNvPr id="226" name="Rectangle"/>
            <p:cNvSpPr/>
            <p:nvPr/>
          </p:nvSpPr>
          <p:spPr>
            <a:xfrm>
              <a:off x="-1" y="-1"/>
              <a:ext cx="3733202" cy="2680802"/>
            </a:xfrm>
            <a:prstGeom prst="rect">
              <a:avLst/>
            </a:prstGeom>
            <a:noFill/>
            <a:ln w="25400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1800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27" name="1. HTTP is a stateless protocol — it doesn’t see any link between two requests being successively carried out on the same connection. Cookies and the Web Storage API are used to store necessary state information."/>
            <p:cNvSpPr txBox="1"/>
            <p:nvPr/>
          </p:nvSpPr>
          <p:spPr>
            <a:xfrm>
              <a:off x="58424" y="12699"/>
              <a:ext cx="3616352" cy="242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sz="2000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r>
                <a:t>1.</a:t>
              </a:r>
              <a:r>
                <a:rPr>
                  <a:solidFill>
                    <a:srgbClr val="FFFFFF"/>
                  </a:solidFill>
                </a:rPr>
                <a:t> HTTP is a</a:t>
              </a:r>
              <a:r>
                <a:rPr>
                  <a:solidFill>
                    <a:srgbClr val="C29A48"/>
                  </a:solidFill>
                </a:rPr>
                <a:t> </a:t>
              </a:r>
              <a:r>
                <a:t>stateless protocol </a:t>
              </a:r>
              <a:r>
                <a:rPr>
                  <a:solidFill>
                    <a:srgbClr val="FFFFFF"/>
                  </a:solidFill>
                </a:rPr>
                <a:t>— it doesn’t see any link between two requests being successively carried out on the same connection. </a:t>
              </a:r>
              <a:r>
                <a:t>Cookies </a:t>
              </a:r>
              <a:r>
                <a:rPr>
                  <a:solidFill>
                    <a:srgbClr val="FFFFFF"/>
                  </a:solidFill>
                </a:rPr>
                <a:t>and the </a:t>
              </a:r>
              <a:r>
                <a:t>Web Storage API</a:t>
              </a:r>
              <a:r>
                <a:rPr>
                  <a:solidFill>
                    <a:srgbClr val="FFFFFF"/>
                  </a:solidFill>
                </a:rPr>
                <a:t> are used to store necessary state information.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172;p22" descr="Google Shape;172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Google Shape;173;p22"/>
          <p:cNvSpPr txBox="1"/>
          <p:nvPr>
            <p:ph type="title"/>
          </p:nvPr>
        </p:nvSpPr>
        <p:spPr>
          <a:xfrm>
            <a:off x="311699" y="145377"/>
            <a:ext cx="8520602" cy="572702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JavaScript Object Notation (JSON)</a:t>
            </a:r>
          </a:p>
        </p:txBody>
      </p:sp>
      <p:sp>
        <p:nvSpPr>
          <p:cNvPr id="232" name="Google Shape;174;p22"/>
          <p:cNvSpPr txBox="1"/>
          <p:nvPr>
            <p:ph type="body" idx="1"/>
          </p:nvPr>
        </p:nvSpPr>
        <p:spPr>
          <a:xfrm>
            <a:off x="189300" y="1209799"/>
            <a:ext cx="8765400" cy="2981101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15000"/>
              </a:lnSpc>
              <a:buSzTx/>
              <a:buNone/>
              <a:defRPr i="1" sz="2400">
                <a:solidFill>
                  <a:schemeClr val="accent3"/>
                </a:solidFill>
              </a:defRPr>
            </a:pPr>
            <a:r>
              <a:t>XML</a:t>
            </a:r>
            <a:r>
              <a:rPr i="0"/>
              <a:t> and</a:t>
            </a:r>
            <a:r>
              <a:t> JSON</a:t>
            </a:r>
            <a:r>
              <a:rPr i="0">
                <a:solidFill>
                  <a:srgbClr val="FFFFFF"/>
                </a:solidFill>
              </a:rPr>
              <a:t> are commonly used to </a:t>
            </a:r>
            <a:r>
              <a:rPr i="0"/>
              <a:t>convert </a:t>
            </a:r>
            <a:r>
              <a:rPr i="0">
                <a:solidFill>
                  <a:srgbClr val="FFFFFF"/>
                </a:solidFill>
              </a:rPr>
              <a:t>JavaScript objects into a format that can be transferred with HTTP. This is because, as mentioned previously, </a:t>
            </a:r>
            <a:r>
              <a:rPr i="0"/>
              <a:t>HTTP can only transfer text</a:t>
            </a:r>
            <a:r>
              <a:rPr i="0">
                <a:solidFill>
                  <a:srgbClr val="FFFFFF"/>
                </a:solidFill>
              </a:rPr>
              <a:t> across the web. This means we cannot transfer JavaScript objects between a web server and a client.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179;p23" descr="Google Shape;179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Google Shape;180;p23"/>
          <p:cNvSpPr txBox="1"/>
          <p:nvPr>
            <p:ph type="title"/>
          </p:nvPr>
        </p:nvSpPr>
        <p:spPr>
          <a:xfrm>
            <a:off x="311699" y="145377"/>
            <a:ext cx="8520602" cy="572702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What is XML?</a:t>
            </a:r>
          </a:p>
        </p:txBody>
      </p:sp>
      <p:sp>
        <p:nvSpPr>
          <p:cNvPr id="236" name="Google Shape;181;p23"/>
          <p:cNvSpPr txBox="1"/>
          <p:nvPr>
            <p:ph type="body" sz="half" idx="1"/>
          </p:nvPr>
        </p:nvSpPr>
        <p:spPr>
          <a:xfrm>
            <a:off x="189300" y="794178"/>
            <a:ext cx="8765400" cy="1890000"/>
          </a:xfrm>
          <a:prstGeom prst="rect">
            <a:avLst/>
          </a:prstGeom>
        </p:spPr>
        <p:txBody>
          <a:bodyPr/>
          <a:lstStyle/>
          <a:p>
            <a:pPr indent="-355600" algn="just">
              <a:lnSpc>
                <a:spcPct val="115000"/>
              </a:lnSpc>
              <a:buClr>
                <a:schemeClr val="accent3"/>
              </a:buClr>
              <a:buSzPts val="2000"/>
              <a:buFont typeface="Trebuchet MS"/>
              <a:buChar char="❖"/>
              <a:defRPr sz="2000">
                <a:solidFill>
                  <a:schemeClr val="accent3"/>
                </a:solidFill>
              </a:defRPr>
            </a:pPr>
            <a:r>
              <a:t>eXtensible Markup Language</a:t>
            </a:r>
            <a:r>
              <a:rPr>
                <a:solidFill>
                  <a:srgbClr val="FFFFFF"/>
                </a:solidFill>
              </a:rPr>
              <a:t> (XML) is used to annotate text or add additional information. </a:t>
            </a:r>
            <a:endParaRPr>
              <a:solidFill>
                <a:srgbClr val="FFFFFF"/>
              </a:solidFill>
            </a:endParaRPr>
          </a:p>
          <a:p>
            <a:pPr indent="-355600" algn="just">
              <a:lnSpc>
                <a:spcPct val="115000"/>
              </a:lnSpc>
              <a:buClr>
                <a:schemeClr val="accent3"/>
              </a:buClr>
              <a:buSzPts val="2000"/>
              <a:buFont typeface="Trebuchet MS"/>
              <a:buChar char="❖"/>
              <a:defRPr sz="2000">
                <a:solidFill>
                  <a:srgbClr val="FFFFFF"/>
                </a:solidFill>
              </a:defRPr>
            </a:pPr>
            <a:r>
              <a:t>Tags are used to </a:t>
            </a:r>
            <a:r>
              <a:rPr>
                <a:solidFill>
                  <a:schemeClr val="accent3"/>
                </a:solidFill>
              </a:rPr>
              <a:t>annotate </a:t>
            </a:r>
            <a:r>
              <a:t>data. </a:t>
            </a:r>
          </a:p>
          <a:p>
            <a:pPr indent="-355600" algn="just">
              <a:lnSpc>
                <a:spcPct val="115000"/>
              </a:lnSpc>
              <a:buClr>
                <a:schemeClr val="accent3"/>
              </a:buClr>
              <a:buSzPts val="2000"/>
              <a:buFont typeface="Trebuchet MS"/>
              <a:buChar char="❖"/>
              <a:defRPr sz="2000">
                <a:solidFill>
                  <a:srgbClr val="FFFFFF"/>
                </a:solidFill>
              </a:defRPr>
            </a:pPr>
            <a:r>
              <a:t>These tags are</a:t>
            </a:r>
            <a:r>
              <a:rPr>
                <a:solidFill>
                  <a:schemeClr val="accent3"/>
                </a:solidFill>
              </a:rPr>
              <a:t> not shown to the end-user</a:t>
            </a:r>
            <a:r>
              <a:t>, but are needed by the ‘machine’ to read and subsequently process the text correctly. </a:t>
            </a:r>
          </a:p>
        </p:txBody>
      </p:sp>
      <p:graphicFrame>
        <p:nvGraphicFramePr>
          <p:cNvPr id="237" name="Google Shape;182;p23"/>
          <p:cNvGraphicFramePr/>
          <p:nvPr/>
        </p:nvGraphicFramePr>
        <p:xfrm>
          <a:off x="311699" y="2684174"/>
          <a:ext cx="8643002" cy="2026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643000"/>
              </a:tblGrid>
              <a:tr h="2026799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&lt;book id="bk101"&gt;       &lt;author&gt;Gambardella, Matthew&lt;/author&gt;       &lt;title&gt;XML Developer's Guide&lt;/title&gt;       &lt;genre&gt;Computer&lt;/genre&gt;       &lt;price&gt;44.95&lt;/price&gt;       &lt;publish_date&gt;2000-10-01&lt;/publish_date&gt;       &lt;description&gt;An in-depth look at creating applications        with XML.&lt;/description&gt; &lt;/book&gt;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pSp>
        <p:nvGrpSpPr>
          <p:cNvPr id="240" name="Google Shape;183;p23"/>
          <p:cNvGrpSpPr/>
          <p:nvPr/>
        </p:nvGrpSpPr>
        <p:grpSpPr>
          <a:xfrm>
            <a:off x="6417350" y="2957950"/>
            <a:ext cx="2268601" cy="1697101"/>
            <a:chOff x="0" y="0"/>
            <a:chExt cx="2268600" cy="1697100"/>
          </a:xfrm>
        </p:grpSpPr>
        <p:sp>
          <p:nvSpPr>
            <p:cNvPr id="238" name="Rectangle"/>
            <p:cNvSpPr/>
            <p:nvPr/>
          </p:nvSpPr>
          <p:spPr>
            <a:xfrm>
              <a:off x="-1" y="-1"/>
              <a:ext cx="2268602" cy="1697102"/>
            </a:xfrm>
            <a:prstGeom prst="rect">
              <a:avLst/>
            </a:prstGeom>
            <a:noFill/>
            <a:ln w="9525" cap="flat">
              <a:solidFill>
                <a:schemeClr val="accent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2000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</a:p>
          </p:txBody>
        </p:sp>
        <p:sp>
          <p:nvSpPr>
            <p:cNvPr id="239" name="Note that the tags are on the left and right of the data you want to markup."/>
            <p:cNvSpPr txBox="1"/>
            <p:nvPr/>
          </p:nvSpPr>
          <p:spPr>
            <a:xfrm>
              <a:off x="4762" y="4762"/>
              <a:ext cx="2259076" cy="1643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2000">
                  <a:solidFill>
                    <a:schemeClr val="accent3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lvl1pPr>
            </a:lstStyle>
            <a:p>
              <a:pPr/>
              <a:r>
                <a:t>Note that the tags are on the left and right of the data you want to markup.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188;p24" descr="Google Shape;188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Google Shape;189;p24"/>
          <p:cNvSpPr txBox="1"/>
          <p:nvPr>
            <p:ph type="title"/>
          </p:nvPr>
        </p:nvSpPr>
        <p:spPr>
          <a:xfrm>
            <a:off x="311699" y="145377"/>
            <a:ext cx="8520602" cy="572702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What is JSON?</a:t>
            </a:r>
          </a:p>
        </p:txBody>
      </p:sp>
      <p:sp>
        <p:nvSpPr>
          <p:cNvPr id="244" name="Google Shape;190;p24"/>
          <p:cNvSpPr txBox="1"/>
          <p:nvPr>
            <p:ph type="body" idx="1"/>
          </p:nvPr>
        </p:nvSpPr>
        <p:spPr>
          <a:xfrm>
            <a:off x="189300" y="870374"/>
            <a:ext cx="8765400" cy="4210801"/>
          </a:xfrm>
          <a:prstGeom prst="rect">
            <a:avLst/>
          </a:prstGeom>
        </p:spPr>
        <p:txBody>
          <a:bodyPr/>
          <a:lstStyle/>
          <a:p>
            <a:pPr indent="-361950" algn="just">
              <a:lnSpc>
                <a:spcPct val="115000"/>
              </a:lnSpc>
              <a:buClr>
                <a:schemeClr val="accent3"/>
              </a:buClr>
              <a:buSzPts val="2100"/>
              <a:buFont typeface="Trebuchet MS"/>
              <a:buChar char="❖"/>
              <a:defRPr sz="2100">
                <a:solidFill>
                  <a:srgbClr val="FFFFFF"/>
                </a:solidFill>
              </a:defRPr>
            </a:pPr>
            <a:r>
              <a:t>JSON, or JavaScript Object Notation, is a </a:t>
            </a:r>
            <a:r>
              <a:rPr>
                <a:solidFill>
                  <a:schemeClr val="accent3"/>
                </a:solidFill>
              </a:rPr>
              <a:t>syntax for converting</a:t>
            </a:r>
            <a:r>
              <a:t> objects, arrays, numbers, strings, booleans into a </a:t>
            </a:r>
            <a:r>
              <a:rPr>
                <a:solidFill>
                  <a:schemeClr val="accent3"/>
                </a:solidFill>
              </a:rPr>
              <a:t>format </a:t>
            </a:r>
            <a:r>
              <a:t>that can be </a:t>
            </a:r>
            <a:r>
              <a:rPr>
                <a:solidFill>
                  <a:schemeClr val="accent3"/>
                </a:solidFill>
              </a:rPr>
              <a:t>transferred </a:t>
            </a:r>
            <a:r>
              <a:t>between the </a:t>
            </a:r>
            <a:r>
              <a:rPr>
                <a:solidFill>
                  <a:schemeClr val="accent3"/>
                </a:solidFill>
              </a:rPr>
              <a:t>web server</a:t>
            </a:r>
            <a:r>
              <a:t> and the </a:t>
            </a:r>
            <a:r>
              <a:rPr>
                <a:solidFill>
                  <a:schemeClr val="accent3"/>
                </a:solidFill>
              </a:rPr>
              <a:t>client</a:t>
            </a:r>
            <a:r>
              <a:t>. Like XML, JSON is language independent. </a:t>
            </a:r>
          </a:p>
          <a:p>
            <a:pPr indent="-361950" algn="just">
              <a:lnSpc>
                <a:spcPct val="115000"/>
              </a:lnSpc>
              <a:buClr>
                <a:schemeClr val="accent3"/>
              </a:buClr>
              <a:buSzPts val="2100"/>
              <a:buFont typeface="Trebuchet MS"/>
              <a:buChar char="❖"/>
              <a:defRPr sz="2100">
                <a:solidFill>
                  <a:srgbClr val="FFFFFF"/>
                </a:solidFill>
              </a:defRPr>
            </a:pPr>
            <a:r>
              <a:t>JSON is </a:t>
            </a:r>
            <a:r>
              <a:rPr>
                <a:solidFill>
                  <a:schemeClr val="accent3"/>
                </a:solidFill>
              </a:rPr>
              <a:t>text </a:t>
            </a:r>
            <a:r>
              <a:t>and any </a:t>
            </a:r>
            <a:r>
              <a:rPr>
                <a:solidFill>
                  <a:schemeClr val="accent3"/>
                </a:solidFill>
              </a:rPr>
              <a:t>JavaScript object</a:t>
            </a:r>
            <a:r>
              <a:t> can be </a:t>
            </a:r>
            <a:r>
              <a:rPr>
                <a:solidFill>
                  <a:schemeClr val="accent3"/>
                </a:solidFill>
              </a:rPr>
              <a:t>converted </a:t>
            </a:r>
            <a:r>
              <a:t>into JSON, which can then be </a:t>
            </a:r>
            <a:r>
              <a:rPr>
                <a:solidFill>
                  <a:schemeClr val="accent3"/>
                </a:solidFill>
              </a:rPr>
              <a:t>sent to the server</a:t>
            </a:r>
            <a:r>
              <a:t>. Any JSON data received from the server can also be converted into JavaScript objects.</a:t>
            </a:r>
          </a:p>
          <a:p>
            <a:pPr indent="-361950" algn="just">
              <a:lnSpc>
                <a:spcPct val="115000"/>
              </a:lnSpc>
              <a:buClr>
                <a:schemeClr val="accent3"/>
              </a:buClr>
              <a:buSzPts val="2100"/>
              <a:buChar char="❖"/>
              <a:defRPr sz="2100">
                <a:solidFill>
                  <a:srgbClr val="FFFFFF"/>
                </a:solidFill>
              </a:defRPr>
            </a:pPr>
            <a:r>
              <a:t>JSON is </a:t>
            </a:r>
            <a:r>
              <a:rPr>
                <a:solidFill>
                  <a:schemeClr val="accent3"/>
                </a:solidFill>
              </a:rPr>
              <a:t>quicker </a:t>
            </a:r>
            <a:r>
              <a:t>to read and write than XML. It also</a:t>
            </a:r>
            <a:r>
              <a:rPr>
                <a:solidFill>
                  <a:schemeClr val="accent3"/>
                </a:solidFill>
              </a:rPr>
              <a:t> doesn’t use end tags</a:t>
            </a:r>
            <a:r>
              <a:t>, can </a:t>
            </a:r>
            <a:r>
              <a:rPr>
                <a:solidFill>
                  <a:schemeClr val="accent3"/>
                </a:solidFill>
              </a:rPr>
              <a:t>use arrays</a:t>
            </a:r>
            <a:r>
              <a:t> and can be parsed by a </a:t>
            </a:r>
            <a:r>
              <a:rPr>
                <a:solidFill>
                  <a:schemeClr val="accent3"/>
                </a:solidFill>
              </a:rPr>
              <a:t>standard JavaScript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195;p25" descr="Google Shape;195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0401"/>
            <a:ext cx="9144000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Google Shape;196;p25"/>
          <p:cNvSpPr txBox="1"/>
          <p:nvPr>
            <p:ph type="title"/>
          </p:nvPr>
        </p:nvSpPr>
        <p:spPr>
          <a:xfrm>
            <a:off x="311699" y="145377"/>
            <a:ext cx="8520602" cy="572702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JSON Syntax</a:t>
            </a:r>
          </a:p>
        </p:txBody>
      </p:sp>
      <p:sp>
        <p:nvSpPr>
          <p:cNvPr id="248" name="Google Shape;197;p25"/>
          <p:cNvSpPr txBox="1"/>
          <p:nvPr>
            <p:ph type="body" idx="1"/>
          </p:nvPr>
        </p:nvSpPr>
        <p:spPr>
          <a:xfrm>
            <a:off x="189300" y="794174"/>
            <a:ext cx="8765400" cy="3985802"/>
          </a:xfrm>
          <a:prstGeom prst="rect">
            <a:avLst/>
          </a:prstGeom>
        </p:spPr>
        <p:txBody>
          <a:bodyPr/>
          <a:lstStyle/>
          <a:p>
            <a:pPr indent="-368300" algn="just">
              <a:lnSpc>
                <a:spcPct val="115000"/>
              </a:lnSpc>
              <a:buClr>
                <a:schemeClr val="accent3"/>
              </a:buClr>
              <a:buSzPts val="2200"/>
              <a:buFont typeface="Trebuchet MS"/>
              <a:buChar char="❖"/>
              <a:defRPr sz="2200">
                <a:solidFill>
                  <a:srgbClr val="FFFFFF"/>
                </a:solidFill>
              </a:defRPr>
            </a:pPr>
            <a:r>
              <a:t>Data are in </a:t>
            </a:r>
            <a:r>
              <a:rPr>
                <a:solidFill>
                  <a:schemeClr val="accent3"/>
                </a:solidFill>
              </a:rPr>
              <a:t>key/value pairs </a:t>
            </a:r>
            <a:endParaRPr>
              <a:solidFill>
                <a:schemeClr val="accent3"/>
              </a:solidFill>
            </a:endParaRPr>
          </a:p>
          <a:p>
            <a:pPr lvl="1" marL="914400" indent="-368300" algn="just">
              <a:lnSpc>
                <a:spcPct val="115000"/>
              </a:lnSpc>
              <a:buClr>
                <a:srgbClr val="FFFFFF"/>
              </a:buClr>
              <a:buSzPts val="2200"/>
              <a:buFont typeface="Trebuchet MS"/>
              <a:defRPr sz="2200">
                <a:solidFill>
                  <a:srgbClr val="FFFFFF"/>
                </a:solidFill>
              </a:defRPr>
            </a:pPr>
            <a:r>
              <a:t>The </a:t>
            </a:r>
            <a:r>
              <a:rPr>
                <a:solidFill>
                  <a:schemeClr val="accent3"/>
                </a:solidFill>
              </a:rPr>
              <a:t>key </a:t>
            </a:r>
            <a:r>
              <a:t>must be a </a:t>
            </a:r>
            <a:r>
              <a:rPr>
                <a:solidFill>
                  <a:schemeClr val="accent3"/>
                </a:solidFill>
              </a:rPr>
              <a:t>string</a:t>
            </a:r>
            <a:r>
              <a:t>, enclosed in </a:t>
            </a:r>
            <a:r>
              <a:rPr>
                <a:solidFill>
                  <a:schemeClr val="accent3"/>
                </a:solidFill>
              </a:rPr>
              <a:t>double quotes</a:t>
            </a:r>
            <a:r>
              <a:t>, while the </a:t>
            </a:r>
            <a:r>
              <a:rPr>
                <a:solidFill>
                  <a:schemeClr val="accent3"/>
                </a:solidFill>
              </a:rPr>
              <a:t>value </a:t>
            </a:r>
            <a:r>
              <a:t>can be a </a:t>
            </a:r>
            <a:r>
              <a:rPr>
                <a:solidFill>
                  <a:schemeClr val="accent3"/>
                </a:solidFill>
              </a:rPr>
              <a:t>string</a:t>
            </a:r>
            <a:r>
              <a:t>, a </a:t>
            </a:r>
            <a:r>
              <a:rPr>
                <a:solidFill>
                  <a:schemeClr val="accent3"/>
                </a:solidFill>
              </a:rPr>
              <a:t>number</a:t>
            </a:r>
            <a:r>
              <a:t>, a JSON </a:t>
            </a:r>
            <a:r>
              <a:rPr>
                <a:solidFill>
                  <a:schemeClr val="accent3"/>
                </a:solidFill>
              </a:rPr>
              <a:t>object</a:t>
            </a:r>
            <a:r>
              <a:t>, an </a:t>
            </a:r>
            <a:r>
              <a:rPr>
                <a:solidFill>
                  <a:schemeClr val="accent3"/>
                </a:solidFill>
              </a:rPr>
              <a:t>array</a:t>
            </a:r>
            <a:r>
              <a:t>, a </a:t>
            </a:r>
            <a:r>
              <a:rPr>
                <a:solidFill>
                  <a:schemeClr val="accent3"/>
                </a:solidFill>
              </a:rPr>
              <a:t>boolean </a:t>
            </a:r>
            <a:r>
              <a:t>or </a:t>
            </a:r>
            <a:r>
              <a:rPr>
                <a:solidFill>
                  <a:schemeClr val="accent3"/>
                </a:solidFill>
              </a:rPr>
              <a:t>null</a:t>
            </a:r>
            <a:r>
              <a:t>. </a:t>
            </a:r>
          </a:p>
          <a:p>
            <a:pPr indent="-368300" algn="just">
              <a:lnSpc>
                <a:spcPct val="115000"/>
              </a:lnSpc>
              <a:buClr>
                <a:schemeClr val="accent3"/>
              </a:buClr>
              <a:buSzPts val="2200"/>
              <a:buFont typeface="Trebuchet MS"/>
              <a:buChar char="❖"/>
              <a:defRPr sz="2200">
                <a:solidFill>
                  <a:srgbClr val="FFFFFF"/>
                </a:solidFill>
              </a:defRPr>
            </a:pPr>
            <a:r>
              <a:t>Property names must be </a:t>
            </a:r>
            <a:r>
              <a:rPr>
                <a:solidFill>
                  <a:schemeClr val="accent3"/>
                </a:solidFill>
              </a:rPr>
              <a:t>double-quoted strings</a:t>
            </a:r>
            <a:endParaRPr>
              <a:solidFill>
                <a:schemeClr val="accent3"/>
              </a:solidFill>
            </a:endParaRPr>
          </a:p>
          <a:p>
            <a:pPr indent="-368300" algn="just">
              <a:lnSpc>
                <a:spcPct val="115000"/>
              </a:lnSpc>
              <a:buClr>
                <a:schemeClr val="accent3"/>
              </a:buClr>
              <a:buSzPts val="2200"/>
              <a:buFont typeface="Trebuchet MS"/>
              <a:buChar char="❖"/>
              <a:defRPr sz="2200">
                <a:solidFill>
                  <a:srgbClr val="FFFFFF"/>
                </a:solidFill>
              </a:defRPr>
            </a:pPr>
            <a:r>
              <a:t>Data are separated by </a:t>
            </a:r>
            <a:r>
              <a:rPr>
                <a:solidFill>
                  <a:schemeClr val="accent3"/>
                </a:solidFill>
              </a:rPr>
              <a:t>commas </a:t>
            </a:r>
            <a:endParaRPr>
              <a:solidFill>
                <a:schemeClr val="accent3"/>
              </a:solidFill>
            </a:endParaRPr>
          </a:p>
          <a:p>
            <a:pPr indent="-368300" algn="just">
              <a:lnSpc>
                <a:spcPct val="115000"/>
              </a:lnSpc>
              <a:buClr>
                <a:schemeClr val="accent3"/>
              </a:buClr>
              <a:buSzPts val="2200"/>
              <a:buFont typeface="Trebuchet MS"/>
              <a:buChar char="❖"/>
              <a:defRPr sz="2200">
                <a:solidFill>
                  <a:srgbClr val="FFFFFF"/>
                </a:solidFill>
              </a:defRPr>
            </a:pPr>
            <a:r>
              <a:t>Objects are held by </a:t>
            </a:r>
            <a:r>
              <a:rPr>
                <a:solidFill>
                  <a:schemeClr val="accent3"/>
                </a:solidFill>
              </a:rPr>
              <a:t>curly braces - { }</a:t>
            </a:r>
            <a:endParaRPr>
              <a:solidFill>
                <a:schemeClr val="accent3"/>
              </a:solidFill>
            </a:endParaRPr>
          </a:p>
          <a:p>
            <a:pPr indent="-368300" algn="just">
              <a:lnSpc>
                <a:spcPct val="115000"/>
              </a:lnSpc>
              <a:buClr>
                <a:schemeClr val="accent3"/>
              </a:buClr>
              <a:buSzPts val="2200"/>
              <a:buFont typeface="Trebuchet MS"/>
              <a:buChar char="❖"/>
              <a:defRPr sz="2200">
                <a:solidFill>
                  <a:srgbClr val="FFFFFF"/>
                </a:solidFill>
              </a:defRPr>
            </a:pPr>
            <a:r>
              <a:t>Arrays are held by </a:t>
            </a:r>
            <a:r>
              <a:rPr>
                <a:solidFill>
                  <a:schemeClr val="accent3"/>
                </a:solidFill>
              </a:rPr>
              <a:t>square brackets - [ ]</a:t>
            </a:r>
            <a:endParaRPr>
              <a:solidFill>
                <a:schemeClr val="accent3"/>
              </a:solidFill>
            </a:endParaRPr>
          </a:p>
          <a:p>
            <a:pPr indent="-368300" algn="just">
              <a:lnSpc>
                <a:spcPct val="115000"/>
              </a:lnSpc>
              <a:buClr>
                <a:schemeClr val="accent3"/>
              </a:buClr>
              <a:buSzPts val="2200"/>
              <a:buFont typeface="Trebuchet MS"/>
              <a:buChar char="❖"/>
              <a:defRPr sz="2200">
                <a:solidFill>
                  <a:srgbClr val="FFFFFF"/>
                </a:solidFill>
              </a:defRPr>
            </a:pPr>
            <a:r>
              <a:t>The </a:t>
            </a:r>
            <a:r>
              <a:rPr>
                <a:solidFill>
                  <a:schemeClr val="accent3"/>
                </a:solidFill>
              </a:rPr>
              <a:t>file type</a:t>
            </a:r>
            <a:r>
              <a:t> for JSON files is </a:t>
            </a:r>
            <a:r>
              <a:rPr>
                <a:solidFill>
                  <a:schemeClr val="accent3"/>
                </a:solidFill>
              </a:rPr>
              <a:t>".json"</a:t>
            </a:r>
            <a:r>
              <a:t> and the MIME type for JSON text is </a:t>
            </a:r>
            <a:r>
              <a:rPr>
                <a:solidFill>
                  <a:schemeClr val="accent3"/>
                </a:solidFill>
              </a:rPr>
              <a:t>"application/json"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02;p26" descr="Google Shape;202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Google Shape;203;p26"/>
          <p:cNvSpPr txBox="1"/>
          <p:nvPr>
            <p:ph type="title"/>
          </p:nvPr>
        </p:nvSpPr>
        <p:spPr>
          <a:xfrm>
            <a:off x="311699" y="145377"/>
            <a:ext cx="8520602" cy="572702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JSON Objects</a:t>
            </a:r>
          </a:p>
        </p:txBody>
      </p:sp>
      <p:sp>
        <p:nvSpPr>
          <p:cNvPr id="252" name="Google Shape;204;p26"/>
          <p:cNvSpPr txBox="1"/>
          <p:nvPr/>
        </p:nvSpPr>
        <p:spPr>
          <a:xfrm>
            <a:off x="311699" y="863413"/>
            <a:ext cx="8520602" cy="272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In the example below, note that the </a:t>
            </a:r>
            <a:r>
              <a:rPr>
                <a:solidFill>
                  <a:schemeClr val="accent3"/>
                </a:solidFill>
              </a:rPr>
              <a:t>key </a:t>
            </a:r>
            <a:r>
              <a:t>is a </a:t>
            </a:r>
            <a:r>
              <a:rPr>
                <a:solidFill>
                  <a:schemeClr val="accent3"/>
                </a:solidFill>
              </a:rPr>
              <a:t>string </a:t>
            </a:r>
            <a:r>
              <a:t>in </a:t>
            </a:r>
            <a:r>
              <a:rPr>
                <a:solidFill>
                  <a:schemeClr val="accent3"/>
                </a:solidFill>
              </a:rPr>
              <a:t>double quotes</a:t>
            </a:r>
            <a:r>
              <a:t> and the </a:t>
            </a:r>
            <a:r>
              <a:rPr>
                <a:solidFill>
                  <a:schemeClr val="accent3"/>
                </a:solidFill>
              </a:rPr>
              <a:t>value </a:t>
            </a:r>
            <a:r>
              <a:t>can be a</a:t>
            </a:r>
            <a:r>
              <a:rPr>
                <a:solidFill>
                  <a:schemeClr val="accent3"/>
                </a:solidFill>
              </a:rPr>
              <a:t> string, number, JSON object, array, boolean or null. </a:t>
            </a:r>
            <a:endParaRPr>
              <a:solidFill>
                <a:schemeClr val="accent3"/>
              </a:solidFill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defRPr sz="2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object value is accessed using the</a:t>
            </a:r>
            <a:r>
              <a:rPr>
                <a:solidFill>
                  <a:schemeClr val="accent3"/>
                </a:solidFill>
              </a:rPr>
              <a:t> dot (.) notation</a:t>
            </a:r>
            <a:r>
              <a:t>. It could also have been accessed using the </a:t>
            </a:r>
            <a:r>
              <a:rPr>
                <a:solidFill>
                  <a:schemeClr val="accent3"/>
                </a:solidFill>
              </a:rPr>
              <a:t>square brackets ([]) notation</a:t>
            </a:r>
            <a:r>
              <a:t>:</a:t>
            </a:r>
          </a:p>
        </p:txBody>
      </p:sp>
      <p:graphicFrame>
        <p:nvGraphicFramePr>
          <p:cNvPr id="253" name="Google Shape;205;p26"/>
          <p:cNvGraphicFramePr/>
          <p:nvPr/>
        </p:nvGraphicFramePr>
        <p:xfrm>
          <a:off x="344613" y="2051612"/>
          <a:ext cx="8329901" cy="572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29900"/>
              </a:tblGrid>
              <a:tr h="5727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myObj = { "name":"Jason", "age":30, "car":null }; let x = myObj.name;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06;p26"/>
          <p:cNvGraphicFramePr/>
          <p:nvPr/>
        </p:nvGraphicFramePr>
        <p:xfrm>
          <a:off x="311699" y="3664549"/>
          <a:ext cx="8395726" cy="127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95725"/>
              </a:tblGrid>
              <a:tr h="1016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myObj = { "name":"Jason", "age":30, "car":null }; let x = myObj["name"];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11;p27" descr="Google Shape;211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Google Shape;212;p27"/>
          <p:cNvSpPr txBox="1"/>
          <p:nvPr>
            <p:ph type="title"/>
          </p:nvPr>
        </p:nvSpPr>
        <p:spPr>
          <a:xfrm>
            <a:off x="311699" y="145377"/>
            <a:ext cx="8520602" cy="572702"/>
          </a:xfrm>
          <a:prstGeom prst="rect">
            <a:avLst/>
          </a:prstGeom>
        </p:spPr>
        <p:txBody>
          <a:bodyPr/>
          <a:lstStyle>
            <a:lvl1pPr algn="ctr" defTabSz="740663">
              <a:defRPr b="1" sz="2592">
                <a:solidFill>
                  <a:schemeClr val="accent3"/>
                </a:solidFill>
              </a:defRPr>
            </a:lvl1pPr>
          </a:lstStyle>
          <a:p>
            <a:pPr/>
            <a:r>
              <a:t>JSON Objects</a:t>
            </a:r>
          </a:p>
        </p:txBody>
      </p:sp>
      <p:sp>
        <p:nvSpPr>
          <p:cNvPr id="258" name="Google Shape;213;p27"/>
          <p:cNvSpPr txBox="1"/>
          <p:nvPr/>
        </p:nvSpPr>
        <p:spPr>
          <a:xfrm>
            <a:off x="311699" y="863413"/>
            <a:ext cx="8520602" cy="3675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</a:t>
            </a:r>
            <a:r>
              <a:rPr>
                <a:solidFill>
                  <a:schemeClr val="accent3"/>
                </a:solidFill>
              </a:rPr>
              <a:t>dot/bracket notation</a:t>
            </a:r>
            <a:r>
              <a:t> can be used to </a:t>
            </a:r>
            <a:r>
              <a:rPr>
                <a:solidFill>
                  <a:schemeClr val="accent3"/>
                </a:solidFill>
              </a:rPr>
              <a:t>modify </a:t>
            </a:r>
            <a:r>
              <a:t>any </a:t>
            </a:r>
            <a:r>
              <a:rPr>
                <a:solidFill>
                  <a:schemeClr val="accent3"/>
                </a:solidFill>
              </a:rPr>
              <a:t>value </a:t>
            </a:r>
            <a:r>
              <a:t>in a JSON object: </a:t>
            </a: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defRPr sz="21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The </a:t>
            </a:r>
            <a:r>
              <a:rPr i="1">
                <a:solidFill>
                  <a:schemeClr val="accent3"/>
                </a:solidFill>
              </a:rPr>
              <a:t>delete </a:t>
            </a:r>
            <a:r>
              <a:t>keyword can be used to delete properties from the object:</a:t>
            </a: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/>
            <a:endParaRPr sz="21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59" name="Google Shape;214;p27"/>
          <p:cNvGraphicFramePr/>
          <p:nvPr/>
        </p:nvGraphicFramePr>
        <p:xfrm>
          <a:off x="377524" y="1692374"/>
          <a:ext cx="8329902" cy="5034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29900"/>
              </a:tblGrid>
              <a:tr h="503425">
                <a:tc>
                  <a:txBody>
                    <a:bodyPr/>
                    <a:lstStyle/>
                    <a:p>
                      <a:pPr algn="l">
                        <a:defRPr sz="2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myObj.age = 31;        //myObj already declared beforehand</a:t>
                      </a:r>
                    </a:p>
                    <a:p>
                      <a:pPr algn="l">
                        <a:defRPr sz="2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defRPr>
                      </a:pPr>
                      <a:r>
                        <a:t>myObj[“age”] = 31;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Google Shape;215;p27"/>
          <p:cNvGraphicFramePr/>
          <p:nvPr/>
        </p:nvGraphicFramePr>
        <p:xfrm>
          <a:off x="311699" y="3588349"/>
          <a:ext cx="8395726" cy="5010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95725"/>
              </a:tblGrid>
              <a:tr h="5010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delete myObj.age;     //myObj already declared beforehand</a:t>
                      </a:r>
                    </a:p>
                  </a:txBody>
                  <a:tcPr marL="63500" marR="63500" marT="63500" marB="63500" anchor="t" anchorCtr="0" horzOverflow="overflow"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Fac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