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3716000" cx="2438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hNDwXO6IpmG4PJn4Lyezdrzgp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81" name="Google Shape;8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5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5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1" name="Google Shape;3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2" name="Google Shape;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33" name="Google Shape;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6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35" name="Google Shape;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7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4" name="Google Shape;44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53" name="Google Shape;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4" name="Google Shape;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5" name="Google Shape;55;p19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0" name="Google Shape;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61" name="Google Shape;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2" name="Google Shape;62;p2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8" name="Google Shape;6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69" name="Google Shape;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0" name="Google Shape;70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5" name="Google Shape;7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76" name="Google Shape;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7" name="Google Shape;77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3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hop.oreilly.com/product/9780596003302.do" TargetMode="External"/><Relationship Id="rId4" Type="http://schemas.openxmlformats.org/officeDocument/2006/relationships/hyperlink" Target="https://www.w3schools.com/whatis/whatis_cli.asp" TargetMode="External"/><Relationship Id="rId5" Type="http://schemas.openxmlformats.org/officeDocument/2006/relationships/hyperlink" Target="http://www.commandlinefu.com/commands/browse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s://www.rain.org/~mkummel/uni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4294967295" type="ctrTitle"/>
          </p:nvPr>
        </p:nvSpPr>
        <p:spPr>
          <a:xfrm>
            <a:off x="1206498" y="5887227"/>
            <a:ext cx="21971004" cy="19415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Arial"/>
              <a:buNone/>
            </a:pPr>
            <a:r>
              <a:rPr b="1" i="0" lang="en-US" sz="1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 Line</a:t>
            </a:r>
            <a:endParaRPr b="1" i="0" sz="11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2" type="body"/>
          </p:nvPr>
        </p:nvSpPr>
        <p:spPr>
          <a:xfrm>
            <a:off x="1206500" y="3483394"/>
            <a:ext cx="21989402" cy="504478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nsolas"/>
              <a:buChar char="•"/>
            </a:pPr>
            <a:r>
              <a:rPr b="1" lang="en-US" sz="3200">
                <a:latin typeface="Consolas"/>
                <a:ea typeface="Consolas"/>
                <a:cs typeface="Consolas"/>
                <a:sym typeface="Consolas"/>
              </a:rPr>
              <a:t>~/T1000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nsolas"/>
              <a:buChar char="•"/>
            </a:pPr>
            <a:r>
              <a:rPr b="1" lang="en-US" sz="3200">
                <a:latin typeface="Consolas"/>
                <a:ea typeface="Consolas"/>
                <a:cs typeface="Consolas"/>
                <a:sym typeface="Consolas"/>
              </a:rPr>
              <a:t>├── warmups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nsolas"/>
              <a:buChar char="•"/>
            </a:pPr>
            <a:r>
              <a:rPr b="1" lang="en-US" sz="3200">
                <a:latin typeface="Consolas"/>
                <a:ea typeface="Consolas"/>
                <a:cs typeface="Consolas"/>
                <a:sym typeface="Consolas"/>
              </a:rPr>
              <a:t>├── homeworks_labs</a:t>
            </a:r>
            <a:endParaRPr b="1" sz="3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nsolas"/>
              <a:buChar char="•"/>
            </a:pPr>
            <a:r>
              <a:rPr b="1" lang="en-US" sz="3200">
                <a:latin typeface="Consolas"/>
                <a:ea typeface="Consolas"/>
                <a:cs typeface="Consolas"/>
                <a:sym typeface="Consolas"/>
              </a:rPr>
              <a:t>├── lessons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nsolas"/>
              <a:buChar char="•"/>
            </a:pPr>
            <a:r>
              <a:rPr b="1" lang="en-US" sz="3200">
                <a:latin typeface="Consolas"/>
                <a:ea typeface="Consolas"/>
                <a:cs typeface="Consolas"/>
                <a:sym typeface="Consolas"/>
              </a:rPr>
              <a:t>├── projects</a:t>
            </a:r>
            <a:endParaRPr/>
          </a:p>
        </p:txBody>
      </p:sp>
      <p:sp>
        <p:nvSpPr>
          <p:cNvPr id="146" name="Google Shape;146;p10"/>
          <p:cNvSpPr txBox="1"/>
          <p:nvPr>
            <p:ph type="title"/>
          </p:nvPr>
        </p:nvSpPr>
        <p:spPr>
          <a:xfrm>
            <a:off x="6035285" y="687614"/>
            <a:ext cx="1231342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 sz="7900"/>
              <a:t>Lab: Make a T1000 directory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/>
              <a:t>Resources</a:t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1206500" y="4952999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12"/>
              <a:buFont typeface="Arial"/>
              <a:buChar char="•"/>
            </a:pPr>
            <a:r>
              <a:rPr b="0" i="0" lang="en-US" sz="4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Unix Power Tools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412"/>
              <a:buFont typeface="Arial"/>
              <a:buChar char="•"/>
            </a:pPr>
            <a:r>
              <a:rPr b="0" i="0" lang="en-US" sz="4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Explain cli w3shools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412"/>
              <a:buFont typeface="Arial"/>
              <a:buChar char="•"/>
            </a:pPr>
            <a:r>
              <a:rPr b="0" i="0" lang="en-US" sz="4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Command Line Fu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412"/>
              <a:buFont typeface="Arial"/>
              <a:buChar char="•"/>
            </a:pPr>
            <a:r>
              <a:rPr b="0" i="0" lang="en-US" sz="4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Teaching Unix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412"/>
              <a:buFont typeface="Arial"/>
              <a:buChar char="•"/>
            </a:pPr>
            <a:r>
              <a:rPr b="0" i="0" lang="en-US" sz="4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Unix Cheat Sheet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38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412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138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412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4294967295" type="ctrTitle"/>
          </p:nvPr>
        </p:nvSpPr>
        <p:spPr>
          <a:xfrm>
            <a:off x="8735335" y="1814244"/>
            <a:ext cx="6913329" cy="209938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2"/>
          <p:cNvSpPr txBox="1"/>
          <p:nvPr>
            <p:ph idx="4294967295" type="subTitle"/>
          </p:nvPr>
        </p:nvSpPr>
        <p:spPr>
          <a:xfrm>
            <a:off x="1206500" y="5291864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Know about the Command Line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we use Command Line?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Make files and directory.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View the files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Delete and edit them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How to Navigate</a:t>
            </a:r>
            <a:endParaRPr/>
          </a:p>
        </p:txBody>
      </p:sp>
      <p:pic>
        <p:nvPicPr>
          <p:cNvPr descr="Logo&#10;&#10;Description automatically generated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4294967295" type="ctrTitle"/>
          </p:nvPr>
        </p:nvSpPr>
        <p:spPr>
          <a:xfrm>
            <a:off x="9172650" y="436000"/>
            <a:ext cx="6849900" cy="42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1206500" y="5291864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Know about the Command Line?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we use Command Line?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Make files and directory.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View the files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Delete and edit them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How to Navigate</a:t>
            </a:r>
            <a:endParaRPr/>
          </a:p>
        </p:txBody>
      </p:sp>
      <p:pic>
        <p:nvPicPr>
          <p:cNvPr descr="Logo&#10;&#10;Description automatically generated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944136" y="687614"/>
            <a:ext cx="18082726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 sz="8800"/>
              <a:t>What is Command Line Interface (CLI)?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25496"/>
          <a:stretch/>
        </p:blipFill>
        <p:spPr>
          <a:xfrm>
            <a:off x="1658375" y="2592150"/>
            <a:ext cx="19165099" cy="788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30352" l="0" r="0" t="0"/>
          <a:stretch/>
        </p:blipFill>
        <p:spPr>
          <a:xfrm>
            <a:off x="16244592" y="9381933"/>
            <a:ext cx="7329050" cy="433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123576" y="687625"/>
            <a:ext cx="143463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800"/>
              <a:buFont typeface="Helvetica Neue"/>
              <a:buNone/>
            </a:pPr>
            <a:r>
              <a:rPr lang="en-US" sz="8800"/>
              <a:t>What can we do with it?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28775" l="0" r="0" t="41111"/>
          <a:stretch/>
        </p:blipFill>
        <p:spPr>
          <a:xfrm>
            <a:off x="967436" y="4739952"/>
            <a:ext cx="22449127" cy="4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5979496" y="738932"/>
            <a:ext cx="12425006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800"/>
              <a:buFont typeface="Helvetica Neue"/>
              <a:buNone/>
            </a:pPr>
            <a:r>
              <a:rPr lang="en-US" sz="8800"/>
              <a:t>Common Commands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12086" l="0" r="0" t="32766"/>
          <a:stretch/>
        </p:blipFill>
        <p:spPr>
          <a:xfrm>
            <a:off x="2559217" y="3869871"/>
            <a:ext cx="19265566" cy="597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228054" y="687614"/>
            <a:ext cx="11927892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800"/>
              <a:buFont typeface="Helvetica Neue"/>
              <a:buNone/>
            </a:pPr>
            <a:r>
              <a:rPr lang="en-US" sz="8800"/>
              <a:t>Common Commands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15351" l="0" r="0" t="28776"/>
          <a:stretch/>
        </p:blipFill>
        <p:spPr>
          <a:xfrm>
            <a:off x="2162158" y="3705763"/>
            <a:ext cx="20059685" cy="630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2" type="body"/>
          </p:nvPr>
        </p:nvSpPr>
        <p:spPr>
          <a:xfrm>
            <a:off x="1206499" y="3483394"/>
            <a:ext cx="21448226" cy="53993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b="1" lang="en-US" sz="3200"/>
              <a:t>Absolute Paths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None/>
            </a:pPr>
            <a:r>
              <a:rPr lang="en-US" sz="3200"/>
              <a:t>The absolute path shows the full path of files and it is unique location within the file system. No other files can have this path.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None/>
            </a:pPr>
            <a:r>
              <a:rPr lang="en-US" sz="3200"/>
              <a:t>Absolute paths: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lang="en-US" sz="3200"/>
              <a:t>Start with leading slash '/'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lang="en-US" sz="3200"/>
              <a:t>Always relative to the root directory</a:t>
            </a:r>
            <a:endParaRPr/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6776875" y="687625"/>
            <a:ext cx="120009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 sz="8800"/>
              <a:t>Paths and Directories</a:t>
            </a:r>
            <a:br>
              <a:rPr lang="en-US" sz="8800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2" type="body"/>
          </p:nvPr>
        </p:nvSpPr>
        <p:spPr>
          <a:xfrm>
            <a:off x="1206500" y="3483394"/>
            <a:ext cx="21989402" cy="504478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b="1" lang="en-US" sz="3200"/>
              <a:t>Relative Paths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None/>
            </a:pPr>
            <a:r>
              <a:rPr lang="en-US" sz="3200"/>
              <a:t>The Relative paths are the paths </a:t>
            </a:r>
            <a:r>
              <a:rPr lang="en-US" sz="3200"/>
              <a:t>described</a:t>
            </a:r>
            <a:r>
              <a:rPr lang="en-US" sz="3200"/>
              <a:t> with respect to the current directory.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None/>
            </a:pPr>
            <a:r>
              <a:rPr lang="en-US" sz="3200"/>
              <a:t>There are two special relative directories.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lang="en-US" sz="3200"/>
              <a:t>.. parent directory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lang="en-US" sz="3200"/>
              <a:t>. current directory</a:t>
            </a:r>
            <a:endParaRPr sz="3200"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7038261" y="687614"/>
            <a:ext cx="10307477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 sz="8800"/>
              <a:t>Paths and Directories</a:t>
            </a:r>
            <a:br>
              <a:rPr lang="en-US" sz="8800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5690053" y="687614"/>
            <a:ext cx="1300389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 sz="8800"/>
              <a:t>Finding the Command Line</a:t>
            </a:r>
            <a:br>
              <a:rPr b="1" lang="en-US">
                <a:solidFill>
                  <a:srgbClr val="C2AE4B"/>
                </a:solidFill>
              </a:rPr>
            </a:br>
            <a:br>
              <a:rPr lang="en-US"/>
            </a:b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1206500" y="3483394"/>
            <a:ext cx="21989402" cy="504478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Windows: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urier New"/>
              <a:buChar char="o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the Start menu and type cmd in the search box to locate the Command Line. 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urier New"/>
              <a:buChar char="o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Or, the Command Line should be one of the options under ‘Programs’ and you can click on the application to open it.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OS: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urier New"/>
              <a:buChar char="o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terminal by opening the Applications folder, navigating to Utilities and then launching Terminal.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936"/>
              <a:buFont typeface="Courier New"/>
              <a:buChar char="o"/>
            </a:pPr>
            <a:r>
              <a:rPr b="1" i="0" lang="en-US" sz="3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Or, search for “terminal” to find the application to launch.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