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13716000" cx="2438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i5GmxwUrdn7hVqRWW7SzOmU89d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bg>
      <p:bgPr>
        <a:solidFill>
          <a:srgbClr val="4294A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" type="body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1pPr>
            <a:lvl2pPr indent="-228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2pPr>
            <a:lvl3pPr indent="-228600" lvl="2" marL="1371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3pPr>
            <a:lvl4pPr indent="-228600" lvl="3" marL="18288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4pPr>
            <a:lvl5pPr indent="-228600" lvl="4" marL="22860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mcittt-01.png" id="15" name="Google Shape;1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1098" y="11337232"/>
            <a:ext cx="4777359" cy="2687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-02.png" id="16" name="Google Shape;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51050" y="10674873"/>
            <a:ext cx="7136316" cy="40119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SAFCSP-01.png" id="17" name="Google Shape;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0718" y="10674873"/>
            <a:ext cx="5672729" cy="401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8"/>
          <p:cNvSpPr/>
          <p:nvPr/>
        </p:nvSpPr>
        <p:spPr>
          <a:xfrm>
            <a:off x="5858" y="-54931"/>
            <a:ext cx="24372285" cy="1531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/>
          </a:p>
        </p:txBody>
      </p:sp>
      <p:pic>
        <p:nvPicPr>
          <p:cNvPr descr="Tuwaiq1000-google-logo-01.png" id="19" name="Google Shape;1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625" y="-970857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b="1" sz="36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2" type="body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1pPr>
            <a:lvl2pPr indent="-228600" lvl="1" marL="9144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2pPr>
            <a:lvl3pPr indent="-228600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3pPr>
            <a:lvl4pPr indent="-228600" lvl="3" marL="18288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4pPr>
            <a:lvl5pPr indent="-228600" lvl="4" marL="22860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84" name="Google Shape;8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85" name="Google Shape;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147" y="-3081427"/>
            <a:ext cx="9700513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86" name="Google Shape;86;p27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/>
          <p:nvPr>
            <p:ph idx="2" type="pic"/>
          </p:nvPr>
        </p:nvSpPr>
        <p:spPr>
          <a:xfrm>
            <a:off x="5853394" y="519393"/>
            <a:ext cx="12677213" cy="12677214"/>
          </a:xfrm>
          <a:prstGeom prst="rect">
            <a:avLst/>
          </a:prstGeom>
          <a:noFill/>
          <a:ln>
            <a:noFill/>
          </a:ln>
        </p:spPr>
      </p:sp>
      <p:pic>
        <p:nvPicPr>
          <p:cNvPr descr="Tuwaiq1000-google-logo-01.png" id="90" name="Google Shape;9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 showMasterSp="0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19"/>
          <p:cNvSpPr/>
          <p:nvPr>
            <p:ph idx="3" type="pic"/>
          </p:nvPr>
        </p:nvSpPr>
        <p:spPr>
          <a:xfrm>
            <a:off x="12193751" y="1401265"/>
            <a:ext cx="10913372" cy="10913371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19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Tuwaiq1000-google-logo-01.png" id="26" name="Google Shape;2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27" name="Google Shape;27;p19"/>
          <p:cNvPicPr preferRelativeResize="0"/>
          <p:nvPr/>
        </p:nvPicPr>
        <p:blipFill rotWithShape="1">
          <a:blip r:embed="rId3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rgbClr val="4294A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6953250" y="6140450"/>
            <a:ext cx="104775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mcittt-01.png" id="31" name="Google Shape;3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1098" y="11337232"/>
            <a:ext cx="4777359" cy="2687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-02.png" id="32" name="Google Shape;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51050" y="10674873"/>
            <a:ext cx="7136316" cy="40119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SAFCSP-01.png" id="33" name="Google Shape;3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0718" y="10674873"/>
            <a:ext cx="5672729" cy="401198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0"/>
          <p:cNvSpPr/>
          <p:nvPr/>
        </p:nvSpPr>
        <p:spPr>
          <a:xfrm>
            <a:off x="5858" y="-54931"/>
            <a:ext cx="24372285" cy="1531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/>
          </a:p>
        </p:txBody>
      </p:sp>
      <p:pic>
        <p:nvPicPr>
          <p:cNvPr descr="Tuwaiq1000-google-logo-01.png" id="35" name="Google Shape;3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625" y="-970857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 showMasterSp="0">
  <p:cSld name="Statem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waiq1000-google-logo-01.png" id="38" name="Google Shape;3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39" name="Google Shape;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87801" y="-1621804"/>
            <a:ext cx="9700512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20006181" y="3163652"/>
            <a:ext cx="3045544" cy="820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1780557" y="3163652"/>
            <a:ext cx="17993860" cy="820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3" type="body"/>
          </p:nvPr>
        </p:nvSpPr>
        <p:spPr>
          <a:xfrm>
            <a:off x="1759560" y="1813733"/>
            <a:ext cx="7656921" cy="81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4" type="body"/>
          </p:nvPr>
        </p:nvSpPr>
        <p:spPr>
          <a:xfrm>
            <a:off x="12115931" y="1813733"/>
            <a:ext cx="7656922" cy="81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B7076"/>
              </a:buClr>
              <a:buSzPts val="4760"/>
              <a:buFont typeface="Helvetica Neue"/>
              <a:buNone/>
              <a:defRPr b="1" sz="4760">
                <a:solidFill>
                  <a:srgbClr val="6B70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 Academy LogoWaterMark-01-01.png" id="44" name="Google Shape;44;p21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 showMasterSp="0">
  <p:cSld name="Title &amp; Phot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type="title"/>
          </p:nvPr>
        </p:nvSpPr>
        <p:spPr>
          <a:xfrm>
            <a:off x="1206500" y="7123707"/>
            <a:ext cx="19570511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1207690" y="1106137"/>
            <a:ext cx="1956813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b="1" sz="36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2" type="body"/>
          </p:nvPr>
        </p:nvSpPr>
        <p:spPr>
          <a:xfrm>
            <a:off x="1206500" y="11609910"/>
            <a:ext cx="19570511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228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22"/>
          <p:cNvSpPr/>
          <p:nvPr/>
        </p:nvSpPr>
        <p:spPr>
          <a:xfrm>
            <a:off x="21848894" y="-110577"/>
            <a:ext cx="2543007" cy="13937154"/>
          </a:xfrm>
          <a:prstGeom prst="rect">
            <a:avLst/>
          </a:prstGeom>
          <a:solidFill>
            <a:srgbClr val="4294A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Tuwaiq1000-google-logo-01.png" id="51" name="Google Shape;5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52" name="Google Shape;5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53" name="Google Shape;53;p22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2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 showMasterSp="0">
  <p:cSld name="Bulle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/>
          <p:nvPr/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81000" lvl="0" marL="38100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One</a:t>
            </a:r>
            <a:endParaRPr/>
          </a:p>
          <a:p>
            <a:pPr indent="-381000" lvl="1" marL="9906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Two</a:t>
            </a:r>
            <a:endParaRPr/>
          </a:p>
          <a:p>
            <a:pPr indent="-381000" lvl="2" marL="16002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Three</a:t>
            </a:r>
            <a:endParaRPr/>
          </a:p>
          <a:p>
            <a:pPr indent="-381000" lvl="3" marL="22098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Four</a:t>
            </a:r>
            <a:endParaRPr/>
          </a:p>
          <a:p>
            <a:pPr indent="-381000" lvl="4" marL="28194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Five</a:t>
            </a:r>
            <a:endParaRPr/>
          </a:p>
        </p:txBody>
      </p:sp>
      <p:pic>
        <p:nvPicPr>
          <p:cNvPr descr="Tuwaiq1000-google-logo-01.png" id="62" name="Google Shape;6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63" name="Google Shape;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64" name="Google Shape;64;p24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69" name="Google Shape;6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70" name="Google Shape;7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72" y="-2525380"/>
            <a:ext cx="9700513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71" name="Google Shape;71;p25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1pPr>
            <a:lvl2pPr indent="-228600" lvl="1" marL="9144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2pPr>
            <a:lvl3pPr indent="-228600" lvl="2" marL="13716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3pPr>
            <a:lvl4pPr indent="-228600" lvl="3" marL="18288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4pPr>
            <a:lvl5pPr indent="-228600" lvl="4" marL="22860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77" name="Google Shape;7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78" name="Google Shape;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79" name="Google Shape;79;p26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8.png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62915" lvl="0" marL="4572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62915" lvl="1" marL="9144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62914" lvl="2" marL="13716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62914" lvl="3" marL="18288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62914" lvl="4" marL="22860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6291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291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291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2915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Tuwaiq1000-google-logo-01.png" id="8" name="Google Shape;8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9" name="Google Shape;9;p17"/>
          <p:cNvPicPr preferRelativeResize="0"/>
          <p:nvPr/>
        </p:nvPicPr>
        <p:blipFill rotWithShape="1">
          <a:blip r:embed="rId2">
            <a:alphaModFix amt="50159"/>
          </a:blip>
          <a:srcRect b="0" l="0" r="0" t="0"/>
          <a:stretch/>
        </p:blipFill>
        <p:spPr>
          <a:xfrm>
            <a:off x="2141904" y="-7352294"/>
            <a:ext cx="20100192" cy="284205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10" name="Google Shape;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3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jpg"/><Relationship Id="rId4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idx="4294967295" type="ctr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</a:pPr>
            <a:r>
              <a:rPr b="1" i="0" lang="en-US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 1</a:t>
            </a:r>
            <a:endParaRPr b="1" i="0" sz="1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1"/>
          <p:cNvSpPr txBox="1"/>
          <p:nvPr>
            <p:ph idx="4294967295" type="subTitle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t/>
            </a:r>
            <a:endParaRPr b="1" i="0" sz="5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&#10;&#10;Description automatically generated"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7241" y="12052718"/>
            <a:ext cx="2271440" cy="16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48641" y="12429266"/>
            <a:ext cx="1505130" cy="75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</a:pPr>
            <a:r>
              <a:rPr lang="en-US"/>
              <a:t>Line breaks</a:t>
            </a:r>
            <a:endParaRPr/>
          </a:p>
        </p:txBody>
      </p:sp>
      <p:sp>
        <p:nvSpPr>
          <p:cNvPr id="171" name="Google Shape;171;p10"/>
          <p:cNvSpPr txBox="1"/>
          <p:nvPr>
            <p:ph idx="2" type="body"/>
          </p:nvPr>
        </p:nvSpPr>
        <p:spPr>
          <a:xfrm>
            <a:off x="1206500" y="4248504"/>
            <a:ext cx="16374918" cy="136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810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Helvetica Neue"/>
              <a:buChar char="•"/>
            </a:pPr>
            <a:r>
              <a:rPr b="0" i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do the equivalent of pressing enter </a:t>
            </a:r>
            <a:r>
              <a:rPr i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get a line break between text</a:t>
            </a:r>
            <a:r>
              <a:rPr b="0" i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use the &lt;br&gt; element. This element does not have a matching closing tag.</a:t>
            </a:r>
            <a:endParaRPr/>
          </a:p>
        </p:txBody>
      </p:sp>
      <p:sp>
        <p:nvSpPr>
          <p:cNvPr id="172" name="Google Shape;172;p10"/>
          <p:cNvSpPr txBox="1"/>
          <p:nvPr>
            <p:ph type="title"/>
          </p:nvPr>
        </p:nvSpPr>
        <p:spPr>
          <a:xfrm>
            <a:off x="1206499" y="1079500"/>
            <a:ext cx="13340773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</a:pPr>
            <a:r>
              <a:rPr lang="en-US"/>
              <a:t>Common HTML Elements</a:t>
            </a:r>
            <a:endParaRPr/>
          </a:p>
        </p:txBody>
      </p:sp>
      <p:pic>
        <p:nvPicPr>
          <p:cNvPr descr="HTML br Tag - Studytonight" id="173" name="Google Shape;1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0426" y="5414386"/>
            <a:ext cx="16183147" cy="6742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</a:pPr>
            <a:r>
              <a:rPr lang="en-US"/>
              <a:t>Horizontal rule</a:t>
            </a:r>
            <a:endParaRPr/>
          </a:p>
        </p:txBody>
      </p:sp>
      <p:sp>
        <p:nvSpPr>
          <p:cNvPr id="179" name="Google Shape;179;p11"/>
          <p:cNvSpPr txBox="1"/>
          <p:nvPr>
            <p:ph idx="2" type="body"/>
          </p:nvPr>
        </p:nvSpPr>
        <p:spPr>
          <a:xfrm>
            <a:off x="1206499" y="4248504"/>
            <a:ext cx="22962755" cy="136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810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Helvetica Neue"/>
              <a:buChar char="•"/>
            </a:pPr>
            <a:r>
              <a:rPr b="0" i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&lt;hr&gt; element is most often displayed as a horizontal rule that is used to </a:t>
            </a:r>
            <a:r>
              <a:rPr b="1" i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separate content (or define a change) </a:t>
            </a:r>
            <a:r>
              <a:rPr b="0" i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an HTML page.</a:t>
            </a:r>
            <a:endParaRPr/>
          </a:p>
        </p:txBody>
      </p:sp>
      <p:sp>
        <p:nvSpPr>
          <p:cNvPr id="180" name="Google Shape;180;p11"/>
          <p:cNvSpPr txBox="1"/>
          <p:nvPr>
            <p:ph type="title"/>
          </p:nvPr>
        </p:nvSpPr>
        <p:spPr>
          <a:xfrm>
            <a:off x="1206499" y="1079500"/>
            <a:ext cx="13340773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</a:pPr>
            <a:r>
              <a:rPr lang="en-US"/>
              <a:t>Common HTML Elements</a:t>
            </a:r>
            <a:endParaRPr/>
          </a:p>
        </p:txBody>
      </p:sp>
      <p:pic>
        <p:nvPicPr>
          <p:cNvPr descr="HR HTML] - HTML Horizontal Line With Best Example Design" id="181" name="Google Shape;1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1308" y="5083210"/>
            <a:ext cx="12773136" cy="6910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0" i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Lists</a:t>
            </a:r>
            <a:endParaRPr/>
          </a:p>
        </p:txBody>
      </p:sp>
      <p:sp>
        <p:nvSpPr>
          <p:cNvPr id="187" name="Google Shape;187;p12"/>
          <p:cNvSpPr txBox="1"/>
          <p:nvPr>
            <p:ph idx="2" type="body"/>
          </p:nvPr>
        </p:nvSpPr>
        <p:spPr>
          <a:xfrm>
            <a:off x="1206500" y="4248504"/>
            <a:ext cx="16374918" cy="136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810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Helvetica Neue"/>
              <a:buChar char="•"/>
            </a:pPr>
            <a:r>
              <a:rPr b="0" i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Lists can either be </a:t>
            </a:r>
            <a:r>
              <a:rPr b="1" i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ordered</a:t>
            </a:r>
            <a:r>
              <a:rPr b="0" i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lists &lt;ol&gt; or </a:t>
            </a:r>
            <a:r>
              <a:rPr b="1" i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unordered</a:t>
            </a:r>
            <a:r>
              <a:rPr b="0" i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lists &lt;ul&gt;. Ordered simply means that the list is numbered, i.e. 1, 2, 3, etc. and unordered is in the form of bullet points.</a:t>
            </a:r>
            <a:endParaRPr/>
          </a:p>
        </p:txBody>
      </p:sp>
      <p:sp>
        <p:nvSpPr>
          <p:cNvPr id="188" name="Google Shape;188;p12"/>
          <p:cNvSpPr txBox="1"/>
          <p:nvPr>
            <p:ph type="title"/>
          </p:nvPr>
        </p:nvSpPr>
        <p:spPr>
          <a:xfrm>
            <a:off x="1206499" y="1079500"/>
            <a:ext cx="13340773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</a:pPr>
            <a:r>
              <a:rPr lang="en-US"/>
              <a:t>Common HTML Elements</a:t>
            </a:r>
            <a:endParaRPr/>
          </a:p>
        </p:txBody>
      </p:sp>
      <p:pic>
        <p:nvPicPr>
          <p:cNvPr descr="Unit 4 Optional Projects, Page 1" id="189" name="Google Shape;18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0501" y="5538788"/>
            <a:ext cx="13249998" cy="6473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0" i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Tables</a:t>
            </a:r>
            <a:endParaRPr/>
          </a:p>
        </p:txBody>
      </p:sp>
      <p:sp>
        <p:nvSpPr>
          <p:cNvPr id="195" name="Google Shape;195;p13"/>
          <p:cNvSpPr txBox="1"/>
          <p:nvPr>
            <p:ph idx="2" type="body"/>
          </p:nvPr>
        </p:nvSpPr>
        <p:spPr>
          <a:xfrm>
            <a:off x="1206500" y="4248504"/>
            <a:ext cx="16374918" cy="136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810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Helvetica Neue"/>
              <a:buChar char="•"/>
            </a:pPr>
            <a:r>
              <a:rPr b="0" i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 tables allow web developers to arrange data into rows and columns.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Helvetica Neue"/>
              <a:buChar char="•"/>
            </a:pPr>
            <a:r>
              <a:rPr b="1" i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 Cells</a:t>
            </a:r>
            <a:endParaRPr/>
          </a:p>
          <a:p>
            <a:pPr indent="-381000" lvl="1" marL="990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Courier New"/>
              <a:buChar char="o"/>
            </a:pPr>
            <a:r>
              <a:rPr b="0" i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table cell is defined by a &lt;td&gt; and a &lt;/td&gt; tag, td stands for table data.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Helvetica Neue"/>
              <a:buChar char="•"/>
            </a:pPr>
            <a:r>
              <a:rPr b="1" i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 Rows</a:t>
            </a:r>
            <a:endParaRPr/>
          </a:p>
          <a:p>
            <a:pPr indent="-381000" lvl="1" marL="990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Courier New"/>
              <a:buChar char="o"/>
            </a:pPr>
            <a:r>
              <a:rPr b="0" i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table row starts with a &lt;tr&gt; and end with a &lt;/tr&gt; tag.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Helvetica Neue"/>
              <a:buChar char="•"/>
            </a:pPr>
            <a:r>
              <a:rPr b="1" i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 Headers</a:t>
            </a:r>
            <a:endParaRPr/>
          </a:p>
          <a:p>
            <a:pPr indent="-381000" lvl="1" marL="990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Courier New"/>
              <a:buChar char="o"/>
            </a:pPr>
            <a:r>
              <a:rPr b="0" i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Sometimes you want your </a:t>
            </a:r>
            <a:r>
              <a:rPr i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cells to be headers</a:t>
            </a:r>
            <a:r>
              <a:rPr b="0" i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in those cases use the &lt;th&gt; tag instead of the &lt;td&gt; tag:</a:t>
            </a:r>
            <a:endParaRPr/>
          </a:p>
        </p:txBody>
      </p:sp>
      <p:sp>
        <p:nvSpPr>
          <p:cNvPr id="196" name="Google Shape;196;p13"/>
          <p:cNvSpPr txBox="1"/>
          <p:nvPr>
            <p:ph type="title"/>
          </p:nvPr>
        </p:nvSpPr>
        <p:spPr>
          <a:xfrm>
            <a:off x="1206499" y="1079500"/>
            <a:ext cx="13340773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</a:pPr>
            <a:r>
              <a:rPr lang="en-US"/>
              <a:t>Common HTML Elements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0" i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Tables</a:t>
            </a:r>
            <a:endParaRPr/>
          </a:p>
        </p:txBody>
      </p:sp>
      <p:sp>
        <p:nvSpPr>
          <p:cNvPr id="202" name="Google Shape;202;p14"/>
          <p:cNvSpPr txBox="1"/>
          <p:nvPr>
            <p:ph idx="2" type="body"/>
          </p:nvPr>
        </p:nvSpPr>
        <p:spPr>
          <a:xfrm>
            <a:off x="14714681" y="1945155"/>
            <a:ext cx="8462819" cy="136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Consolas"/>
              <a:buNone/>
            </a:pPr>
            <a:r>
              <a:rPr b="1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&lt;table style="width:100%"&gt;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Consolas"/>
              <a:buNone/>
            </a:pPr>
            <a:r>
              <a:rPr b="1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&lt;tr&gt;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Consolas"/>
              <a:buNone/>
            </a:pPr>
            <a:r>
              <a:rPr b="1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&lt;th&gt;Company&lt;/th&gt;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Consolas"/>
              <a:buNone/>
            </a:pPr>
            <a:r>
              <a:rPr b="1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&lt;th&gt;Contact&lt;/th&gt;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Consolas"/>
              <a:buNone/>
            </a:pPr>
            <a:r>
              <a:rPr b="1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&lt;th&gt;Country&lt;/th&gt;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Consolas"/>
              <a:buNone/>
            </a:pPr>
            <a:r>
              <a:rPr b="1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&lt;/tr&gt;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Consolas"/>
              <a:buNone/>
            </a:pPr>
            <a:r>
              <a:rPr b="1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&lt;tr&gt;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Consolas"/>
              <a:buNone/>
            </a:pPr>
            <a:r>
              <a:rPr b="1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&lt;td&gt;Alfreds Futterkiste&lt;/td&gt;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Consolas"/>
              <a:buNone/>
            </a:pPr>
            <a:r>
              <a:rPr b="1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&lt;td&gt;Maria Anders&lt;/td&gt;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Consolas"/>
              <a:buNone/>
            </a:pPr>
            <a:r>
              <a:rPr b="1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&lt;td&gt;Germany&lt;/td&gt;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Consolas"/>
              <a:buNone/>
            </a:pPr>
            <a:r>
              <a:rPr b="1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&lt;/tr&gt;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Consolas"/>
              <a:buNone/>
            </a:pPr>
            <a:r>
              <a:rPr b="1" i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&lt;/table&gt;</a:t>
            </a:r>
            <a:endParaRPr/>
          </a:p>
        </p:txBody>
      </p:sp>
      <p:sp>
        <p:nvSpPr>
          <p:cNvPr id="203" name="Google Shape;203;p14"/>
          <p:cNvSpPr txBox="1"/>
          <p:nvPr>
            <p:ph type="title"/>
          </p:nvPr>
        </p:nvSpPr>
        <p:spPr>
          <a:xfrm>
            <a:off x="1206499" y="1079500"/>
            <a:ext cx="13340773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</a:pPr>
            <a:r>
              <a:rPr lang="en-US"/>
              <a:t>Common HTML Elements</a:t>
            </a:r>
            <a:endParaRPr/>
          </a:p>
        </p:txBody>
      </p:sp>
      <p:pic>
        <p:nvPicPr>
          <p:cNvPr id="204" name="Google Shape;204;p14"/>
          <p:cNvPicPr preferRelativeResize="0"/>
          <p:nvPr/>
        </p:nvPicPr>
        <p:blipFill rotWithShape="1">
          <a:blip r:embed="rId3">
            <a:alphaModFix/>
          </a:blip>
          <a:srcRect b="69359" l="50265" r="923" t="23313"/>
          <a:stretch/>
        </p:blipFill>
        <p:spPr>
          <a:xfrm>
            <a:off x="0" y="5943599"/>
            <a:ext cx="14027728" cy="1184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>
            <p:ph type="title"/>
          </p:nvPr>
        </p:nvSpPr>
        <p:spPr>
          <a:xfrm>
            <a:off x="7139862" y="2165609"/>
            <a:ext cx="104775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10" name="Google Shape;210;p15"/>
          <p:cNvSpPr txBox="1"/>
          <p:nvPr/>
        </p:nvSpPr>
        <p:spPr>
          <a:xfrm>
            <a:off x="1206500" y="4952999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858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80"/>
              <a:buFont typeface="Arial"/>
              <a:buChar char="•"/>
            </a:pPr>
            <a:r>
              <a:rPr b="0" i="0" lang="en-US" sz="6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 to HTML</a:t>
            </a:r>
            <a:endParaRPr/>
          </a:p>
          <a:p>
            <a:pPr indent="-685800" lvl="0" marL="685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7380"/>
              <a:buFont typeface="Arial"/>
              <a:buChar char="•"/>
            </a:pPr>
            <a:r>
              <a:rPr b="0" i="0" lang="en-US" sz="6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 HTML elements</a:t>
            </a:r>
            <a:endParaRPr/>
          </a:p>
          <a:p>
            <a:pPr indent="-685800" lvl="0" marL="685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7380"/>
              <a:buFont typeface="Arial"/>
              <a:buChar char="•"/>
            </a:pPr>
            <a:r>
              <a:rPr b="0" i="0" lang="en-US" sz="6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Layout / Template of an HTML Page</a:t>
            </a:r>
            <a:endParaRPr/>
          </a:p>
          <a:p>
            <a:pPr indent="-685800" lvl="0" marL="685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7380"/>
              <a:buFont typeface="Arial"/>
              <a:buChar char="•"/>
            </a:pPr>
            <a:r>
              <a:rPr b="0" i="0" lang="en-US" sz="6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 Tags and Elements</a:t>
            </a:r>
            <a:endParaRPr/>
          </a:p>
          <a:p>
            <a:pPr indent="-685800" lvl="0" marL="685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7380"/>
              <a:buFont typeface="Arial"/>
              <a:buChar char="•"/>
            </a:pPr>
            <a:r>
              <a:rPr b="0" i="0" lang="en-US" sz="6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/>
          <p:nvPr>
            <p:ph idx="2" type="body"/>
          </p:nvPr>
        </p:nvSpPr>
        <p:spPr>
          <a:xfrm>
            <a:off x="1780557" y="3163652"/>
            <a:ext cx="17993860" cy="820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3810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B7076"/>
              </a:buClr>
              <a:buSzPts val="3000"/>
              <a:buFont typeface="Helvetica Neue"/>
              <a:buChar char="•"/>
            </a:pPr>
            <a:r>
              <a:rPr lang="en-US"/>
              <a:t>W3 school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6B7076"/>
              </a:buClr>
              <a:buSzPts val="3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16" name="Google Shape;216;p16"/>
          <p:cNvSpPr txBox="1"/>
          <p:nvPr>
            <p:ph idx="4" type="body"/>
          </p:nvPr>
        </p:nvSpPr>
        <p:spPr>
          <a:xfrm>
            <a:off x="9410053" y="1591857"/>
            <a:ext cx="4865784" cy="81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 fontScale="850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B7076"/>
              </a:buClr>
              <a:buSzPct val="178571"/>
              <a:buFont typeface="Helvetica Neue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217" name="Google Shape;217;p16"/>
          <p:cNvSpPr/>
          <p:nvPr/>
        </p:nvSpPr>
        <p:spPr>
          <a:xfrm>
            <a:off x="21275731" y="657012"/>
            <a:ext cx="817669" cy="817668"/>
          </a:xfrm>
          <a:prstGeom prst="roundRect">
            <a:avLst>
              <a:gd fmla="val 15000" name="adj"/>
            </a:avLst>
          </a:prstGeom>
          <a:solidFill>
            <a:srgbClr val="4294A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22370648" y="657012"/>
            <a:ext cx="817669" cy="817668"/>
          </a:xfrm>
          <a:prstGeom prst="roundRect">
            <a:avLst>
              <a:gd fmla="val 15000" name="adj"/>
            </a:avLst>
          </a:prstGeom>
          <a:solidFill>
            <a:srgbClr val="D6D6D6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16"/>
          <p:cNvSpPr/>
          <p:nvPr/>
        </p:nvSpPr>
        <p:spPr>
          <a:xfrm>
            <a:off x="20123869" y="657012"/>
            <a:ext cx="817669" cy="817668"/>
          </a:xfrm>
          <a:prstGeom prst="roundRect">
            <a:avLst>
              <a:gd fmla="val 15000" name="adj"/>
            </a:avLst>
          </a:prstGeom>
          <a:solidFill>
            <a:srgbClr val="D6D6D6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Untitled-2_Android.png" id="220" name="Google Shape;2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34147" y="106978"/>
            <a:ext cx="1869689" cy="18696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-2_iOS.png" id="221" name="Google Shape;22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77564" y="186684"/>
            <a:ext cx="1710278" cy="17102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-2_JS.png" id="222" name="Google Shape;22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829427" y="210707"/>
            <a:ext cx="1710278" cy="1710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idx="4294967295" type="ctr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</a:pPr>
            <a:r>
              <a:rPr b="1" i="0" lang="en-US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br>
              <a:rPr b="1" i="0" lang="en-US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US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1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2"/>
          <p:cNvSpPr txBox="1"/>
          <p:nvPr>
            <p:ph idx="4294967295" type="subTitle"/>
          </p:nvPr>
        </p:nvSpPr>
        <p:spPr>
          <a:xfrm>
            <a:off x="1206500" y="6027577"/>
            <a:ext cx="21971000" cy="30742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85000" lnSpcReduction="20000"/>
          </a:bodyPr>
          <a:lstStyle/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1" i="0" lang="en-US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your first HTML page! Learn what HTML is. </a:t>
            </a:r>
            <a:endParaRPr/>
          </a:p>
          <a:p>
            <a:pPr indent="-388937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1" i="0" sz="5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1" i="0" lang="en-US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HTML elements, tags and attributes. </a:t>
            </a:r>
            <a:endParaRPr/>
          </a:p>
          <a:p>
            <a:pPr indent="-388937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1" i="0" sz="5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1" i="0" lang="en-US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Titles, paragraphs, and headings, ordered and unordered lists.</a:t>
            </a:r>
            <a:endParaRPr/>
          </a:p>
        </p:txBody>
      </p:sp>
      <p:pic>
        <p:nvPicPr>
          <p:cNvPr descr="Logo&#10;&#10;Description automatically generated"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7241" y="12052718"/>
            <a:ext cx="2271440" cy="16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48641" y="12429266"/>
            <a:ext cx="1505130" cy="75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810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1" lang="en-US"/>
              <a:t>Hypertext Markup Language (HTML): </a:t>
            </a:r>
            <a:r>
              <a:rPr lang="en-US"/>
              <a:t>language used to write files that tell the browser how to lay out the text and images on a page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lang="en-US"/>
              <a:t>.html 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1" lang="en-US"/>
              <a:t>HTML tags: </a:t>
            </a:r>
            <a:r>
              <a:rPr lang="en-US"/>
              <a:t>used to define how the page must be structured </a:t>
            </a:r>
            <a:endParaRPr/>
          </a:p>
          <a:p>
            <a:pPr indent="-146684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100000"/>
              <a:buFont typeface="Helvetica Neue"/>
              <a:buNone/>
            </a:pPr>
            <a:r>
              <a:rPr lang="en-US"/>
              <a:t>Introduction to HTML</a:t>
            </a:r>
            <a:br>
              <a:rPr lang="en-US"/>
            </a:br>
            <a:endParaRPr/>
          </a:p>
        </p:txBody>
      </p:sp>
      <p:pic>
        <p:nvPicPr>
          <p:cNvPr descr="ما هي HTML و تقنية HTML5 | اي تي العرب ITArabs"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92305" y="8376819"/>
            <a:ext cx="7613921" cy="3806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50824" y="2343503"/>
            <a:ext cx="11896882" cy="5948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21" name="Google Shape;121;p4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810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1" lang="en-US"/>
              <a:t>Doctype:</a:t>
            </a:r>
            <a:r>
              <a:rPr lang="en-US"/>
              <a:t> indicates which version of the HTML to load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1" lang="en-US"/>
              <a:t>html: </a:t>
            </a:r>
            <a:r>
              <a:rPr lang="en-US"/>
              <a:t>contains the whole document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1" lang="en-US"/>
              <a:t>head: </a:t>
            </a:r>
            <a:r>
              <a:rPr lang="en-US"/>
              <a:t>contains metadata about the page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1" lang="en-US"/>
              <a:t>body: </a:t>
            </a:r>
            <a:r>
              <a:rPr lang="en-US"/>
              <a:t>contains the actual content</a:t>
            </a:r>
            <a:endParaRPr/>
          </a:p>
        </p:txBody>
      </p:sp>
      <p:sp>
        <p:nvSpPr>
          <p:cNvPr id="122" name="Google Shape;122;p4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</a:pPr>
            <a:r>
              <a:rPr lang="en-US"/>
              <a:t>Basic Layout / Template of an HTML Page</a:t>
            </a:r>
            <a:endParaRPr/>
          </a:p>
        </p:txBody>
      </p:sp>
      <p:pic>
        <p:nvPicPr>
          <p:cNvPr descr="HTML Doctype Declaration - Seobility Wiki" id="123" name="Google Shape;123;p4"/>
          <p:cNvPicPr preferRelativeResize="0"/>
          <p:nvPr/>
        </p:nvPicPr>
        <p:blipFill rotWithShape="1">
          <a:blip r:embed="rId3">
            <a:alphaModFix/>
          </a:blip>
          <a:srcRect b="15236" l="10513" r="10082" t="19221"/>
          <a:stretch/>
        </p:blipFill>
        <p:spPr>
          <a:xfrm>
            <a:off x="12192000" y="4248504"/>
            <a:ext cx="11110871" cy="6929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1206499" y="3674705"/>
            <a:ext cx="12528162" cy="841776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Consolas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Consolas"/>
              <a:buNone/>
            </a:pPr>
            <a:br>
              <a:rPr b="1" lang="en-US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&lt;html&gt;</a:t>
            </a:r>
            <a:br>
              <a:rPr b="1" lang="en-US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&lt;head&gt;</a:t>
            </a:r>
            <a:br>
              <a:rPr b="1" lang="en-US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   &lt;title&gt;My first web page!&lt;/title&gt;</a:t>
            </a:r>
            <a:br>
              <a:rPr b="1" lang="en-US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&lt;/head&gt;</a:t>
            </a:r>
            <a:br>
              <a:rPr b="1" lang="en-US">
                <a:latin typeface="Consolas"/>
                <a:ea typeface="Consolas"/>
                <a:cs typeface="Consolas"/>
                <a:sym typeface="Consolas"/>
              </a:rPr>
            </a:br>
            <a:br>
              <a:rPr b="1" lang="en-US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&lt;body&gt;</a:t>
            </a:r>
            <a:br>
              <a:rPr b="1" lang="en-US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   &lt;p&gt;I am learning to develop a dynamic web application.&lt;/p&gt;</a:t>
            </a:r>
            <a:br>
              <a:rPr b="1" lang="en-US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&lt;/body&gt;</a:t>
            </a:r>
            <a:br>
              <a:rPr b="1" lang="en-US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5904"/>
              <a:buFont typeface="Helvetica Neue"/>
              <a:buNone/>
            </a:pPr>
            <a:r>
              <a:rPr b="1" lang="en-US" sz="4800">
                <a:latin typeface="Helvetica Neue"/>
                <a:ea typeface="Helvetica Neue"/>
                <a:cs typeface="Helvetica Neue"/>
                <a:sym typeface="Helvetica Neue"/>
              </a:rPr>
              <a:t>👩‍💻👨‍💻Try this: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Right-click in the browser in any website and select the option ‘View page source.’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p5"/>
          <p:cNvSpPr txBox="1"/>
          <p:nvPr>
            <p:ph type="title"/>
          </p:nvPr>
        </p:nvSpPr>
        <p:spPr>
          <a:xfrm>
            <a:off x="1206499" y="1079500"/>
            <a:ext cx="13199965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</a:pPr>
            <a:r>
              <a:rPr lang="en-US"/>
              <a:t>HTML Tags and Elements</a:t>
            </a:r>
            <a:endParaRPr/>
          </a:p>
        </p:txBody>
      </p:sp>
      <p:pic>
        <p:nvPicPr>
          <p:cNvPr descr="HTML Basics | Your First Website: Landing Page"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34661" y="4691450"/>
            <a:ext cx="977265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37" name="Google Shape;137;p6"/>
          <p:cNvSpPr txBox="1"/>
          <p:nvPr>
            <p:ph idx="2" type="body"/>
          </p:nvPr>
        </p:nvSpPr>
        <p:spPr>
          <a:xfrm>
            <a:off x="1206500" y="4248503"/>
            <a:ext cx="9779000" cy="346155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810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Attributes like this are used mainly for the purposes of </a:t>
            </a: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CSS and JS (JavaScript).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Provide </a:t>
            </a: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additional information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about HTML elements.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Arial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Attributes are always specified in the </a:t>
            </a: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start tag.</a:t>
            </a:r>
            <a:endParaRPr/>
          </a:p>
          <a:p>
            <a:pPr indent="-146684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6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</a:pPr>
            <a:r>
              <a:rPr lang="en-US"/>
              <a:t>Attributes</a:t>
            </a:r>
            <a:endParaRPr/>
          </a:p>
        </p:txBody>
      </p:sp>
      <p:pic>
        <p:nvPicPr>
          <p:cNvPr descr="HTML Attributes | OnlineDesignTeacher"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5500" y="2298712"/>
            <a:ext cx="13227762" cy="4485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ML Attributes" id="140" name="Google Shape;14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39889" y="6783750"/>
            <a:ext cx="12718983" cy="6656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</a:pPr>
            <a:r>
              <a:rPr lang="en-US"/>
              <a:t>title tag</a:t>
            </a:r>
            <a:endParaRPr/>
          </a:p>
        </p:txBody>
      </p:sp>
      <p:sp>
        <p:nvSpPr>
          <p:cNvPr id="146" name="Google Shape;146;p7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Consolas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Consolas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   &lt;title&gt;Portfolio&lt;/title&gt;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Consolas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lang="en-US"/>
              <a:t>The &lt;title&gt; tag defines the title of the document. The title must be text-only, and it is shown in the</a:t>
            </a:r>
            <a:r>
              <a:rPr b="1" lang="en-US"/>
              <a:t> browser's title bar or in the page's tab</a:t>
            </a:r>
            <a:r>
              <a:rPr lang="en-US"/>
              <a:t>.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lang="en-US"/>
              <a:t>The &lt;title&gt; tag is </a:t>
            </a:r>
            <a:r>
              <a:rPr b="1" lang="en-US"/>
              <a:t>required</a:t>
            </a:r>
            <a:r>
              <a:rPr lang="en-US"/>
              <a:t> in HTML documents!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lang="en-US"/>
              <a:t>The contents of a page title is very important for </a:t>
            </a:r>
            <a:r>
              <a:rPr b="1" lang="en-US"/>
              <a:t>search engine optimization (SEO)! </a:t>
            </a:r>
            <a:r>
              <a:rPr lang="en-US"/>
              <a:t>The page title is used by search engine algorithms to decide the order when listing pages in search results.</a:t>
            </a:r>
            <a:endParaRPr/>
          </a:p>
        </p:txBody>
      </p:sp>
      <p:sp>
        <p:nvSpPr>
          <p:cNvPr id="147" name="Google Shape;147;p7"/>
          <p:cNvSpPr txBox="1"/>
          <p:nvPr>
            <p:ph type="title"/>
          </p:nvPr>
        </p:nvSpPr>
        <p:spPr>
          <a:xfrm>
            <a:off x="1206500" y="1079500"/>
            <a:ext cx="14068136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</a:pPr>
            <a:r>
              <a:rPr lang="en-US"/>
              <a:t>Common HTML Elements</a:t>
            </a:r>
            <a:endParaRPr/>
          </a:p>
        </p:txBody>
      </p:sp>
      <p:pic>
        <p:nvPicPr>
          <p:cNvPr descr="Why are title tags important | How to write meta title tags for SEO" id="148" name="Google Shape;148;p7"/>
          <p:cNvPicPr preferRelativeResize="0"/>
          <p:nvPr/>
        </p:nvPicPr>
        <p:blipFill rotWithShape="1">
          <a:blip r:embed="rId3">
            <a:alphaModFix/>
          </a:blip>
          <a:srcRect b="19389" l="23151" r="24484" t="19435"/>
          <a:stretch/>
        </p:blipFill>
        <p:spPr>
          <a:xfrm>
            <a:off x="14812241" y="8845392"/>
            <a:ext cx="7736609" cy="46473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ML Title Element: How to SEO Your Page Title Tag - Digital Eagles" id="149" name="Google Shape;14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44600" y="3013423"/>
            <a:ext cx="9471890" cy="5333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</a:pPr>
            <a:r>
              <a:rPr lang="en-US"/>
              <a:t>headings</a:t>
            </a:r>
            <a:endParaRPr/>
          </a:p>
        </p:txBody>
      </p:sp>
      <p:sp>
        <p:nvSpPr>
          <p:cNvPr id="155" name="Google Shape;155;p8"/>
          <p:cNvSpPr txBox="1"/>
          <p:nvPr>
            <p:ph idx="2" type="body"/>
          </p:nvPr>
        </p:nvSpPr>
        <p:spPr>
          <a:xfrm>
            <a:off x="1206500" y="4248504"/>
            <a:ext cx="9779000" cy="190291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810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Helvetica Neue"/>
              <a:buChar char="•"/>
            </a:pPr>
            <a:r>
              <a:rPr b="0" i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 headings are </a:t>
            </a:r>
            <a:r>
              <a:rPr b="1" i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titles or subtitles </a:t>
            </a:r>
            <a:r>
              <a:rPr b="0" i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you want to display on a webpage.</a:t>
            </a:r>
            <a:br>
              <a:rPr lang="en-US">
                <a:latin typeface="Helvetica Neue"/>
                <a:ea typeface="Helvetica Neue"/>
                <a:cs typeface="Helvetica Neue"/>
                <a:sym typeface="Helvetica Neue"/>
              </a:rPr>
            </a:b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8"/>
          <p:cNvSpPr txBox="1"/>
          <p:nvPr>
            <p:ph type="title"/>
          </p:nvPr>
        </p:nvSpPr>
        <p:spPr>
          <a:xfrm>
            <a:off x="1206499" y="1079500"/>
            <a:ext cx="13714846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</a:pPr>
            <a:r>
              <a:rPr lang="en-US"/>
              <a:t>Common HTML Elements</a:t>
            </a:r>
            <a:endParaRPr/>
          </a:p>
        </p:txBody>
      </p:sp>
      <p:pic>
        <p:nvPicPr>
          <p:cNvPr descr="HTML Headings - Website Best Practice –" id="157" name="Google Shape;1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0" y="4331631"/>
            <a:ext cx="10858968" cy="7243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</a:pPr>
            <a:r>
              <a:rPr lang="en-US"/>
              <a:t>paragraphs</a:t>
            </a:r>
            <a:endParaRPr/>
          </a:p>
        </p:txBody>
      </p:sp>
      <p:sp>
        <p:nvSpPr>
          <p:cNvPr id="163" name="Google Shape;163;p9"/>
          <p:cNvSpPr txBox="1"/>
          <p:nvPr>
            <p:ph idx="2" type="body"/>
          </p:nvPr>
        </p:nvSpPr>
        <p:spPr>
          <a:xfrm>
            <a:off x="1206500" y="4248504"/>
            <a:ext cx="9779000" cy="136258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810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0"/>
              <a:buFont typeface="Helvetica Neue"/>
              <a:buChar char="•"/>
            </a:pPr>
            <a:r>
              <a:rPr b="0" i="0"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paragraph always starts on a new line, and is usually a block of text.</a:t>
            </a:r>
            <a:endParaRPr/>
          </a:p>
        </p:txBody>
      </p:sp>
      <p:sp>
        <p:nvSpPr>
          <p:cNvPr id="164" name="Google Shape;164;p9"/>
          <p:cNvSpPr txBox="1"/>
          <p:nvPr>
            <p:ph type="title"/>
          </p:nvPr>
        </p:nvSpPr>
        <p:spPr>
          <a:xfrm>
            <a:off x="1206499" y="1079500"/>
            <a:ext cx="13340773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</a:pPr>
            <a:r>
              <a:rPr lang="en-US"/>
              <a:t>Common HTML Elements</a:t>
            </a:r>
            <a:endParaRPr/>
          </a:p>
        </p:txBody>
      </p:sp>
      <p:pic>
        <p:nvPicPr>
          <p:cNvPr descr="HTML Paragraphs and Line Breaks - Tech Fry" id="165" name="Google Shape;1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44086" y="4373195"/>
            <a:ext cx="10433414" cy="5375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