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13716000" cx="2438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4TAyIgvWtZpT1z0CMP03hCL7q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customschemas.google.com/relationships/presentationmetadata" Target="meta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fffacb66d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efffacb66d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fffacb66d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efffacb66d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fffacb66d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efffacb66d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fffacb66d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efffacb66d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fffacb66d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efffacb66d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fffacb66d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efffacb66d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fffacb66d_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efffacb66d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fffacb66d_0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efffacb66d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fffacb66d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efffacb66d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fffacb66d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efffacb66d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fffacb66d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fffacb66d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fffacb66d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efffacb66d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fffacb66d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efffacb66d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fffacb66d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efffacb66d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fffacb66d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efffacb66d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fffacb66d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efffacb66d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fffacb66d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efffacb66d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4294A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mcittt-01.png" id="15" name="Google Shape;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16" name="Google Shape;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17" name="Google Shape;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2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19" name="Google Shape;1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One</a:t>
            </a:r>
            <a:endParaRPr/>
          </a:p>
          <a:p>
            <a:pPr indent="-381000" lvl="1" marL="990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Two</a:t>
            </a:r>
            <a:endParaRPr/>
          </a:p>
          <a:p>
            <a:pPr indent="-381000" lvl="2" marL="1600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Three</a:t>
            </a:r>
            <a:endParaRPr/>
          </a:p>
          <a:p>
            <a:pPr indent="-381000" lvl="3" marL="2209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Four</a:t>
            </a:r>
            <a:endParaRPr/>
          </a:p>
          <a:p>
            <a:pPr indent="-381000" lvl="4" marL="2819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Five</a:t>
            </a:r>
            <a:endParaRPr/>
          </a:p>
        </p:txBody>
      </p:sp>
      <p:pic>
        <p:nvPicPr>
          <p:cNvPr descr="Tuwaiq1000-google-logo-01.png" id="88" name="Google Shape;8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89" name="Google Shape;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0" name="Google Shape;90;p22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95" name="Google Shape;9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96" name="Google Shape;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72" y="-2525380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7" name="Google Shape;97;p23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1pPr>
            <a:lvl2pPr indent="-228600" lvl="1" marL="9144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2pPr>
            <a:lvl3pPr indent="-228600" lvl="2" marL="13716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3pPr>
            <a:lvl4pPr indent="-228600" lvl="3" marL="18288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4pPr>
            <a:lvl5pPr indent="-228600" lvl="4" marL="22860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103" name="Google Shape;10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104" name="Google Shape;1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105" name="Google Shape;105;p24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2" type="body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1pPr>
            <a:lvl2pPr indent="-228600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2pPr>
            <a:lvl3pPr indent="-228600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3pPr>
            <a:lvl4pPr indent="-228600" lvl="3" marL="18288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4pPr>
            <a:lvl5pPr indent="-228600" lvl="4" marL="22860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110" name="Google Shape;11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111" name="Google Shape;1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47" y="-3081427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112" name="Google Shape;112;p25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/>
          <p:nvPr>
            <p:ph idx="2" type="pic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116" name="Google Shape;11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13"/>
          <p:cNvSpPr/>
          <p:nvPr>
            <p:ph idx="3" type="pic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3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Tuwaiq1000-google-logo-01.png" id="26" name="Google Shape;2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27" name="Google Shape;27;p13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 showMasterSp="0">
  <p:cSld name="Big Fa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1pPr>
            <a:lvl2pPr indent="-228600" lvl="1" marL="9144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2pPr>
            <a:lvl3pPr indent="-228600" lvl="2" marL="13716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3pPr>
            <a:lvl4pPr indent="-228600" lvl="3" marL="18288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4pPr>
            <a:lvl5pPr indent="-228600" lvl="4" marL="22860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32" name="Google Shape;3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33" name="Google Shape;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34" name="Google Shape;34;p14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 showMasterSp="0">
  <p:cSld name="Title &amp; Photo 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 Academy LogoWaterMark-01-01.png" id="37" name="Google Shape;37;p15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5"/>
          <p:cNvSpPr/>
          <p:nvPr>
            <p:ph idx="2" type="pic"/>
          </p:nvPr>
        </p:nvSpPr>
        <p:spPr>
          <a:xfrm>
            <a:off x="12065000" y="1270000"/>
            <a:ext cx="11176000" cy="11176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5"/>
          <p:cNvSpPr txBox="1"/>
          <p:nvPr>
            <p:ph type="title"/>
          </p:nvPr>
        </p:nvSpPr>
        <p:spPr>
          <a:xfrm>
            <a:off x="1206500" y="-381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1206500" y="5409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41" name="Google Shape;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showMasterSp="0">
  <p:cSld name="Sec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6"/>
          <p:cNvSpPr/>
          <p:nvPr/>
        </p:nvSpPr>
        <p:spPr>
          <a:xfrm>
            <a:off x="23559869" y="4533900"/>
            <a:ext cx="832032" cy="4648200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Dotline-02.png" id="46" name="Google Shape;4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47" name="Google Shape;47;p16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showMasterSp="0">
  <p:cSld name="Statem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1000-google-logo-01.png" id="50" name="Google Shape;5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51" name="Google Shape;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7801" y="-1621804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3" type="body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4" type="body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4760"/>
              <a:buFont typeface="Helvetica Neue"/>
              <a:buNone/>
              <a:defRPr b="1" sz="4760">
                <a:solidFill>
                  <a:srgbClr val="6B70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 Academy LogoWaterMark-01-01.png" id="56" name="Google Shape;56;p17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4294A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mcittt-01.png" id="60" name="Google Shape;6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61" name="Google Shape;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62" name="Google Shape;6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8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64" name="Google Shape;6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 showMasterSp="0">
  <p:cSld name="Photo - 3 Up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/>
          <p:nvPr>
            <p:ph idx="2" type="pic"/>
          </p:nvPr>
        </p:nvSpPr>
        <p:spPr>
          <a:xfrm>
            <a:off x="16570577" y="2146152"/>
            <a:ext cx="4399069" cy="439906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/>
          <p:nvPr>
            <p:ph idx="3" type="pic"/>
          </p:nvPr>
        </p:nvSpPr>
        <p:spPr>
          <a:xfrm>
            <a:off x="16571595" y="7095452"/>
            <a:ext cx="4397120" cy="439712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/>
          <p:nvPr>
            <p:ph idx="4" type="pic"/>
          </p:nvPr>
        </p:nvSpPr>
        <p:spPr>
          <a:xfrm>
            <a:off x="3587234" y="2155100"/>
            <a:ext cx="9488866" cy="948886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70" name="Google Shape;7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2" type="body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6" name="Google Shape;76;p20"/>
          <p:cNvSpPr/>
          <p:nvPr/>
        </p:nvSpPr>
        <p:spPr>
          <a:xfrm>
            <a:off x="21848894" y="-110577"/>
            <a:ext cx="2543007" cy="13937154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uwaiq1000-google-logo-01.png" id="77" name="Google Shape;7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78" name="Google Shape;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9" name="Google Shape;79;p20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62915" lvl="0" marL="457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2915" lvl="1" marL="914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2914" lvl="2" marL="1371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2914" lvl="3" marL="1828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2914" lvl="4" marL="22860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291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291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291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2915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Tuwaiq1000-google-logo-01.png" id="8" name="Google Shape;8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" name="Google Shape;9;p11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10" name="Google Shape;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ithub.com/en/authentication/keeping-your-account-and-data-secure/creating-a-personal-access-toke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-scm.com/docs" TargetMode="External"/><Relationship Id="rId4" Type="http://schemas.openxmlformats.org/officeDocument/2006/relationships/hyperlink" Target="https://www.dropbox.com/sh/e533hpeddk382u5/AACAv2QLoNmjFt1AOMhxBGAna/Certified%20Software%20Engineer%20Bootcamp/Level%202%3A%20Introduction%20to%20Software%20Engineering/Task%209/Additional%20reading?dl=0&amp;preview=git-cheat-sheet-education.pdf&amp;subfolder_nav_tracking=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lang="en-US" sz="11600">
                <a:solidFill>
                  <a:srgbClr val="FFFFFF"/>
                </a:solidFill>
              </a:rPr>
              <a:t>Introduction To Git</a:t>
            </a: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123" name="Google Shape;12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fffacb66d_0_59"/>
          <p:cNvSpPr txBox="1"/>
          <p:nvPr>
            <p:ph type="title"/>
          </p:nvPr>
        </p:nvSpPr>
        <p:spPr>
          <a:xfrm>
            <a:off x="6708325" y="2527725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 sz="8000"/>
              <a:t>Git Commit</a:t>
            </a:r>
            <a:endParaRPr sz="8000"/>
          </a:p>
        </p:txBody>
      </p:sp>
      <p:sp>
        <p:nvSpPr>
          <p:cNvPr id="177" name="Google Shape;177;gefffacb66d_0_59"/>
          <p:cNvSpPr txBox="1"/>
          <p:nvPr/>
        </p:nvSpPr>
        <p:spPr>
          <a:xfrm>
            <a:off x="3311400" y="5174075"/>
            <a:ext cx="151647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create a snapshot of the of the 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staged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anges run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commit -m “commit message”</a:t>
            </a:r>
            <a:endParaRPr sz="3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example would be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commit -m “created index.htm”</a:t>
            </a:r>
            <a:endParaRPr sz="3500">
              <a:solidFill>
                <a:srgbClr val="F1C23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committing git state goes back to unmodified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fffacb66d_0_70"/>
          <p:cNvSpPr txBox="1"/>
          <p:nvPr>
            <p:ph type="title"/>
          </p:nvPr>
        </p:nvSpPr>
        <p:spPr>
          <a:xfrm>
            <a:off x="6708325" y="2527725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 sz="8000"/>
              <a:t>Git Log</a:t>
            </a:r>
            <a:endParaRPr sz="8000"/>
          </a:p>
        </p:txBody>
      </p:sp>
      <p:sp>
        <p:nvSpPr>
          <p:cNvPr id="183" name="Google Shape;183;gefffacb66d_0_70"/>
          <p:cNvSpPr txBox="1"/>
          <p:nvPr/>
        </p:nvSpPr>
        <p:spPr>
          <a:xfrm>
            <a:off x="3311400" y="5174075"/>
            <a:ext cx="1516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list the history of the git 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commits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run 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log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fffacb66d_0_89"/>
          <p:cNvSpPr txBox="1"/>
          <p:nvPr>
            <p:ph type="title"/>
          </p:nvPr>
        </p:nvSpPr>
        <p:spPr>
          <a:xfrm>
            <a:off x="4176900" y="5870225"/>
            <a:ext cx="160302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6250"/>
              <a:buFont typeface="Helvetica Neue"/>
              <a:buNone/>
            </a:pPr>
            <a:r>
              <a:rPr lang="en-US" sz="8000"/>
              <a:t>Git Commands (Remote Repository)</a:t>
            </a:r>
            <a:endParaRPr sz="8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fffacb66d_0_93"/>
          <p:cNvSpPr txBox="1"/>
          <p:nvPr>
            <p:ph type="title"/>
          </p:nvPr>
        </p:nvSpPr>
        <p:spPr>
          <a:xfrm>
            <a:off x="6708325" y="2527725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 sz="8000"/>
              <a:t>Git Config</a:t>
            </a:r>
            <a:endParaRPr sz="8000"/>
          </a:p>
        </p:txBody>
      </p:sp>
      <p:sp>
        <p:nvSpPr>
          <p:cNvPr id="194" name="Google Shape;194;gefffacb66d_0_93"/>
          <p:cNvSpPr txBox="1"/>
          <p:nvPr/>
        </p:nvSpPr>
        <p:spPr>
          <a:xfrm>
            <a:off x="3311400" y="5174075"/>
            <a:ext cx="151647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set the 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configuration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git to work with remote 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repositories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 the following command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config</a:t>
            </a:r>
            <a:endParaRPr sz="3500">
              <a:solidFill>
                <a:srgbClr val="F1C23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set the username run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config --global user.name “replace with your username”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set the email run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config --global user.email “replace with your email” 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1C23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fffacb66d_0_99"/>
          <p:cNvSpPr txBox="1"/>
          <p:nvPr>
            <p:ph type="title"/>
          </p:nvPr>
        </p:nvSpPr>
        <p:spPr>
          <a:xfrm>
            <a:off x="6708325" y="2527725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6250"/>
              <a:buFont typeface="Helvetica Neue"/>
              <a:buNone/>
            </a:pPr>
            <a:r>
              <a:rPr lang="en-US" sz="8000"/>
              <a:t>Access Token (GitHub)</a:t>
            </a:r>
            <a:endParaRPr sz="8000"/>
          </a:p>
        </p:txBody>
      </p:sp>
      <p:sp>
        <p:nvSpPr>
          <p:cNvPr id="200" name="Google Shape;200;gefffacb66d_0_99"/>
          <p:cNvSpPr txBox="1"/>
          <p:nvPr/>
        </p:nvSpPr>
        <p:spPr>
          <a:xfrm>
            <a:off x="3311400" y="5174075"/>
            <a:ext cx="15164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generate an access token from github follow this </a:t>
            </a:r>
            <a:r>
              <a:rPr lang="en-US" sz="4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guide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token is used to authenticate the user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sure to save the access token since it will only be shown once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1C23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fffacb66d_0_104"/>
          <p:cNvSpPr txBox="1"/>
          <p:nvPr>
            <p:ph type="title"/>
          </p:nvPr>
        </p:nvSpPr>
        <p:spPr>
          <a:xfrm>
            <a:off x="6708325" y="2527725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 sz="8000"/>
              <a:t>Git Clone</a:t>
            </a:r>
            <a:endParaRPr sz="8000"/>
          </a:p>
        </p:txBody>
      </p:sp>
      <p:sp>
        <p:nvSpPr>
          <p:cNvPr id="206" name="Google Shape;206;gefffacb66d_0_104"/>
          <p:cNvSpPr txBox="1"/>
          <p:nvPr/>
        </p:nvSpPr>
        <p:spPr>
          <a:xfrm>
            <a:off x="3311400" y="5174075"/>
            <a:ext cx="15164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copy a remote repository locally run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clone &lt;repo url&gt;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copy the git repository url from Github do the following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the repository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on the drop down menu “code”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Pick the HTTPS tab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 the link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fffacb66d_0_109"/>
          <p:cNvSpPr txBox="1"/>
          <p:nvPr>
            <p:ph type="title"/>
          </p:nvPr>
        </p:nvSpPr>
        <p:spPr>
          <a:xfrm>
            <a:off x="6708325" y="2527725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 sz="8000"/>
              <a:t>Git Push</a:t>
            </a:r>
            <a:endParaRPr sz="8000"/>
          </a:p>
        </p:txBody>
      </p:sp>
      <p:sp>
        <p:nvSpPr>
          <p:cNvPr id="212" name="Google Shape;212;gefffacb66d_0_109"/>
          <p:cNvSpPr txBox="1"/>
          <p:nvPr/>
        </p:nvSpPr>
        <p:spPr>
          <a:xfrm>
            <a:off x="3311400" y="5174075"/>
            <a:ext cx="151647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upload the 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committed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changes from the local repository to the remote 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repository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run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 &lt;remote&gt;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&lt;branch&gt;</a:t>
            </a:r>
            <a:endParaRPr sz="3500">
              <a:solidFill>
                <a:srgbClr val="F1C23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working with your own repository the remote would be called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branch name by default will either main or master, open the github repository to check it out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complete example would be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 origin master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asked for the password enter the access token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fffacb66d_0_114"/>
          <p:cNvSpPr txBox="1"/>
          <p:nvPr>
            <p:ph type="title"/>
          </p:nvPr>
        </p:nvSpPr>
        <p:spPr>
          <a:xfrm>
            <a:off x="6708325" y="2527725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 sz="8000"/>
              <a:t>Summary</a:t>
            </a:r>
            <a:endParaRPr sz="8000"/>
          </a:p>
        </p:txBody>
      </p:sp>
      <p:sp>
        <p:nvSpPr>
          <p:cNvPr id="218" name="Google Shape;218;gefffacb66d_0_114"/>
          <p:cNvSpPr txBox="1"/>
          <p:nvPr/>
        </p:nvSpPr>
        <p:spPr>
          <a:xfrm>
            <a:off x="3311400" y="5174075"/>
            <a:ext cx="15164700" cy="6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git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advantages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config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clone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status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add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commit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access token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and remote repositories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fffacb66d_0_130"/>
          <p:cNvSpPr txBox="1"/>
          <p:nvPr>
            <p:ph type="title"/>
          </p:nvPr>
        </p:nvSpPr>
        <p:spPr>
          <a:xfrm>
            <a:off x="6708325" y="2527725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 sz="8000"/>
              <a:t>Resources</a:t>
            </a:r>
            <a:endParaRPr sz="8000"/>
          </a:p>
        </p:txBody>
      </p:sp>
      <p:sp>
        <p:nvSpPr>
          <p:cNvPr id="224" name="Google Shape;224;gefffacb66d_0_130"/>
          <p:cNvSpPr txBox="1"/>
          <p:nvPr/>
        </p:nvSpPr>
        <p:spPr>
          <a:xfrm>
            <a:off x="3311400" y="5174075"/>
            <a:ext cx="15164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Git Documentation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Git cheat sheet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fffacb66d_0_143"/>
          <p:cNvSpPr txBox="1"/>
          <p:nvPr>
            <p:ph idx="4294967295" type="ctr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lang="en-US" sz="11600">
                <a:solidFill>
                  <a:srgbClr val="FFFFFF"/>
                </a:solidFill>
              </a:rPr>
              <a:t>Questions?</a:t>
            </a: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230" name="Google Shape;230;gefffacb66d_0_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1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efffacb66d_0_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fffacb66d_0_125"/>
          <p:cNvSpPr txBox="1"/>
          <p:nvPr>
            <p:ph type="title"/>
          </p:nvPr>
        </p:nvSpPr>
        <p:spPr>
          <a:xfrm>
            <a:off x="6708325" y="2527725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 sz="8000"/>
              <a:t>Objectives</a:t>
            </a:r>
            <a:endParaRPr sz="8000"/>
          </a:p>
        </p:txBody>
      </p:sp>
      <p:sp>
        <p:nvSpPr>
          <p:cNvPr id="130" name="Google Shape;130;gefffacb66d_0_125"/>
          <p:cNvSpPr txBox="1"/>
          <p:nvPr/>
        </p:nvSpPr>
        <p:spPr>
          <a:xfrm>
            <a:off x="3311400" y="5174075"/>
            <a:ext cx="15164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Getting to know Git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use Git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Getting familiar with Git commands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Interacting with remote and local 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repositories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6708325" y="2527725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 sz="8000"/>
              <a:t>What is Git?</a:t>
            </a:r>
            <a:endParaRPr sz="8000"/>
          </a:p>
        </p:txBody>
      </p:sp>
      <p:sp>
        <p:nvSpPr>
          <p:cNvPr id="136" name="Google Shape;136;p8"/>
          <p:cNvSpPr txBox="1"/>
          <p:nvPr/>
        </p:nvSpPr>
        <p:spPr>
          <a:xfrm>
            <a:off x="3311400" y="5174075"/>
            <a:ext cx="151647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is an open 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distributed version control system, which means that git is a content tracker so it can be used to store content like code for example.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code changes or added, even in parallel, Git tracks it.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tracks the changes between two repositories, a remote one ( on Github for example) and another local repository, the local repository is a copy of the remote one and when change are made to it Git can be used to reflect these changes on the remote repository and vice versa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fffacb66d_0_19"/>
          <p:cNvSpPr txBox="1"/>
          <p:nvPr>
            <p:ph type="title"/>
          </p:nvPr>
        </p:nvSpPr>
        <p:spPr>
          <a:xfrm>
            <a:off x="6708325" y="2527725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 sz="8000"/>
              <a:t>Advantages Of Git</a:t>
            </a:r>
            <a:endParaRPr sz="8000"/>
          </a:p>
        </p:txBody>
      </p:sp>
      <p:sp>
        <p:nvSpPr>
          <p:cNvPr id="142" name="Google Shape;142;gefffacb66d_0_19"/>
          <p:cNvSpPr txBox="1"/>
          <p:nvPr/>
        </p:nvSpPr>
        <p:spPr>
          <a:xfrm>
            <a:off x="3311400" y="5174075"/>
            <a:ext cx="15164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Source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architecture, repo has the full history of the changes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Flexibility, works in multiple 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workflows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Popular, Everyone knows it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fffacb66d_0_34"/>
          <p:cNvSpPr txBox="1"/>
          <p:nvPr>
            <p:ph type="title"/>
          </p:nvPr>
        </p:nvSpPr>
        <p:spPr>
          <a:xfrm>
            <a:off x="6708325" y="2527725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 sz="8000"/>
              <a:t>Using Git</a:t>
            </a:r>
            <a:endParaRPr sz="8000"/>
          </a:p>
        </p:txBody>
      </p:sp>
      <p:sp>
        <p:nvSpPr>
          <p:cNvPr id="148" name="Google Shape;148;gefffacb66d_0_34"/>
          <p:cNvSpPr txBox="1"/>
          <p:nvPr/>
        </p:nvSpPr>
        <p:spPr>
          <a:xfrm>
            <a:off x="3311400" y="5174075"/>
            <a:ext cx="15164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can be used by inputting commands to the terminal.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Terminal refers to Git bash on Windows and to terminal on Mac and Linux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make sure you got Git installed on the terminal and check the version use the following command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--version</a:t>
            </a:r>
            <a:endParaRPr sz="3500">
              <a:solidFill>
                <a:srgbClr val="F1C23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fffacb66d_0_29"/>
          <p:cNvSpPr txBox="1"/>
          <p:nvPr>
            <p:ph type="title"/>
          </p:nvPr>
        </p:nvSpPr>
        <p:spPr>
          <a:xfrm>
            <a:off x="4779000" y="5851425"/>
            <a:ext cx="148260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6250"/>
              <a:buFont typeface="Helvetica Neue"/>
              <a:buNone/>
            </a:pPr>
            <a:r>
              <a:rPr lang="en-US" sz="8000"/>
              <a:t>Git Commands (Local Repository)</a:t>
            </a:r>
            <a:endParaRPr sz="8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fffacb66d_0_44"/>
          <p:cNvSpPr txBox="1"/>
          <p:nvPr>
            <p:ph type="title"/>
          </p:nvPr>
        </p:nvSpPr>
        <p:spPr>
          <a:xfrm>
            <a:off x="6708325" y="2527725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 sz="8000"/>
              <a:t>Git Init</a:t>
            </a:r>
            <a:endParaRPr sz="8000"/>
          </a:p>
        </p:txBody>
      </p:sp>
      <p:sp>
        <p:nvSpPr>
          <p:cNvPr id="159" name="Google Shape;159;gefffacb66d_0_44"/>
          <p:cNvSpPr txBox="1"/>
          <p:nvPr/>
        </p:nvSpPr>
        <p:spPr>
          <a:xfrm>
            <a:off x="3311400" y="5174075"/>
            <a:ext cx="15164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initilaise a git repository in the root folder run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init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terminal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of Git commands can only be used in a git repository so it would make sense to run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init 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first.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fffacb66d_0_49"/>
          <p:cNvSpPr txBox="1"/>
          <p:nvPr>
            <p:ph type="title"/>
          </p:nvPr>
        </p:nvSpPr>
        <p:spPr>
          <a:xfrm>
            <a:off x="6708325" y="2527725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 sz="8000"/>
              <a:t>Git Status</a:t>
            </a:r>
            <a:endParaRPr sz="8000"/>
          </a:p>
        </p:txBody>
      </p:sp>
      <p:sp>
        <p:nvSpPr>
          <p:cNvPr id="165" name="Google Shape;165;gefffacb66d_0_49"/>
          <p:cNvSpPr txBox="1"/>
          <p:nvPr/>
        </p:nvSpPr>
        <p:spPr>
          <a:xfrm>
            <a:off x="3311400" y="5174075"/>
            <a:ext cx="15164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check the state of the working directory run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status</a:t>
            </a:r>
            <a:r>
              <a:rPr lang="en-US" sz="40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status shows the changes that has been staged or not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also shows the files that are not being tracked by git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fffacb66d_0_54"/>
          <p:cNvSpPr txBox="1"/>
          <p:nvPr>
            <p:ph type="title"/>
          </p:nvPr>
        </p:nvSpPr>
        <p:spPr>
          <a:xfrm>
            <a:off x="6708325" y="2527725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 sz="8000"/>
              <a:t>Git Add</a:t>
            </a:r>
            <a:endParaRPr sz="8000"/>
          </a:p>
        </p:txBody>
      </p:sp>
      <p:sp>
        <p:nvSpPr>
          <p:cNvPr id="171" name="Google Shape;171;gefffacb66d_0_54"/>
          <p:cNvSpPr txBox="1"/>
          <p:nvPr/>
        </p:nvSpPr>
        <p:spPr>
          <a:xfrm>
            <a:off x="3311400" y="5174075"/>
            <a:ext cx="15164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add the changes from the working directory to the staging area run</a:t>
            </a: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add</a:t>
            </a:r>
            <a:r>
              <a:rPr lang="en-US" sz="40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&lt;file name&gt;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example would be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add</a:t>
            </a:r>
            <a:r>
              <a:rPr lang="en-US" sz="40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index.html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add all the changes from the working directory run </a:t>
            </a:r>
            <a:r>
              <a:rPr lang="en-US" sz="35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add</a:t>
            </a:r>
            <a:r>
              <a:rPr lang="en-US" sz="40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</a:t>
            </a:r>
            <a:endParaRPr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