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6" r:id="rId3"/>
    <p:sldId id="257" r:id="rId4"/>
    <p:sldId id="267" r:id="rId5"/>
    <p:sldId id="272" r:id="rId6"/>
    <p:sldId id="269" r:id="rId7"/>
    <p:sldId id="270" r:id="rId8"/>
    <p:sldId id="271" r:id="rId9"/>
    <p:sldId id="273" r:id="rId10"/>
    <p:sldId id="27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p:scale>
          <a:sx n="41" d="100"/>
          <a:sy n="41" d="100"/>
        </p:scale>
        <p:origin x="691"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reactjs.org/docs/context.html#when-to-use-context" TargetMode="External"/><Relationship Id="rId7" Type="http://schemas.openxmlformats.org/officeDocument/2006/relationships/image" Target="../media/image13.png"/><Relationship Id="rId2" Type="http://schemas.openxmlformats.org/officeDocument/2006/relationships/hyperlink" Target="https://dmitripavlutin.com/react-context-and-usecontext/#1-how-to-use-the-context" TargetMode="External"/><Relationship Id="rId1" Type="http://schemas.openxmlformats.org/officeDocument/2006/relationships/slideLayout" Target="../slideLayouts/slideLayout8.xml"/><Relationship Id="rId6" Type="http://schemas.openxmlformats.org/officeDocument/2006/relationships/hyperlink" Target="https://www.digitalocean.com/community/tutorials/7-ways-to-implement-conditional-rendering-in-react-applications" TargetMode="External"/><Relationship Id="rId5" Type="http://schemas.openxmlformats.org/officeDocument/2006/relationships/hyperlink" Target="https://react-cn.github.io/react/tips/if-else-in-JSX.html" TargetMode="External"/><Relationship Id="rId4" Type="http://schemas.openxmlformats.org/officeDocument/2006/relationships/hyperlink" Target="https://ar.reactjs.org/docs/conditional-rendering.html"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React Context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solidFill>
                  <a:srgbClr val="484848"/>
                </a:solidFill>
                <a:effectLst/>
                <a:latin typeface="proxima-nova"/>
              </a:rPr>
              <a:t>If-Else in JSX</a:t>
            </a:r>
            <a:br>
              <a:rPr lang="en-US" b="1" i="0" dirty="0">
                <a:solidFill>
                  <a:srgbClr val="484848"/>
                </a:solidFill>
                <a:effectLst/>
                <a:latin typeface="proxima-nova"/>
              </a:rPr>
            </a:br>
            <a:br>
              <a:rPr lang="en-US" dirty="0"/>
            </a:br>
            <a:endParaRPr lang="en-US" b="1" i="0" dirty="0">
              <a:effectLst/>
              <a:latin typeface="Helvetica" panose="020B0604020202020204" pitchFamily="34" charset="0"/>
              <a:cs typeface="Helvetica" panose="020B0604020202020204" pitchFamily="34" charset="0"/>
            </a:endParaRPr>
          </a:p>
        </p:txBody>
      </p:sp>
      <p:sp>
        <p:nvSpPr>
          <p:cNvPr id="5" name="Slide bullet text">
            <a:extLst>
              <a:ext uri="{FF2B5EF4-FFF2-40B4-BE49-F238E27FC236}">
                <a16:creationId xmlns:a16="http://schemas.microsoft.com/office/drawing/2014/main" id="{4062866B-4F7F-4C62-9CAB-C65A382ED327}"/>
              </a:ext>
            </a:extLst>
          </p:cNvPr>
          <p:cNvSpPr txBox="1">
            <a:spLocks noGrp="1"/>
          </p:cNvSpPr>
          <p:nvPr>
            <p:ph type="body" sz="half" idx="1"/>
          </p:nvPr>
        </p:nvSpPr>
        <p:spPr>
          <a:xfrm>
            <a:off x="1206500" y="4248504"/>
            <a:ext cx="21317598" cy="1435100"/>
          </a:xfrm>
          <a:prstGeom prst="rect">
            <a:avLst/>
          </a:prstGeom>
        </p:spPr>
        <p:txBody>
          <a:bodyPr>
            <a:normAutofit fontScale="85000" lnSpcReduction="10000"/>
          </a:bodyPr>
          <a:lstStyle/>
          <a:p>
            <a:pPr marL="609600" lvl="1" indent="0" algn="l" rtl="0">
              <a:buNone/>
            </a:pPr>
            <a:r>
              <a:rPr lang="en-US" b="1" i="0" dirty="0">
                <a:effectLst/>
                <a:latin typeface="Helvetica" panose="020B0604020202020204" pitchFamily="34" charset="0"/>
                <a:cs typeface="Helvetica" panose="020B0604020202020204" pitchFamily="34" charset="0"/>
              </a:rPr>
              <a:t>if-else statements don't work inside JSX. This is because JSX is just syntactic sugar for function calls and object construction. </a:t>
            </a:r>
          </a:p>
          <a:p>
            <a:pPr marL="609600" lvl="1" indent="0" algn="l" rtl="0">
              <a:buNone/>
            </a:pPr>
            <a:r>
              <a:rPr lang="en-US" b="1" dirty="0">
                <a:latin typeface="Helvetica" panose="020B0604020202020204" pitchFamily="34" charset="0"/>
                <a:cs typeface="Helvetica" panose="020B0604020202020204" pitchFamily="34" charset="0"/>
              </a:rPr>
              <a:t>define immediately-invoked function expressions inside your JSX:</a:t>
            </a:r>
          </a:p>
          <a:p>
            <a:pPr marL="609600" lvl="1" indent="0" algn="l" rtl="0">
              <a:buNone/>
            </a:pPr>
            <a:endParaRPr lang="en-US" b="1" i="0" dirty="0">
              <a:effectLst/>
              <a:latin typeface="Helvetica" panose="020B0604020202020204" pitchFamily="34" charset="0"/>
              <a:cs typeface="Helvetica" panose="020B0604020202020204" pitchFamily="34" charset="0"/>
            </a:endParaRPr>
          </a:p>
        </p:txBody>
      </p:sp>
      <p:pic>
        <p:nvPicPr>
          <p:cNvPr id="4" name="صورة 3">
            <a:extLst>
              <a:ext uri="{FF2B5EF4-FFF2-40B4-BE49-F238E27FC236}">
                <a16:creationId xmlns:a16="http://schemas.microsoft.com/office/drawing/2014/main" id="{7B87A5CE-1202-4D67-8893-4AA148B2F49A}"/>
              </a:ext>
            </a:extLst>
          </p:cNvPr>
          <p:cNvPicPr>
            <a:picLocks noChangeAspect="1"/>
          </p:cNvPicPr>
          <p:nvPr/>
        </p:nvPicPr>
        <p:blipFill rotWithShape="1">
          <a:blip r:embed="rId2"/>
          <a:srcRect l="37109" t="46462" r="39014" b="12722"/>
          <a:stretch/>
        </p:blipFill>
        <p:spPr>
          <a:xfrm>
            <a:off x="13249469" y="4966054"/>
            <a:ext cx="8789696" cy="8451629"/>
          </a:xfrm>
          <a:prstGeom prst="rect">
            <a:avLst/>
          </a:prstGeom>
        </p:spPr>
      </p:pic>
    </p:spTree>
    <p:extLst>
      <p:ext uri="{BB962C8B-B14F-4D97-AF65-F5344CB8AC3E}">
        <p14:creationId xmlns:p14="http://schemas.microsoft.com/office/powerpoint/2010/main" val="42487354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https://dmitripavlutin.com/react-context-and-usecontext/#1-how-to-use-the-context</a:t>
            </a:r>
            <a:endParaRPr lang="en-US" dirty="0"/>
          </a:p>
          <a:p>
            <a:pPr algn="l" rtl="0">
              <a:buSzTx/>
              <a:defRPr>
                <a:solidFill>
                  <a:srgbClr val="6B7076"/>
                </a:solidFill>
                <a:latin typeface="+mn-lt"/>
                <a:ea typeface="+mn-ea"/>
                <a:cs typeface="+mn-cs"/>
                <a:sym typeface="Helvetica Neue"/>
              </a:defRPr>
            </a:pPr>
            <a:r>
              <a:rPr lang="en-US" dirty="0">
                <a:hlinkClick r:id="rId3"/>
              </a:rPr>
              <a:t>https://reactjs.org/docs/context.html#when-to-use-context</a:t>
            </a:r>
            <a:endParaRPr lang="en-US" dirty="0"/>
          </a:p>
          <a:p>
            <a:pPr algn="l" rtl="0">
              <a:buSzTx/>
              <a:defRPr>
                <a:solidFill>
                  <a:srgbClr val="6B7076"/>
                </a:solidFill>
                <a:latin typeface="+mn-lt"/>
                <a:ea typeface="+mn-ea"/>
                <a:cs typeface="+mn-cs"/>
                <a:sym typeface="Helvetica Neue"/>
              </a:defRPr>
            </a:pPr>
            <a:r>
              <a:rPr lang="en-US" dirty="0">
                <a:hlinkClick r:id="rId4"/>
              </a:rPr>
              <a:t>https://ar.reactjs.org/docs/conditional-rendering.html</a:t>
            </a:r>
            <a:endParaRPr lang="en-US" dirty="0"/>
          </a:p>
          <a:p>
            <a:pPr algn="l" rtl="0">
              <a:buSzTx/>
              <a:defRPr>
                <a:solidFill>
                  <a:srgbClr val="6B7076"/>
                </a:solidFill>
                <a:latin typeface="+mn-lt"/>
                <a:ea typeface="+mn-ea"/>
                <a:cs typeface="+mn-cs"/>
                <a:sym typeface="Helvetica Neue"/>
              </a:defRPr>
            </a:pPr>
            <a:r>
              <a:rPr lang="en-US" dirty="0">
                <a:hlinkClick r:id="rId5"/>
              </a:rPr>
              <a:t>https://react-cn.github.io/react/tips/if-else-in-JSX.html</a:t>
            </a:r>
            <a:endParaRPr lang="en-US" dirty="0"/>
          </a:p>
          <a:p>
            <a:pPr algn="l" rtl="0">
              <a:buSzTx/>
              <a:defRPr>
                <a:solidFill>
                  <a:srgbClr val="6B7076"/>
                </a:solidFill>
                <a:latin typeface="+mn-lt"/>
                <a:ea typeface="+mn-ea"/>
                <a:cs typeface="+mn-cs"/>
                <a:sym typeface="Helvetica Neue"/>
              </a:defRPr>
            </a:pPr>
            <a:r>
              <a:rPr lang="en-US" dirty="0">
                <a:hlinkClick r:id="rId6"/>
              </a:rPr>
              <a:t>https://www.digitalocean.com/community/tutorials/7-ways-to-implement-conditional-rendering-in-react-applications</a:t>
            </a:r>
            <a:endParaRPr lang="en-US" dirty="0"/>
          </a:p>
          <a:p>
            <a:pPr algn="l" rtl="0">
              <a:buSzTx/>
              <a:defRPr>
                <a:solidFill>
                  <a:srgbClr val="6B7076"/>
                </a:solidFill>
                <a:latin typeface="+mn-lt"/>
                <a:ea typeface="+mn-ea"/>
                <a:cs typeface="+mn-cs"/>
                <a:sym typeface="Helvetica Neue"/>
              </a:defRPr>
            </a:pPr>
            <a:endParaRPr lang="en-US" dirty="0"/>
          </a:p>
          <a:p>
            <a:pPr marL="0" indent="0" algn="l" rtl="0">
              <a:buSzTx/>
              <a:buNone/>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7"/>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8"/>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9"/>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225145"/>
            <a:ext cx="21971000" cy="3951368"/>
          </a:xfrm>
          <a:prstGeom prst="rect">
            <a:avLst/>
          </a:prstGeom>
        </p:spPr>
        <p:txBody>
          <a:bodyPr>
            <a:normAutofit/>
          </a:bodyPr>
          <a:lstStyle/>
          <a:p>
            <a:pPr marL="571500" indent="-571500" algn="l" rtl="0">
              <a:buClr>
                <a:schemeClr val="bg1"/>
              </a:buClr>
              <a:buFont typeface="Arial" panose="020B0604020202020204" pitchFamily="34" charset="0"/>
              <a:buChar char="•"/>
              <a:defRPr/>
            </a:pPr>
            <a:r>
              <a:rPr lang="en-US" sz="4400" dirty="0">
                <a:solidFill>
                  <a:schemeClr val="bg1"/>
                </a:solidFill>
              </a:rPr>
              <a:t>What is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apple-system"/>
              </a:rPr>
              <a:t>When to Use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use the context?</a:t>
            </a: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Helvetica" panose="020B0604020202020204" pitchFamily="34" charset="0"/>
                <a:cs typeface="Helvetica" panose="020B0604020202020204" pitchFamily="34" charset="0"/>
              </a:rPr>
              <a:t>How to nam</a:t>
            </a:r>
            <a:r>
              <a:rPr lang="en-US" sz="4400" dirty="0">
                <a:solidFill>
                  <a:schemeClr val="bg1"/>
                </a:solidFill>
                <a:latin typeface="Helvetica" panose="020B0604020202020204" pitchFamily="34" charset="0"/>
                <a:cs typeface="Helvetica" panose="020B0604020202020204" pitchFamily="34" charset="0"/>
              </a:rPr>
              <a:t>e </a:t>
            </a:r>
            <a:r>
              <a:rPr lang="en-US" sz="4400" b="1" i="0" dirty="0">
                <a:solidFill>
                  <a:schemeClr val="bg1"/>
                </a:solidFill>
                <a:effectLst/>
                <a:latin typeface="Helvetica" panose="020B0604020202020204" pitchFamily="34" charset="0"/>
                <a:cs typeface="Helvetica" panose="020B0604020202020204" pitchFamily="34" charset="0"/>
              </a:rPr>
              <a:t>context in React?</a:t>
            </a:r>
            <a:endParaRPr lang="en-US" sz="4400" b="0" dirty="0">
              <a:solidFill>
                <a:schemeClr val="bg1"/>
              </a:solidFill>
              <a:latin typeface="-apple-system"/>
              <a:cs typeface="Helvetica" panose="020B0604020202020204" pitchFamily="34" charset="0"/>
            </a:endParaRPr>
          </a:p>
          <a:p>
            <a:pPr marL="571500" indent="-571500" algn="l" rtl="0">
              <a:buClr>
                <a:schemeClr val="bg1"/>
              </a:buClr>
              <a:buFont typeface="Arial" panose="020B0604020202020204" pitchFamily="34" charset="0"/>
              <a:buChar char="•"/>
              <a:defRPr/>
            </a:pPr>
            <a:r>
              <a:rPr lang="en-US" sz="4400" b="1" i="0" dirty="0">
                <a:solidFill>
                  <a:schemeClr val="bg1"/>
                </a:solidFill>
                <a:effectLst/>
                <a:latin typeface="proxima-nova"/>
              </a:rPr>
              <a:t>If-Else in JSX</a:t>
            </a:r>
            <a:endParaRPr sz="4400"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provides a way to pass data through the component tree without having to pass props down manually at every level.</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In a typical React application, data is passed top-down (parent to child) via props, but such usage can be cumbersome for certain types of props (e.g. locale preference, UI theme) that are required by many components within an application. Context provides a way to share values like these between components without having to explicitly pass a prop through every level of the tree.</a:t>
            </a:r>
            <a:endParaRPr dirty="0">
              <a:solidFill>
                <a:schemeClr val="tx1">
                  <a:lumMod val="50000"/>
                </a:schemeClr>
              </a:solidFill>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r>
              <a:rPr lang="en-US" b="1" dirty="0">
                <a:solidFill>
                  <a:srgbClr val="282C34"/>
                </a:solidFill>
                <a:effectLst/>
              </a:rPr>
              <a:t>What is the Context?</a:t>
            </a:r>
            <a:br>
              <a:rPr lang="en-US" b="0" i="0" dirty="0">
                <a:solidFill>
                  <a:srgbClr val="000000"/>
                </a:solidFill>
                <a:effectLst/>
                <a:latin typeface="-apple-system"/>
              </a:rPr>
            </a:br>
            <a:endParaRPr dirty="0"/>
          </a:p>
        </p:txBody>
      </p:sp>
      <p:pic>
        <p:nvPicPr>
          <p:cNvPr id="8" name="صورة 7">
            <a:extLst>
              <a:ext uri="{FF2B5EF4-FFF2-40B4-BE49-F238E27FC236}">
                <a16:creationId xmlns:a16="http://schemas.microsoft.com/office/drawing/2014/main" id="{BAEEA7F1-5A58-4E05-85B0-A755CCF0881C}"/>
              </a:ext>
            </a:extLst>
          </p:cNvPr>
          <p:cNvPicPr>
            <a:picLocks noChangeAspect="1"/>
          </p:cNvPicPr>
          <p:nvPr/>
        </p:nvPicPr>
        <p:blipFill rotWithShape="1">
          <a:blip r:embed="rId2"/>
          <a:srcRect l="29558" t="24217" r="30645" b="22153"/>
          <a:stretch/>
        </p:blipFill>
        <p:spPr>
          <a:xfrm>
            <a:off x="12335585" y="2687216"/>
            <a:ext cx="11660532" cy="883888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solidFill>
                <a:schemeClr val="tx1">
                  <a:lumMod val="50000"/>
                </a:schemeClr>
              </a:solidFill>
            </a:endParaRPr>
          </a:p>
        </p:txBody>
      </p:sp>
      <p:sp>
        <p:nvSpPr>
          <p:cNvPr id="201" name="Slide bullet text"/>
          <p:cNvSpPr txBox="1">
            <a:spLocks noGrp="1"/>
          </p:cNvSpPr>
          <p:nvPr>
            <p:ph type="body" sz="half" idx="1"/>
          </p:nvPr>
        </p:nvSpPr>
        <p:spPr>
          <a:prstGeom prst="rect">
            <a:avLst/>
          </a:prstGeom>
        </p:spPr>
        <p:txBody>
          <a:bodyPr/>
          <a:lstStyle/>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p>
          <a:p>
            <a:pPr algn="l" rtl="0"/>
            <a:r>
              <a:rPr lang="en-US" b="0" i="0" dirty="0">
                <a:solidFill>
                  <a:schemeClr val="tx1">
                    <a:lumMod val="50000"/>
                  </a:schemeClr>
                </a:solidFill>
                <a:effectLst/>
                <a:latin typeface="Helvetica" panose="020B0604020202020204" pitchFamily="34" charset="0"/>
                <a:cs typeface="Helvetica" panose="020B0604020202020204" pitchFamily="34" charset="0"/>
              </a:rPr>
              <a:t>Using context, we can avoid passing props through intermediate elements.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a:r>
              <a:rPr lang="en-US" b="1" i="0" dirty="0">
                <a:solidFill>
                  <a:schemeClr val="tx1">
                    <a:lumMod val="50000"/>
                  </a:schemeClr>
                </a:solidFill>
                <a:effectLst/>
                <a:latin typeface="-apple-system"/>
              </a:rPr>
              <a:t>When to Use Context?</a:t>
            </a:r>
            <a:br>
              <a:rPr lang="en-US" b="1" i="0" dirty="0">
                <a:solidFill>
                  <a:schemeClr val="tx1">
                    <a:lumMod val="50000"/>
                  </a:schemeClr>
                </a:solidFill>
                <a:effectLst/>
                <a:latin typeface="-apple-system"/>
              </a:rPr>
            </a:br>
            <a:br>
              <a:rPr lang="en-US" dirty="0">
                <a:solidFill>
                  <a:schemeClr val="tx1">
                    <a:lumMod val="50000"/>
                  </a:schemeClr>
                </a:solidFill>
              </a:rPr>
            </a:br>
            <a:br>
              <a:rPr lang="en-US" b="0" i="0" dirty="0">
                <a:solidFill>
                  <a:schemeClr val="tx1">
                    <a:lumMod val="50000"/>
                  </a:schemeClr>
                </a:solidFill>
                <a:effectLst/>
                <a:latin typeface="-apple-system"/>
              </a:rPr>
            </a:br>
            <a:endParaRPr dirty="0">
              <a:solidFill>
                <a:schemeClr val="tx1">
                  <a:lumMod val="50000"/>
                </a:schemeClr>
              </a:solidFill>
            </a:endParaRPr>
          </a:p>
        </p:txBody>
      </p:sp>
      <p:sp>
        <p:nvSpPr>
          <p:cNvPr id="9" name="مربع نص 8">
            <a:extLst>
              <a:ext uri="{FF2B5EF4-FFF2-40B4-BE49-F238E27FC236}">
                <a16:creationId xmlns:a16="http://schemas.microsoft.com/office/drawing/2014/main" id="{D4DDB69B-9FC3-4CBC-AA4F-9D984FE3BE7A}"/>
              </a:ext>
            </a:extLst>
          </p:cNvPr>
          <p:cNvSpPr txBox="1"/>
          <p:nvPr/>
        </p:nvSpPr>
        <p:spPr>
          <a:xfrm>
            <a:off x="12796934" y="4248504"/>
            <a:ext cx="8868748"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b="0" i="0" dirty="0">
                <a:solidFill>
                  <a:srgbClr val="FF0000"/>
                </a:solidFill>
                <a:effectLst/>
                <a:latin typeface="Helvetica" panose="020B0604020202020204" pitchFamily="34" charset="0"/>
                <a:cs typeface="Helvetica" panose="020B0604020202020204" pitchFamily="34" charset="0"/>
              </a:rPr>
              <a:t>You can hold inside the context:</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global state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theme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application configuration</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authenticated user name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user settings</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preferred language</a:t>
            </a:r>
          </a:p>
          <a:p>
            <a:pPr algn="l">
              <a:buFont typeface="Arial" panose="020B0604020202020204" pitchFamily="34" charset="0"/>
              <a:buChar char="•"/>
            </a:pPr>
            <a:r>
              <a:rPr lang="en-US" sz="3000" b="0" i="0" dirty="0">
                <a:solidFill>
                  <a:schemeClr val="tx1">
                    <a:lumMod val="50000"/>
                  </a:schemeClr>
                </a:solidFill>
                <a:effectLst/>
                <a:latin typeface="Helvetica" panose="020B0604020202020204" pitchFamily="34" charset="0"/>
                <a:cs typeface="Helvetica" panose="020B0604020202020204" pitchFamily="34" charset="0"/>
              </a:rPr>
              <a:t>a collection of services</a:t>
            </a:r>
          </a:p>
        </p:txBody>
      </p:sp>
    </p:spTree>
    <p:extLst>
      <p:ext uri="{BB962C8B-B14F-4D97-AF65-F5344CB8AC3E}">
        <p14:creationId xmlns:p14="http://schemas.microsoft.com/office/powerpoint/2010/main" val="23186921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pPr>
            <a:r>
              <a:rPr lang="en-US" b="1" i="0" dirty="0">
                <a:effectLst/>
                <a:latin typeface="Helvetica" panose="020B0604020202020204" pitchFamily="34" charset="0"/>
                <a:cs typeface="Helvetica" panose="020B0604020202020204" pitchFamily="34" charset="0"/>
              </a:rPr>
              <a:t>A. Creating the context</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Context</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createContext</a:t>
            </a:r>
            <a:r>
              <a:rPr lang="en-US" b="0" i="0" dirty="0">
                <a:solidFill>
                  <a:srgbClr val="24292E"/>
                </a:solidFill>
                <a:effectLst/>
                <a:latin typeface="Consolas" panose="020B0609020204030204" pitchFamily="49" charset="0"/>
              </a:rPr>
              <a:t>(</a:t>
            </a:r>
            <a:r>
              <a:rPr lang="en-US" b="0" i="0" dirty="0">
                <a:solidFill>
                  <a:srgbClr val="032F62"/>
                </a:solidFill>
                <a:effectLst/>
                <a:latin typeface="Consolas" panose="020B0609020204030204" pitchFamily="49" charset="0"/>
              </a:rPr>
              <a:t>'Default Value'</a:t>
            </a:r>
            <a:r>
              <a:rPr lang="en-US" b="0" i="0" dirty="0">
                <a:solidFill>
                  <a:srgbClr val="24292E"/>
                </a:solidFill>
                <a:effectLst/>
                <a:latin typeface="Consolas" panose="020B0609020204030204" pitchFamily="49" charset="0"/>
              </a:rPr>
              <a:t>);</a:t>
            </a:r>
          </a:p>
          <a:p>
            <a:pPr marL="0" indent="0" algn="l">
              <a:buNone/>
            </a:pPr>
            <a:endParaRPr lang="en-US" b="1" i="0" dirty="0">
              <a:effectLst/>
              <a:latin typeface="Open Sans" panose="020B0606030504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1902294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marL="0" indent="0" algn="l" rtl="0">
              <a:buNone/>
            </a:pPr>
            <a:r>
              <a:rPr lang="en-US" b="1" i="0" dirty="0">
                <a:effectLst/>
                <a:latin typeface="Helvetica" panose="020B0604020202020204" pitchFamily="34" charset="0"/>
                <a:cs typeface="Helvetica" panose="020B0604020202020204" pitchFamily="34" charset="0"/>
              </a:rPr>
              <a:t>B. Providing the context</a:t>
            </a:r>
          </a:p>
          <a:p>
            <a:pPr algn="l" rtl="0"/>
            <a:r>
              <a:rPr lang="en-US" b="1" i="0" dirty="0" err="1">
                <a:effectLst/>
                <a:latin typeface="Helvetica" panose="020B0604020202020204" pitchFamily="34" charset="0"/>
                <a:cs typeface="Helvetica" panose="020B0604020202020204" pitchFamily="34" charset="0"/>
              </a:rPr>
              <a:t>Context.Provider</a:t>
            </a:r>
            <a:r>
              <a:rPr lang="en-US" b="1" i="0" dirty="0">
                <a:effectLst/>
                <a:latin typeface="Helvetica" panose="020B0604020202020204" pitchFamily="34" charset="0"/>
                <a:cs typeface="Helvetica" panose="020B0604020202020204" pitchFamily="34" charset="0"/>
              </a:rPr>
              <a:t> component available on the context instance is used to provide the context to its child components, no matter how deep they are.</a:t>
            </a:r>
          </a:p>
          <a:p>
            <a:pPr algn="l" rtl="0"/>
            <a:r>
              <a:rPr lang="en-US" b="1" i="0" dirty="0">
                <a:effectLst/>
                <a:latin typeface="Helvetica" panose="020B0604020202020204" pitchFamily="34" charset="0"/>
                <a:cs typeface="Helvetica" panose="020B0604020202020204" pitchFamily="34" charset="0"/>
              </a:rPr>
              <a:t>To set the value of context use the value prop available on the </a:t>
            </a:r>
            <a:r>
              <a:rPr lang="en-US" b="1" i="0" dirty="0">
                <a:effectLst/>
                <a:latin typeface="Consolas" panose="020B0609020204030204" pitchFamily="49" charset="0"/>
              </a:rPr>
              <a:t>&lt;</a:t>
            </a:r>
            <a:r>
              <a:rPr lang="en-US" b="1" i="0" dirty="0" err="1">
                <a:effectLst/>
                <a:latin typeface="Consolas" panose="020B0609020204030204" pitchFamily="49" charset="0"/>
              </a:rPr>
              <a:t>Context.Provider</a:t>
            </a:r>
            <a:r>
              <a:rPr lang="en-US" b="1" i="0" dirty="0">
                <a:effectLst/>
                <a:latin typeface="Consolas" panose="020B0609020204030204" pitchFamily="49" charset="0"/>
              </a:rPr>
              <a:t> value={value} /&gt;:</a:t>
            </a: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Main</a:t>
            </a:r>
            <a:r>
              <a:rPr lang="en-US" b="0" i="0" dirty="0">
                <a:solidFill>
                  <a:srgbClr val="24292E"/>
                </a:solidFill>
                <a:effectLst/>
                <a:latin typeface="Consolas" panose="020B0609020204030204" pitchFamily="49" charset="0"/>
              </a:rPr>
              <a:t>() {</a:t>
            </a:r>
          </a:p>
          <a:p>
            <a:pPr marL="0" indent="0" algn="l" rtl="0">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'My Context Value'</a:t>
            </a:r>
            <a:r>
              <a:rPr lang="en-US" b="0" i="0" dirty="0">
                <a:solidFill>
                  <a:srgbClr val="24292E"/>
                </a:solidFill>
                <a:effectLst/>
                <a:latin typeface="Consolas" panose="020B0609020204030204" pitchFamily="49" charset="0"/>
              </a:rPr>
              <a:t>;</a:t>
            </a:r>
          </a:p>
          <a:p>
            <a:pPr marL="0" indent="0" algn="l" rtl="0">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 </a:t>
            </a:r>
            <a:r>
              <a:rPr lang="en-US" b="0" i="0" dirty="0">
                <a:solidFill>
                  <a:srgbClr val="6F42C1"/>
                </a:solidFill>
                <a:effectLst/>
                <a:latin typeface="Consolas" panose="020B0609020204030204" pitchFamily="49" charset="0"/>
              </a:rPr>
              <a:t>value</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{value}&gt;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/&gt;</a:t>
            </a:r>
          </a:p>
          <a:p>
            <a:pPr marL="0" indent="0" algn="l" rtl="0">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Context.Provider</a:t>
            </a:r>
            <a:r>
              <a:rPr lang="en-US" b="0" i="0" dirty="0">
                <a:solidFill>
                  <a:srgbClr val="24292E"/>
                </a:solidFill>
                <a:effectLst/>
                <a:latin typeface="Consolas" panose="020B0609020204030204" pitchFamily="49" charset="0"/>
              </a:rPr>
              <a:t>&gt;</a:t>
            </a:r>
          </a:p>
          <a:p>
            <a:pPr marL="0" indent="0" algn="l" rtl="0">
              <a:buNone/>
            </a:pPr>
            <a:r>
              <a:rPr lang="en-US" b="0" i="0" dirty="0">
                <a:solidFill>
                  <a:srgbClr val="24292E"/>
                </a:solidFill>
                <a:effectLst/>
                <a:latin typeface="Consolas" panose="020B0609020204030204" pitchFamily="49" charset="0"/>
              </a:rPr>
              <a:t>);</a:t>
            </a:r>
          </a:p>
          <a:p>
            <a:pPr marL="0" indent="0" algn="l" rtl="0">
              <a:buNone/>
            </a:pPr>
            <a:r>
              <a:rPr lang="en-US" b="0" i="0" dirty="0">
                <a:solidFill>
                  <a:srgbClr val="24292E"/>
                </a:solidFill>
                <a:effectLst/>
                <a:latin typeface="Consolas" panose="020B0609020204030204" pitchFamily="49" charset="0"/>
              </a:rPr>
              <a:t>}</a:t>
            </a: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623786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92500" lnSpcReduction="20000"/>
          </a:bodyPr>
          <a:lstStyle/>
          <a:p>
            <a:pPr algn="l" rtl="0"/>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p>
          <a:p>
            <a:pPr algn="l" rtl="0"/>
            <a:br>
              <a:rPr lang="en-US" dirty="0">
                <a:solidFill>
                  <a:schemeClr val="tx1">
                    <a:lumMod val="50000"/>
                  </a:schemeClr>
                </a:solidFill>
                <a:latin typeface="Helvetica" panose="020B0604020202020204" pitchFamily="34" charset="0"/>
                <a:cs typeface="Helvetica" panose="020B0604020202020204" pitchFamily="34" charset="0"/>
              </a:rPr>
            </a:br>
            <a:r>
              <a:rPr lang="en-US" dirty="0">
                <a:solidFill>
                  <a:schemeClr val="tx1">
                    <a:lumMod val="50000"/>
                  </a:schemeClr>
                </a:solidFill>
                <a:latin typeface="Helvetica" panose="020B0604020202020204" pitchFamily="34" charset="0"/>
                <a:cs typeface="Helvetica" panose="020B0604020202020204" pitchFamily="34" charset="0"/>
              </a:rPr>
              <a:t>Consuming the context can be performed in 2 ways.</a:t>
            </a:r>
          </a:p>
          <a:p>
            <a:pPr algn="l" rtl="0"/>
            <a:r>
              <a:rPr lang="en-US" dirty="0">
                <a:solidFill>
                  <a:schemeClr val="tx1">
                    <a:lumMod val="50000"/>
                  </a:schemeClr>
                </a:solidFill>
                <a:latin typeface="Helvetica" panose="020B0604020202020204" pitchFamily="34" charset="0"/>
                <a:cs typeface="Helvetica" panose="020B0604020202020204" pitchFamily="34" charset="0"/>
              </a:rPr>
              <a:t>The first way, is to use the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React hook:</a:t>
            </a:r>
          </a:p>
          <a:p>
            <a:pPr marL="0" indent="0" algn="l">
              <a:buNone/>
            </a:pPr>
            <a:r>
              <a:rPr lang="en-US" b="0" i="0" dirty="0">
                <a:solidFill>
                  <a:srgbClr val="D73A49"/>
                </a:solidFill>
                <a:effectLst/>
                <a:latin typeface="Consolas" panose="020B0609020204030204" pitchFamily="49" charset="0"/>
              </a:rPr>
              <a:t>import</a:t>
            </a:r>
            <a:r>
              <a:rPr lang="en-US" b="0" i="0" dirty="0">
                <a:solidFill>
                  <a:srgbClr val="24292E"/>
                </a:solidFill>
                <a:effectLst/>
                <a:latin typeface="Consolas" panose="020B0609020204030204" pitchFamily="49" charset="0"/>
              </a:rPr>
              <a:t> { </a:t>
            </a:r>
            <a:r>
              <a:rPr lang="en-US" b="0" i="0" dirty="0" err="1">
                <a:solidFill>
                  <a:srgbClr val="24292E"/>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 } </a:t>
            </a:r>
            <a:r>
              <a:rPr lang="en-US" b="0" i="0" dirty="0">
                <a:solidFill>
                  <a:srgbClr val="D73A49"/>
                </a:solidFill>
                <a:effectLst/>
                <a:latin typeface="Consolas" panose="020B0609020204030204" pitchFamily="49" charset="0"/>
              </a:rPr>
              <a:t>from</a:t>
            </a:r>
            <a:r>
              <a:rPr lang="en-US" b="0" i="0" dirty="0">
                <a:solidFill>
                  <a:srgbClr val="24292E"/>
                </a:solidFill>
                <a:effectLst/>
                <a:latin typeface="Consolas" panose="020B0609020204030204" pitchFamily="49" charset="0"/>
              </a:rPr>
              <a:t> </a:t>
            </a:r>
            <a:r>
              <a:rPr lang="en-US" b="0" i="0" dirty="0">
                <a:solidFill>
                  <a:srgbClr val="032F62"/>
                </a:solidFill>
                <a:effectLst/>
                <a:latin typeface="Consolas" panose="020B0609020204030204" pitchFamily="49" charset="0"/>
              </a:rPr>
              <a:t>'react'</a:t>
            </a:r>
            <a:r>
              <a:rPr lang="en-US" b="0" i="0" dirty="0">
                <a:solidFill>
                  <a:srgbClr val="24292E"/>
                </a:solidFill>
                <a:effectLst/>
                <a:latin typeface="Consolas" panose="020B0609020204030204" pitchFamily="49" charset="0"/>
              </a:rPr>
              <a:t>;</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const</a:t>
            </a:r>
            <a:r>
              <a:rPr lang="en-US" b="0" i="0" dirty="0">
                <a:solidFill>
                  <a:srgbClr val="24292E"/>
                </a:solidFill>
                <a:effectLst/>
                <a:latin typeface="Consolas" panose="020B0609020204030204" pitchFamily="49" charset="0"/>
              </a:rPr>
              <a:t> </a:t>
            </a:r>
            <a:r>
              <a:rPr lang="en-US" b="0" i="0" dirty="0">
                <a:solidFill>
                  <a:srgbClr val="005CC5"/>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useContext</a:t>
            </a:r>
            <a:r>
              <a:rPr lang="en-US" b="0" i="0" dirty="0">
                <a:solidFill>
                  <a:srgbClr val="24292E"/>
                </a:solidFill>
                <a:effectLst/>
                <a:latin typeface="Consolas" panose="020B0609020204030204" pitchFamily="49" charset="0"/>
              </a:rPr>
              <a:t>(Context);</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algn="l" rtl="0"/>
            <a:r>
              <a:rPr lang="en-US" dirty="0">
                <a:solidFill>
                  <a:schemeClr val="tx1">
                    <a:lumMod val="50000"/>
                  </a:schemeClr>
                </a:solidFill>
                <a:latin typeface="Helvetica" panose="020B0604020202020204" pitchFamily="34" charset="0"/>
                <a:cs typeface="Helvetica" panose="020B0604020202020204" pitchFamily="34" charset="0"/>
              </a:rPr>
              <a:t>The hook returns the value of the context: value = </a:t>
            </a:r>
            <a:r>
              <a:rPr lang="en-US" dirty="0" err="1">
                <a:solidFill>
                  <a:schemeClr val="tx1">
                    <a:lumMod val="50000"/>
                  </a:schemeClr>
                </a:solidFill>
                <a:latin typeface="Helvetica" panose="020B0604020202020204" pitchFamily="34" charset="0"/>
                <a:cs typeface="Helvetica" panose="020B0604020202020204" pitchFamily="34" charset="0"/>
              </a:rPr>
              <a:t>useContext</a:t>
            </a:r>
            <a:r>
              <a:rPr lang="en-US" dirty="0">
                <a:solidFill>
                  <a:schemeClr val="tx1">
                    <a:lumMod val="50000"/>
                  </a:schemeClr>
                </a:solidFill>
                <a:latin typeface="Helvetica" panose="020B0604020202020204" pitchFamily="34" charset="0"/>
                <a:cs typeface="Helvetica" panose="020B0604020202020204" pitchFamily="34" charset="0"/>
              </a:rPr>
              <a:t>(Context). The hook also makes sure to re-render the component when the context value changes.</a:t>
            </a:r>
          </a:p>
          <a:p>
            <a:pPr algn="l" rtl="0"/>
            <a:endParaRPr lang="en-US" b="0" i="0" dirty="0">
              <a:solidFill>
                <a:schemeClr val="tx1">
                  <a:lumMod val="50000"/>
                </a:schemeClr>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rtl="0"/>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27613419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735852" cy="8256630"/>
          </a:xfrm>
          <a:prstGeom prst="rect">
            <a:avLst/>
          </a:prstGeom>
        </p:spPr>
        <p:txBody>
          <a:bodyPr>
            <a:normAutofit fontScale="77500" lnSpcReduction="20000"/>
          </a:bodyPr>
          <a:lstStyle/>
          <a:p>
            <a:pPr algn="l" rtl="0"/>
            <a:r>
              <a:rPr lang="en-US" b="1" i="0" dirty="0">
                <a:solidFill>
                  <a:schemeClr val="tx1">
                    <a:lumMod val="50000"/>
                  </a:schemeClr>
                </a:solidFill>
                <a:effectLst/>
                <a:latin typeface="Helvetica" panose="020B0604020202020204" pitchFamily="34" charset="0"/>
                <a:cs typeface="Helvetica" panose="020B0604020202020204" pitchFamily="34" charset="0"/>
              </a:rPr>
              <a:t>C. Consuming the context</a:t>
            </a:r>
            <a:br>
              <a:rPr lang="en-US" dirty="0">
                <a:solidFill>
                  <a:schemeClr val="tx1">
                    <a:lumMod val="50000"/>
                  </a:schemeClr>
                </a:solidFill>
                <a:latin typeface="Helvetica" panose="020B0604020202020204" pitchFamily="34" charset="0"/>
                <a:cs typeface="Helvetica" panose="020B0604020202020204" pitchFamily="34" charset="0"/>
              </a:rPr>
            </a:br>
            <a:endParaRPr lang="en-US" dirty="0">
              <a:solidFill>
                <a:schemeClr val="tx1">
                  <a:lumMod val="50000"/>
                </a:schemeClr>
              </a:solidFill>
              <a:latin typeface="Helvetica" panose="020B0604020202020204" pitchFamily="34" charset="0"/>
              <a:cs typeface="Helvetica" panose="020B0604020202020204" pitchFamily="34" charset="0"/>
            </a:endParaRPr>
          </a:p>
          <a:p>
            <a:pPr algn="l" rtl="0"/>
            <a:r>
              <a:rPr lang="en-US" dirty="0">
                <a:solidFill>
                  <a:schemeClr val="tx1">
                    <a:lumMod val="50000"/>
                  </a:schemeClr>
                </a:solidFill>
                <a:latin typeface="Helvetica" panose="020B0604020202020204" pitchFamily="34" charset="0"/>
                <a:cs typeface="Helvetica" panose="020B0604020202020204" pitchFamily="34" charset="0"/>
              </a:rPr>
              <a:t>The second way is by using a render function supplied as a child to </a:t>
            </a:r>
            <a:r>
              <a:rPr lang="en-US" dirty="0" err="1">
                <a:solidFill>
                  <a:schemeClr val="tx1">
                    <a:lumMod val="50000"/>
                  </a:schemeClr>
                </a:solidFill>
                <a:latin typeface="Helvetica" panose="020B0604020202020204" pitchFamily="34" charset="0"/>
                <a:cs typeface="Helvetica" panose="020B0604020202020204" pitchFamily="34" charset="0"/>
              </a:rPr>
              <a:t>Context.Consumer</a:t>
            </a:r>
            <a:r>
              <a:rPr lang="en-US" dirty="0">
                <a:solidFill>
                  <a:schemeClr val="tx1">
                    <a:lumMod val="50000"/>
                  </a:schemeClr>
                </a:solidFill>
                <a:latin typeface="Helvetica" panose="020B0604020202020204" pitchFamily="34" charset="0"/>
                <a:cs typeface="Helvetica" panose="020B0604020202020204" pitchFamily="34" charset="0"/>
              </a:rPr>
              <a:t> special component available on the context instance:</a:t>
            </a:r>
          </a:p>
          <a:p>
            <a:pPr marL="0" indent="0" algn="l">
              <a:buNone/>
            </a:pPr>
            <a:r>
              <a:rPr lang="en-US" b="0" i="0" dirty="0">
                <a:solidFill>
                  <a:srgbClr val="D73A49"/>
                </a:solidFill>
                <a:effectLst/>
                <a:latin typeface="Consolas" panose="020B0609020204030204" pitchFamily="49" charset="0"/>
              </a:rPr>
              <a:t>function</a:t>
            </a:r>
            <a:r>
              <a:rPr lang="en-US" b="0" i="0" dirty="0">
                <a:solidFill>
                  <a:srgbClr val="24292E"/>
                </a:solidFill>
                <a:effectLst/>
                <a:latin typeface="Consolas" panose="020B0609020204030204" pitchFamily="49" charset="0"/>
              </a:rPr>
              <a:t> </a:t>
            </a:r>
            <a:r>
              <a:rPr lang="en-US" b="0" i="0" dirty="0" err="1">
                <a:solidFill>
                  <a:srgbClr val="6F42C1"/>
                </a:solidFill>
                <a:effectLst/>
                <a:latin typeface="Consolas" panose="020B0609020204030204" pitchFamily="49" charset="0"/>
              </a:rPr>
              <a:t>MyComponent</a:t>
            </a:r>
            <a:r>
              <a:rPr lang="en-US" b="0" i="0" dirty="0">
                <a:solidFill>
                  <a:srgbClr val="24292E"/>
                </a:solidFill>
                <a:effectLst/>
                <a:latin typeface="Consolas" panose="020B0609020204030204" pitchFamily="49" charset="0"/>
              </a:rPr>
              <a:t>() {</a:t>
            </a:r>
          </a:p>
          <a:p>
            <a:pPr marL="0" indent="0" algn="l">
              <a:buNone/>
            </a:pPr>
            <a:r>
              <a:rPr lang="en-US" b="0" i="0" dirty="0">
                <a:solidFill>
                  <a:srgbClr val="D73A49"/>
                </a:solidFill>
                <a:effectLst/>
                <a:latin typeface="Consolas" panose="020B0609020204030204" pitchFamily="49" charset="0"/>
              </a:rPr>
              <a:t>return</a:t>
            </a:r>
            <a:r>
              <a:rPr lang="en-US" b="0" i="0" dirty="0">
                <a:solidFill>
                  <a:srgbClr val="24292E"/>
                </a:solidFill>
                <a:effectLst/>
                <a:latin typeface="Consolas" panose="020B0609020204030204" pitchFamily="49" charset="0"/>
              </a:rPr>
              <a:t> (</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r>
              <a:rPr lang="en-US" b="0" i="0" dirty="0">
                <a:solidFill>
                  <a:srgbClr val="E36209"/>
                </a:solidFill>
                <a:effectLst/>
                <a:latin typeface="Consolas" panose="020B0609020204030204" pitchFamily="49" charset="0"/>
              </a:rPr>
              <a:t>value</a:t>
            </a:r>
            <a:r>
              <a:rPr lang="en-US" b="0" i="0" dirty="0">
                <a:solidFill>
                  <a:srgbClr val="24292E"/>
                </a:solidFill>
                <a:effectLst/>
                <a:latin typeface="Consolas" panose="020B0609020204030204" pitchFamily="49" charset="0"/>
              </a:rPr>
              <a:t> </a:t>
            </a:r>
            <a:r>
              <a:rPr lang="en-US" b="0" i="0" dirty="0">
                <a:solidFill>
                  <a:srgbClr val="D73A49"/>
                </a:solidFill>
                <a:effectLst/>
                <a:latin typeface="Consolas" panose="020B0609020204030204" pitchFamily="49" charset="0"/>
              </a:rPr>
              <a:t>=&gt;</a:t>
            </a:r>
            <a:r>
              <a:rPr lang="en-US" b="0" i="0" dirty="0">
                <a:solidFill>
                  <a:srgbClr val="24292E"/>
                </a:solidFill>
                <a:effectLst/>
                <a:latin typeface="Consolas" panose="020B0609020204030204" pitchFamily="49" charset="0"/>
              </a:rPr>
              <a:t> &lt;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&gt;{value}&lt;/</a:t>
            </a:r>
            <a:r>
              <a:rPr lang="en-US" b="0" i="0" dirty="0">
                <a:solidFill>
                  <a:srgbClr val="22863A"/>
                </a:solidFill>
                <a:effectLst/>
                <a:latin typeface="Consolas" panose="020B0609020204030204" pitchFamily="49" charset="0"/>
              </a:rPr>
              <a:t>span</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&lt;/</a:t>
            </a:r>
            <a:r>
              <a:rPr lang="en-US" b="0" i="0" dirty="0" err="1">
                <a:solidFill>
                  <a:srgbClr val="005CC5"/>
                </a:solidFill>
                <a:effectLst/>
                <a:latin typeface="Consolas" panose="020B0609020204030204" pitchFamily="49" charset="0"/>
              </a:rPr>
              <a:t>Context.Consumer</a:t>
            </a:r>
            <a:r>
              <a:rPr lang="en-US" b="0" i="0" dirty="0">
                <a:solidFill>
                  <a:srgbClr val="24292E"/>
                </a:solidFill>
                <a:effectLst/>
                <a:latin typeface="Consolas" panose="020B0609020204030204" pitchFamily="49" charset="0"/>
              </a:rPr>
              <a:t>&gt;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Consolas" panose="020B0609020204030204" pitchFamily="49" charset="0"/>
              </a:rPr>
              <a:t>}</a:t>
            </a:r>
          </a:p>
          <a:p>
            <a:pPr marL="0" indent="0" algn="l">
              <a:buNone/>
            </a:pPr>
            <a:r>
              <a:rPr lang="en-US" b="0" i="0" dirty="0">
                <a:solidFill>
                  <a:srgbClr val="24292E"/>
                </a:solidFill>
                <a:effectLst/>
                <a:latin typeface="Helvetica" panose="020B0604020202020204" pitchFamily="34" charset="0"/>
                <a:cs typeface="Helvetica" panose="020B0604020202020204" pitchFamily="34" charset="0"/>
              </a:rPr>
              <a:t>Again, in case if the context value changes, &lt;</a:t>
            </a:r>
            <a:r>
              <a:rPr lang="en-US" b="0" i="0" dirty="0" err="1">
                <a:solidFill>
                  <a:srgbClr val="24292E"/>
                </a:solidFill>
                <a:effectLst/>
                <a:latin typeface="Helvetica" panose="020B0604020202020204" pitchFamily="34" charset="0"/>
                <a:cs typeface="Helvetica" panose="020B0604020202020204" pitchFamily="34" charset="0"/>
              </a:rPr>
              <a:t>Context.Consumer</a:t>
            </a:r>
            <a:r>
              <a:rPr lang="en-US" b="0" i="0" dirty="0">
                <a:solidFill>
                  <a:srgbClr val="24292E"/>
                </a:solidFill>
                <a:effectLst/>
                <a:latin typeface="Helvetica" panose="020B0604020202020204" pitchFamily="34" charset="0"/>
                <a:cs typeface="Helvetica" panose="020B0604020202020204" pitchFamily="34" charset="0"/>
              </a:rPr>
              <a:t>&gt; will re-render its render function.</a:t>
            </a:r>
          </a:p>
          <a:p>
            <a:pPr marL="0" indent="0" algn="l">
              <a:buNone/>
            </a:pPr>
            <a:endParaRPr lang="en-US" b="0" i="0" dirty="0">
              <a:solidFill>
                <a:srgbClr val="24292E"/>
              </a:solidFill>
              <a:effectLst/>
              <a:latin typeface="Consolas" panose="020B0609020204030204" pitchFamily="49" charset="0"/>
            </a:endParaRPr>
          </a:p>
          <a:p>
            <a:pPr marL="0" indent="0" algn="l">
              <a:buNone/>
            </a:pPr>
            <a:endParaRPr lang="en-US" b="0" i="0" dirty="0">
              <a:solidFill>
                <a:srgbClr val="24292E"/>
              </a:solidFill>
              <a:effectLst/>
              <a:latin typeface="Consolas" panose="020B0609020204030204" pitchFamily="49" charset="0"/>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a:bodyPr>
          <a:lstStyle/>
          <a:p>
            <a:pPr algn="l"/>
            <a:r>
              <a:rPr lang="en-US" b="1" i="0" dirty="0">
                <a:effectLst/>
                <a:latin typeface="Helvetica" panose="020B0604020202020204" pitchFamily="34" charset="0"/>
                <a:cs typeface="Helvetica" panose="020B0604020202020204" pitchFamily="34" charset="0"/>
              </a:rPr>
              <a:t>How to use the context?</a:t>
            </a:r>
          </a:p>
        </p:txBody>
      </p:sp>
    </p:spTree>
    <p:extLst>
      <p:ext uri="{BB962C8B-B14F-4D97-AF65-F5344CB8AC3E}">
        <p14:creationId xmlns:p14="http://schemas.microsoft.com/office/powerpoint/2010/main" val="42851176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4767508" cy="1435100"/>
          </a:xfrm>
          <a:prstGeom prst="rect">
            <a:avLst/>
          </a:prstGeom>
        </p:spPr>
        <p:txBody>
          <a:bodyPr>
            <a:normAutofit fontScale="90000"/>
          </a:bodyPr>
          <a:lstStyle/>
          <a:p>
            <a:pPr algn="l"/>
            <a:r>
              <a:rPr lang="en-US" b="1" i="0" dirty="0">
                <a:effectLst/>
                <a:latin typeface="Helvetica" panose="020B0604020202020204" pitchFamily="34" charset="0"/>
                <a:cs typeface="Helvetica" panose="020B0604020202020204" pitchFamily="34" charset="0"/>
              </a:rPr>
              <a:t>How to nam</a:t>
            </a:r>
            <a:r>
              <a:rPr lang="en-US" dirty="0">
                <a:latin typeface="Helvetica" panose="020B0604020202020204" pitchFamily="34" charset="0"/>
                <a:cs typeface="Helvetica" panose="020B0604020202020204" pitchFamily="34" charset="0"/>
              </a:rPr>
              <a:t>e </a:t>
            </a:r>
            <a:r>
              <a:rPr lang="en-US" b="1" i="0" dirty="0">
                <a:effectLst/>
                <a:latin typeface="Helvetica" panose="020B0604020202020204" pitchFamily="34" charset="0"/>
                <a:cs typeface="Helvetica" panose="020B0604020202020204" pitchFamily="34" charset="0"/>
              </a:rPr>
              <a:t>context in React?</a:t>
            </a:r>
          </a:p>
        </p:txBody>
      </p:sp>
      <p:pic>
        <p:nvPicPr>
          <p:cNvPr id="7170" name="Picture 2" descr="camelCase x snake_case x kebab-case | Digital Innovation One">
            <a:extLst>
              <a:ext uri="{FF2B5EF4-FFF2-40B4-BE49-F238E27FC236}">
                <a16:creationId xmlns:a16="http://schemas.microsoft.com/office/drawing/2014/main" id="{17CBD1D8-86B9-41B9-9EA5-DF6F3862ABE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4223" b="72468" l="19727" r="64063">
                        <a14:foregroundMark x1="44531" y1="48645" x2="44531" y2="48645"/>
                        <a14:foregroundMark x1="44727" y1="45078" x2="44727" y2="45078"/>
                        <a14:foregroundMark x1="42676" y1="47504" x2="42676" y2="47504"/>
                        <a14:foregroundMark x1="40332" y1="48502" x2="40332" y2="48502"/>
                        <a14:foregroundMark x1="38965" y1="48645" x2="38965" y2="48645"/>
                        <a14:foregroundMark x1="42480" y1="48930" x2="35645" y2="49929"/>
                        <a14:foregroundMark x1="43945" y1="46933" x2="47461" y2="44365"/>
                        <a14:foregroundMark x1="40723" y1="47076" x2="44727" y2="45649"/>
                        <a14:foregroundMark x1="51367" y1="55492" x2="64063" y2="60057"/>
                        <a14:foregroundMark x1="60156" y1="65621" x2="33105" y2="67618"/>
                        <a14:foregroundMark x1="33105" y1="67618" x2="26270" y2="70043"/>
                        <a14:foregroundMark x1="27734" y1="59914" x2="19824" y2="61198"/>
                        <a14:foregroundMark x1="24512" y1="58345" x2="26953" y2="53638"/>
                        <a14:foregroundMark x1="33301" y1="66762" x2="43945" y2="70185"/>
                        <a14:foregroundMark x1="34082" y1="68046" x2="37793" y2="71469"/>
                        <a14:foregroundMark x1="41309" y1="66904" x2="50488" y2="70471"/>
                        <a14:foregroundMark x1="51172" y1="68331" x2="58008" y2="71184"/>
                        <a14:foregroundMark x1="49707" y1="67332" x2="53516" y2="71041"/>
                        <a14:foregroundMark x1="37012" y1="68046" x2="40918" y2="69472"/>
                        <a14:foregroundMark x1="38574" y1="67903" x2="38965" y2="72468"/>
                        <a14:foregroundMark x1="42578" y1="66762" x2="45313" y2="71327"/>
                        <a14:foregroundMark x1="58789" y1="60057" x2="62109" y2="50642"/>
                        <a14:foregroundMark x1="51855" y1="56633" x2="41113" y2="44508"/>
                        <a14:foregroundMark x1="24023" y1="64479" x2="22949" y2="56919"/>
                        <a14:foregroundMark x1="36816" y1="56633" x2="40332" y2="64051"/>
                      </a14:backgroundRemoval>
                    </a14:imgEffect>
                  </a14:imgLayer>
                </a14:imgProps>
              </a:ext>
              <a:ext uri="{28A0092B-C50C-407E-A947-70E740481C1C}">
                <a14:useLocalDpi xmlns:a14="http://schemas.microsoft.com/office/drawing/2010/main" val="0"/>
              </a:ext>
            </a:extLst>
          </a:blip>
          <a:srcRect l="21544" t="43448" r="34468" b="27469"/>
          <a:stretch/>
        </p:blipFill>
        <p:spPr bwMode="auto">
          <a:xfrm>
            <a:off x="5483290" y="4491112"/>
            <a:ext cx="13417419" cy="607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70352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TotalTime>
  <Words>639</Words>
  <Application>Microsoft Office PowerPoint</Application>
  <PresentationFormat>مخصص</PresentationFormat>
  <Paragraphs>67</Paragraphs>
  <Slides>11</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11</vt:i4>
      </vt:variant>
    </vt:vector>
  </HeadingPairs>
  <TitlesOfParts>
    <vt:vector size="20" baseType="lpstr">
      <vt:lpstr>-apple-system</vt:lpstr>
      <vt:lpstr>Arial</vt:lpstr>
      <vt:lpstr>Consolas</vt:lpstr>
      <vt:lpstr>Helvetica</vt:lpstr>
      <vt:lpstr>Helvetica Neue</vt:lpstr>
      <vt:lpstr>Helvetica Neue Medium</vt:lpstr>
      <vt:lpstr>Open Sans</vt:lpstr>
      <vt:lpstr>proxima-nova</vt:lpstr>
      <vt:lpstr>21_BasicWhite</vt:lpstr>
      <vt:lpstr>React Context</vt:lpstr>
      <vt:lpstr>Objective  </vt:lpstr>
      <vt:lpstr>What is the Context? </vt:lpstr>
      <vt:lpstr>When to Use Context?   </vt:lpstr>
      <vt:lpstr>How to use the context?</vt:lpstr>
      <vt:lpstr>How to use the context?</vt:lpstr>
      <vt:lpstr>How to use the context?</vt:lpstr>
      <vt:lpstr>How to use the context?</vt:lpstr>
      <vt:lpstr>How to name context in React?</vt:lpstr>
      <vt:lpstr>If-Else in JSX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19</cp:revision>
  <dcterms:modified xsi:type="dcterms:W3CDTF">2021-10-30T23:53:33Z</dcterms:modified>
</cp:coreProperties>
</file>