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1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0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7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2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6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4BC8-DFE9-47C1-9E03-A1CE83266C29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9F6D-3F74-406C-963F-635DCE81C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4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圆角矩形 228"/>
          <p:cNvSpPr/>
          <p:nvPr/>
        </p:nvSpPr>
        <p:spPr>
          <a:xfrm>
            <a:off x="2653628" y="1379875"/>
            <a:ext cx="4877266" cy="35041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1246793" y="5052824"/>
            <a:ext cx="6481059" cy="11474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16200000">
            <a:off x="392935" y="2504941"/>
            <a:ext cx="2746822" cy="1081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400" dirty="0" smtClean="0"/>
              <a:t>应用服务器</a:t>
            </a:r>
            <a:endParaRPr lang="en-US" altLang="zh-CN" sz="1400" dirty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155361" y="2265384"/>
            <a:ext cx="1558392" cy="813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Crawler Master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382176" y="4038679"/>
            <a:ext cx="1511275" cy="57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Crawler </a:t>
            </a:r>
            <a:r>
              <a:rPr lang="en-US" altLang="zh-CN" sz="1400" dirty="0" smtClean="0"/>
              <a:t>Worker</a:t>
            </a:r>
          </a:p>
          <a:p>
            <a:pPr algn="ctr"/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343816" y="2783582"/>
            <a:ext cx="1511275" cy="57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Crawler </a:t>
            </a:r>
            <a:r>
              <a:rPr lang="en-US" altLang="zh-CN" sz="1400" dirty="0" smtClean="0"/>
              <a:t>Worker</a:t>
            </a:r>
          </a:p>
          <a:p>
            <a:pPr algn="ctr"/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350433" y="1889356"/>
            <a:ext cx="1511275" cy="57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Crawler </a:t>
            </a:r>
            <a:r>
              <a:rPr lang="en-US" altLang="zh-CN" sz="1400" dirty="0" smtClean="0"/>
              <a:t>Worker</a:t>
            </a:r>
          </a:p>
          <a:p>
            <a:pPr algn="ctr"/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 rot="5400000">
            <a:off x="5995759" y="3337205"/>
            <a:ext cx="45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1400" dirty="0"/>
          </a:p>
        </p:txBody>
      </p:sp>
      <p:cxnSp>
        <p:nvCxnSpPr>
          <p:cNvPr id="23" name="肘形连接符 22"/>
          <p:cNvCxnSpPr>
            <a:stCxn id="4" idx="2"/>
            <a:endCxn id="6" idx="1"/>
          </p:cNvCxnSpPr>
          <p:nvPr/>
        </p:nvCxnSpPr>
        <p:spPr>
          <a:xfrm flipV="1">
            <a:off x="2306895" y="2672247"/>
            <a:ext cx="848466" cy="37324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0083388" y="1383310"/>
            <a:ext cx="1257643" cy="50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smtClean="0"/>
              <a:t>Site A</a:t>
            </a:r>
            <a:endParaRPr lang="zh-CN" altLang="en-US" sz="1400" dirty="0"/>
          </a:p>
        </p:txBody>
      </p:sp>
      <p:cxnSp>
        <p:nvCxnSpPr>
          <p:cNvPr id="66" name="肘形连接符 65"/>
          <p:cNvCxnSpPr>
            <a:stCxn id="6" idx="3"/>
            <a:endCxn id="9" idx="1"/>
          </p:cNvCxnSpPr>
          <p:nvPr/>
        </p:nvCxnSpPr>
        <p:spPr>
          <a:xfrm flipV="1">
            <a:off x="4713753" y="2174429"/>
            <a:ext cx="636680" cy="4978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" idx="3"/>
            <a:endCxn id="8" idx="1"/>
          </p:cNvCxnSpPr>
          <p:nvPr/>
        </p:nvCxnSpPr>
        <p:spPr>
          <a:xfrm>
            <a:off x="4713753" y="2672247"/>
            <a:ext cx="630063" cy="3964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" idx="3"/>
            <a:endCxn id="7" idx="1"/>
          </p:cNvCxnSpPr>
          <p:nvPr/>
        </p:nvCxnSpPr>
        <p:spPr>
          <a:xfrm>
            <a:off x="4713753" y="2672247"/>
            <a:ext cx="668423" cy="16515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530381" y="2187514"/>
            <a:ext cx="557212" cy="22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Job-1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2458" y="2187513"/>
            <a:ext cx="557212" cy="22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Job-2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18198" y="3085723"/>
            <a:ext cx="557212" cy="22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Job-3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7715" y="4347266"/>
            <a:ext cx="633927" cy="22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Job-m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35585" y="4347266"/>
            <a:ext cx="557212" cy="22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Job-n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8230849" y="4189734"/>
            <a:ext cx="1279558" cy="804215"/>
            <a:chOff x="7845695" y="2899701"/>
            <a:chExt cx="1765258" cy="944643"/>
          </a:xfrm>
        </p:grpSpPr>
        <p:sp>
          <p:nvSpPr>
            <p:cNvPr id="33" name="矩形 32"/>
            <p:cNvSpPr/>
            <p:nvPr/>
          </p:nvSpPr>
          <p:spPr>
            <a:xfrm>
              <a:off x="7845695" y="2899701"/>
              <a:ext cx="1308058" cy="48744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Proxy</a:t>
              </a:r>
              <a:endParaRPr lang="zh-CN" altLang="en-US" sz="140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7998095" y="3052101"/>
              <a:ext cx="1308058" cy="48744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Proxy</a:t>
              </a:r>
              <a:endParaRPr lang="zh-CN" altLang="en-US" sz="14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8150495" y="3204501"/>
              <a:ext cx="1308058" cy="48744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Proxy</a:t>
              </a:r>
              <a:endParaRPr lang="zh-CN" altLang="en-US" sz="140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8302895" y="3356901"/>
              <a:ext cx="1308058" cy="48744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Proxy</a:t>
              </a:r>
              <a:endParaRPr lang="zh-CN" altLang="en-US" sz="1400" dirty="0"/>
            </a:p>
          </p:txBody>
        </p:sp>
      </p:grpSp>
      <p:cxnSp>
        <p:nvCxnSpPr>
          <p:cNvPr id="90" name="肘形连接符 89"/>
          <p:cNvCxnSpPr>
            <a:stCxn id="7" idx="3"/>
            <a:endCxn id="87" idx="1"/>
          </p:cNvCxnSpPr>
          <p:nvPr/>
        </p:nvCxnSpPr>
        <p:spPr>
          <a:xfrm>
            <a:off x="6893451" y="4323752"/>
            <a:ext cx="1558334" cy="3329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0083388" y="2109284"/>
            <a:ext cx="1257643" cy="50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smtClean="0"/>
              <a:t>Site B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10083388" y="2828414"/>
            <a:ext cx="1257643" cy="50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smtClean="0"/>
              <a:t>Site C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10165323" y="3974099"/>
            <a:ext cx="1257643" cy="50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smtClean="0"/>
              <a:t>Site X</a:t>
            </a:r>
            <a:endParaRPr lang="zh-CN" altLang="en-US" sz="1400" dirty="0"/>
          </a:p>
        </p:txBody>
      </p:sp>
      <p:sp>
        <p:nvSpPr>
          <p:cNvPr id="100" name="文本框 99"/>
          <p:cNvSpPr txBox="1"/>
          <p:nvPr/>
        </p:nvSpPr>
        <p:spPr>
          <a:xfrm rot="5400000">
            <a:off x="10537621" y="3254945"/>
            <a:ext cx="45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……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10165323" y="4802127"/>
            <a:ext cx="1257643" cy="50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Web </a:t>
            </a:r>
            <a:r>
              <a:rPr lang="en-US" altLang="zh-CN" sz="1400" dirty="0" smtClean="0"/>
              <a:t>Site Y</a:t>
            </a:r>
            <a:endParaRPr lang="zh-CN" altLang="en-US" sz="1400" dirty="0"/>
          </a:p>
        </p:txBody>
      </p:sp>
      <p:cxnSp>
        <p:nvCxnSpPr>
          <p:cNvPr id="102" name="肘形连接符 101"/>
          <p:cNvCxnSpPr>
            <a:stCxn id="9" idx="3"/>
            <a:endCxn id="52" idx="1"/>
          </p:cNvCxnSpPr>
          <p:nvPr/>
        </p:nvCxnSpPr>
        <p:spPr>
          <a:xfrm flipV="1">
            <a:off x="6861708" y="1634005"/>
            <a:ext cx="3221680" cy="540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96" idx="1"/>
            <a:endCxn id="9" idx="3"/>
          </p:cNvCxnSpPr>
          <p:nvPr/>
        </p:nvCxnSpPr>
        <p:spPr>
          <a:xfrm rot="10800000">
            <a:off x="6861708" y="2174429"/>
            <a:ext cx="3221680" cy="1855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8" idx="3"/>
            <a:endCxn id="97" idx="1"/>
          </p:cNvCxnSpPr>
          <p:nvPr/>
        </p:nvCxnSpPr>
        <p:spPr>
          <a:xfrm>
            <a:off x="6855091" y="3068655"/>
            <a:ext cx="3228297" cy="104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9" idx="1"/>
            <a:endCxn id="88" idx="3"/>
          </p:cNvCxnSpPr>
          <p:nvPr/>
        </p:nvCxnSpPr>
        <p:spPr>
          <a:xfrm rot="10800000" flipV="1">
            <a:off x="9510407" y="4224793"/>
            <a:ext cx="654916" cy="5616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1" idx="1"/>
            <a:endCxn id="88" idx="3"/>
          </p:cNvCxnSpPr>
          <p:nvPr/>
        </p:nvCxnSpPr>
        <p:spPr>
          <a:xfrm rot="10800000">
            <a:off x="9510407" y="4786460"/>
            <a:ext cx="654916" cy="2663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933744" y="1338763"/>
            <a:ext cx="95785" cy="4921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9" name="文本框 128"/>
          <p:cNvSpPr txBox="1"/>
          <p:nvPr/>
        </p:nvSpPr>
        <p:spPr>
          <a:xfrm>
            <a:off x="2356357" y="30649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互联网信息采集系统逻辑体系架构</a:t>
            </a:r>
            <a:endParaRPr lang="zh-CN" altLang="en-US" sz="3600" dirty="0"/>
          </a:p>
        </p:txBody>
      </p:sp>
      <p:sp>
        <p:nvSpPr>
          <p:cNvPr id="131" name="流程图: 磁盘 130"/>
          <p:cNvSpPr/>
          <p:nvPr/>
        </p:nvSpPr>
        <p:spPr>
          <a:xfrm>
            <a:off x="2645021" y="5484520"/>
            <a:ext cx="1467886" cy="5482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Relational DB</a:t>
            </a:r>
            <a:endParaRPr lang="zh-CN" altLang="en-US" sz="1600" dirty="0"/>
          </a:p>
        </p:txBody>
      </p:sp>
      <p:sp>
        <p:nvSpPr>
          <p:cNvPr id="136" name="流程图: 多文档 135"/>
          <p:cNvSpPr/>
          <p:nvPr/>
        </p:nvSpPr>
        <p:spPr>
          <a:xfrm>
            <a:off x="4251460" y="5479870"/>
            <a:ext cx="1428184" cy="64612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File System</a:t>
            </a:r>
            <a:endParaRPr lang="zh-CN" altLang="en-US" sz="1600" dirty="0"/>
          </a:p>
        </p:txBody>
      </p:sp>
      <p:sp>
        <p:nvSpPr>
          <p:cNvPr id="137" name="流程图: 库存数据 136"/>
          <p:cNvSpPr/>
          <p:nvPr/>
        </p:nvSpPr>
        <p:spPr>
          <a:xfrm>
            <a:off x="5818198" y="5484520"/>
            <a:ext cx="1624137" cy="45818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Message Queue</a:t>
            </a:r>
            <a:endParaRPr lang="zh-CN" altLang="en-US" sz="1600" dirty="0"/>
          </a:p>
        </p:txBody>
      </p:sp>
      <p:sp>
        <p:nvSpPr>
          <p:cNvPr id="138" name="流程图: 磁盘 137"/>
          <p:cNvSpPr/>
          <p:nvPr/>
        </p:nvSpPr>
        <p:spPr>
          <a:xfrm>
            <a:off x="1429428" y="5479870"/>
            <a:ext cx="1094028" cy="5459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HBase</a:t>
            </a:r>
            <a:endParaRPr lang="zh-CN" altLang="en-US" sz="1600" dirty="0"/>
          </a:p>
        </p:txBody>
      </p:sp>
      <p:sp>
        <p:nvSpPr>
          <p:cNvPr id="139" name="矩形 138"/>
          <p:cNvSpPr/>
          <p:nvPr/>
        </p:nvSpPr>
        <p:spPr>
          <a:xfrm>
            <a:off x="3172208" y="3572143"/>
            <a:ext cx="1541545" cy="65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Solr</a:t>
            </a:r>
            <a:endParaRPr lang="zh-CN" altLang="en-US" sz="1400" dirty="0"/>
          </a:p>
        </p:txBody>
      </p:sp>
      <p:sp>
        <p:nvSpPr>
          <p:cNvPr id="186" name="矩形 185"/>
          <p:cNvSpPr/>
          <p:nvPr/>
        </p:nvSpPr>
        <p:spPr>
          <a:xfrm>
            <a:off x="1309145" y="2122857"/>
            <a:ext cx="914400" cy="380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采集管理</a:t>
            </a:r>
            <a:endParaRPr lang="zh-CN" altLang="en-US" sz="1200" dirty="0"/>
          </a:p>
        </p:txBody>
      </p:sp>
      <p:sp>
        <p:nvSpPr>
          <p:cNvPr id="187" name="矩形 186"/>
          <p:cNvSpPr/>
          <p:nvPr/>
        </p:nvSpPr>
        <p:spPr>
          <a:xfrm>
            <a:off x="1319083" y="3379873"/>
            <a:ext cx="914400" cy="380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用户管理</a:t>
            </a:r>
            <a:endParaRPr lang="zh-CN" altLang="en-US" sz="1200" dirty="0"/>
          </a:p>
        </p:txBody>
      </p:sp>
      <p:sp>
        <p:nvSpPr>
          <p:cNvPr id="188" name="矩形 187"/>
          <p:cNvSpPr/>
          <p:nvPr/>
        </p:nvSpPr>
        <p:spPr>
          <a:xfrm>
            <a:off x="1316971" y="2973432"/>
            <a:ext cx="914400" cy="380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系统监控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1328826" y="3803356"/>
            <a:ext cx="914400" cy="380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离线搜索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1316971" y="2565320"/>
            <a:ext cx="914400" cy="380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cxnSp>
        <p:nvCxnSpPr>
          <p:cNvPr id="195" name="肘形连接符 194"/>
          <p:cNvCxnSpPr>
            <a:stCxn id="4" idx="2"/>
            <a:endCxn id="139" idx="1"/>
          </p:cNvCxnSpPr>
          <p:nvPr/>
        </p:nvCxnSpPr>
        <p:spPr>
          <a:xfrm>
            <a:off x="2306895" y="3045490"/>
            <a:ext cx="865313" cy="8529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柱形 4"/>
          <p:cNvSpPr/>
          <p:nvPr/>
        </p:nvSpPr>
        <p:spPr>
          <a:xfrm>
            <a:off x="3717893" y="2828414"/>
            <a:ext cx="938608" cy="41285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DB</a:t>
            </a:r>
            <a:endParaRPr lang="zh-CN" altLang="en-US" sz="14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1451946" y="509580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互联网信息采集数据存储</a:t>
            </a:r>
            <a:endParaRPr lang="zh-CN" altLang="en-US" sz="1400" dirty="0"/>
          </a:p>
        </p:txBody>
      </p:sp>
      <p:sp>
        <p:nvSpPr>
          <p:cNvPr id="226" name="下箭头 225"/>
          <p:cNvSpPr/>
          <p:nvPr/>
        </p:nvSpPr>
        <p:spPr>
          <a:xfrm>
            <a:off x="5892771" y="4688015"/>
            <a:ext cx="426598" cy="2997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下箭头 226"/>
          <p:cNvSpPr/>
          <p:nvPr/>
        </p:nvSpPr>
        <p:spPr>
          <a:xfrm rot="10800000">
            <a:off x="3674952" y="4336488"/>
            <a:ext cx="426598" cy="6371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文本框 229"/>
          <p:cNvSpPr txBox="1"/>
          <p:nvPr/>
        </p:nvSpPr>
        <p:spPr>
          <a:xfrm>
            <a:off x="3086951" y="14896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互联网信息采集引擎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88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06561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应用服务器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互联网</a:t>
            </a:r>
            <a:r>
              <a:rPr lang="zh-CN" altLang="en-US" sz="1800" dirty="0"/>
              <a:t>信息采集</a:t>
            </a:r>
            <a:r>
              <a:rPr lang="zh-CN" altLang="en-US" sz="1800" dirty="0" smtClean="0"/>
              <a:t>系统的用户界面，包括采集作业管理、用户管理、采集资源管理、系统运行状态监控及采集结果离线检索等功能。</a:t>
            </a:r>
            <a:endParaRPr lang="en-US" altLang="zh-CN" sz="1800" dirty="0" smtClean="0"/>
          </a:p>
          <a:p>
            <a:r>
              <a:rPr lang="zh-CN" altLang="en-US" dirty="0" smtClean="0"/>
              <a:t>互联网信息采集引擎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根据采集作业的配置对采集作业进行调度执行，并保存采集结果。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Master</a:t>
            </a:r>
            <a:r>
              <a:rPr lang="zh-CN" altLang="en-US" sz="1800" dirty="0"/>
              <a:t>节点是整个引擎的主控节点，负责配置信息的解析、作业调度、监控信息收集。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Worker</a:t>
            </a:r>
            <a:r>
              <a:rPr lang="zh-CN" altLang="en-US" sz="1800" dirty="0"/>
              <a:t>节点负责运行具体的采集作业，并将采集结果按照作业配置的参数写入对应的采集存储系统。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 err="1"/>
              <a:t>Solr</a:t>
            </a:r>
            <a:r>
              <a:rPr lang="zh-CN" altLang="en-US" sz="1800" dirty="0"/>
              <a:t>服务器负责对采集结果页面进行索引，并响应用户的检索请求。</a:t>
            </a:r>
            <a:endParaRPr lang="en-US" altLang="zh-CN" sz="1800" dirty="0"/>
          </a:p>
          <a:p>
            <a:r>
              <a:rPr lang="zh-CN" altLang="en-US" dirty="0"/>
              <a:t>互联网</a:t>
            </a:r>
            <a:r>
              <a:rPr lang="zh-CN" altLang="en-US" dirty="0" smtClean="0"/>
              <a:t>信息采集数据存储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sz="1800" dirty="0"/>
              <a:t>负责保存或转发采集引擎采集到的页面和数据。支持的存储类型包括</a:t>
            </a:r>
            <a:r>
              <a:rPr lang="en-US" altLang="zh-CN" sz="1800" dirty="0" err="1"/>
              <a:t>Hbase</a:t>
            </a:r>
            <a:r>
              <a:rPr lang="zh-CN" altLang="en-US" sz="1800" dirty="0"/>
              <a:t>、关系数据库、文件及消息队列（</a:t>
            </a:r>
            <a:r>
              <a:rPr lang="en-US" altLang="zh-CN" sz="1800" dirty="0"/>
              <a:t>Kafka</a:t>
            </a:r>
            <a:r>
              <a:rPr lang="zh-CN" altLang="en-US" sz="1800" dirty="0"/>
              <a:t>）。</a:t>
            </a:r>
            <a:endParaRPr lang="en-US" altLang="zh-CN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2682710" y="361817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互联网信息采集系统逻辑体系架构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19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222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Xiao</dc:creator>
  <cp:lastModifiedBy>Yu Xiao</cp:lastModifiedBy>
  <cp:revision>16</cp:revision>
  <dcterms:created xsi:type="dcterms:W3CDTF">2017-08-11T08:52:23Z</dcterms:created>
  <dcterms:modified xsi:type="dcterms:W3CDTF">2017-08-15T06:23:57Z</dcterms:modified>
</cp:coreProperties>
</file>