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8"/>
    <p:restoredTop sz="94679"/>
  </p:normalViewPr>
  <p:slideViewPr>
    <p:cSldViewPr snapToGrid="0">
      <p:cViewPr varScale="1">
        <p:scale>
          <a:sx n="104" d="100"/>
          <a:sy n="104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0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architsharma01/loan-approval-predictio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3A540A-A79E-C7FB-E1F4-3BBA388EE691}"/>
              </a:ext>
            </a:extLst>
          </p:cNvPr>
          <p:cNvSpPr txBox="1">
            <a:spLocks/>
          </p:cNvSpPr>
          <p:nvPr/>
        </p:nvSpPr>
        <p:spPr>
          <a:xfrm>
            <a:off x="609600" y="704258"/>
            <a:ext cx="5602778" cy="145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100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Assembly </a:t>
            </a:r>
            <a:br>
              <a:rPr lang="en-US" sz="3100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Capstone Project:</a:t>
            </a:r>
            <a:br>
              <a:rPr lang="en-US" sz="3100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Approval Indicator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0FFAD-6EF0-17D9-CEDB-AB6643658FE7}"/>
              </a:ext>
            </a:extLst>
          </p:cNvPr>
          <p:cNvSpPr txBox="1"/>
          <p:nvPr/>
        </p:nvSpPr>
        <p:spPr>
          <a:xfrm>
            <a:off x="610197" y="2391995"/>
            <a:ext cx="5588281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spc="50" dirty="0"/>
              <a:t>Agenda: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b="1" spc="50" dirty="0"/>
              <a:t>Problem and solution statement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b="1" spc="50" dirty="0"/>
              <a:t>Data overview and visualisations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b="1" spc="50" dirty="0"/>
              <a:t>Modelling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b="1" spc="50" dirty="0"/>
              <a:t>App demonstration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b="1" spc="50" dirty="0"/>
              <a:t>Questions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b="1" spc="50" dirty="0"/>
              <a:t>Closing</a:t>
            </a:r>
          </a:p>
        </p:txBody>
      </p:sp>
      <p:pic>
        <p:nvPicPr>
          <p:cNvPr id="2" name="Picture 1" descr="A collection of different shapes&#10;&#10;Description automatically generated">
            <a:extLst>
              <a:ext uri="{FF2B5EF4-FFF2-40B4-BE49-F238E27FC236}">
                <a16:creationId xmlns:a16="http://schemas.microsoft.com/office/drawing/2014/main" id="{C5BA3D56-781E-6989-5CB6-99E64EE37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2" r="21224"/>
          <a:stretch/>
        </p:blipFill>
        <p:spPr>
          <a:xfrm>
            <a:off x="646534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123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C5DC1C-6F33-DAEB-F68E-3C3CD53D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65" y="982784"/>
            <a:ext cx="4400550" cy="517254"/>
          </a:xfrm>
        </p:spPr>
        <p:txBody>
          <a:bodyPr anchor="t">
            <a:normAutofit fontScale="90000"/>
          </a:bodyPr>
          <a:lstStyle/>
          <a:p>
            <a:r>
              <a:rPr lang="en-US" sz="2900" dirty="0"/>
              <a:t>Closing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C17DD-BDC5-34AF-D697-CADF269796F2}"/>
              </a:ext>
            </a:extLst>
          </p:cNvPr>
          <p:cNvSpPr txBox="1"/>
          <p:nvPr/>
        </p:nvSpPr>
        <p:spPr>
          <a:xfrm>
            <a:off x="747465" y="1606378"/>
            <a:ext cx="9378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app is not ‘one size fits all’ as financial institutions have different borrowing criteria and credit policies.</a:t>
            </a:r>
          </a:p>
          <a:p>
            <a:endParaRPr lang="en-US" dirty="0"/>
          </a:p>
          <a:p>
            <a:r>
              <a:rPr lang="en-US" dirty="0"/>
              <a:t>Main use case: for a bank to target their younger customer base.</a:t>
            </a:r>
          </a:p>
          <a:p>
            <a:endParaRPr lang="en-US" dirty="0"/>
          </a:p>
          <a:p>
            <a:r>
              <a:rPr lang="en-US" dirty="0"/>
              <a:t>Future refinements: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user input error validations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Further model refinement and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Functionality for the inputs and outcomes to be emailed to the applicant or applicant to request to be contacted by the bank.</a:t>
            </a:r>
          </a:p>
        </p:txBody>
      </p:sp>
    </p:spTree>
    <p:extLst>
      <p:ext uri="{BB962C8B-B14F-4D97-AF65-F5344CB8AC3E}">
        <p14:creationId xmlns:p14="http://schemas.microsoft.com/office/powerpoint/2010/main" val="232626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8560CDAB-E222-5E69-B8D6-C0B00166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99" r="174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A50B01C-A285-FD7A-6F6F-398559BA480E}"/>
              </a:ext>
            </a:extLst>
          </p:cNvPr>
          <p:cNvSpPr txBox="1">
            <a:spLocks/>
          </p:cNvSpPr>
          <p:nvPr/>
        </p:nvSpPr>
        <p:spPr>
          <a:xfrm>
            <a:off x="6094476" y="665746"/>
            <a:ext cx="5462633" cy="5773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None/>
            </a:pPr>
            <a:r>
              <a:rPr lang="en-US" sz="1600" b="1" dirty="0"/>
              <a:t>Problem:</a:t>
            </a:r>
          </a:p>
          <a:p>
            <a:pPr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None/>
            </a:pPr>
            <a:r>
              <a:rPr lang="en-US" sz="1600" dirty="0"/>
              <a:t>It can be difficult for home loan applicants to know how likely their loan application is going to be approved.</a:t>
            </a:r>
          </a:p>
          <a:p>
            <a:pPr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None/>
            </a:pPr>
            <a:r>
              <a:rPr lang="en-US" sz="1600" b="1" dirty="0"/>
              <a:t>Solution:</a:t>
            </a:r>
          </a:p>
          <a:p>
            <a:pPr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None/>
            </a:pPr>
            <a:r>
              <a:rPr lang="en-US" sz="1600" dirty="0"/>
              <a:t>An application which provides a loan application approval likelihood, based on the applicants’ inputs.</a:t>
            </a:r>
          </a:p>
          <a:p>
            <a:pPr marL="468630" indent="-28575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600" dirty="0"/>
              <a:t>Technical solution:</a:t>
            </a:r>
          </a:p>
          <a:p>
            <a:pPr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None/>
            </a:pPr>
            <a:r>
              <a:rPr lang="en-US" sz="1600" dirty="0"/>
              <a:t>	Train a machine learning model.	</a:t>
            </a:r>
          </a:p>
          <a:p>
            <a:pPr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None/>
            </a:pPr>
            <a:r>
              <a:rPr lang="en-US" sz="1600" dirty="0"/>
              <a:t>	Build an application that allows the user to 	input loan application details.</a:t>
            </a:r>
          </a:p>
          <a:p>
            <a:pPr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None/>
            </a:pPr>
            <a:r>
              <a:rPr lang="en-US" sz="1600" dirty="0"/>
              <a:t>	Generate	an approval likelihood.</a:t>
            </a:r>
          </a:p>
          <a:p>
            <a:pPr indent="0">
              <a:lnSpc>
                <a:spcPct val="100000"/>
              </a:lnSpc>
              <a:spcAft>
                <a:spcPts val="600"/>
              </a:spcAft>
              <a:buClr>
                <a:schemeClr val="accent5"/>
              </a:buCl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97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59C53-B272-7CA3-FB2C-59F1D54D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532296"/>
            <a:ext cx="7365251" cy="555545"/>
          </a:xfrm>
        </p:spPr>
        <p:txBody>
          <a:bodyPr anchor="t">
            <a:normAutofit fontScale="90000"/>
          </a:bodyPr>
          <a:lstStyle/>
          <a:p>
            <a:r>
              <a:rPr lang="en-US" sz="3200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3743-BD02-8A09-1A26-F2902F5C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249580"/>
            <a:ext cx="9307330" cy="879024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Data source: </a:t>
            </a:r>
            <a:r>
              <a:rPr lang="en-AU" sz="1800" b="0" i="0" u="sng" dirty="0">
                <a:effectLst/>
                <a:highlight>
                  <a:srgbClr val="FFFFFF"/>
                </a:highlight>
                <a:latin typeface="Avenir Book" panose="02000503020000020003" pitchFamily="2" charset="0"/>
                <a:hlinkClick r:id="rId2"/>
              </a:rPr>
              <a:t>https://www.kaggle.com/datasets/architsharma01/loan-approval-prediction-dataset</a:t>
            </a:r>
            <a:endParaRPr lang="en-AU" sz="1800" b="0" i="0" u="sng" dirty="0">
              <a:effectLst/>
              <a:highlight>
                <a:srgbClr val="FFFFFF"/>
              </a:highlight>
              <a:latin typeface="Avenir Book" panose="02000503020000020003" pitchFamily="2" charset="0"/>
            </a:endParaRPr>
          </a:p>
          <a:p>
            <a:endParaRPr lang="en-US" sz="1800" dirty="0"/>
          </a:p>
        </p:txBody>
      </p:sp>
      <p:pic>
        <p:nvPicPr>
          <p:cNvPr id="5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E8D3676E-48A9-6D42-D018-57BB8C84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7" y="2128604"/>
            <a:ext cx="6411891" cy="171596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BAE6866-6355-634E-F7D9-15F8CA3DB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58" y="2139643"/>
            <a:ext cx="4330692" cy="17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199E-CFED-1CB1-21CB-11421593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603751"/>
          </a:xfrm>
        </p:spPr>
        <p:txBody>
          <a:bodyPr>
            <a:normAutofit/>
          </a:bodyPr>
          <a:lstStyle/>
          <a:p>
            <a:r>
              <a:rPr lang="en-US" sz="2900" dirty="0"/>
              <a:t>Some data visualisations</a:t>
            </a:r>
          </a:p>
        </p:txBody>
      </p:sp>
      <p:pic>
        <p:nvPicPr>
          <p:cNvPr id="5" name="Content Placeholder 4" descr="A graph of a number of ratings&#10;&#10;Description automatically generated">
            <a:extLst>
              <a:ext uri="{FF2B5EF4-FFF2-40B4-BE49-F238E27FC236}">
                <a16:creationId xmlns:a16="http://schemas.microsoft.com/office/drawing/2014/main" id="{ACE1114F-8177-5AC7-1E7E-FC1728EE0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791" y="1565751"/>
            <a:ext cx="6497239" cy="4451094"/>
          </a:xfrm>
        </p:spPr>
      </p:pic>
    </p:spTree>
    <p:extLst>
      <p:ext uri="{BB962C8B-B14F-4D97-AF65-F5344CB8AC3E}">
        <p14:creationId xmlns:p14="http://schemas.microsoft.com/office/powerpoint/2010/main" val="404108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A8A15B-82C4-648B-06E2-23935814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603751"/>
          </a:xfrm>
        </p:spPr>
        <p:txBody>
          <a:bodyPr>
            <a:normAutofit/>
          </a:bodyPr>
          <a:lstStyle/>
          <a:p>
            <a:r>
              <a:rPr lang="en-US" sz="2900" dirty="0"/>
              <a:t>Some data visualisations</a:t>
            </a:r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7A6BB19-E84E-E38F-79F4-5BFD8174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86" y="1356406"/>
            <a:ext cx="8236199" cy="49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1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2EFE5-DDB5-41BC-B3F4-19D747119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7341-D3D6-9F0B-2C73-1B006423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51" y="661508"/>
            <a:ext cx="4400550" cy="517254"/>
          </a:xfrm>
        </p:spPr>
        <p:txBody>
          <a:bodyPr anchor="t">
            <a:normAutofit fontScale="90000"/>
          </a:bodyPr>
          <a:lstStyle/>
          <a:p>
            <a:r>
              <a:rPr lang="en-US" sz="2900" dirty="0"/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95948-30C9-AA43-D131-CFABE681F6A7}"/>
              </a:ext>
            </a:extLst>
          </p:cNvPr>
          <p:cNvSpPr txBox="1"/>
          <p:nvPr/>
        </p:nvSpPr>
        <p:spPr>
          <a:xfrm>
            <a:off x="722751" y="1214606"/>
            <a:ext cx="3840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accuracy 0.97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25 instances of incorrect predictions out of 1068 instances.</a:t>
            </a:r>
          </a:p>
        </p:txBody>
      </p:sp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976013B-E98A-5DC8-3FB9-A0784985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96" y="1045059"/>
            <a:ext cx="6299352" cy="50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6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25E5B-4D39-4B35-8E24-790C81645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E91BD27-0A21-43ED-80E7-0A40F57C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532" y="468754"/>
            <a:ext cx="6329420" cy="6389247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628837-8665-2C48-19A5-8ADD1384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51" y="661508"/>
            <a:ext cx="4400550" cy="517254"/>
          </a:xfrm>
        </p:spPr>
        <p:txBody>
          <a:bodyPr anchor="t">
            <a:normAutofit fontScale="90000"/>
          </a:bodyPr>
          <a:lstStyle/>
          <a:p>
            <a:r>
              <a:rPr lang="en-US" sz="2900" dirty="0"/>
              <a:t>Modelling</a:t>
            </a: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E8288B3B-9F87-EE88-55D6-110EE7E1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69" y="1178762"/>
            <a:ext cx="10354980" cy="51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7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31C452FB-6E9E-6FE2-3BBD-82D043174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372" r="-1" b="1033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 useBgFill="1">
        <p:nvSpPr>
          <p:cNvPr id="32" name="Freeform: Shape 26">
            <a:extLst>
              <a:ext uri="{FF2B5EF4-FFF2-40B4-BE49-F238E27FC236}">
                <a16:creationId xmlns:a16="http://schemas.microsoft.com/office/drawing/2014/main" id="{55D2029A-A407-48E4-B880-B4F8D8EFA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88952" cy="3362325"/>
          </a:xfrm>
          <a:custGeom>
            <a:avLst/>
            <a:gdLst>
              <a:gd name="connsiteX0" fmla="*/ 4542576 w 12188952"/>
              <a:gd name="connsiteY0" fmla="*/ 203817 h 3602877"/>
              <a:gd name="connsiteX1" fmla="*/ 5194297 w 12188952"/>
              <a:gd name="connsiteY1" fmla="*/ 381665 h 3602877"/>
              <a:gd name="connsiteX2" fmla="*/ 5901419 w 12188952"/>
              <a:gd name="connsiteY2" fmla="*/ 1003103 h 3602877"/>
              <a:gd name="connsiteX3" fmla="*/ 7796356 w 12188952"/>
              <a:gd name="connsiteY3" fmla="*/ 1324958 h 3602877"/>
              <a:gd name="connsiteX4" fmla="*/ 9174452 w 12188952"/>
              <a:gd name="connsiteY4" fmla="*/ 617080 h 3602877"/>
              <a:gd name="connsiteX5" fmla="*/ 12102538 w 12188952"/>
              <a:gd name="connsiteY5" fmla="*/ 813997 h 3602877"/>
              <a:gd name="connsiteX6" fmla="*/ 12188952 w 12188952"/>
              <a:gd name="connsiteY6" fmla="*/ 876736 h 3602877"/>
              <a:gd name="connsiteX7" fmla="*/ 12188952 w 12188952"/>
              <a:gd name="connsiteY7" fmla="*/ 3602877 h 3602877"/>
              <a:gd name="connsiteX8" fmla="*/ 0 w 12188952"/>
              <a:gd name="connsiteY8" fmla="*/ 3602877 h 3602877"/>
              <a:gd name="connsiteX9" fmla="*/ 0 w 12188952"/>
              <a:gd name="connsiteY9" fmla="*/ 1345581 h 3602877"/>
              <a:gd name="connsiteX10" fmla="*/ 64937 w 12188952"/>
              <a:gd name="connsiteY10" fmla="*/ 1306589 h 3602877"/>
              <a:gd name="connsiteX11" fmla="*/ 1111495 w 12188952"/>
              <a:gd name="connsiteY11" fmla="*/ 1215577 h 3602877"/>
              <a:gd name="connsiteX12" fmla="*/ 2321706 w 12188952"/>
              <a:gd name="connsiteY12" fmla="*/ 1365710 h 3602877"/>
              <a:gd name="connsiteX13" fmla="*/ 3194150 w 12188952"/>
              <a:gd name="connsiteY13" fmla="*/ 838924 h 3602877"/>
              <a:gd name="connsiteX14" fmla="*/ 4542576 w 12188952"/>
              <a:gd name="connsiteY14" fmla="*/ 203817 h 3602877"/>
              <a:gd name="connsiteX15" fmla="*/ 2290038 w 12188952"/>
              <a:gd name="connsiteY15" fmla="*/ 102715 h 3602877"/>
              <a:gd name="connsiteX16" fmla="*/ 2719606 w 12188952"/>
              <a:gd name="connsiteY16" fmla="*/ 350616 h 3602877"/>
              <a:gd name="connsiteX17" fmla="*/ 2518292 w 12188952"/>
              <a:gd name="connsiteY17" fmla="*/ 952264 h 3602877"/>
              <a:gd name="connsiteX18" fmla="*/ 2346310 w 12188952"/>
              <a:gd name="connsiteY18" fmla="*/ 998559 h 3602877"/>
              <a:gd name="connsiteX19" fmla="*/ 1916742 w 12188952"/>
              <a:gd name="connsiteY19" fmla="*/ 750657 h 3602877"/>
              <a:gd name="connsiteX20" fmla="*/ 2118056 w 12188952"/>
              <a:gd name="connsiteY20" fmla="*/ 149010 h 3602877"/>
              <a:gd name="connsiteX21" fmla="*/ 2290038 w 12188952"/>
              <a:gd name="connsiteY21" fmla="*/ 102715 h 3602877"/>
              <a:gd name="connsiteX22" fmla="*/ 3230477 w 12188952"/>
              <a:gd name="connsiteY22" fmla="*/ 424 h 3602877"/>
              <a:gd name="connsiteX23" fmla="*/ 3442968 w 12188952"/>
              <a:gd name="connsiteY23" fmla="*/ 123053 h 3602877"/>
              <a:gd name="connsiteX24" fmla="*/ 3343384 w 12188952"/>
              <a:gd name="connsiteY24" fmla="*/ 420668 h 3602877"/>
              <a:gd name="connsiteX25" fmla="*/ 3258310 w 12188952"/>
              <a:gd name="connsiteY25" fmla="*/ 443568 h 3602877"/>
              <a:gd name="connsiteX26" fmla="*/ 3045818 w 12188952"/>
              <a:gd name="connsiteY26" fmla="*/ 320940 h 3602877"/>
              <a:gd name="connsiteX27" fmla="*/ 3145403 w 12188952"/>
              <a:gd name="connsiteY27" fmla="*/ 23324 h 3602877"/>
              <a:gd name="connsiteX28" fmla="*/ 3230477 w 12188952"/>
              <a:gd name="connsiteY28" fmla="*/ 424 h 36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88952" h="3602877">
                <a:moveTo>
                  <a:pt x="4542576" y="203817"/>
                </a:moveTo>
                <a:cubicBezTo>
                  <a:pt x="4757384" y="212378"/>
                  <a:pt x="4975356" y="270695"/>
                  <a:pt x="5194297" y="381665"/>
                </a:cubicBezTo>
                <a:cubicBezTo>
                  <a:pt x="5466015" y="519380"/>
                  <a:pt x="5694109" y="768676"/>
                  <a:pt x="5901419" y="1003103"/>
                </a:cubicBezTo>
                <a:cubicBezTo>
                  <a:pt x="6457219" y="1631811"/>
                  <a:pt x="7145393" y="1649803"/>
                  <a:pt x="7796356" y="1324958"/>
                </a:cubicBezTo>
                <a:cubicBezTo>
                  <a:pt x="8258529" y="1093435"/>
                  <a:pt x="8696930" y="808698"/>
                  <a:pt x="9174452" y="617080"/>
                </a:cubicBezTo>
                <a:cubicBezTo>
                  <a:pt x="10211132" y="198893"/>
                  <a:pt x="11215710" y="217816"/>
                  <a:pt x="12102538" y="813997"/>
                </a:cubicBezTo>
                <a:lnTo>
                  <a:pt x="12188952" y="876736"/>
                </a:lnTo>
                <a:lnTo>
                  <a:pt x="12188952" y="3602877"/>
                </a:lnTo>
                <a:lnTo>
                  <a:pt x="0" y="3602877"/>
                </a:lnTo>
                <a:lnTo>
                  <a:pt x="0" y="1345581"/>
                </a:lnTo>
                <a:lnTo>
                  <a:pt x="64937" y="1306589"/>
                </a:lnTo>
                <a:cubicBezTo>
                  <a:pt x="396911" y="1135764"/>
                  <a:pt x="745335" y="1140050"/>
                  <a:pt x="1111495" y="1215577"/>
                </a:cubicBezTo>
                <a:cubicBezTo>
                  <a:pt x="1509763" y="1297442"/>
                  <a:pt x="1917218" y="1359021"/>
                  <a:pt x="2321706" y="1365710"/>
                </a:cubicBezTo>
                <a:cubicBezTo>
                  <a:pt x="2696616" y="1371691"/>
                  <a:pt x="2949816" y="1090973"/>
                  <a:pt x="3194150" y="838924"/>
                </a:cubicBezTo>
                <a:cubicBezTo>
                  <a:pt x="3612733" y="406968"/>
                  <a:pt x="4069998" y="184983"/>
                  <a:pt x="4542576" y="203817"/>
                </a:cubicBezTo>
                <a:close/>
                <a:moveTo>
                  <a:pt x="2290038" y="102715"/>
                </a:moveTo>
                <a:cubicBezTo>
                  <a:pt x="2464498" y="91895"/>
                  <a:pt x="2636716" y="184257"/>
                  <a:pt x="2719606" y="350616"/>
                </a:cubicBezTo>
                <a:cubicBezTo>
                  <a:pt x="2830128" y="572429"/>
                  <a:pt x="2739996" y="841796"/>
                  <a:pt x="2518292" y="952264"/>
                </a:cubicBezTo>
                <a:cubicBezTo>
                  <a:pt x="2462865" y="979881"/>
                  <a:pt x="2404462" y="994953"/>
                  <a:pt x="2346310" y="998559"/>
                </a:cubicBezTo>
                <a:cubicBezTo>
                  <a:pt x="2171851" y="1009379"/>
                  <a:pt x="1999634" y="917016"/>
                  <a:pt x="1916742" y="750657"/>
                </a:cubicBezTo>
                <a:cubicBezTo>
                  <a:pt x="1806220" y="528844"/>
                  <a:pt x="1896352" y="259477"/>
                  <a:pt x="2118056" y="149010"/>
                </a:cubicBezTo>
                <a:cubicBezTo>
                  <a:pt x="2173483" y="121393"/>
                  <a:pt x="2231885" y="106322"/>
                  <a:pt x="2290038" y="102715"/>
                </a:cubicBezTo>
                <a:close/>
                <a:moveTo>
                  <a:pt x="3230477" y="424"/>
                </a:moveTo>
                <a:cubicBezTo>
                  <a:pt x="3316776" y="-4928"/>
                  <a:pt x="3401965" y="40760"/>
                  <a:pt x="3442968" y="123053"/>
                </a:cubicBezTo>
                <a:cubicBezTo>
                  <a:pt x="3497641" y="232777"/>
                  <a:pt x="3453055" y="366023"/>
                  <a:pt x="3343384" y="420668"/>
                </a:cubicBezTo>
                <a:cubicBezTo>
                  <a:pt x="3315966" y="434329"/>
                  <a:pt x="3287077" y="441785"/>
                  <a:pt x="3258310" y="443568"/>
                </a:cubicBezTo>
                <a:cubicBezTo>
                  <a:pt x="3172011" y="448921"/>
                  <a:pt x="3086822" y="403232"/>
                  <a:pt x="3045818" y="320940"/>
                </a:cubicBezTo>
                <a:cubicBezTo>
                  <a:pt x="2991146" y="211215"/>
                  <a:pt x="3035731" y="77969"/>
                  <a:pt x="3145403" y="23324"/>
                </a:cubicBezTo>
                <a:cubicBezTo>
                  <a:pt x="3172821" y="9663"/>
                  <a:pt x="3201710" y="2208"/>
                  <a:pt x="3230477" y="42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A79816-2ECB-8BAB-9EFF-12B1E1C2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6045327" cy="13050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139296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E151CDE7-49FC-0AC9-D5A3-F4F0201A6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64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6CC5D2-B066-2BC0-A921-2F68F62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1492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220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Avenir Next LT Pro</vt:lpstr>
      <vt:lpstr>Posterama</vt:lpstr>
      <vt:lpstr>SplashVTI</vt:lpstr>
      <vt:lpstr>PowerPoint Presentation</vt:lpstr>
      <vt:lpstr>PowerPoint Presentation</vt:lpstr>
      <vt:lpstr>Data Overview</vt:lpstr>
      <vt:lpstr>Some data visualisations</vt:lpstr>
      <vt:lpstr>Some data visualisations</vt:lpstr>
      <vt:lpstr>Modelling</vt:lpstr>
      <vt:lpstr>Modelling</vt:lpstr>
      <vt:lpstr>App demo</vt:lpstr>
      <vt:lpstr>Questions?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lin</dc:creator>
  <cp:lastModifiedBy>leanne lin</cp:lastModifiedBy>
  <cp:revision>1</cp:revision>
  <dcterms:created xsi:type="dcterms:W3CDTF">2024-04-03T13:46:36Z</dcterms:created>
  <dcterms:modified xsi:type="dcterms:W3CDTF">2024-04-03T16:24:59Z</dcterms:modified>
</cp:coreProperties>
</file>