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 id="265" r:id="rId6"/>
    <p:sldId id="260" r:id="rId7"/>
    <p:sldId id="262" r:id="rId8"/>
    <p:sldId id="283" r:id="rId9"/>
    <p:sldId id="305" r:id="rId10"/>
    <p:sldId id="342" r:id="rId11"/>
    <p:sldId id="284" r:id="rId12"/>
    <p:sldId id="343" r:id="rId13"/>
    <p:sldId id="353" r:id="rId14"/>
    <p:sldId id="354" r:id="rId15"/>
    <p:sldId id="355" r:id="rId16"/>
    <p:sldId id="35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DCBC28-1519-4071-8AA6-5E969CCC35CA}">
          <p14:sldIdLst>
            <p14:sldId id="258"/>
            <p14:sldId id="256"/>
            <p14:sldId id="257"/>
            <p14:sldId id="259"/>
            <p14:sldId id="265"/>
            <p14:sldId id="260"/>
            <p14:sldId id="262"/>
            <p14:sldId id="283"/>
            <p14:sldId id="305"/>
            <p14:sldId id="342"/>
            <p14:sldId id="284"/>
            <p14:sldId id="343"/>
            <p14:sldId id="353"/>
            <p14:sldId id="354"/>
            <p14:sldId id="355"/>
            <p14:sldId id="3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1429"/>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660"/>
  </p:normalViewPr>
  <p:slideViewPr>
    <p:cSldViewPr snapToGrid="0">
      <p:cViewPr varScale="1">
        <p:scale>
          <a:sx n="80" d="100"/>
          <a:sy n="80" d="100"/>
        </p:scale>
        <p:origin x="6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32000">
              <a:srgbClr val="4D495C"/>
            </a:gs>
            <a:gs pos="89000">
              <a:schemeClr val="bg1">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89BF-9AE7-E2BD-F25D-72823A9522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A197F5-0592-386E-CD4C-0B9C016560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23E4-AE7D-11F0-A14D-EA0C9DD8C5A0}"/>
              </a:ext>
            </a:extLst>
          </p:cNvPr>
          <p:cNvSpPr>
            <a:spLocks noGrp="1"/>
          </p:cNvSpPr>
          <p:nvPr>
            <p:ph type="dt" sz="half" idx="10"/>
          </p:nvPr>
        </p:nvSpPr>
        <p:spPr/>
        <p:txBody>
          <a:bodyPr/>
          <a:lstStyle/>
          <a:p>
            <a:fld id="{0D316C1F-35E0-4F1F-B90F-6ABA549FADE4}" type="datetimeFigureOut">
              <a:rPr lang="en-US" smtClean="0"/>
              <a:t>01-Jan-25</a:t>
            </a:fld>
            <a:endParaRPr lang="en-US"/>
          </a:p>
        </p:txBody>
      </p:sp>
      <p:sp>
        <p:nvSpPr>
          <p:cNvPr id="5" name="Footer Placeholder 4">
            <a:extLst>
              <a:ext uri="{FF2B5EF4-FFF2-40B4-BE49-F238E27FC236}">
                <a16:creationId xmlns:a16="http://schemas.microsoft.com/office/drawing/2014/main" id="{584C5574-80A6-11E0-C94A-74AF9EED9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D05C3-72A7-62FB-122E-3C55C35AD22D}"/>
              </a:ext>
            </a:extLst>
          </p:cNvPr>
          <p:cNvSpPr>
            <a:spLocks noGrp="1"/>
          </p:cNvSpPr>
          <p:nvPr>
            <p:ph type="sldNum" sz="quarter" idx="12"/>
          </p:nvPr>
        </p:nvSpPr>
        <p:spPr/>
        <p:txBody>
          <a:bodyPr/>
          <a:lstStyle/>
          <a:p>
            <a:fld id="{396BCFC4-49F4-4931-A214-0F020B30E148}" type="slidenum">
              <a:rPr lang="en-US" smtClean="0"/>
              <a:t>‹#›</a:t>
            </a:fld>
            <a:endParaRPr lang="en-US"/>
          </a:p>
        </p:txBody>
      </p:sp>
    </p:spTree>
    <p:extLst>
      <p:ext uri="{BB962C8B-B14F-4D97-AF65-F5344CB8AC3E}">
        <p14:creationId xmlns:p14="http://schemas.microsoft.com/office/powerpoint/2010/main" val="12630670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71A48-68A6-607D-5AB8-84BB99F5FA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C91BA1-8EF6-5EBB-C5C0-AC651BCD58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7E79E1-8077-35E0-5B76-689ECBD441D1}"/>
              </a:ext>
            </a:extLst>
          </p:cNvPr>
          <p:cNvSpPr>
            <a:spLocks noGrp="1"/>
          </p:cNvSpPr>
          <p:nvPr>
            <p:ph type="dt" sz="half" idx="10"/>
          </p:nvPr>
        </p:nvSpPr>
        <p:spPr/>
        <p:txBody>
          <a:bodyPr/>
          <a:lstStyle/>
          <a:p>
            <a:fld id="{0D316C1F-35E0-4F1F-B90F-6ABA549FADE4}" type="datetimeFigureOut">
              <a:rPr lang="en-US" smtClean="0"/>
              <a:t>01-Jan-25</a:t>
            </a:fld>
            <a:endParaRPr lang="en-US"/>
          </a:p>
        </p:txBody>
      </p:sp>
      <p:sp>
        <p:nvSpPr>
          <p:cNvPr id="5" name="Footer Placeholder 4">
            <a:extLst>
              <a:ext uri="{FF2B5EF4-FFF2-40B4-BE49-F238E27FC236}">
                <a16:creationId xmlns:a16="http://schemas.microsoft.com/office/drawing/2014/main" id="{5153FEDE-6EBD-339F-C1BA-8D5C675CA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7C28E-2DF0-8B1B-F84C-70A797937FA6}"/>
              </a:ext>
            </a:extLst>
          </p:cNvPr>
          <p:cNvSpPr>
            <a:spLocks noGrp="1"/>
          </p:cNvSpPr>
          <p:nvPr>
            <p:ph type="sldNum" sz="quarter" idx="12"/>
          </p:nvPr>
        </p:nvSpPr>
        <p:spPr/>
        <p:txBody>
          <a:bodyPr/>
          <a:lstStyle/>
          <a:p>
            <a:fld id="{396BCFC4-49F4-4931-A214-0F020B30E148}" type="slidenum">
              <a:rPr lang="en-US" smtClean="0"/>
              <a:t>‹#›</a:t>
            </a:fld>
            <a:endParaRPr lang="en-US"/>
          </a:p>
        </p:txBody>
      </p:sp>
    </p:spTree>
    <p:extLst>
      <p:ext uri="{BB962C8B-B14F-4D97-AF65-F5344CB8AC3E}">
        <p14:creationId xmlns:p14="http://schemas.microsoft.com/office/powerpoint/2010/main" val="18094125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404570-F957-FE36-143C-6C5E65B799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ADFFE6-14CA-CF72-3321-8C7F6CDC05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E3EECB-51B9-B11C-C379-5A4BE51F6B0D}"/>
              </a:ext>
            </a:extLst>
          </p:cNvPr>
          <p:cNvSpPr>
            <a:spLocks noGrp="1"/>
          </p:cNvSpPr>
          <p:nvPr>
            <p:ph type="dt" sz="half" idx="10"/>
          </p:nvPr>
        </p:nvSpPr>
        <p:spPr/>
        <p:txBody>
          <a:bodyPr/>
          <a:lstStyle/>
          <a:p>
            <a:fld id="{0D316C1F-35E0-4F1F-B90F-6ABA549FADE4}" type="datetimeFigureOut">
              <a:rPr lang="en-US" smtClean="0"/>
              <a:t>01-Jan-25</a:t>
            </a:fld>
            <a:endParaRPr lang="en-US"/>
          </a:p>
        </p:txBody>
      </p:sp>
      <p:sp>
        <p:nvSpPr>
          <p:cNvPr id="5" name="Footer Placeholder 4">
            <a:extLst>
              <a:ext uri="{FF2B5EF4-FFF2-40B4-BE49-F238E27FC236}">
                <a16:creationId xmlns:a16="http://schemas.microsoft.com/office/drawing/2014/main" id="{68108B7C-95E8-0474-8074-7A79E08C6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6E43F-3550-389A-2F9B-6F833CAB9A8A}"/>
              </a:ext>
            </a:extLst>
          </p:cNvPr>
          <p:cNvSpPr>
            <a:spLocks noGrp="1"/>
          </p:cNvSpPr>
          <p:nvPr>
            <p:ph type="sldNum" sz="quarter" idx="12"/>
          </p:nvPr>
        </p:nvSpPr>
        <p:spPr/>
        <p:txBody>
          <a:bodyPr/>
          <a:lstStyle/>
          <a:p>
            <a:fld id="{396BCFC4-49F4-4931-A214-0F020B30E148}" type="slidenum">
              <a:rPr lang="en-US" smtClean="0"/>
              <a:t>‹#›</a:t>
            </a:fld>
            <a:endParaRPr lang="en-US"/>
          </a:p>
        </p:txBody>
      </p:sp>
    </p:spTree>
    <p:extLst>
      <p:ext uri="{BB962C8B-B14F-4D97-AF65-F5344CB8AC3E}">
        <p14:creationId xmlns:p14="http://schemas.microsoft.com/office/powerpoint/2010/main" val="36214225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7EF9A-6387-0793-CAAC-D58F4F28D5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E19249-57CC-16EE-797A-5D36F3E666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6F959-C462-96B1-DFB4-2F914B52BD84}"/>
              </a:ext>
            </a:extLst>
          </p:cNvPr>
          <p:cNvSpPr>
            <a:spLocks noGrp="1"/>
          </p:cNvSpPr>
          <p:nvPr>
            <p:ph type="dt" sz="half" idx="10"/>
          </p:nvPr>
        </p:nvSpPr>
        <p:spPr/>
        <p:txBody>
          <a:bodyPr/>
          <a:lstStyle/>
          <a:p>
            <a:fld id="{0D316C1F-35E0-4F1F-B90F-6ABA549FADE4}" type="datetimeFigureOut">
              <a:rPr lang="en-US" smtClean="0"/>
              <a:t>01-Jan-25</a:t>
            </a:fld>
            <a:endParaRPr lang="en-US"/>
          </a:p>
        </p:txBody>
      </p:sp>
      <p:sp>
        <p:nvSpPr>
          <p:cNvPr id="5" name="Footer Placeholder 4">
            <a:extLst>
              <a:ext uri="{FF2B5EF4-FFF2-40B4-BE49-F238E27FC236}">
                <a16:creationId xmlns:a16="http://schemas.microsoft.com/office/drawing/2014/main" id="{CDC2FD3A-7008-B74C-C116-214145778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9E5E-1DBE-0CB1-CC86-93029A85DC65}"/>
              </a:ext>
            </a:extLst>
          </p:cNvPr>
          <p:cNvSpPr>
            <a:spLocks noGrp="1"/>
          </p:cNvSpPr>
          <p:nvPr>
            <p:ph type="sldNum" sz="quarter" idx="12"/>
          </p:nvPr>
        </p:nvSpPr>
        <p:spPr/>
        <p:txBody>
          <a:bodyPr/>
          <a:lstStyle/>
          <a:p>
            <a:fld id="{396BCFC4-49F4-4931-A214-0F020B30E148}" type="slidenum">
              <a:rPr lang="en-US" smtClean="0"/>
              <a:t>‹#›</a:t>
            </a:fld>
            <a:endParaRPr lang="en-US"/>
          </a:p>
        </p:txBody>
      </p:sp>
    </p:spTree>
    <p:extLst>
      <p:ext uri="{BB962C8B-B14F-4D97-AF65-F5344CB8AC3E}">
        <p14:creationId xmlns:p14="http://schemas.microsoft.com/office/powerpoint/2010/main" val="38690176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5D08-44FA-BC7C-E7FA-4119D1C474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F65D72-5982-D7B7-E621-0BB718137F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53AC47-DAE0-9151-55CE-9BDB2803FAB4}"/>
              </a:ext>
            </a:extLst>
          </p:cNvPr>
          <p:cNvSpPr>
            <a:spLocks noGrp="1"/>
          </p:cNvSpPr>
          <p:nvPr>
            <p:ph type="dt" sz="half" idx="10"/>
          </p:nvPr>
        </p:nvSpPr>
        <p:spPr/>
        <p:txBody>
          <a:bodyPr/>
          <a:lstStyle/>
          <a:p>
            <a:fld id="{0D316C1F-35E0-4F1F-B90F-6ABA549FADE4}" type="datetimeFigureOut">
              <a:rPr lang="en-US" smtClean="0"/>
              <a:t>01-Jan-25</a:t>
            </a:fld>
            <a:endParaRPr lang="en-US"/>
          </a:p>
        </p:txBody>
      </p:sp>
      <p:sp>
        <p:nvSpPr>
          <p:cNvPr id="5" name="Footer Placeholder 4">
            <a:extLst>
              <a:ext uri="{FF2B5EF4-FFF2-40B4-BE49-F238E27FC236}">
                <a16:creationId xmlns:a16="http://schemas.microsoft.com/office/drawing/2014/main" id="{C17D8247-8357-E1F3-46E0-3D52FE3478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C9FE0-06B6-E373-A05B-17208E72D401}"/>
              </a:ext>
            </a:extLst>
          </p:cNvPr>
          <p:cNvSpPr>
            <a:spLocks noGrp="1"/>
          </p:cNvSpPr>
          <p:nvPr>
            <p:ph type="sldNum" sz="quarter" idx="12"/>
          </p:nvPr>
        </p:nvSpPr>
        <p:spPr/>
        <p:txBody>
          <a:bodyPr/>
          <a:lstStyle/>
          <a:p>
            <a:fld id="{396BCFC4-49F4-4931-A214-0F020B30E148}" type="slidenum">
              <a:rPr lang="en-US" smtClean="0"/>
              <a:t>‹#›</a:t>
            </a:fld>
            <a:endParaRPr lang="en-US"/>
          </a:p>
        </p:txBody>
      </p:sp>
    </p:spTree>
    <p:extLst>
      <p:ext uri="{BB962C8B-B14F-4D97-AF65-F5344CB8AC3E}">
        <p14:creationId xmlns:p14="http://schemas.microsoft.com/office/powerpoint/2010/main" val="22600821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4B77-64B7-2E86-D4B3-9458E46E98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4F55D-C3E3-5500-5F3B-2C93599403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53B98D-0466-506B-42F9-4CEAF663A1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8789EF-7527-23AE-A589-39E57A67C3EC}"/>
              </a:ext>
            </a:extLst>
          </p:cNvPr>
          <p:cNvSpPr>
            <a:spLocks noGrp="1"/>
          </p:cNvSpPr>
          <p:nvPr>
            <p:ph type="dt" sz="half" idx="10"/>
          </p:nvPr>
        </p:nvSpPr>
        <p:spPr/>
        <p:txBody>
          <a:bodyPr/>
          <a:lstStyle/>
          <a:p>
            <a:fld id="{0D316C1F-35E0-4F1F-B90F-6ABA549FADE4}" type="datetimeFigureOut">
              <a:rPr lang="en-US" smtClean="0"/>
              <a:t>01-Jan-25</a:t>
            </a:fld>
            <a:endParaRPr lang="en-US"/>
          </a:p>
        </p:txBody>
      </p:sp>
      <p:sp>
        <p:nvSpPr>
          <p:cNvPr id="6" name="Footer Placeholder 5">
            <a:extLst>
              <a:ext uri="{FF2B5EF4-FFF2-40B4-BE49-F238E27FC236}">
                <a16:creationId xmlns:a16="http://schemas.microsoft.com/office/drawing/2014/main" id="{F4072AEB-CD8A-4FE0-5C93-DA20834CC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21A78C-11ED-43A9-621A-F0594D166892}"/>
              </a:ext>
            </a:extLst>
          </p:cNvPr>
          <p:cNvSpPr>
            <a:spLocks noGrp="1"/>
          </p:cNvSpPr>
          <p:nvPr>
            <p:ph type="sldNum" sz="quarter" idx="12"/>
          </p:nvPr>
        </p:nvSpPr>
        <p:spPr/>
        <p:txBody>
          <a:bodyPr/>
          <a:lstStyle/>
          <a:p>
            <a:fld id="{396BCFC4-49F4-4931-A214-0F020B30E148}" type="slidenum">
              <a:rPr lang="en-US" smtClean="0"/>
              <a:t>‹#›</a:t>
            </a:fld>
            <a:endParaRPr lang="en-US"/>
          </a:p>
        </p:txBody>
      </p:sp>
    </p:spTree>
    <p:extLst>
      <p:ext uri="{BB962C8B-B14F-4D97-AF65-F5344CB8AC3E}">
        <p14:creationId xmlns:p14="http://schemas.microsoft.com/office/powerpoint/2010/main" val="10547443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BA45-0124-2C37-80AA-A7FD4D715E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31A78A-59E7-375B-FBD8-955969FC18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026038-372C-B756-5922-711FEEE2FE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0030F1-6519-CED0-58E8-4E6C8C4A81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E15F95-09C7-5754-3596-7BA8A608C2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8B3B62-CE78-D03A-CB80-D9A073F82D38}"/>
              </a:ext>
            </a:extLst>
          </p:cNvPr>
          <p:cNvSpPr>
            <a:spLocks noGrp="1"/>
          </p:cNvSpPr>
          <p:nvPr>
            <p:ph type="dt" sz="half" idx="10"/>
          </p:nvPr>
        </p:nvSpPr>
        <p:spPr/>
        <p:txBody>
          <a:bodyPr/>
          <a:lstStyle/>
          <a:p>
            <a:fld id="{0D316C1F-35E0-4F1F-B90F-6ABA549FADE4}" type="datetimeFigureOut">
              <a:rPr lang="en-US" smtClean="0"/>
              <a:t>01-Jan-25</a:t>
            </a:fld>
            <a:endParaRPr lang="en-US"/>
          </a:p>
        </p:txBody>
      </p:sp>
      <p:sp>
        <p:nvSpPr>
          <p:cNvPr id="8" name="Footer Placeholder 7">
            <a:extLst>
              <a:ext uri="{FF2B5EF4-FFF2-40B4-BE49-F238E27FC236}">
                <a16:creationId xmlns:a16="http://schemas.microsoft.com/office/drawing/2014/main" id="{5D7CE0EB-CEFE-1228-3C88-BAD4B14358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6547DB-DA4D-27E0-183F-632B7E6B28E4}"/>
              </a:ext>
            </a:extLst>
          </p:cNvPr>
          <p:cNvSpPr>
            <a:spLocks noGrp="1"/>
          </p:cNvSpPr>
          <p:nvPr>
            <p:ph type="sldNum" sz="quarter" idx="12"/>
          </p:nvPr>
        </p:nvSpPr>
        <p:spPr/>
        <p:txBody>
          <a:bodyPr/>
          <a:lstStyle/>
          <a:p>
            <a:fld id="{396BCFC4-49F4-4931-A214-0F020B30E148}" type="slidenum">
              <a:rPr lang="en-US" smtClean="0"/>
              <a:t>‹#›</a:t>
            </a:fld>
            <a:endParaRPr lang="en-US"/>
          </a:p>
        </p:txBody>
      </p:sp>
    </p:spTree>
    <p:extLst>
      <p:ext uri="{BB962C8B-B14F-4D97-AF65-F5344CB8AC3E}">
        <p14:creationId xmlns:p14="http://schemas.microsoft.com/office/powerpoint/2010/main" val="27601455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C15DD-7F73-A348-C2E0-01255CE340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5B9857-FD58-5087-4A7C-9DACE6220263}"/>
              </a:ext>
            </a:extLst>
          </p:cNvPr>
          <p:cNvSpPr>
            <a:spLocks noGrp="1"/>
          </p:cNvSpPr>
          <p:nvPr>
            <p:ph type="dt" sz="half" idx="10"/>
          </p:nvPr>
        </p:nvSpPr>
        <p:spPr/>
        <p:txBody>
          <a:bodyPr/>
          <a:lstStyle/>
          <a:p>
            <a:fld id="{0D316C1F-35E0-4F1F-B90F-6ABA549FADE4}" type="datetimeFigureOut">
              <a:rPr lang="en-US" smtClean="0"/>
              <a:t>01-Jan-25</a:t>
            </a:fld>
            <a:endParaRPr lang="en-US"/>
          </a:p>
        </p:txBody>
      </p:sp>
      <p:sp>
        <p:nvSpPr>
          <p:cNvPr id="4" name="Footer Placeholder 3">
            <a:extLst>
              <a:ext uri="{FF2B5EF4-FFF2-40B4-BE49-F238E27FC236}">
                <a16:creationId xmlns:a16="http://schemas.microsoft.com/office/drawing/2014/main" id="{4BF1EEC3-1F6A-2D40-320D-B19B5A225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D454C4-2518-D228-A910-E6255A32AB34}"/>
              </a:ext>
            </a:extLst>
          </p:cNvPr>
          <p:cNvSpPr>
            <a:spLocks noGrp="1"/>
          </p:cNvSpPr>
          <p:nvPr>
            <p:ph type="sldNum" sz="quarter" idx="12"/>
          </p:nvPr>
        </p:nvSpPr>
        <p:spPr/>
        <p:txBody>
          <a:bodyPr/>
          <a:lstStyle/>
          <a:p>
            <a:fld id="{396BCFC4-49F4-4931-A214-0F020B30E148}" type="slidenum">
              <a:rPr lang="en-US" smtClean="0"/>
              <a:t>‹#›</a:t>
            </a:fld>
            <a:endParaRPr lang="en-US"/>
          </a:p>
        </p:txBody>
      </p:sp>
    </p:spTree>
    <p:extLst>
      <p:ext uri="{BB962C8B-B14F-4D97-AF65-F5344CB8AC3E}">
        <p14:creationId xmlns:p14="http://schemas.microsoft.com/office/powerpoint/2010/main" val="40339329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6E5E13-9770-AA13-64AF-AE33E99CC506}"/>
              </a:ext>
            </a:extLst>
          </p:cNvPr>
          <p:cNvSpPr>
            <a:spLocks noGrp="1"/>
          </p:cNvSpPr>
          <p:nvPr>
            <p:ph type="dt" sz="half" idx="10"/>
          </p:nvPr>
        </p:nvSpPr>
        <p:spPr/>
        <p:txBody>
          <a:bodyPr/>
          <a:lstStyle/>
          <a:p>
            <a:fld id="{0D316C1F-35E0-4F1F-B90F-6ABA549FADE4}" type="datetimeFigureOut">
              <a:rPr lang="en-US" smtClean="0"/>
              <a:t>01-Jan-25</a:t>
            </a:fld>
            <a:endParaRPr lang="en-US"/>
          </a:p>
        </p:txBody>
      </p:sp>
      <p:sp>
        <p:nvSpPr>
          <p:cNvPr id="3" name="Footer Placeholder 2">
            <a:extLst>
              <a:ext uri="{FF2B5EF4-FFF2-40B4-BE49-F238E27FC236}">
                <a16:creationId xmlns:a16="http://schemas.microsoft.com/office/drawing/2014/main" id="{5E7D03B8-28E4-228E-480A-8C658D488F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02ECA3-11B8-2027-216C-5F90D1E3363B}"/>
              </a:ext>
            </a:extLst>
          </p:cNvPr>
          <p:cNvSpPr>
            <a:spLocks noGrp="1"/>
          </p:cNvSpPr>
          <p:nvPr>
            <p:ph type="sldNum" sz="quarter" idx="12"/>
          </p:nvPr>
        </p:nvSpPr>
        <p:spPr/>
        <p:txBody>
          <a:bodyPr/>
          <a:lstStyle/>
          <a:p>
            <a:fld id="{396BCFC4-49F4-4931-A214-0F020B30E148}" type="slidenum">
              <a:rPr lang="en-US" smtClean="0"/>
              <a:t>‹#›</a:t>
            </a:fld>
            <a:endParaRPr lang="en-US"/>
          </a:p>
        </p:txBody>
      </p:sp>
    </p:spTree>
    <p:extLst>
      <p:ext uri="{BB962C8B-B14F-4D97-AF65-F5344CB8AC3E}">
        <p14:creationId xmlns:p14="http://schemas.microsoft.com/office/powerpoint/2010/main" val="41177482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95E0-A121-8D9A-015D-205FF7372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C91580-614D-E040-1BF1-CBD70EB603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B907CE-6A8A-BFBC-37D4-279AEEDB9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B0D4F1-2FB0-6B67-F814-8A92526BD7C0}"/>
              </a:ext>
            </a:extLst>
          </p:cNvPr>
          <p:cNvSpPr>
            <a:spLocks noGrp="1"/>
          </p:cNvSpPr>
          <p:nvPr>
            <p:ph type="dt" sz="half" idx="10"/>
          </p:nvPr>
        </p:nvSpPr>
        <p:spPr/>
        <p:txBody>
          <a:bodyPr/>
          <a:lstStyle/>
          <a:p>
            <a:fld id="{0D316C1F-35E0-4F1F-B90F-6ABA549FADE4}" type="datetimeFigureOut">
              <a:rPr lang="en-US" smtClean="0"/>
              <a:t>01-Jan-25</a:t>
            </a:fld>
            <a:endParaRPr lang="en-US"/>
          </a:p>
        </p:txBody>
      </p:sp>
      <p:sp>
        <p:nvSpPr>
          <p:cNvPr id="6" name="Footer Placeholder 5">
            <a:extLst>
              <a:ext uri="{FF2B5EF4-FFF2-40B4-BE49-F238E27FC236}">
                <a16:creationId xmlns:a16="http://schemas.microsoft.com/office/drawing/2014/main" id="{81F35661-A963-72BD-153E-3CCB9150D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AA80C0-CD96-94C1-1853-E6648BABEC3B}"/>
              </a:ext>
            </a:extLst>
          </p:cNvPr>
          <p:cNvSpPr>
            <a:spLocks noGrp="1"/>
          </p:cNvSpPr>
          <p:nvPr>
            <p:ph type="sldNum" sz="quarter" idx="12"/>
          </p:nvPr>
        </p:nvSpPr>
        <p:spPr/>
        <p:txBody>
          <a:bodyPr/>
          <a:lstStyle/>
          <a:p>
            <a:fld id="{396BCFC4-49F4-4931-A214-0F020B30E148}" type="slidenum">
              <a:rPr lang="en-US" smtClean="0"/>
              <a:t>‹#›</a:t>
            </a:fld>
            <a:endParaRPr lang="en-US"/>
          </a:p>
        </p:txBody>
      </p:sp>
    </p:spTree>
    <p:extLst>
      <p:ext uri="{BB962C8B-B14F-4D97-AF65-F5344CB8AC3E}">
        <p14:creationId xmlns:p14="http://schemas.microsoft.com/office/powerpoint/2010/main" val="11690732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9BBF-BE93-FE63-171E-F00AA3069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BA3175-6DAE-0594-7423-1663D9BF9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1307BB-46DD-9EE3-AF6E-E32AF24F5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CB90C-7E1E-B4CF-AF4B-34959FF6ED28}"/>
              </a:ext>
            </a:extLst>
          </p:cNvPr>
          <p:cNvSpPr>
            <a:spLocks noGrp="1"/>
          </p:cNvSpPr>
          <p:nvPr>
            <p:ph type="dt" sz="half" idx="10"/>
          </p:nvPr>
        </p:nvSpPr>
        <p:spPr/>
        <p:txBody>
          <a:bodyPr/>
          <a:lstStyle/>
          <a:p>
            <a:fld id="{0D316C1F-35E0-4F1F-B90F-6ABA549FADE4}" type="datetimeFigureOut">
              <a:rPr lang="en-US" smtClean="0"/>
              <a:t>01-Jan-25</a:t>
            </a:fld>
            <a:endParaRPr lang="en-US"/>
          </a:p>
        </p:txBody>
      </p:sp>
      <p:sp>
        <p:nvSpPr>
          <p:cNvPr id="6" name="Footer Placeholder 5">
            <a:extLst>
              <a:ext uri="{FF2B5EF4-FFF2-40B4-BE49-F238E27FC236}">
                <a16:creationId xmlns:a16="http://schemas.microsoft.com/office/drawing/2014/main" id="{7BEA34D7-95D0-7EDB-7F1C-E87F955739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23ED13-EDD5-646D-3C56-D489862EB7A0}"/>
              </a:ext>
            </a:extLst>
          </p:cNvPr>
          <p:cNvSpPr>
            <a:spLocks noGrp="1"/>
          </p:cNvSpPr>
          <p:nvPr>
            <p:ph type="sldNum" sz="quarter" idx="12"/>
          </p:nvPr>
        </p:nvSpPr>
        <p:spPr/>
        <p:txBody>
          <a:bodyPr/>
          <a:lstStyle/>
          <a:p>
            <a:fld id="{396BCFC4-49F4-4931-A214-0F020B30E148}" type="slidenum">
              <a:rPr lang="en-US" smtClean="0"/>
              <a:t>‹#›</a:t>
            </a:fld>
            <a:endParaRPr lang="en-US"/>
          </a:p>
        </p:txBody>
      </p:sp>
    </p:spTree>
    <p:extLst>
      <p:ext uri="{BB962C8B-B14F-4D97-AF65-F5344CB8AC3E}">
        <p14:creationId xmlns:p14="http://schemas.microsoft.com/office/powerpoint/2010/main" val="40386565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gs>
            <a:gs pos="0">
              <a:srgbClr val="4D495C"/>
            </a:gs>
            <a:gs pos="89000">
              <a:schemeClr val="bg1">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3E5547-87E6-4076-1188-7498A010EF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C7DF18-D214-7867-9D5D-44490926DD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069EB1-A279-7E8F-44C6-0966195ED3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defRPr>
            </a:lvl1pPr>
          </a:lstStyle>
          <a:p>
            <a:fld id="{0D316C1F-35E0-4F1F-B90F-6ABA549FADE4}" type="datetimeFigureOut">
              <a:rPr lang="en-US" smtClean="0"/>
              <a:pPr/>
              <a:t>01-Jan-25</a:t>
            </a:fld>
            <a:endParaRPr lang="en-US"/>
          </a:p>
        </p:txBody>
      </p:sp>
      <p:sp>
        <p:nvSpPr>
          <p:cNvPr id="5" name="Footer Placeholder 4">
            <a:extLst>
              <a:ext uri="{FF2B5EF4-FFF2-40B4-BE49-F238E27FC236}">
                <a16:creationId xmlns:a16="http://schemas.microsoft.com/office/drawing/2014/main" id="{5FAD8630-E12D-5576-759B-346909316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pitchFamily="34" charset="0"/>
              </a:defRPr>
            </a:lvl1pPr>
          </a:lstStyle>
          <a:p>
            <a:endParaRPr lang="en-US"/>
          </a:p>
        </p:txBody>
      </p:sp>
      <p:sp>
        <p:nvSpPr>
          <p:cNvPr id="6" name="Slide Number Placeholder 5">
            <a:extLst>
              <a:ext uri="{FF2B5EF4-FFF2-40B4-BE49-F238E27FC236}">
                <a16:creationId xmlns:a16="http://schemas.microsoft.com/office/drawing/2014/main" id="{8456F4B6-3332-CDB1-4F92-AC1D4CE5B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defRPr>
            </a:lvl1pPr>
          </a:lstStyle>
          <a:p>
            <a:fld id="{396BCFC4-49F4-4931-A214-0F020B30E148}" type="slidenum">
              <a:rPr lang="en-US" smtClean="0"/>
              <a:pPr/>
              <a:t>‹#›</a:t>
            </a:fld>
            <a:endParaRPr lang="en-US"/>
          </a:p>
        </p:txBody>
      </p:sp>
    </p:spTree>
    <p:extLst>
      <p:ext uri="{BB962C8B-B14F-4D97-AF65-F5344CB8AC3E}">
        <p14:creationId xmlns:p14="http://schemas.microsoft.com/office/powerpoint/2010/main" val="2123100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izfly.vn/techblog/hanh-vi-nguoi-tieu-dung.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20456-B909-3133-F91C-6B68C174A25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5C076F7-AF3F-EB32-E35A-6C69275DE090}"/>
              </a:ext>
            </a:extLst>
          </p:cNvPr>
          <p:cNvSpPr txBox="1"/>
          <p:nvPr/>
        </p:nvSpPr>
        <p:spPr>
          <a:xfrm>
            <a:off x="2602948" y="7648695"/>
            <a:ext cx="3302577" cy="369332"/>
          </a:xfrm>
          <a:prstGeom prst="rect">
            <a:avLst/>
          </a:prstGeom>
          <a:noFill/>
        </p:spPr>
        <p:txBody>
          <a:bodyPr wrap="square" rtlCol="0">
            <a:spAutoFit/>
          </a:bodyPr>
          <a:lstStyle/>
          <a:p>
            <a:r>
              <a:rPr lang="en-US" dirty="0" err="1"/>
              <a:t>Nhóm</a:t>
            </a:r>
            <a:r>
              <a:rPr lang="en-US" dirty="0"/>
              <a:t> </a:t>
            </a:r>
            <a:r>
              <a:rPr lang="en-US" dirty="0" err="1"/>
              <a:t>trưởng</a:t>
            </a:r>
            <a:r>
              <a:rPr lang="en-US" dirty="0"/>
              <a:t> : La Hoàn Tuyên</a:t>
            </a:r>
          </a:p>
        </p:txBody>
      </p:sp>
      <p:sp>
        <p:nvSpPr>
          <p:cNvPr id="3" name="TextBox 2">
            <a:extLst>
              <a:ext uri="{FF2B5EF4-FFF2-40B4-BE49-F238E27FC236}">
                <a16:creationId xmlns:a16="http://schemas.microsoft.com/office/drawing/2014/main" id="{18357667-FA67-C4FC-EAA7-8FF4816D17B1}"/>
              </a:ext>
            </a:extLst>
          </p:cNvPr>
          <p:cNvSpPr txBox="1"/>
          <p:nvPr/>
        </p:nvSpPr>
        <p:spPr>
          <a:xfrm>
            <a:off x="2602948" y="8107348"/>
            <a:ext cx="3302577" cy="1477328"/>
          </a:xfrm>
          <a:prstGeom prst="rect">
            <a:avLst/>
          </a:prstGeom>
          <a:noFill/>
        </p:spPr>
        <p:txBody>
          <a:bodyPr wrap="square" rtlCol="0">
            <a:spAutoFit/>
          </a:bodyPr>
          <a:lstStyle/>
          <a:p>
            <a:r>
              <a:rPr lang="en-US" dirty="0"/>
              <a:t>Thành </a:t>
            </a:r>
            <a:r>
              <a:rPr lang="en-US" dirty="0" err="1"/>
              <a:t>viên</a:t>
            </a:r>
            <a:r>
              <a:rPr lang="en-US" dirty="0"/>
              <a:t> : </a:t>
            </a:r>
          </a:p>
          <a:p>
            <a:r>
              <a:rPr lang="en-US" dirty="0"/>
              <a:t>	        </a:t>
            </a:r>
            <a:r>
              <a:rPr lang="en-US" dirty="0" err="1"/>
              <a:t>Đỗ</a:t>
            </a:r>
            <a:r>
              <a:rPr lang="en-US" dirty="0"/>
              <a:t> </a:t>
            </a:r>
            <a:r>
              <a:rPr lang="en-US" dirty="0" err="1"/>
              <a:t>Nhật</a:t>
            </a:r>
            <a:r>
              <a:rPr lang="en-US" dirty="0"/>
              <a:t> Hoàng</a:t>
            </a:r>
          </a:p>
          <a:p>
            <a:r>
              <a:rPr lang="en-US" dirty="0"/>
              <a:t>	        Lê Minh Sang</a:t>
            </a:r>
          </a:p>
          <a:p>
            <a:r>
              <a:rPr lang="en-US" dirty="0"/>
              <a:t>	        </a:t>
            </a:r>
            <a:r>
              <a:rPr lang="vi-VN" dirty="0"/>
              <a:t>Văn Trọng Dương</a:t>
            </a:r>
            <a:endParaRPr lang="en-US" dirty="0"/>
          </a:p>
          <a:p>
            <a:endParaRPr lang="en-US" dirty="0"/>
          </a:p>
        </p:txBody>
      </p:sp>
      <p:sp>
        <p:nvSpPr>
          <p:cNvPr id="10" name="TextBox 9">
            <a:extLst>
              <a:ext uri="{FF2B5EF4-FFF2-40B4-BE49-F238E27FC236}">
                <a16:creationId xmlns:a16="http://schemas.microsoft.com/office/drawing/2014/main" id="{74BEEDCF-6DC8-8D9E-7A95-2DE2EE43CF18}"/>
              </a:ext>
            </a:extLst>
          </p:cNvPr>
          <p:cNvSpPr txBox="1"/>
          <p:nvPr/>
        </p:nvSpPr>
        <p:spPr>
          <a:xfrm>
            <a:off x="4764578" y="2921168"/>
            <a:ext cx="3167855" cy="369332"/>
          </a:xfrm>
          <a:prstGeom prst="rect">
            <a:avLst/>
          </a:prstGeom>
          <a:noFill/>
        </p:spPr>
        <p:txBody>
          <a:bodyPr wrap="none" rtlCol="0">
            <a:spAutoFit/>
          </a:bodyPr>
          <a:lstStyle/>
          <a:p>
            <a:r>
              <a:rPr lang="vi-VN" b="1">
                <a:latin typeface="+mj-lt"/>
              </a:rPr>
              <a:t>PHỤC HỒI CƠ SỞ DỮ LIỆU</a:t>
            </a:r>
            <a:endParaRPr lang="en-US" b="1">
              <a:latin typeface="Monotype Corsiva" panose="03010101010201010101" pitchFamily="66" charset="0"/>
            </a:endParaRPr>
          </a:p>
        </p:txBody>
      </p:sp>
      <p:sp>
        <p:nvSpPr>
          <p:cNvPr id="11" name="TextBox 10">
            <a:extLst>
              <a:ext uri="{FF2B5EF4-FFF2-40B4-BE49-F238E27FC236}">
                <a16:creationId xmlns:a16="http://schemas.microsoft.com/office/drawing/2014/main" id="{29DE8032-8908-3EF3-7845-609750A37D63}"/>
              </a:ext>
            </a:extLst>
          </p:cNvPr>
          <p:cNvSpPr txBox="1"/>
          <p:nvPr/>
        </p:nvSpPr>
        <p:spPr>
          <a:xfrm>
            <a:off x="5804895" y="4843417"/>
            <a:ext cx="500458" cy="200055"/>
          </a:xfrm>
          <a:prstGeom prst="rect">
            <a:avLst/>
          </a:prstGeom>
          <a:noFill/>
        </p:spPr>
        <p:txBody>
          <a:bodyPr wrap="none" rtlCol="0">
            <a:spAutoFit/>
          </a:bodyPr>
          <a:lstStyle/>
          <a:p>
            <a:r>
              <a:rPr lang="vi-VN" sz="700">
                <a:latin typeface="Calibri" panose="020F0502020204030204" pitchFamily="34" charset="0"/>
              </a:rPr>
              <a:t>NHÓM 7</a:t>
            </a:r>
            <a:endParaRPr lang="en-US" sz="700">
              <a:latin typeface="Calibri" panose="020F0502020204030204" pitchFamily="34" charset="0"/>
            </a:endParaRPr>
          </a:p>
        </p:txBody>
      </p:sp>
      <p:sp>
        <p:nvSpPr>
          <p:cNvPr id="12" name="TextBox 11">
            <a:extLst>
              <a:ext uri="{FF2B5EF4-FFF2-40B4-BE49-F238E27FC236}">
                <a16:creationId xmlns:a16="http://schemas.microsoft.com/office/drawing/2014/main" id="{44E78D3C-24C0-82FC-131D-F98766D32695}"/>
              </a:ext>
            </a:extLst>
          </p:cNvPr>
          <p:cNvSpPr txBox="1"/>
          <p:nvPr/>
        </p:nvSpPr>
        <p:spPr>
          <a:xfrm>
            <a:off x="5507538" y="540266"/>
            <a:ext cx="944489" cy="169277"/>
          </a:xfrm>
          <a:prstGeom prst="rect">
            <a:avLst/>
          </a:prstGeom>
          <a:noFill/>
        </p:spPr>
        <p:txBody>
          <a:bodyPr wrap="none" rtlCol="0">
            <a:spAutoFit/>
          </a:bodyPr>
          <a:lstStyle/>
          <a:p>
            <a:r>
              <a:rPr lang="vi-VN" sz="500">
                <a:latin typeface="Calibri" panose="020F0502020204030204" pitchFamily="34" charset="0"/>
              </a:rPr>
              <a:t>HỆ QUẢN TRỊ CƠ SỞ DỮ LIỆU</a:t>
            </a:r>
            <a:endParaRPr lang="en-US" sz="500">
              <a:latin typeface="Calibri" panose="020F0502020204030204" pitchFamily="34" charset="0"/>
            </a:endParaRPr>
          </a:p>
        </p:txBody>
      </p:sp>
      <p:sp>
        <p:nvSpPr>
          <p:cNvPr id="13" name="TextBox 12">
            <a:extLst>
              <a:ext uri="{FF2B5EF4-FFF2-40B4-BE49-F238E27FC236}">
                <a16:creationId xmlns:a16="http://schemas.microsoft.com/office/drawing/2014/main" id="{5C02A619-CAD3-69B7-00AA-F9C21BE91832}"/>
              </a:ext>
            </a:extLst>
          </p:cNvPr>
          <p:cNvSpPr txBox="1"/>
          <p:nvPr/>
        </p:nvSpPr>
        <p:spPr>
          <a:xfrm>
            <a:off x="5795277" y="3974499"/>
            <a:ext cx="503664" cy="138499"/>
          </a:xfrm>
          <a:prstGeom prst="rect">
            <a:avLst/>
          </a:prstGeom>
          <a:noFill/>
        </p:spPr>
        <p:txBody>
          <a:bodyPr wrap="none" rtlCol="0">
            <a:spAutoFit/>
          </a:bodyPr>
          <a:lstStyle/>
          <a:p>
            <a:r>
              <a:rPr lang="vi-VN" sz="300">
                <a:latin typeface="Calibri" panose="020F0502020204030204" pitchFamily="34" charset="0"/>
              </a:rPr>
              <a:t>RESTORE DATABASE</a:t>
            </a:r>
            <a:endParaRPr lang="en-US" sz="300">
              <a:latin typeface="Monotype Corsiva" panose="03010101010201010101" pitchFamily="66" charset="0"/>
            </a:endParaRPr>
          </a:p>
        </p:txBody>
      </p:sp>
      <p:sp>
        <p:nvSpPr>
          <p:cNvPr id="5" name="Arrow: Chevron 4">
            <a:extLst>
              <a:ext uri="{FF2B5EF4-FFF2-40B4-BE49-F238E27FC236}">
                <a16:creationId xmlns:a16="http://schemas.microsoft.com/office/drawing/2014/main" id="{70BB1313-3AC1-8CDC-DBA4-05CDB0FEDA00}"/>
              </a:ext>
            </a:extLst>
          </p:cNvPr>
          <p:cNvSpPr/>
          <p:nvPr/>
        </p:nvSpPr>
        <p:spPr>
          <a:xfrm>
            <a:off x="4536808" y="0"/>
            <a:ext cx="3302578" cy="6858000"/>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9" name="Arrow: Chevron 8">
            <a:extLst>
              <a:ext uri="{FF2B5EF4-FFF2-40B4-BE49-F238E27FC236}">
                <a16:creationId xmlns:a16="http://schemas.microsoft.com/office/drawing/2014/main" id="{5B6D1C65-A369-568F-E1B5-9E6458889D7C}"/>
              </a:ext>
            </a:extLst>
          </p:cNvPr>
          <p:cNvSpPr/>
          <p:nvPr/>
        </p:nvSpPr>
        <p:spPr>
          <a:xfrm flipH="1">
            <a:off x="4444711" y="0"/>
            <a:ext cx="3302578" cy="6858000"/>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8" name="Arrow: Chevron 7">
            <a:extLst>
              <a:ext uri="{FF2B5EF4-FFF2-40B4-BE49-F238E27FC236}">
                <a16:creationId xmlns:a16="http://schemas.microsoft.com/office/drawing/2014/main" id="{4B076E3D-24F6-AD69-2CD0-D68DA58D6734}"/>
              </a:ext>
            </a:extLst>
          </p:cNvPr>
          <p:cNvSpPr/>
          <p:nvPr/>
        </p:nvSpPr>
        <p:spPr>
          <a:xfrm flipH="1">
            <a:off x="3765782" y="0"/>
            <a:ext cx="3302578" cy="6858000"/>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 name="Arrow: Chevron 3">
            <a:extLst>
              <a:ext uri="{FF2B5EF4-FFF2-40B4-BE49-F238E27FC236}">
                <a16:creationId xmlns:a16="http://schemas.microsoft.com/office/drawing/2014/main" id="{D55AB253-C8CE-1140-1C93-0EF798A8C4DA}"/>
              </a:ext>
            </a:extLst>
          </p:cNvPr>
          <p:cNvSpPr/>
          <p:nvPr/>
        </p:nvSpPr>
        <p:spPr>
          <a:xfrm>
            <a:off x="5330694" y="0"/>
            <a:ext cx="3302578" cy="6858000"/>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Tree>
    <p:extLst>
      <p:ext uri="{BB962C8B-B14F-4D97-AF65-F5344CB8AC3E}">
        <p14:creationId xmlns:p14="http://schemas.microsoft.com/office/powerpoint/2010/main" val="22960000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BF588-D55F-9798-B681-A407BFFA0C6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D0450B7-6968-9040-E66D-857084A6E92D}"/>
              </a:ext>
            </a:extLst>
          </p:cNvPr>
          <p:cNvSpPr txBox="1"/>
          <p:nvPr/>
        </p:nvSpPr>
        <p:spPr>
          <a:xfrm>
            <a:off x="14745529" y="3869981"/>
            <a:ext cx="6096000" cy="1384995"/>
          </a:xfrm>
          <a:prstGeom prst="rect">
            <a:avLst/>
          </a:prstGeom>
          <a:noFill/>
        </p:spPr>
        <p:txBody>
          <a:bodyPr wrap="square">
            <a:spAutoFit/>
          </a:bodyPr>
          <a:lstStyle/>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RESTORE DATABASE [DatabaseName] </a:t>
            </a:r>
          </a:p>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FROM DISK = 'C:\Backup\database_full.bak' </a:t>
            </a:r>
          </a:p>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WITH RECOVERY</a:t>
            </a:r>
          </a:p>
        </p:txBody>
      </p:sp>
      <p:sp>
        <p:nvSpPr>
          <p:cNvPr id="3" name="TextBox 2">
            <a:extLst>
              <a:ext uri="{FF2B5EF4-FFF2-40B4-BE49-F238E27FC236}">
                <a16:creationId xmlns:a16="http://schemas.microsoft.com/office/drawing/2014/main" id="{A4769FE9-FF27-AD2F-5049-87092B355902}"/>
              </a:ext>
            </a:extLst>
          </p:cNvPr>
          <p:cNvSpPr txBox="1"/>
          <p:nvPr/>
        </p:nvSpPr>
        <p:spPr>
          <a:xfrm>
            <a:off x="13794640" y="2597567"/>
            <a:ext cx="8141118" cy="646331"/>
          </a:xfrm>
          <a:prstGeom prst="rect">
            <a:avLst/>
          </a:prstGeom>
          <a:noFill/>
        </p:spPr>
        <p:txBody>
          <a:bodyPr wrap="square">
            <a:spAutoFit/>
          </a:bodyPr>
          <a:lstStyle/>
          <a:p>
            <a:r>
              <a:rPr lang="vi-VN"/>
              <a:t>Thực hiện </a:t>
            </a:r>
            <a:r>
              <a:rPr lang="vi-VN" b="1"/>
              <a:t>Full Backup</a:t>
            </a:r>
            <a:r>
              <a:rPr lang="vi-VN"/>
              <a:t> định kỳ (hằng ngày hoặc hằng tuần) để luôn có bản sao lưu đầy đủ của cơ sở dữ liệu, giúp khôi phục hệ thống về trạng thái tại thời điểm sao lưu.</a:t>
            </a:r>
            <a:endParaRPr lang="vi-VN">
              <a:latin typeface="Calibri" panose="020F0502020204030204" pitchFamily="34" charset="0"/>
            </a:endParaRPr>
          </a:p>
        </p:txBody>
      </p:sp>
      <p:sp>
        <p:nvSpPr>
          <p:cNvPr id="4" name="Arrow: Chevron 3">
            <a:extLst>
              <a:ext uri="{FF2B5EF4-FFF2-40B4-BE49-F238E27FC236}">
                <a16:creationId xmlns:a16="http://schemas.microsoft.com/office/drawing/2014/main" id="{8386B03D-ADE0-BF4F-A02E-56FAB9DC2823}"/>
              </a:ext>
            </a:extLst>
          </p:cNvPr>
          <p:cNvSpPr/>
          <p:nvPr/>
        </p:nvSpPr>
        <p:spPr>
          <a:xfrm rot="10800000" flipH="1">
            <a:off x="10707988" y="0"/>
            <a:ext cx="2898040" cy="6858001"/>
          </a:xfrm>
          <a:prstGeom prst="chevron">
            <a:avLst>
              <a:gd name="adj" fmla="val 48924"/>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8" name="Arrow: Chevron 7">
            <a:extLst>
              <a:ext uri="{FF2B5EF4-FFF2-40B4-BE49-F238E27FC236}">
                <a16:creationId xmlns:a16="http://schemas.microsoft.com/office/drawing/2014/main" id="{732A84B0-30C9-E351-46A4-3E563DA2EFB2}"/>
              </a:ext>
            </a:extLst>
          </p:cNvPr>
          <p:cNvSpPr/>
          <p:nvPr/>
        </p:nvSpPr>
        <p:spPr>
          <a:xfrm rot="10800000" flipH="1">
            <a:off x="10434188" y="-1"/>
            <a:ext cx="2898040" cy="6858001"/>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9" name="Arrow: Chevron 8">
            <a:extLst>
              <a:ext uri="{FF2B5EF4-FFF2-40B4-BE49-F238E27FC236}">
                <a16:creationId xmlns:a16="http://schemas.microsoft.com/office/drawing/2014/main" id="{45C0B8B8-0B1A-E5A7-9859-574C32D5AF00}"/>
              </a:ext>
            </a:extLst>
          </p:cNvPr>
          <p:cNvSpPr/>
          <p:nvPr/>
        </p:nvSpPr>
        <p:spPr>
          <a:xfrm rot="10800000" flipH="1">
            <a:off x="10130870" y="-1"/>
            <a:ext cx="2898040" cy="6858001"/>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4" name="Arrow: Chevron 43">
            <a:extLst>
              <a:ext uri="{FF2B5EF4-FFF2-40B4-BE49-F238E27FC236}">
                <a16:creationId xmlns:a16="http://schemas.microsoft.com/office/drawing/2014/main" id="{328B28C5-4A31-E5C3-EAAA-A6F75D7CA3BB}"/>
              </a:ext>
            </a:extLst>
          </p:cNvPr>
          <p:cNvSpPr/>
          <p:nvPr/>
        </p:nvSpPr>
        <p:spPr>
          <a:xfrm flipH="1">
            <a:off x="-1411451" y="0"/>
            <a:ext cx="2898040" cy="6858001"/>
          </a:xfrm>
          <a:prstGeom prst="chevron">
            <a:avLst>
              <a:gd name="adj" fmla="val 48924"/>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5" name="Arrow: Chevron 44">
            <a:extLst>
              <a:ext uri="{FF2B5EF4-FFF2-40B4-BE49-F238E27FC236}">
                <a16:creationId xmlns:a16="http://schemas.microsoft.com/office/drawing/2014/main" id="{9EE0FAB3-A7EC-EC26-40FA-06194EAEE34D}"/>
              </a:ext>
            </a:extLst>
          </p:cNvPr>
          <p:cNvSpPr/>
          <p:nvPr/>
        </p:nvSpPr>
        <p:spPr>
          <a:xfrm flipH="1">
            <a:off x="-1094488" y="-1"/>
            <a:ext cx="2898040" cy="6858001"/>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6" name="Arrow: Chevron 45">
            <a:extLst>
              <a:ext uri="{FF2B5EF4-FFF2-40B4-BE49-F238E27FC236}">
                <a16:creationId xmlns:a16="http://schemas.microsoft.com/office/drawing/2014/main" id="{CFBADEEC-2AA8-25FB-B797-6D81B37591A3}"/>
              </a:ext>
            </a:extLst>
          </p:cNvPr>
          <p:cNvSpPr/>
          <p:nvPr/>
        </p:nvSpPr>
        <p:spPr>
          <a:xfrm flipH="1">
            <a:off x="-777525" y="-1"/>
            <a:ext cx="2898040" cy="6858001"/>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0" name="TextBox 9">
            <a:extLst>
              <a:ext uri="{FF2B5EF4-FFF2-40B4-BE49-F238E27FC236}">
                <a16:creationId xmlns:a16="http://schemas.microsoft.com/office/drawing/2014/main" id="{C337AE19-DC3A-A673-322B-3D95C768AFA4}"/>
              </a:ext>
            </a:extLst>
          </p:cNvPr>
          <p:cNvSpPr txBox="1"/>
          <p:nvPr/>
        </p:nvSpPr>
        <p:spPr>
          <a:xfrm>
            <a:off x="2239192" y="392036"/>
            <a:ext cx="8165478" cy="584775"/>
          </a:xfrm>
          <a:prstGeom prst="rect">
            <a:avLst/>
          </a:prstGeom>
          <a:noFill/>
        </p:spPr>
        <p:txBody>
          <a:bodyPr wrap="square" rtlCol="0">
            <a:spAutoFit/>
          </a:bodyPr>
          <a:lstStyle/>
          <a:p>
            <a:r>
              <a:rPr lang="en-US" sz="3200" b="1" i="0" dirty="0">
                <a:effectLst/>
                <a:latin typeface="Times New Roman" panose="02020603050405020304" pitchFamily="18" charset="0"/>
                <a:cs typeface="Times New Roman" panose="02020603050405020304" pitchFamily="18" charset="0"/>
              </a:rPr>
              <a:t>Frequency (</a:t>
            </a:r>
            <a:r>
              <a:rPr lang="en-US" sz="3200" b="1" i="0" dirty="0" err="1">
                <a:effectLst/>
                <a:latin typeface="Times New Roman" panose="02020603050405020304" pitchFamily="18" charset="0"/>
                <a:cs typeface="Times New Roman" panose="02020603050405020304" pitchFamily="18" charset="0"/>
              </a:rPr>
              <a:t>Tần</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suất</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mua</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hàng</a:t>
            </a:r>
            <a:r>
              <a:rPr lang="en-US" sz="3200" b="1" i="0" dirty="0">
                <a:effectLst/>
                <a:latin typeface="Times New Roman" panose="02020603050405020304" pitchFamily="18" charset="0"/>
                <a:cs typeface="Times New Roman" panose="02020603050405020304" pitchFamily="18" charset="0"/>
              </a:rPr>
              <a:t>)</a:t>
            </a:r>
            <a:endParaRPr lang="vi-VN" sz="30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A8B2666-2D50-1B97-91E9-D8041D471408}"/>
              </a:ext>
            </a:extLst>
          </p:cNvPr>
          <p:cNvSpPr txBox="1"/>
          <p:nvPr/>
        </p:nvSpPr>
        <p:spPr>
          <a:xfrm>
            <a:off x="1479814" y="1603182"/>
            <a:ext cx="9410434" cy="3785652"/>
          </a:xfrm>
          <a:prstGeom prst="rect">
            <a:avLst/>
          </a:prstGeom>
          <a:noFill/>
        </p:spPr>
        <p:txBody>
          <a:bodyPr wrap="square">
            <a:spAutoFit/>
          </a:bodyPr>
          <a:lstStyle/>
          <a:p>
            <a:pPr algn="just" rtl="0">
              <a:buFont typeface="Arial" panose="020B0604020202020204" pitchFamily="34" charset="0"/>
              <a:buChar char="•"/>
            </a:pPr>
            <a:r>
              <a:rPr lang="vi-VN" sz="2000" b="1" i="0" dirty="0">
                <a:effectLst/>
                <a:latin typeface="Lexend Deca"/>
              </a:rPr>
              <a:t>Khách hàng thường xuyên</a:t>
            </a:r>
            <a:r>
              <a:rPr lang="vi-VN" sz="2000" b="0" i="0" dirty="0">
                <a:effectLst/>
                <a:latin typeface="Lexend Deca"/>
              </a:rPr>
              <a:t>: Mua hàng với tần suất cao trong một khoảng thời gian nhất định. Đây là nhóm khách hàng quan trọng và có tiềm năng mang lại doanh thu lớn.</a:t>
            </a:r>
            <a:endParaRPr lang="en-US" sz="2000" b="0" i="0" dirty="0">
              <a:effectLst/>
              <a:latin typeface="Lexend Deca"/>
            </a:endParaRPr>
          </a:p>
          <a:p>
            <a:pPr algn="just" rtl="0">
              <a:buFont typeface="Arial" panose="020B0604020202020204" pitchFamily="34" charset="0"/>
              <a:buChar char="•"/>
            </a:pPr>
            <a:endParaRPr lang="vi-VN" sz="2000" b="0" i="0" dirty="0">
              <a:effectLst/>
              <a:latin typeface="Lexend Deca"/>
            </a:endParaRPr>
          </a:p>
          <a:p>
            <a:pPr algn="just" rtl="0">
              <a:buFont typeface="Arial" panose="020B0604020202020204" pitchFamily="34" charset="0"/>
              <a:buChar char="•"/>
            </a:pPr>
            <a:r>
              <a:rPr lang="vi-VN" sz="2000" b="1" i="0" dirty="0">
                <a:effectLst/>
                <a:latin typeface="Lexend Deca"/>
              </a:rPr>
              <a:t>Khách hàng định kỳ</a:t>
            </a:r>
            <a:r>
              <a:rPr lang="vi-VN" sz="2000" b="0" i="0" dirty="0">
                <a:effectLst/>
                <a:latin typeface="Lexend Deca"/>
              </a:rPr>
              <a:t>: Mua hàng với tần suất ổn định trong một khoảng thời gian nhất định, không quá thường xuyên. Đây là nhóm khách hàng có thể duy trì sự ổn định.</a:t>
            </a:r>
            <a:endParaRPr lang="en-US" sz="2000" b="0" i="0" dirty="0">
              <a:effectLst/>
              <a:latin typeface="Lexend Deca"/>
            </a:endParaRPr>
          </a:p>
          <a:p>
            <a:pPr algn="just" rtl="0">
              <a:buFont typeface="Arial" panose="020B0604020202020204" pitchFamily="34" charset="0"/>
              <a:buChar char="•"/>
            </a:pPr>
            <a:endParaRPr lang="vi-VN" sz="2000" b="0" i="0" dirty="0">
              <a:effectLst/>
              <a:latin typeface="Lexend Deca"/>
            </a:endParaRPr>
          </a:p>
          <a:p>
            <a:pPr algn="just" rtl="0">
              <a:buFont typeface="Arial" panose="020B0604020202020204" pitchFamily="34" charset="0"/>
              <a:buChar char="•"/>
            </a:pPr>
            <a:r>
              <a:rPr lang="vi-VN" sz="2000" b="1" i="0" dirty="0">
                <a:effectLst/>
                <a:latin typeface="Lexend Deca"/>
              </a:rPr>
              <a:t>Khách hàng ngẫu nhiên</a:t>
            </a:r>
            <a:r>
              <a:rPr lang="vi-VN" sz="2000" b="0" i="0" dirty="0">
                <a:effectLst/>
                <a:latin typeface="Lexend Deca"/>
              </a:rPr>
              <a:t>: Mua hàng không đều đặn, không có tần suất cụ thể. Đây là nhóm khách hàng khá khó dự đoán và cần quan tâm để tăng cường tương tác.</a:t>
            </a:r>
            <a:endParaRPr lang="en-US" sz="2000" b="0" i="0" dirty="0">
              <a:effectLst/>
              <a:latin typeface="Lexend Deca"/>
            </a:endParaRPr>
          </a:p>
          <a:p>
            <a:pPr algn="just" rtl="0">
              <a:buFont typeface="Arial" panose="020B0604020202020204" pitchFamily="34" charset="0"/>
              <a:buChar char="•"/>
            </a:pPr>
            <a:endParaRPr lang="vi-VN" sz="2000" b="0" i="0" dirty="0">
              <a:effectLst/>
              <a:latin typeface="Lexend Deca"/>
            </a:endParaRPr>
          </a:p>
          <a:p>
            <a:pPr algn="just" rtl="0">
              <a:buFont typeface="Arial" panose="020B0604020202020204" pitchFamily="34" charset="0"/>
              <a:buChar char="•"/>
            </a:pPr>
            <a:r>
              <a:rPr lang="vi-VN" sz="2000" b="1" i="0" dirty="0">
                <a:effectLst/>
                <a:latin typeface="Lexend Deca"/>
              </a:rPr>
              <a:t>Khách hàng không thường xuyên</a:t>
            </a:r>
            <a:r>
              <a:rPr lang="vi-VN" sz="2000" b="0" i="0" dirty="0">
                <a:effectLst/>
                <a:latin typeface="Lexend Deca"/>
              </a:rPr>
              <a:t>: Mua hàng rất ít lần hoặc không mua hàng trong một thời gian dài. Với nhóm khách hàng không phải ưu tiên tiếp thị, và có thể yêu cầu nỗ lực đặc biệt để thúc đẩy họ tăng tần suất mua hàng.</a:t>
            </a:r>
          </a:p>
        </p:txBody>
      </p:sp>
    </p:spTree>
    <p:extLst>
      <p:ext uri="{BB962C8B-B14F-4D97-AF65-F5344CB8AC3E}">
        <p14:creationId xmlns:p14="http://schemas.microsoft.com/office/powerpoint/2010/main" val="2034679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EB56B-09A2-FAAE-5C45-AEC6BC6C3DA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6BB0A2A-A9B3-C294-A05F-DFB164854DDA}"/>
              </a:ext>
            </a:extLst>
          </p:cNvPr>
          <p:cNvSpPr txBox="1"/>
          <p:nvPr/>
        </p:nvSpPr>
        <p:spPr>
          <a:xfrm>
            <a:off x="14745529" y="3869981"/>
            <a:ext cx="6096000" cy="1384995"/>
          </a:xfrm>
          <a:prstGeom prst="rect">
            <a:avLst/>
          </a:prstGeom>
          <a:noFill/>
        </p:spPr>
        <p:txBody>
          <a:bodyPr wrap="square">
            <a:spAutoFit/>
          </a:bodyPr>
          <a:lstStyle/>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RESTORE DATABASE [DatabaseName] </a:t>
            </a:r>
          </a:p>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FROM DISK = 'C:\Backup\database_full.bak' </a:t>
            </a:r>
          </a:p>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WITH RECOVERY</a:t>
            </a:r>
          </a:p>
        </p:txBody>
      </p:sp>
      <p:sp>
        <p:nvSpPr>
          <p:cNvPr id="3" name="TextBox 2">
            <a:extLst>
              <a:ext uri="{FF2B5EF4-FFF2-40B4-BE49-F238E27FC236}">
                <a16:creationId xmlns:a16="http://schemas.microsoft.com/office/drawing/2014/main" id="{7F0FA88A-6471-1873-110D-7B2221279448}"/>
              </a:ext>
            </a:extLst>
          </p:cNvPr>
          <p:cNvSpPr txBox="1"/>
          <p:nvPr/>
        </p:nvSpPr>
        <p:spPr>
          <a:xfrm>
            <a:off x="13794640" y="2597567"/>
            <a:ext cx="8141118" cy="646331"/>
          </a:xfrm>
          <a:prstGeom prst="rect">
            <a:avLst/>
          </a:prstGeom>
          <a:noFill/>
        </p:spPr>
        <p:txBody>
          <a:bodyPr wrap="square">
            <a:spAutoFit/>
          </a:bodyPr>
          <a:lstStyle/>
          <a:p>
            <a:r>
              <a:rPr lang="vi-VN"/>
              <a:t>Thực hiện </a:t>
            </a:r>
            <a:r>
              <a:rPr lang="vi-VN" b="1"/>
              <a:t>Full Backup</a:t>
            </a:r>
            <a:r>
              <a:rPr lang="vi-VN"/>
              <a:t> định kỳ (hằng ngày hoặc hằng tuần) để luôn có bản sao lưu đầy đủ của cơ sở dữ liệu, giúp khôi phục hệ thống về trạng thái tại thời điểm sao lưu.</a:t>
            </a:r>
            <a:endParaRPr lang="vi-VN">
              <a:latin typeface="Calibri" panose="020F0502020204030204" pitchFamily="34" charset="0"/>
            </a:endParaRPr>
          </a:p>
        </p:txBody>
      </p:sp>
      <p:sp>
        <p:nvSpPr>
          <p:cNvPr id="4" name="Arrow: Chevron 3">
            <a:extLst>
              <a:ext uri="{FF2B5EF4-FFF2-40B4-BE49-F238E27FC236}">
                <a16:creationId xmlns:a16="http://schemas.microsoft.com/office/drawing/2014/main" id="{0AF1EABA-DEAD-C95B-AEBB-6DC684FC3B44}"/>
              </a:ext>
            </a:extLst>
          </p:cNvPr>
          <p:cNvSpPr/>
          <p:nvPr/>
        </p:nvSpPr>
        <p:spPr>
          <a:xfrm rot="10800000" flipH="1">
            <a:off x="10707988" y="0"/>
            <a:ext cx="2898040" cy="6858001"/>
          </a:xfrm>
          <a:prstGeom prst="chevron">
            <a:avLst>
              <a:gd name="adj" fmla="val 48924"/>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8" name="Arrow: Chevron 7">
            <a:extLst>
              <a:ext uri="{FF2B5EF4-FFF2-40B4-BE49-F238E27FC236}">
                <a16:creationId xmlns:a16="http://schemas.microsoft.com/office/drawing/2014/main" id="{0F98D064-BBFD-05CC-3841-31AE30438C79}"/>
              </a:ext>
            </a:extLst>
          </p:cNvPr>
          <p:cNvSpPr/>
          <p:nvPr/>
        </p:nvSpPr>
        <p:spPr>
          <a:xfrm rot="10800000" flipH="1">
            <a:off x="10434188" y="-1"/>
            <a:ext cx="2898040" cy="6858001"/>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9" name="Arrow: Chevron 8">
            <a:extLst>
              <a:ext uri="{FF2B5EF4-FFF2-40B4-BE49-F238E27FC236}">
                <a16:creationId xmlns:a16="http://schemas.microsoft.com/office/drawing/2014/main" id="{0530ECB1-2B59-C833-7D3F-2DCAE905B068}"/>
              </a:ext>
            </a:extLst>
          </p:cNvPr>
          <p:cNvSpPr/>
          <p:nvPr/>
        </p:nvSpPr>
        <p:spPr>
          <a:xfrm rot="10800000" flipH="1">
            <a:off x="10130870" y="-1"/>
            <a:ext cx="2898040" cy="6858001"/>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7" name="TextBox 16">
            <a:extLst>
              <a:ext uri="{FF2B5EF4-FFF2-40B4-BE49-F238E27FC236}">
                <a16:creationId xmlns:a16="http://schemas.microsoft.com/office/drawing/2014/main" id="{F696C433-B0CD-3398-BCE8-5D1022E60D1A}"/>
              </a:ext>
            </a:extLst>
          </p:cNvPr>
          <p:cNvSpPr txBox="1"/>
          <p:nvPr/>
        </p:nvSpPr>
        <p:spPr>
          <a:xfrm>
            <a:off x="1912048" y="1214936"/>
            <a:ext cx="8399999" cy="1938992"/>
          </a:xfrm>
          <a:prstGeom prst="rect">
            <a:avLst/>
          </a:prstGeom>
          <a:noFill/>
        </p:spPr>
        <p:txBody>
          <a:bodyPr wrap="square">
            <a:spAutoFit/>
          </a:bodyPr>
          <a:lstStyle/>
          <a:p>
            <a:pPr algn="just"/>
            <a:r>
              <a:rPr lang="vi-VN" sz="2400" b="0" i="0" dirty="0">
                <a:effectLst/>
                <a:latin typeface="Lexend Deca"/>
              </a:rPr>
              <a:t>Trong mô hình RFM, Monetary đo giá trị tiền hoặc giá trị đơn hàng mà khách hàng đã chi tiêu cho mỗi lần mua hàng, thể hiện mức độ giá trị mà khách hàng mang lại cho doanh nghiệp. Giá trị tiền được đo bằng tổng số tiền mà khách hàng đã chi trả hoặc tổng giá trị đơn hàng mỗi lần giao dịch.</a:t>
            </a:r>
            <a:endParaRPr lang="en-US" sz="2400" dirty="0"/>
          </a:p>
        </p:txBody>
      </p:sp>
      <p:sp>
        <p:nvSpPr>
          <p:cNvPr id="44" name="Arrow: Chevron 43">
            <a:extLst>
              <a:ext uri="{FF2B5EF4-FFF2-40B4-BE49-F238E27FC236}">
                <a16:creationId xmlns:a16="http://schemas.microsoft.com/office/drawing/2014/main" id="{381FC9CE-DFD2-0C0B-879F-BC7B40F735B3}"/>
              </a:ext>
            </a:extLst>
          </p:cNvPr>
          <p:cNvSpPr/>
          <p:nvPr/>
        </p:nvSpPr>
        <p:spPr>
          <a:xfrm flipH="1">
            <a:off x="-1411451" y="0"/>
            <a:ext cx="2898040" cy="6858001"/>
          </a:xfrm>
          <a:prstGeom prst="chevron">
            <a:avLst>
              <a:gd name="adj" fmla="val 48924"/>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5" name="Arrow: Chevron 44">
            <a:extLst>
              <a:ext uri="{FF2B5EF4-FFF2-40B4-BE49-F238E27FC236}">
                <a16:creationId xmlns:a16="http://schemas.microsoft.com/office/drawing/2014/main" id="{58FFBD51-E1E6-CEA9-A6B8-DA5038EEAB39}"/>
              </a:ext>
            </a:extLst>
          </p:cNvPr>
          <p:cNvSpPr/>
          <p:nvPr/>
        </p:nvSpPr>
        <p:spPr>
          <a:xfrm flipH="1">
            <a:off x="-1094488" y="-1"/>
            <a:ext cx="2898040" cy="6858001"/>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6" name="Arrow: Chevron 45">
            <a:extLst>
              <a:ext uri="{FF2B5EF4-FFF2-40B4-BE49-F238E27FC236}">
                <a16:creationId xmlns:a16="http://schemas.microsoft.com/office/drawing/2014/main" id="{FD4B74EF-4AF4-F437-0671-74E14267DF58}"/>
              </a:ext>
            </a:extLst>
          </p:cNvPr>
          <p:cNvSpPr/>
          <p:nvPr/>
        </p:nvSpPr>
        <p:spPr>
          <a:xfrm flipH="1">
            <a:off x="-777525" y="-1"/>
            <a:ext cx="2898040" cy="6858001"/>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0" name="TextBox 9">
            <a:extLst>
              <a:ext uri="{FF2B5EF4-FFF2-40B4-BE49-F238E27FC236}">
                <a16:creationId xmlns:a16="http://schemas.microsoft.com/office/drawing/2014/main" id="{4114BA0D-534E-DA30-A943-8D80ABF510BA}"/>
              </a:ext>
            </a:extLst>
          </p:cNvPr>
          <p:cNvSpPr txBox="1"/>
          <p:nvPr/>
        </p:nvSpPr>
        <p:spPr>
          <a:xfrm>
            <a:off x="2380670" y="392036"/>
            <a:ext cx="8165478" cy="584775"/>
          </a:xfrm>
          <a:prstGeom prst="rect">
            <a:avLst/>
          </a:prstGeom>
          <a:noFill/>
        </p:spPr>
        <p:txBody>
          <a:bodyPr wrap="square" rtlCol="0">
            <a:spAutoFit/>
          </a:bodyPr>
          <a:lstStyle/>
          <a:p>
            <a:pPr algn="ctr"/>
            <a:r>
              <a:rPr lang="en-US" sz="3200" b="1" i="0" dirty="0">
                <a:effectLst/>
                <a:latin typeface="Times New Roman" panose="02020603050405020304" pitchFamily="18" charset="0"/>
                <a:cs typeface="Times New Roman" panose="02020603050405020304" pitchFamily="18" charset="0"/>
              </a:rPr>
              <a:t>Monetary (</a:t>
            </a:r>
            <a:r>
              <a:rPr lang="en-US" sz="3200" b="1" i="0" dirty="0" err="1">
                <a:effectLst/>
                <a:latin typeface="Times New Roman" panose="02020603050405020304" pitchFamily="18" charset="0"/>
                <a:cs typeface="Times New Roman" panose="02020603050405020304" pitchFamily="18" charset="0"/>
              </a:rPr>
              <a:t>Giá</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trị</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tiền</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mỗi</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lần</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mua</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hàng</a:t>
            </a:r>
            <a:r>
              <a:rPr lang="en-US" sz="3200" b="1" i="0" dirty="0">
                <a:effectLst/>
                <a:latin typeface="Times New Roman" panose="02020603050405020304" pitchFamily="18" charset="0"/>
                <a:cs typeface="Times New Roman" panose="02020603050405020304" pitchFamily="18" charset="0"/>
              </a:rPr>
              <a:t>)</a:t>
            </a:r>
            <a:endParaRPr lang="vi-VN" sz="3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73A67CA-20D2-EEDA-B475-8917C4865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505" y="3153928"/>
            <a:ext cx="6146181" cy="3248025"/>
          </a:xfrm>
          <a:prstGeom prst="rect">
            <a:avLst/>
          </a:prstGeom>
        </p:spPr>
      </p:pic>
    </p:spTree>
    <p:extLst>
      <p:ext uri="{BB962C8B-B14F-4D97-AF65-F5344CB8AC3E}">
        <p14:creationId xmlns:p14="http://schemas.microsoft.com/office/powerpoint/2010/main" val="2095303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E65AC-B5C6-3686-8E2A-B8503EC88F8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6355D46-7356-6F0B-120D-15B44938E111}"/>
              </a:ext>
            </a:extLst>
          </p:cNvPr>
          <p:cNvSpPr txBox="1"/>
          <p:nvPr/>
        </p:nvSpPr>
        <p:spPr>
          <a:xfrm>
            <a:off x="14745529" y="3869981"/>
            <a:ext cx="6096000" cy="1384995"/>
          </a:xfrm>
          <a:prstGeom prst="rect">
            <a:avLst/>
          </a:prstGeom>
          <a:noFill/>
        </p:spPr>
        <p:txBody>
          <a:bodyPr wrap="square">
            <a:spAutoFit/>
          </a:bodyPr>
          <a:lstStyle/>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RESTORE DATABASE [DatabaseName] </a:t>
            </a:r>
          </a:p>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FROM DISK = 'C:\Backup\database_full.bak' </a:t>
            </a:r>
          </a:p>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WITH RECOVERY</a:t>
            </a:r>
          </a:p>
        </p:txBody>
      </p:sp>
      <p:sp>
        <p:nvSpPr>
          <p:cNvPr id="3" name="TextBox 2">
            <a:extLst>
              <a:ext uri="{FF2B5EF4-FFF2-40B4-BE49-F238E27FC236}">
                <a16:creationId xmlns:a16="http://schemas.microsoft.com/office/drawing/2014/main" id="{E4077412-5DC6-2F59-7B63-28C426470887}"/>
              </a:ext>
            </a:extLst>
          </p:cNvPr>
          <p:cNvSpPr txBox="1"/>
          <p:nvPr/>
        </p:nvSpPr>
        <p:spPr>
          <a:xfrm>
            <a:off x="13794640" y="2597567"/>
            <a:ext cx="8141118" cy="646331"/>
          </a:xfrm>
          <a:prstGeom prst="rect">
            <a:avLst/>
          </a:prstGeom>
          <a:noFill/>
        </p:spPr>
        <p:txBody>
          <a:bodyPr wrap="square">
            <a:spAutoFit/>
          </a:bodyPr>
          <a:lstStyle/>
          <a:p>
            <a:r>
              <a:rPr lang="vi-VN"/>
              <a:t>Thực hiện </a:t>
            </a:r>
            <a:r>
              <a:rPr lang="vi-VN" b="1"/>
              <a:t>Full Backup</a:t>
            </a:r>
            <a:r>
              <a:rPr lang="vi-VN"/>
              <a:t> định kỳ (hằng ngày hoặc hằng tuần) để luôn có bản sao lưu đầy đủ của cơ sở dữ liệu, giúp khôi phục hệ thống về trạng thái tại thời điểm sao lưu.</a:t>
            </a:r>
            <a:endParaRPr lang="vi-VN">
              <a:latin typeface="Calibri" panose="020F0502020204030204" pitchFamily="34" charset="0"/>
            </a:endParaRPr>
          </a:p>
        </p:txBody>
      </p:sp>
      <p:sp>
        <p:nvSpPr>
          <p:cNvPr id="4" name="Arrow: Chevron 3">
            <a:extLst>
              <a:ext uri="{FF2B5EF4-FFF2-40B4-BE49-F238E27FC236}">
                <a16:creationId xmlns:a16="http://schemas.microsoft.com/office/drawing/2014/main" id="{0A84AD20-E3B9-FB10-B694-F887856902D2}"/>
              </a:ext>
            </a:extLst>
          </p:cNvPr>
          <p:cNvSpPr/>
          <p:nvPr/>
        </p:nvSpPr>
        <p:spPr>
          <a:xfrm rot="10800000" flipH="1">
            <a:off x="10707988" y="0"/>
            <a:ext cx="2898040" cy="6858001"/>
          </a:xfrm>
          <a:prstGeom prst="chevron">
            <a:avLst>
              <a:gd name="adj" fmla="val 48924"/>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8" name="Arrow: Chevron 7">
            <a:extLst>
              <a:ext uri="{FF2B5EF4-FFF2-40B4-BE49-F238E27FC236}">
                <a16:creationId xmlns:a16="http://schemas.microsoft.com/office/drawing/2014/main" id="{142C2B46-BCBE-8596-D5C0-1D1FC759D8BE}"/>
              </a:ext>
            </a:extLst>
          </p:cNvPr>
          <p:cNvSpPr/>
          <p:nvPr/>
        </p:nvSpPr>
        <p:spPr>
          <a:xfrm rot="10800000" flipH="1">
            <a:off x="10434188" y="-1"/>
            <a:ext cx="2898040" cy="6858001"/>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9" name="Arrow: Chevron 8">
            <a:extLst>
              <a:ext uri="{FF2B5EF4-FFF2-40B4-BE49-F238E27FC236}">
                <a16:creationId xmlns:a16="http://schemas.microsoft.com/office/drawing/2014/main" id="{DBAC0A60-06BA-CF7C-6F13-ED30D607900C}"/>
              </a:ext>
            </a:extLst>
          </p:cNvPr>
          <p:cNvSpPr/>
          <p:nvPr/>
        </p:nvSpPr>
        <p:spPr>
          <a:xfrm rot="10800000" flipH="1">
            <a:off x="10130870" y="-1"/>
            <a:ext cx="2898040" cy="6858001"/>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7" name="TextBox 16">
            <a:extLst>
              <a:ext uri="{FF2B5EF4-FFF2-40B4-BE49-F238E27FC236}">
                <a16:creationId xmlns:a16="http://schemas.microsoft.com/office/drawing/2014/main" id="{A6C9B22F-BE26-E770-D49D-9C911AA488B1}"/>
              </a:ext>
            </a:extLst>
          </p:cNvPr>
          <p:cNvSpPr txBox="1"/>
          <p:nvPr/>
        </p:nvSpPr>
        <p:spPr>
          <a:xfrm>
            <a:off x="1912048" y="1214936"/>
            <a:ext cx="8709877" cy="4093428"/>
          </a:xfrm>
          <a:prstGeom prst="rect">
            <a:avLst/>
          </a:prstGeom>
          <a:noFill/>
        </p:spPr>
        <p:txBody>
          <a:bodyPr wrap="square">
            <a:spAutoFit/>
          </a:bodyPr>
          <a:lstStyle/>
          <a:p>
            <a:pPr marL="0" algn="just" rtl="0" eaLnBrk="1" latinLnBrk="0" hangingPunct="1"/>
            <a:r>
              <a:rPr lang="vi-VN" sz="2000" b="0" i="0" kern="1200" dirty="0">
                <a:solidFill>
                  <a:srgbClr val="FFFFFF"/>
                </a:solidFill>
                <a:effectLst/>
                <a:latin typeface="Times New Roman" panose="02020603050405020304" pitchFamily="18" charset="0"/>
                <a:cs typeface="Times New Roman" panose="02020603050405020304" pitchFamily="18" charset="0"/>
              </a:rPr>
              <a:t>Monetary phân loại khách hàng thành các nhóm khác nhau:</a:t>
            </a:r>
            <a:endParaRPr lang="en-US" sz="2000" b="0" i="0" kern="1200" dirty="0">
              <a:solidFill>
                <a:srgbClr val="FFFFFF"/>
              </a:solidFill>
              <a:effectLst/>
              <a:latin typeface="Times New Roman" panose="02020603050405020304" pitchFamily="18" charset="0"/>
              <a:cs typeface="Times New Roman" panose="02020603050405020304" pitchFamily="18" charset="0"/>
            </a:endParaRPr>
          </a:p>
          <a:p>
            <a:pPr marL="0" algn="just" rtl="0" eaLnBrk="1" latinLnBrk="0" hangingPunct="1"/>
            <a:endParaRPr lang="en-US" sz="2000" dirty="0">
              <a:effectLst/>
              <a:latin typeface="Times New Roman" panose="02020603050405020304" pitchFamily="18" charset="0"/>
              <a:cs typeface="Times New Roman" panose="02020603050405020304" pitchFamily="18" charset="0"/>
            </a:endParaRPr>
          </a:p>
          <a:p>
            <a:pPr marL="0" algn="just" rtl="0" eaLnBrk="1" latinLnBrk="0" hangingPunct="1"/>
            <a:r>
              <a:rPr lang="vi-VN" sz="2000" b="1" i="0" kern="1200" dirty="0">
                <a:solidFill>
                  <a:srgbClr val="FFFFFF"/>
                </a:solidFill>
                <a:effectLst/>
                <a:latin typeface="Times New Roman" panose="02020603050405020304" pitchFamily="18" charset="0"/>
                <a:cs typeface="Times New Roman" panose="02020603050405020304" pitchFamily="18" charset="0"/>
              </a:rPr>
              <a:t>Khách hàng có giá trị cao:</a:t>
            </a:r>
            <a:r>
              <a:rPr lang="vi-VN" sz="2000" b="0" i="0" kern="1200" dirty="0">
                <a:solidFill>
                  <a:srgbClr val="FFFFFF"/>
                </a:solidFill>
                <a:effectLst/>
                <a:latin typeface="Times New Roman" panose="02020603050405020304" pitchFamily="18" charset="0"/>
                <a:cs typeface="Times New Roman" panose="02020603050405020304" pitchFamily="18" charset="0"/>
              </a:rPr>
              <a:t> Chi tiêu nhiều tiền trong mỗi lần mua hàng, đóng góp lớn vào doanh thu của doanh nghiệp. Đây là nhóm khách hàng quan trọng và cần được tạo điều kiện thuận lợi để duy trì mức chi tiêu cao.</a:t>
            </a:r>
            <a:endParaRPr lang="en-US" sz="2000" b="0" i="0" kern="1200" dirty="0">
              <a:solidFill>
                <a:srgbClr val="FFFFFF"/>
              </a:solidFill>
              <a:effectLst/>
              <a:latin typeface="Times New Roman" panose="02020603050405020304" pitchFamily="18" charset="0"/>
              <a:cs typeface="Times New Roman" panose="02020603050405020304" pitchFamily="18" charset="0"/>
            </a:endParaRPr>
          </a:p>
          <a:p>
            <a:pPr marL="0" algn="just" rtl="0" eaLnBrk="1" latinLnBrk="0" hangingPunct="1"/>
            <a:endParaRPr lang="en-US" sz="2000" dirty="0">
              <a:effectLst/>
              <a:latin typeface="Times New Roman" panose="02020603050405020304" pitchFamily="18" charset="0"/>
              <a:cs typeface="Times New Roman" panose="02020603050405020304" pitchFamily="18" charset="0"/>
            </a:endParaRPr>
          </a:p>
          <a:p>
            <a:pPr marL="0" algn="just" rtl="0" eaLnBrk="1" latinLnBrk="0" hangingPunct="1"/>
            <a:r>
              <a:rPr lang="vi-VN" sz="2000" b="1" i="0" kern="1200" dirty="0">
                <a:solidFill>
                  <a:srgbClr val="FFFFFF"/>
                </a:solidFill>
                <a:effectLst/>
                <a:latin typeface="Times New Roman" panose="02020603050405020304" pitchFamily="18" charset="0"/>
                <a:cs typeface="Times New Roman" panose="02020603050405020304" pitchFamily="18" charset="0"/>
              </a:rPr>
              <a:t>Khách hàng có giá trị trung bình:</a:t>
            </a:r>
            <a:r>
              <a:rPr lang="vi-VN" sz="2000" b="0" i="0" kern="1200" dirty="0">
                <a:solidFill>
                  <a:srgbClr val="FFFFFF"/>
                </a:solidFill>
                <a:effectLst/>
                <a:latin typeface="Times New Roman" panose="02020603050405020304" pitchFamily="18" charset="0"/>
                <a:cs typeface="Times New Roman" panose="02020603050405020304" pitchFamily="18" charset="0"/>
              </a:rPr>
              <a:t> Chi tiêu một số tiền vừa phải trong mỗi lần mua hàng. Đây là nhóm khách hàng có tiềm năng phát triển và có thể tăng giá trị bằng cách tăng cường tương tác và tiếp thị.</a:t>
            </a:r>
            <a:endParaRPr lang="en-US" sz="2000" b="0" i="0" kern="1200" dirty="0">
              <a:solidFill>
                <a:srgbClr val="FFFFFF"/>
              </a:solidFill>
              <a:effectLst/>
              <a:latin typeface="Times New Roman" panose="02020603050405020304" pitchFamily="18" charset="0"/>
              <a:cs typeface="Times New Roman" panose="02020603050405020304" pitchFamily="18" charset="0"/>
            </a:endParaRPr>
          </a:p>
          <a:p>
            <a:pPr marL="0" algn="just" rtl="0" eaLnBrk="1" latinLnBrk="0" hangingPunct="1"/>
            <a:endParaRPr lang="en-US" sz="2000" dirty="0">
              <a:effectLst/>
              <a:latin typeface="Times New Roman" panose="02020603050405020304" pitchFamily="18" charset="0"/>
              <a:cs typeface="Times New Roman" panose="02020603050405020304" pitchFamily="18" charset="0"/>
            </a:endParaRPr>
          </a:p>
          <a:p>
            <a:pPr marL="0" algn="just" rtl="0" eaLnBrk="1" latinLnBrk="0" hangingPunct="1"/>
            <a:r>
              <a:rPr lang="vi-VN" sz="2000" b="1" i="0" kern="1200" dirty="0">
                <a:solidFill>
                  <a:srgbClr val="FFFFFF"/>
                </a:solidFill>
                <a:effectLst/>
                <a:latin typeface="Times New Roman" panose="02020603050405020304" pitchFamily="18" charset="0"/>
                <a:cs typeface="Times New Roman" panose="02020603050405020304" pitchFamily="18" charset="0"/>
              </a:rPr>
              <a:t>Khách hàng có giá trị thấp</a:t>
            </a:r>
            <a:r>
              <a:rPr lang="vi-VN" sz="2000" b="0" i="0" kern="1200" dirty="0">
                <a:solidFill>
                  <a:srgbClr val="FFFFFF"/>
                </a:solidFill>
                <a:effectLst/>
                <a:latin typeface="Times New Roman" panose="02020603050405020304" pitchFamily="18" charset="0"/>
                <a:cs typeface="Times New Roman" panose="02020603050405020304" pitchFamily="18" charset="0"/>
              </a:rPr>
              <a:t>: Chi tiêu ít tiền trong mỗi lần mua hàng. Đây là nhóm khách hàng có thể không mang lại lợi nhuận lớn cho doanh nghiệp và có thể cần nỗ lực để tăng cường giá trị mỗi giao dịch.</a:t>
            </a:r>
            <a:endParaRPr lang="en-US" sz="2000" dirty="0">
              <a:effectLst/>
              <a:latin typeface="Times New Roman" panose="02020603050405020304" pitchFamily="18" charset="0"/>
              <a:cs typeface="Times New Roman" panose="02020603050405020304" pitchFamily="18" charset="0"/>
            </a:endParaRPr>
          </a:p>
        </p:txBody>
      </p:sp>
      <p:sp>
        <p:nvSpPr>
          <p:cNvPr id="44" name="Arrow: Chevron 43">
            <a:extLst>
              <a:ext uri="{FF2B5EF4-FFF2-40B4-BE49-F238E27FC236}">
                <a16:creationId xmlns:a16="http://schemas.microsoft.com/office/drawing/2014/main" id="{CE753183-84D2-39C9-E8E7-3AB6693C2402}"/>
              </a:ext>
            </a:extLst>
          </p:cNvPr>
          <p:cNvSpPr/>
          <p:nvPr/>
        </p:nvSpPr>
        <p:spPr>
          <a:xfrm flipH="1">
            <a:off x="-1411451" y="0"/>
            <a:ext cx="2898040" cy="6858001"/>
          </a:xfrm>
          <a:prstGeom prst="chevron">
            <a:avLst>
              <a:gd name="adj" fmla="val 48924"/>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5" name="Arrow: Chevron 44">
            <a:extLst>
              <a:ext uri="{FF2B5EF4-FFF2-40B4-BE49-F238E27FC236}">
                <a16:creationId xmlns:a16="http://schemas.microsoft.com/office/drawing/2014/main" id="{5B89F118-695B-D2B0-2C68-7806C287951E}"/>
              </a:ext>
            </a:extLst>
          </p:cNvPr>
          <p:cNvSpPr/>
          <p:nvPr/>
        </p:nvSpPr>
        <p:spPr>
          <a:xfrm flipH="1">
            <a:off x="-1094488" y="-1"/>
            <a:ext cx="2898040" cy="6858001"/>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6" name="Arrow: Chevron 45">
            <a:extLst>
              <a:ext uri="{FF2B5EF4-FFF2-40B4-BE49-F238E27FC236}">
                <a16:creationId xmlns:a16="http://schemas.microsoft.com/office/drawing/2014/main" id="{77B0B939-CB95-2E0B-4AD7-97F74B485E1D}"/>
              </a:ext>
            </a:extLst>
          </p:cNvPr>
          <p:cNvSpPr/>
          <p:nvPr/>
        </p:nvSpPr>
        <p:spPr>
          <a:xfrm flipH="1">
            <a:off x="-777525" y="-1"/>
            <a:ext cx="2898040" cy="6858001"/>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0" name="TextBox 9">
            <a:extLst>
              <a:ext uri="{FF2B5EF4-FFF2-40B4-BE49-F238E27FC236}">
                <a16:creationId xmlns:a16="http://schemas.microsoft.com/office/drawing/2014/main" id="{C3245E6E-F71B-EF8D-4E3C-6BDD909FD26E}"/>
              </a:ext>
            </a:extLst>
          </p:cNvPr>
          <p:cNvSpPr txBox="1"/>
          <p:nvPr/>
        </p:nvSpPr>
        <p:spPr>
          <a:xfrm>
            <a:off x="2380670" y="392036"/>
            <a:ext cx="8165478" cy="584775"/>
          </a:xfrm>
          <a:prstGeom prst="rect">
            <a:avLst/>
          </a:prstGeom>
          <a:noFill/>
        </p:spPr>
        <p:txBody>
          <a:bodyPr wrap="square" rtlCol="0">
            <a:spAutoFit/>
          </a:bodyPr>
          <a:lstStyle/>
          <a:p>
            <a:pPr algn="ctr"/>
            <a:r>
              <a:rPr lang="en-US" sz="3200" b="1" i="0" dirty="0">
                <a:effectLst/>
                <a:latin typeface="Times New Roman" panose="02020603050405020304" pitchFamily="18" charset="0"/>
                <a:cs typeface="Times New Roman" panose="02020603050405020304" pitchFamily="18" charset="0"/>
              </a:rPr>
              <a:t>Monetary (</a:t>
            </a:r>
            <a:r>
              <a:rPr lang="en-US" sz="3200" b="1" i="0" dirty="0" err="1">
                <a:effectLst/>
                <a:latin typeface="Times New Roman" panose="02020603050405020304" pitchFamily="18" charset="0"/>
                <a:cs typeface="Times New Roman" panose="02020603050405020304" pitchFamily="18" charset="0"/>
              </a:rPr>
              <a:t>Giá</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trị</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tiền</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mỗi</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lần</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mua</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hàng</a:t>
            </a:r>
            <a:r>
              <a:rPr lang="en-US" sz="3200" b="1" i="0" dirty="0">
                <a:effectLst/>
                <a:latin typeface="Times New Roman" panose="02020603050405020304" pitchFamily="18" charset="0"/>
                <a:cs typeface="Times New Roman" panose="02020603050405020304" pitchFamily="18" charset="0"/>
              </a:rPr>
              <a:t>)</a:t>
            </a:r>
            <a:endParaRPr lang="vi-V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08181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E2E08-44E0-1279-DFB9-F3DA01D4D24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DD2BC95-364B-E07E-87E0-962958541394}"/>
              </a:ext>
            </a:extLst>
          </p:cNvPr>
          <p:cNvSpPr txBox="1"/>
          <p:nvPr/>
        </p:nvSpPr>
        <p:spPr>
          <a:xfrm>
            <a:off x="14745529" y="3869981"/>
            <a:ext cx="6096000" cy="1384995"/>
          </a:xfrm>
          <a:prstGeom prst="rect">
            <a:avLst/>
          </a:prstGeom>
          <a:noFill/>
        </p:spPr>
        <p:txBody>
          <a:bodyPr wrap="square">
            <a:spAutoFit/>
          </a:bodyPr>
          <a:lstStyle/>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RESTORE DATABASE [DatabaseName] </a:t>
            </a:r>
          </a:p>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FROM DISK = 'C:\Backup\database_full.bak' </a:t>
            </a:r>
          </a:p>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WITH RECOVERY</a:t>
            </a:r>
          </a:p>
        </p:txBody>
      </p:sp>
      <p:sp>
        <p:nvSpPr>
          <p:cNvPr id="3" name="TextBox 2">
            <a:extLst>
              <a:ext uri="{FF2B5EF4-FFF2-40B4-BE49-F238E27FC236}">
                <a16:creationId xmlns:a16="http://schemas.microsoft.com/office/drawing/2014/main" id="{A867E0A6-8A28-4539-A445-A3D31421F05D}"/>
              </a:ext>
            </a:extLst>
          </p:cNvPr>
          <p:cNvSpPr txBox="1"/>
          <p:nvPr/>
        </p:nvSpPr>
        <p:spPr>
          <a:xfrm>
            <a:off x="13794640" y="2597567"/>
            <a:ext cx="8141118" cy="646331"/>
          </a:xfrm>
          <a:prstGeom prst="rect">
            <a:avLst/>
          </a:prstGeom>
          <a:noFill/>
        </p:spPr>
        <p:txBody>
          <a:bodyPr wrap="square">
            <a:spAutoFit/>
          </a:bodyPr>
          <a:lstStyle/>
          <a:p>
            <a:r>
              <a:rPr lang="vi-VN"/>
              <a:t>Thực hiện </a:t>
            </a:r>
            <a:r>
              <a:rPr lang="vi-VN" b="1"/>
              <a:t>Full Backup</a:t>
            </a:r>
            <a:r>
              <a:rPr lang="vi-VN"/>
              <a:t> định kỳ (hằng ngày hoặc hằng tuần) để luôn có bản sao lưu đầy đủ của cơ sở dữ liệu, giúp khôi phục hệ thống về trạng thái tại thời điểm sao lưu.</a:t>
            </a:r>
            <a:endParaRPr lang="vi-VN">
              <a:latin typeface="Calibri" panose="020F0502020204030204" pitchFamily="34" charset="0"/>
            </a:endParaRPr>
          </a:p>
        </p:txBody>
      </p:sp>
      <p:sp>
        <p:nvSpPr>
          <p:cNvPr id="4" name="Arrow: Chevron 3">
            <a:extLst>
              <a:ext uri="{FF2B5EF4-FFF2-40B4-BE49-F238E27FC236}">
                <a16:creationId xmlns:a16="http://schemas.microsoft.com/office/drawing/2014/main" id="{2A26A96B-54A7-CD41-109A-3FCF33406139}"/>
              </a:ext>
            </a:extLst>
          </p:cNvPr>
          <p:cNvSpPr/>
          <p:nvPr/>
        </p:nvSpPr>
        <p:spPr>
          <a:xfrm rot="10800000" flipH="1">
            <a:off x="10707988" y="0"/>
            <a:ext cx="2898040" cy="6858001"/>
          </a:xfrm>
          <a:prstGeom prst="chevron">
            <a:avLst>
              <a:gd name="adj" fmla="val 48924"/>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8" name="Arrow: Chevron 7">
            <a:extLst>
              <a:ext uri="{FF2B5EF4-FFF2-40B4-BE49-F238E27FC236}">
                <a16:creationId xmlns:a16="http://schemas.microsoft.com/office/drawing/2014/main" id="{8AE5CBD3-D054-CA78-C0EF-090FC7B1A6DA}"/>
              </a:ext>
            </a:extLst>
          </p:cNvPr>
          <p:cNvSpPr/>
          <p:nvPr/>
        </p:nvSpPr>
        <p:spPr>
          <a:xfrm rot="10800000" flipH="1">
            <a:off x="10434188" y="-1"/>
            <a:ext cx="2898040" cy="6858001"/>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9" name="Arrow: Chevron 8">
            <a:extLst>
              <a:ext uri="{FF2B5EF4-FFF2-40B4-BE49-F238E27FC236}">
                <a16:creationId xmlns:a16="http://schemas.microsoft.com/office/drawing/2014/main" id="{E82C1D32-7227-D6DC-613B-87051EB56250}"/>
              </a:ext>
            </a:extLst>
          </p:cNvPr>
          <p:cNvSpPr/>
          <p:nvPr/>
        </p:nvSpPr>
        <p:spPr>
          <a:xfrm rot="10800000" flipH="1">
            <a:off x="10130870" y="-1"/>
            <a:ext cx="2898040" cy="6858001"/>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4" name="Arrow: Chevron 43">
            <a:extLst>
              <a:ext uri="{FF2B5EF4-FFF2-40B4-BE49-F238E27FC236}">
                <a16:creationId xmlns:a16="http://schemas.microsoft.com/office/drawing/2014/main" id="{7A79E7FA-6D2F-D384-C5CA-E1DE2C0FD070}"/>
              </a:ext>
            </a:extLst>
          </p:cNvPr>
          <p:cNvSpPr/>
          <p:nvPr/>
        </p:nvSpPr>
        <p:spPr>
          <a:xfrm flipH="1">
            <a:off x="-1411451" y="0"/>
            <a:ext cx="2898040" cy="6858001"/>
          </a:xfrm>
          <a:prstGeom prst="chevron">
            <a:avLst>
              <a:gd name="adj" fmla="val 48924"/>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5" name="Arrow: Chevron 44">
            <a:extLst>
              <a:ext uri="{FF2B5EF4-FFF2-40B4-BE49-F238E27FC236}">
                <a16:creationId xmlns:a16="http://schemas.microsoft.com/office/drawing/2014/main" id="{C589CF08-2C60-52F3-C428-875C358C43C4}"/>
              </a:ext>
            </a:extLst>
          </p:cNvPr>
          <p:cNvSpPr/>
          <p:nvPr/>
        </p:nvSpPr>
        <p:spPr>
          <a:xfrm flipH="1">
            <a:off x="-1094488" y="-1"/>
            <a:ext cx="2898040" cy="6858001"/>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6" name="Arrow: Chevron 45">
            <a:extLst>
              <a:ext uri="{FF2B5EF4-FFF2-40B4-BE49-F238E27FC236}">
                <a16:creationId xmlns:a16="http://schemas.microsoft.com/office/drawing/2014/main" id="{9FE095EC-81EF-836F-04E7-A148174479BC}"/>
              </a:ext>
            </a:extLst>
          </p:cNvPr>
          <p:cNvSpPr/>
          <p:nvPr/>
        </p:nvSpPr>
        <p:spPr>
          <a:xfrm flipH="1">
            <a:off x="-777525" y="-1"/>
            <a:ext cx="2898040" cy="6858001"/>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0" name="TextBox 9">
            <a:extLst>
              <a:ext uri="{FF2B5EF4-FFF2-40B4-BE49-F238E27FC236}">
                <a16:creationId xmlns:a16="http://schemas.microsoft.com/office/drawing/2014/main" id="{62C519CA-63A5-C08D-E262-7290FCC836AF}"/>
              </a:ext>
            </a:extLst>
          </p:cNvPr>
          <p:cNvSpPr txBox="1"/>
          <p:nvPr/>
        </p:nvSpPr>
        <p:spPr>
          <a:xfrm>
            <a:off x="-934030" y="201536"/>
            <a:ext cx="8165478" cy="553998"/>
          </a:xfrm>
          <a:prstGeom prst="rect">
            <a:avLst/>
          </a:prstGeom>
          <a:noFill/>
        </p:spPr>
        <p:txBody>
          <a:bodyPr wrap="square" rtlCol="0">
            <a:spAutoFit/>
          </a:bodyPr>
          <a:lstStyle/>
          <a:p>
            <a:pPr algn="ctr"/>
            <a:r>
              <a:rPr lang="en-US" sz="3000" b="1" dirty="0" err="1">
                <a:solidFill>
                  <a:srgbClr val="FFFF00"/>
                </a:solidFill>
                <a:latin typeface="Times New Roman" panose="02020603050405020304" pitchFamily="18" charset="0"/>
                <a:cs typeface="Times New Roman" panose="02020603050405020304" pitchFamily="18" charset="0"/>
              </a:rPr>
              <a:t>Sknewness</a:t>
            </a:r>
            <a:endParaRPr lang="vi-VN" sz="3000" b="1" dirty="0">
              <a:solidFill>
                <a:srgbClr val="FFFF00"/>
              </a:solidFill>
              <a:latin typeface="Times New Roman" panose="02020603050405020304" pitchFamily="18" charset="0"/>
              <a:cs typeface="Times New Roman" panose="02020603050405020304" pitchFamily="18" charset="0"/>
            </a:endParaRPr>
          </a:p>
        </p:txBody>
      </p:sp>
      <p:pic>
        <p:nvPicPr>
          <p:cNvPr id="5" name="Picture 4" descr="View Image">
            <a:extLst>
              <a:ext uri="{FF2B5EF4-FFF2-40B4-BE49-F238E27FC236}">
                <a16:creationId xmlns:a16="http://schemas.microsoft.com/office/drawing/2014/main" id="{9910DBF7-0E8C-CE4D-B661-B45C9DDEB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552" y="2150293"/>
            <a:ext cx="8216124" cy="37506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824263E-6C67-F9B5-753C-33C3996250E6}"/>
              </a:ext>
            </a:extLst>
          </p:cNvPr>
          <p:cNvSpPr txBox="1"/>
          <p:nvPr/>
        </p:nvSpPr>
        <p:spPr>
          <a:xfrm>
            <a:off x="2077352" y="957070"/>
            <a:ext cx="7260431" cy="923330"/>
          </a:xfrm>
          <a:prstGeom prst="rect">
            <a:avLst/>
          </a:prstGeom>
          <a:noFill/>
        </p:spPr>
        <p:txBody>
          <a:bodyPr wrap="square">
            <a:spAutoFit/>
          </a:bodyPr>
          <a:lstStyle/>
          <a:p>
            <a:r>
              <a:rPr lang="vi-VN" dirty="0" err="1"/>
              <a:t>Skewness</a:t>
            </a:r>
            <a:r>
              <a:rPr lang="vi-VN" dirty="0"/>
              <a:t> đề cập đến sự biến dạng hoặc sự bất đối xứng trong đường cong hình chuông đối xứng hoặc phân phối chuẩn trong một tập dữ liệu. Nếu đường cong dịch chuyển sang trái hoặc sang phải, nó được gọi là bị lệch.</a:t>
            </a:r>
            <a:endParaRPr lang="en-US" dirty="0"/>
          </a:p>
        </p:txBody>
      </p:sp>
    </p:spTree>
    <p:extLst>
      <p:ext uri="{BB962C8B-B14F-4D97-AF65-F5344CB8AC3E}">
        <p14:creationId xmlns:p14="http://schemas.microsoft.com/office/powerpoint/2010/main" val="18781633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39232-A578-8CD0-4F3D-BA4E45790E4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32E6328-8C19-B897-B3EF-743C3094D943}"/>
              </a:ext>
            </a:extLst>
          </p:cNvPr>
          <p:cNvSpPr txBox="1"/>
          <p:nvPr/>
        </p:nvSpPr>
        <p:spPr>
          <a:xfrm>
            <a:off x="14745529" y="3869981"/>
            <a:ext cx="6096000" cy="1384995"/>
          </a:xfrm>
          <a:prstGeom prst="rect">
            <a:avLst/>
          </a:prstGeom>
          <a:noFill/>
        </p:spPr>
        <p:txBody>
          <a:bodyPr wrap="square">
            <a:spAutoFit/>
          </a:bodyPr>
          <a:lstStyle/>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RESTORE DATABASE [DatabaseName] </a:t>
            </a:r>
          </a:p>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FROM DISK = 'C:\Backup\database_full.bak' </a:t>
            </a:r>
          </a:p>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WITH RECOVERY</a:t>
            </a:r>
          </a:p>
        </p:txBody>
      </p:sp>
      <p:sp>
        <p:nvSpPr>
          <p:cNvPr id="3" name="TextBox 2">
            <a:extLst>
              <a:ext uri="{FF2B5EF4-FFF2-40B4-BE49-F238E27FC236}">
                <a16:creationId xmlns:a16="http://schemas.microsoft.com/office/drawing/2014/main" id="{8D854146-980C-2929-56B6-9FF04D7A0BE2}"/>
              </a:ext>
            </a:extLst>
          </p:cNvPr>
          <p:cNvSpPr txBox="1"/>
          <p:nvPr/>
        </p:nvSpPr>
        <p:spPr>
          <a:xfrm>
            <a:off x="13794640" y="2597567"/>
            <a:ext cx="8141118" cy="646331"/>
          </a:xfrm>
          <a:prstGeom prst="rect">
            <a:avLst/>
          </a:prstGeom>
          <a:noFill/>
        </p:spPr>
        <p:txBody>
          <a:bodyPr wrap="square">
            <a:spAutoFit/>
          </a:bodyPr>
          <a:lstStyle/>
          <a:p>
            <a:r>
              <a:rPr lang="vi-VN"/>
              <a:t>Thực hiện </a:t>
            </a:r>
            <a:r>
              <a:rPr lang="vi-VN" b="1"/>
              <a:t>Full Backup</a:t>
            </a:r>
            <a:r>
              <a:rPr lang="vi-VN"/>
              <a:t> định kỳ (hằng ngày hoặc hằng tuần) để luôn có bản sao lưu đầy đủ của cơ sở dữ liệu, giúp khôi phục hệ thống về trạng thái tại thời điểm sao lưu.</a:t>
            </a:r>
            <a:endParaRPr lang="vi-VN">
              <a:latin typeface="Calibri" panose="020F0502020204030204" pitchFamily="34" charset="0"/>
            </a:endParaRPr>
          </a:p>
        </p:txBody>
      </p:sp>
      <p:sp>
        <p:nvSpPr>
          <p:cNvPr id="4" name="Arrow: Chevron 3">
            <a:extLst>
              <a:ext uri="{FF2B5EF4-FFF2-40B4-BE49-F238E27FC236}">
                <a16:creationId xmlns:a16="http://schemas.microsoft.com/office/drawing/2014/main" id="{A8B8A02C-1610-F0E9-B847-05F5DF957684}"/>
              </a:ext>
            </a:extLst>
          </p:cNvPr>
          <p:cNvSpPr/>
          <p:nvPr/>
        </p:nvSpPr>
        <p:spPr>
          <a:xfrm rot="10800000" flipH="1">
            <a:off x="10707988" y="0"/>
            <a:ext cx="2898040" cy="6858001"/>
          </a:xfrm>
          <a:prstGeom prst="chevron">
            <a:avLst>
              <a:gd name="adj" fmla="val 48924"/>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8" name="Arrow: Chevron 7">
            <a:extLst>
              <a:ext uri="{FF2B5EF4-FFF2-40B4-BE49-F238E27FC236}">
                <a16:creationId xmlns:a16="http://schemas.microsoft.com/office/drawing/2014/main" id="{8D1AD9A1-0558-9A12-6BC7-D58A374720F6}"/>
              </a:ext>
            </a:extLst>
          </p:cNvPr>
          <p:cNvSpPr/>
          <p:nvPr/>
        </p:nvSpPr>
        <p:spPr>
          <a:xfrm rot="10800000" flipH="1">
            <a:off x="10434188" y="-1"/>
            <a:ext cx="2898040" cy="6858001"/>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9" name="Arrow: Chevron 8">
            <a:extLst>
              <a:ext uri="{FF2B5EF4-FFF2-40B4-BE49-F238E27FC236}">
                <a16:creationId xmlns:a16="http://schemas.microsoft.com/office/drawing/2014/main" id="{D9262E09-BAA5-C58B-0985-7B4B013712E6}"/>
              </a:ext>
            </a:extLst>
          </p:cNvPr>
          <p:cNvSpPr/>
          <p:nvPr/>
        </p:nvSpPr>
        <p:spPr>
          <a:xfrm rot="10800000" flipH="1">
            <a:off x="10130870" y="-1"/>
            <a:ext cx="2898040" cy="6858001"/>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4" name="Arrow: Chevron 43">
            <a:extLst>
              <a:ext uri="{FF2B5EF4-FFF2-40B4-BE49-F238E27FC236}">
                <a16:creationId xmlns:a16="http://schemas.microsoft.com/office/drawing/2014/main" id="{26EB91B5-FDD0-C5CE-9C5D-7825E3B06DCB}"/>
              </a:ext>
            </a:extLst>
          </p:cNvPr>
          <p:cNvSpPr/>
          <p:nvPr/>
        </p:nvSpPr>
        <p:spPr>
          <a:xfrm flipH="1">
            <a:off x="-1411451" y="0"/>
            <a:ext cx="2898040" cy="6858001"/>
          </a:xfrm>
          <a:prstGeom prst="chevron">
            <a:avLst>
              <a:gd name="adj" fmla="val 48924"/>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5" name="Arrow: Chevron 44">
            <a:extLst>
              <a:ext uri="{FF2B5EF4-FFF2-40B4-BE49-F238E27FC236}">
                <a16:creationId xmlns:a16="http://schemas.microsoft.com/office/drawing/2014/main" id="{833262E9-F935-733D-E3FD-0AA28695DE72}"/>
              </a:ext>
            </a:extLst>
          </p:cNvPr>
          <p:cNvSpPr/>
          <p:nvPr/>
        </p:nvSpPr>
        <p:spPr>
          <a:xfrm flipH="1">
            <a:off x="-1094488" y="-1"/>
            <a:ext cx="2898040" cy="6858001"/>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6" name="Arrow: Chevron 45">
            <a:extLst>
              <a:ext uri="{FF2B5EF4-FFF2-40B4-BE49-F238E27FC236}">
                <a16:creationId xmlns:a16="http://schemas.microsoft.com/office/drawing/2014/main" id="{088FB11A-3730-7844-78A0-4A3457E70200}"/>
              </a:ext>
            </a:extLst>
          </p:cNvPr>
          <p:cNvSpPr/>
          <p:nvPr/>
        </p:nvSpPr>
        <p:spPr>
          <a:xfrm flipH="1">
            <a:off x="-777525" y="-1"/>
            <a:ext cx="2898040" cy="6858001"/>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0" name="TextBox 9">
            <a:extLst>
              <a:ext uri="{FF2B5EF4-FFF2-40B4-BE49-F238E27FC236}">
                <a16:creationId xmlns:a16="http://schemas.microsoft.com/office/drawing/2014/main" id="{A7137958-80B5-FD23-8710-6CAEC14F0D4D}"/>
              </a:ext>
            </a:extLst>
          </p:cNvPr>
          <p:cNvSpPr txBox="1"/>
          <p:nvPr/>
        </p:nvSpPr>
        <p:spPr>
          <a:xfrm>
            <a:off x="-934030" y="201536"/>
            <a:ext cx="8165478" cy="553998"/>
          </a:xfrm>
          <a:prstGeom prst="rect">
            <a:avLst/>
          </a:prstGeom>
          <a:noFill/>
        </p:spPr>
        <p:txBody>
          <a:bodyPr wrap="square" rtlCol="0">
            <a:spAutoFit/>
          </a:bodyPr>
          <a:lstStyle/>
          <a:p>
            <a:pPr algn="ctr"/>
            <a:r>
              <a:rPr lang="en-US" sz="3000" b="1" dirty="0" err="1">
                <a:solidFill>
                  <a:srgbClr val="FFFF00"/>
                </a:solidFill>
                <a:latin typeface="Times New Roman" panose="02020603050405020304" pitchFamily="18" charset="0"/>
                <a:cs typeface="Times New Roman" panose="02020603050405020304" pitchFamily="18" charset="0"/>
              </a:rPr>
              <a:t>Sknewness</a:t>
            </a:r>
            <a:endParaRPr lang="vi-VN" sz="3000" b="1" dirty="0">
              <a:solidFill>
                <a:srgbClr val="FFFF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5B18B56-41EE-809E-9AE7-13F73ADF93A8}"/>
              </a:ext>
            </a:extLst>
          </p:cNvPr>
          <p:cNvSpPr txBox="1"/>
          <p:nvPr/>
        </p:nvSpPr>
        <p:spPr>
          <a:xfrm>
            <a:off x="1714598" y="2102026"/>
            <a:ext cx="8765380" cy="2585323"/>
          </a:xfrm>
          <a:prstGeom prst="rect">
            <a:avLst/>
          </a:prstGeom>
          <a:noFill/>
        </p:spPr>
        <p:txBody>
          <a:bodyPr wrap="square">
            <a:spAutoFit/>
          </a:bodyPr>
          <a:lstStyle/>
          <a:p>
            <a:pPr marL="285750" indent="-285750">
              <a:buFont typeface="Wingdings" panose="05000000000000000000" pitchFamily="2" charset="2"/>
              <a:buChar char="q"/>
            </a:pPr>
            <a:r>
              <a:rPr lang="en-US" b="1" dirty="0" err="1"/>
              <a:t>Đánh</a:t>
            </a:r>
            <a:r>
              <a:rPr lang="en-US" b="1" dirty="0"/>
              <a:t> Giá </a:t>
            </a:r>
            <a:r>
              <a:rPr lang="en-US" b="1" dirty="0" err="1"/>
              <a:t>Phân</a:t>
            </a:r>
            <a:r>
              <a:rPr lang="en-US" b="1" dirty="0"/>
              <a:t> </a:t>
            </a:r>
            <a:r>
              <a:rPr lang="en-US" b="1" dirty="0" err="1"/>
              <a:t>Phối</a:t>
            </a:r>
            <a:r>
              <a:rPr lang="en-US" dirty="0"/>
              <a:t>: </a:t>
            </a:r>
            <a:r>
              <a:rPr lang="en-US" dirty="0" err="1"/>
              <a:t>Giúp</a:t>
            </a:r>
            <a:r>
              <a:rPr lang="en-US" dirty="0"/>
              <a:t> </a:t>
            </a:r>
            <a:r>
              <a:rPr lang="en-US" dirty="0" err="1"/>
              <a:t>xác</a:t>
            </a:r>
            <a:r>
              <a:rPr lang="en-US" dirty="0"/>
              <a:t> </a:t>
            </a:r>
            <a:r>
              <a:rPr lang="en-US" dirty="0" err="1"/>
              <a:t>định</a:t>
            </a:r>
            <a:r>
              <a:rPr lang="en-US" dirty="0"/>
              <a:t> </a:t>
            </a:r>
            <a:r>
              <a:rPr lang="en-US" dirty="0" err="1"/>
              <a:t>tính</a:t>
            </a:r>
            <a:r>
              <a:rPr lang="en-US" dirty="0"/>
              <a:t> </a:t>
            </a:r>
            <a:r>
              <a:rPr lang="en-US" dirty="0" err="1"/>
              <a:t>đối</a:t>
            </a:r>
            <a:r>
              <a:rPr lang="en-US" dirty="0"/>
              <a:t> </a:t>
            </a:r>
            <a:r>
              <a:rPr lang="en-US" dirty="0" err="1"/>
              <a:t>xứng</a:t>
            </a:r>
            <a:r>
              <a:rPr lang="en-US" dirty="0"/>
              <a:t> </a:t>
            </a:r>
            <a:r>
              <a:rPr lang="en-US" dirty="0" err="1"/>
              <a:t>của</a:t>
            </a:r>
            <a:r>
              <a:rPr lang="en-US" dirty="0"/>
              <a:t> </a:t>
            </a:r>
            <a:r>
              <a:rPr lang="en-US" dirty="0" err="1"/>
              <a:t>dữ</a:t>
            </a:r>
            <a:r>
              <a:rPr lang="en-US" dirty="0"/>
              <a:t> </a:t>
            </a:r>
            <a:r>
              <a:rPr lang="en-US" dirty="0" err="1"/>
              <a:t>liệu</a:t>
            </a:r>
            <a:r>
              <a:rPr lang="en-US" dirty="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err="1"/>
              <a:t>Kiểm</a:t>
            </a:r>
            <a:r>
              <a:rPr lang="en-US" b="1" dirty="0"/>
              <a:t> Tra Giả </a:t>
            </a:r>
            <a:r>
              <a:rPr lang="en-US" b="1" dirty="0" err="1"/>
              <a:t>Định</a:t>
            </a:r>
            <a:r>
              <a:rPr lang="en-US" dirty="0"/>
              <a:t>: </a:t>
            </a:r>
            <a:r>
              <a:rPr lang="en-US" dirty="0" err="1"/>
              <a:t>Xác</a:t>
            </a:r>
            <a:r>
              <a:rPr lang="en-US" dirty="0"/>
              <a:t> </a:t>
            </a:r>
            <a:r>
              <a:rPr lang="en-US" dirty="0" err="1"/>
              <a:t>minh</a:t>
            </a:r>
            <a:r>
              <a:rPr lang="en-US" dirty="0"/>
              <a:t> </a:t>
            </a:r>
            <a:r>
              <a:rPr lang="en-US" dirty="0" err="1"/>
              <a:t>xem</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phân</a:t>
            </a:r>
            <a:r>
              <a:rPr lang="en-US" dirty="0"/>
              <a:t> </a:t>
            </a:r>
            <a:r>
              <a:rPr lang="en-US" dirty="0" err="1"/>
              <a:t>phối</a:t>
            </a:r>
            <a:r>
              <a:rPr lang="en-US" dirty="0"/>
              <a:t> </a:t>
            </a:r>
            <a:r>
              <a:rPr lang="en-US" dirty="0" err="1"/>
              <a:t>chuẩn</a:t>
            </a:r>
            <a:r>
              <a:rPr lang="en-US" dirty="0"/>
              <a:t> hay </a:t>
            </a:r>
            <a:r>
              <a:rPr lang="en-US" dirty="0" err="1"/>
              <a:t>không</a:t>
            </a:r>
            <a:r>
              <a:rPr lang="en-US" dirty="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err="1"/>
              <a:t>Hỗ</a:t>
            </a:r>
            <a:r>
              <a:rPr lang="en-US" b="1" dirty="0"/>
              <a:t> </a:t>
            </a:r>
            <a:r>
              <a:rPr lang="en-US" b="1" dirty="0" err="1"/>
              <a:t>Trợ</a:t>
            </a:r>
            <a:r>
              <a:rPr lang="en-US" b="1" dirty="0"/>
              <a:t> Ra </a:t>
            </a:r>
            <a:r>
              <a:rPr lang="en-US" b="1" dirty="0" err="1"/>
              <a:t>Quyết</a:t>
            </a:r>
            <a:r>
              <a:rPr lang="en-US" b="1" dirty="0"/>
              <a:t> </a:t>
            </a:r>
            <a:r>
              <a:rPr lang="en-US" b="1" dirty="0" err="1"/>
              <a:t>Định</a:t>
            </a:r>
            <a:r>
              <a:rPr lang="en-US" dirty="0"/>
              <a:t>: Cung </a:t>
            </a:r>
            <a:r>
              <a:rPr lang="en-US" dirty="0" err="1"/>
              <a:t>cấp</a:t>
            </a:r>
            <a:r>
              <a:rPr lang="en-US" dirty="0"/>
              <a:t> </a:t>
            </a:r>
            <a:r>
              <a:rPr lang="en-US" dirty="0" err="1"/>
              <a:t>thông</a:t>
            </a:r>
            <a:r>
              <a:rPr lang="en-US" dirty="0"/>
              <a:t> tin </a:t>
            </a:r>
            <a:r>
              <a:rPr lang="en-US" dirty="0" err="1"/>
              <a:t>cho</a:t>
            </a:r>
            <a:r>
              <a:rPr lang="en-US" dirty="0"/>
              <a:t> </a:t>
            </a:r>
            <a:r>
              <a:rPr lang="en-US" dirty="0" err="1"/>
              <a:t>mô</a:t>
            </a:r>
            <a:r>
              <a:rPr lang="en-US" dirty="0"/>
              <a:t> </a:t>
            </a:r>
            <a:r>
              <a:rPr lang="en-US" dirty="0" err="1"/>
              <a:t>hình</a:t>
            </a:r>
            <a:r>
              <a:rPr lang="en-US" dirty="0"/>
              <a:t> </a:t>
            </a:r>
            <a:r>
              <a:rPr lang="en-US" dirty="0" err="1"/>
              <a:t>dự</a:t>
            </a:r>
            <a:r>
              <a:rPr lang="en-US" dirty="0"/>
              <a:t> </a:t>
            </a:r>
            <a:r>
              <a:rPr lang="en-US" dirty="0" err="1"/>
              <a:t>đoán</a:t>
            </a:r>
            <a:r>
              <a:rPr lang="en-US" dirty="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err="1"/>
              <a:t>Phát</a:t>
            </a:r>
            <a:r>
              <a:rPr lang="en-US" b="1" dirty="0"/>
              <a:t> </a:t>
            </a:r>
            <a:r>
              <a:rPr lang="en-US" b="1" dirty="0" err="1"/>
              <a:t>Hiện</a:t>
            </a:r>
            <a:r>
              <a:rPr lang="en-US" b="1" dirty="0"/>
              <a:t> Giá </a:t>
            </a:r>
            <a:r>
              <a:rPr lang="en-US" b="1" dirty="0" err="1"/>
              <a:t>Trị</a:t>
            </a:r>
            <a:r>
              <a:rPr lang="en-US" b="1" dirty="0"/>
              <a:t> </a:t>
            </a:r>
            <a:r>
              <a:rPr lang="en-US" b="1" dirty="0" err="1"/>
              <a:t>Ngoại</a:t>
            </a:r>
            <a:r>
              <a:rPr lang="en-US" b="1" dirty="0"/>
              <a:t> Lai</a:t>
            </a:r>
            <a:r>
              <a:rPr lang="en-US" dirty="0"/>
              <a:t>: Chỉ </a:t>
            </a:r>
            <a:r>
              <a:rPr lang="en-US" dirty="0" err="1"/>
              <a:t>ra</a:t>
            </a:r>
            <a:r>
              <a:rPr lang="en-US" dirty="0"/>
              <a:t> </a:t>
            </a:r>
            <a:r>
              <a:rPr lang="en-US" dirty="0" err="1"/>
              <a:t>sự</a:t>
            </a:r>
            <a:r>
              <a:rPr lang="en-US" dirty="0"/>
              <a:t> </a:t>
            </a:r>
            <a:r>
              <a:rPr lang="en-US" dirty="0" err="1"/>
              <a:t>hiện</a:t>
            </a:r>
            <a:r>
              <a:rPr lang="en-US" dirty="0"/>
              <a:t> </a:t>
            </a:r>
            <a:r>
              <a:rPr lang="en-US" dirty="0" err="1"/>
              <a:t>diện</a:t>
            </a:r>
            <a:r>
              <a:rPr lang="en-US" dirty="0"/>
              <a:t> </a:t>
            </a:r>
            <a:r>
              <a:rPr lang="en-US" dirty="0" err="1"/>
              <a:t>của</a:t>
            </a:r>
            <a:r>
              <a:rPr lang="en-US" dirty="0"/>
              <a:t> outliers.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err="1"/>
              <a:t>Cải</a:t>
            </a:r>
            <a:r>
              <a:rPr lang="en-US" b="1" dirty="0"/>
              <a:t> </a:t>
            </a:r>
            <a:r>
              <a:rPr lang="en-US" b="1" dirty="0" err="1"/>
              <a:t>Thiện</a:t>
            </a:r>
            <a:r>
              <a:rPr lang="en-US" b="1" dirty="0"/>
              <a:t> </a:t>
            </a:r>
            <a:r>
              <a:rPr lang="en-US" b="1" dirty="0" err="1"/>
              <a:t>Mô</a:t>
            </a:r>
            <a:r>
              <a:rPr lang="en-US" b="1" dirty="0"/>
              <a:t> </a:t>
            </a:r>
            <a:r>
              <a:rPr lang="en-US" b="1" dirty="0" err="1"/>
              <a:t>Hình</a:t>
            </a:r>
            <a:r>
              <a:rPr lang="en-US" dirty="0"/>
              <a:t>: </a:t>
            </a:r>
            <a:r>
              <a:rPr lang="en-US" dirty="0" err="1"/>
              <a:t>Hỗ</a:t>
            </a:r>
            <a:r>
              <a:rPr lang="en-US" dirty="0"/>
              <a:t> </a:t>
            </a:r>
            <a:r>
              <a:rPr lang="en-US" dirty="0" err="1"/>
              <a:t>trợ</a:t>
            </a:r>
            <a:r>
              <a:rPr lang="en-US" dirty="0"/>
              <a:t> </a:t>
            </a:r>
            <a:r>
              <a:rPr lang="en-US" dirty="0" err="1"/>
              <a:t>biến</a:t>
            </a:r>
            <a:r>
              <a:rPr lang="en-US" dirty="0"/>
              <a:t> </a:t>
            </a:r>
            <a:r>
              <a:rPr lang="en-US" dirty="0" err="1"/>
              <a:t>đổi</a:t>
            </a:r>
            <a:r>
              <a:rPr lang="en-US" dirty="0"/>
              <a:t> </a:t>
            </a:r>
            <a:r>
              <a:rPr lang="en-US" dirty="0" err="1"/>
              <a:t>dữ</a:t>
            </a:r>
            <a:r>
              <a:rPr lang="en-US" dirty="0"/>
              <a:t> </a:t>
            </a:r>
            <a:r>
              <a:rPr lang="en-US" dirty="0" err="1"/>
              <a:t>liệu</a:t>
            </a:r>
            <a:r>
              <a:rPr lang="en-US" dirty="0"/>
              <a:t> </a:t>
            </a:r>
            <a:r>
              <a:rPr lang="en-US" dirty="0" err="1"/>
              <a:t>để</a:t>
            </a:r>
            <a:r>
              <a:rPr lang="en-US" dirty="0"/>
              <a:t> </a:t>
            </a:r>
            <a:r>
              <a:rPr lang="en-US" dirty="0" err="1"/>
              <a:t>gần</a:t>
            </a:r>
            <a:r>
              <a:rPr lang="en-US" dirty="0"/>
              <a:t> </a:t>
            </a:r>
            <a:r>
              <a:rPr lang="en-US" dirty="0" err="1"/>
              <a:t>với</a:t>
            </a:r>
            <a:r>
              <a:rPr lang="en-US" dirty="0"/>
              <a:t> </a:t>
            </a:r>
            <a:r>
              <a:rPr lang="en-US" dirty="0" err="1"/>
              <a:t>phân</a:t>
            </a:r>
            <a:r>
              <a:rPr lang="en-US" dirty="0"/>
              <a:t> </a:t>
            </a:r>
            <a:r>
              <a:rPr lang="en-US" dirty="0" err="1"/>
              <a:t>phối</a:t>
            </a:r>
            <a:r>
              <a:rPr lang="en-US" dirty="0"/>
              <a:t> </a:t>
            </a:r>
            <a:r>
              <a:rPr lang="en-US" dirty="0" err="1"/>
              <a:t>chuẩn</a:t>
            </a:r>
            <a:r>
              <a:rPr lang="en-US" dirty="0"/>
              <a:t>.</a:t>
            </a:r>
          </a:p>
        </p:txBody>
      </p:sp>
      <p:sp>
        <p:nvSpPr>
          <p:cNvPr id="15" name="TextBox 14">
            <a:extLst>
              <a:ext uri="{FF2B5EF4-FFF2-40B4-BE49-F238E27FC236}">
                <a16:creationId xmlns:a16="http://schemas.microsoft.com/office/drawing/2014/main" id="{EE56FD8C-8234-2C56-E006-E8696CCB5153}"/>
              </a:ext>
            </a:extLst>
          </p:cNvPr>
          <p:cNvSpPr txBox="1"/>
          <p:nvPr/>
        </p:nvSpPr>
        <p:spPr>
          <a:xfrm>
            <a:off x="1789907" y="1228725"/>
            <a:ext cx="2545440" cy="400110"/>
          </a:xfrm>
          <a:prstGeom prst="rect">
            <a:avLst/>
          </a:prstGeom>
          <a:noFill/>
        </p:spPr>
        <p:txBody>
          <a:bodyPr wrap="none" rtlCol="0">
            <a:spAutoFit/>
          </a:bodyPr>
          <a:lstStyle/>
          <a:p>
            <a:r>
              <a:rPr lang="en-US" sz="2000" b="1" dirty="0"/>
              <a:t>Lý do dung </a:t>
            </a:r>
            <a:r>
              <a:rPr lang="en-US" sz="2000" b="1" dirty="0" err="1"/>
              <a:t>sknewness</a:t>
            </a:r>
            <a:endParaRPr lang="en-US" sz="2000" b="1" dirty="0"/>
          </a:p>
        </p:txBody>
      </p:sp>
    </p:spTree>
    <p:extLst>
      <p:ext uri="{BB962C8B-B14F-4D97-AF65-F5344CB8AC3E}">
        <p14:creationId xmlns:p14="http://schemas.microsoft.com/office/powerpoint/2010/main" val="13369122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C3D91-B79F-79A3-161D-01EBD274E53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0B1A3EE-1C4D-7910-25B6-5BC89F23049E}"/>
              </a:ext>
            </a:extLst>
          </p:cNvPr>
          <p:cNvSpPr txBox="1"/>
          <p:nvPr/>
        </p:nvSpPr>
        <p:spPr>
          <a:xfrm>
            <a:off x="14745529" y="3869981"/>
            <a:ext cx="6096000" cy="1384995"/>
          </a:xfrm>
          <a:prstGeom prst="rect">
            <a:avLst/>
          </a:prstGeom>
          <a:noFill/>
        </p:spPr>
        <p:txBody>
          <a:bodyPr wrap="square">
            <a:spAutoFit/>
          </a:bodyPr>
          <a:lstStyle/>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RESTORE DATABASE [DatabaseName] </a:t>
            </a:r>
          </a:p>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FROM DISK = 'C:\Backup\database_full.bak' </a:t>
            </a:r>
          </a:p>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WITH RECOVERY</a:t>
            </a:r>
          </a:p>
        </p:txBody>
      </p:sp>
      <p:sp>
        <p:nvSpPr>
          <p:cNvPr id="3" name="TextBox 2">
            <a:extLst>
              <a:ext uri="{FF2B5EF4-FFF2-40B4-BE49-F238E27FC236}">
                <a16:creationId xmlns:a16="http://schemas.microsoft.com/office/drawing/2014/main" id="{2D5637B8-6D8D-B810-C0CB-0D39668FA7E4}"/>
              </a:ext>
            </a:extLst>
          </p:cNvPr>
          <p:cNvSpPr txBox="1"/>
          <p:nvPr/>
        </p:nvSpPr>
        <p:spPr>
          <a:xfrm>
            <a:off x="13794640" y="2597567"/>
            <a:ext cx="8141118" cy="646331"/>
          </a:xfrm>
          <a:prstGeom prst="rect">
            <a:avLst/>
          </a:prstGeom>
          <a:noFill/>
        </p:spPr>
        <p:txBody>
          <a:bodyPr wrap="square">
            <a:spAutoFit/>
          </a:bodyPr>
          <a:lstStyle/>
          <a:p>
            <a:r>
              <a:rPr lang="vi-VN"/>
              <a:t>Thực hiện </a:t>
            </a:r>
            <a:r>
              <a:rPr lang="vi-VN" b="1"/>
              <a:t>Full Backup</a:t>
            </a:r>
            <a:r>
              <a:rPr lang="vi-VN"/>
              <a:t> định kỳ (hằng ngày hoặc hằng tuần) để luôn có bản sao lưu đầy đủ của cơ sở dữ liệu, giúp khôi phục hệ thống về trạng thái tại thời điểm sao lưu.</a:t>
            </a:r>
            <a:endParaRPr lang="vi-VN">
              <a:latin typeface="Calibri" panose="020F0502020204030204" pitchFamily="34" charset="0"/>
            </a:endParaRPr>
          </a:p>
        </p:txBody>
      </p:sp>
      <p:sp>
        <p:nvSpPr>
          <p:cNvPr id="4" name="Arrow: Chevron 3">
            <a:extLst>
              <a:ext uri="{FF2B5EF4-FFF2-40B4-BE49-F238E27FC236}">
                <a16:creationId xmlns:a16="http://schemas.microsoft.com/office/drawing/2014/main" id="{68B5933F-EE11-CF79-F8A7-BF8595F044E0}"/>
              </a:ext>
            </a:extLst>
          </p:cNvPr>
          <p:cNvSpPr/>
          <p:nvPr/>
        </p:nvSpPr>
        <p:spPr>
          <a:xfrm rot="10800000" flipH="1">
            <a:off x="10707988" y="0"/>
            <a:ext cx="2898040" cy="6858001"/>
          </a:xfrm>
          <a:prstGeom prst="chevron">
            <a:avLst>
              <a:gd name="adj" fmla="val 48924"/>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8" name="Arrow: Chevron 7">
            <a:extLst>
              <a:ext uri="{FF2B5EF4-FFF2-40B4-BE49-F238E27FC236}">
                <a16:creationId xmlns:a16="http://schemas.microsoft.com/office/drawing/2014/main" id="{A6B68E1B-1107-4FC0-6F00-E38F35EC2A58}"/>
              </a:ext>
            </a:extLst>
          </p:cNvPr>
          <p:cNvSpPr/>
          <p:nvPr/>
        </p:nvSpPr>
        <p:spPr>
          <a:xfrm rot="10800000" flipH="1">
            <a:off x="10434188" y="-1"/>
            <a:ext cx="2898040" cy="6858001"/>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9" name="Arrow: Chevron 8">
            <a:extLst>
              <a:ext uri="{FF2B5EF4-FFF2-40B4-BE49-F238E27FC236}">
                <a16:creationId xmlns:a16="http://schemas.microsoft.com/office/drawing/2014/main" id="{BCE45BEB-C35A-3C74-88E2-E4C334EAD58C}"/>
              </a:ext>
            </a:extLst>
          </p:cNvPr>
          <p:cNvSpPr/>
          <p:nvPr/>
        </p:nvSpPr>
        <p:spPr>
          <a:xfrm rot="10800000" flipH="1">
            <a:off x="10130870" y="-1"/>
            <a:ext cx="2898040" cy="6858001"/>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4" name="Arrow: Chevron 43">
            <a:extLst>
              <a:ext uri="{FF2B5EF4-FFF2-40B4-BE49-F238E27FC236}">
                <a16:creationId xmlns:a16="http://schemas.microsoft.com/office/drawing/2014/main" id="{9C2DCE74-5E80-DCAF-10D9-081B51160DBF}"/>
              </a:ext>
            </a:extLst>
          </p:cNvPr>
          <p:cNvSpPr/>
          <p:nvPr/>
        </p:nvSpPr>
        <p:spPr>
          <a:xfrm flipH="1">
            <a:off x="-1411451" y="0"/>
            <a:ext cx="2898040" cy="6858001"/>
          </a:xfrm>
          <a:prstGeom prst="chevron">
            <a:avLst>
              <a:gd name="adj" fmla="val 48924"/>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5" name="Arrow: Chevron 44">
            <a:extLst>
              <a:ext uri="{FF2B5EF4-FFF2-40B4-BE49-F238E27FC236}">
                <a16:creationId xmlns:a16="http://schemas.microsoft.com/office/drawing/2014/main" id="{AE2F1F29-9E13-11F9-17B6-1DB311E8C2A1}"/>
              </a:ext>
            </a:extLst>
          </p:cNvPr>
          <p:cNvSpPr/>
          <p:nvPr/>
        </p:nvSpPr>
        <p:spPr>
          <a:xfrm flipH="1">
            <a:off x="-1094488" y="-1"/>
            <a:ext cx="2898040" cy="6858001"/>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6" name="Arrow: Chevron 45">
            <a:extLst>
              <a:ext uri="{FF2B5EF4-FFF2-40B4-BE49-F238E27FC236}">
                <a16:creationId xmlns:a16="http://schemas.microsoft.com/office/drawing/2014/main" id="{48A9D607-4B10-EC3C-6A96-3FB51AC00DA8}"/>
              </a:ext>
            </a:extLst>
          </p:cNvPr>
          <p:cNvSpPr/>
          <p:nvPr/>
        </p:nvSpPr>
        <p:spPr>
          <a:xfrm flipH="1">
            <a:off x="-777525" y="-1"/>
            <a:ext cx="2898040" cy="6858001"/>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0" name="TextBox 9">
            <a:extLst>
              <a:ext uri="{FF2B5EF4-FFF2-40B4-BE49-F238E27FC236}">
                <a16:creationId xmlns:a16="http://schemas.microsoft.com/office/drawing/2014/main" id="{4479D2C9-BFC4-3133-A4D3-0A4B88A41E08}"/>
              </a:ext>
            </a:extLst>
          </p:cNvPr>
          <p:cNvSpPr txBox="1"/>
          <p:nvPr/>
        </p:nvSpPr>
        <p:spPr>
          <a:xfrm>
            <a:off x="-638755" y="170759"/>
            <a:ext cx="8165478" cy="584775"/>
          </a:xfrm>
          <a:prstGeom prst="rect">
            <a:avLst/>
          </a:prstGeom>
          <a:noFill/>
        </p:spPr>
        <p:txBody>
          <a:bodyPr wrap="square" rtlCol="0">
            <a:spAutoFit/>
          </a:bodyPr>
          <a:lstStyle/>
          <a:p>
            <a:pPr algn="ctr"/>
            <a:r>
              <a:rPr lang="en-VN" sz="3200" dirty="0">
                <a:solidFill>
                  <a:srgbClr val="FFFF00"/>
                </a:solidFill>
              </a:rPr>
              <a:t>Transformation</a:t>
            </a:r>
            <a:endParaRPr lang="vi-VN" b="1" dirty="0">
              <a:solidFill>
                <a:srgbClr val="FFFF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80510A1-E563-F87D-5CD1-4CBFD6BCF0FC}"/>
              </a:ext>
            </a:extLst>
          </p:cNvPr>
          <p:cNvSpPr txBox="1"/>
          <p:nvPr/>
        </p:nvSpPr>
        <p:spPr>
          <a:xfrm>
            <a:off x="2120515" y="1886019"/>
            <a:ext cx="8765380" cy="2246769"/>
          </a:xfrm>
          <a:prstGeom prst="rect">
            <a:avLst/>
          </a:prstGeom>
          <a:noFill/>
        </p:spPr>
        <p:txBody>
          <a:bodyPr wrap="square">
            <a:spAutoFit/>
          </a:bodyPr>
          <a:lstStyle/>
          <a:p>
            <a:pPr marL="285750" indent="-285750">
              <a:buFont typeface="Arial" panose="020B0604020202020204" pitchFamily="34" charset="0"/>
              <a:buChar char="•"/>
            </a:pPr>
            <a:r>
              <a:rPr lang="en-US" sz="2000" b="1" dirty="0"/>
              <a:t>log transformation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square root transformation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box-cox transformation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c</a:t>
            </a:r>
            <a:r>
              <a:rPr lang="en-VN" sz="2000" b="1" dirty="0"/>
              <a:t>ube root transformation</a:t>
            </a:r>
          </a:p>
        </p:txBody>
      </p:sp>
      <p:sp>
        <p:nvSpPr>
          <p:cNvPr id="15" name="TextBox 14">
            <a:extLst>
              <a:ext uri="{FF2B5EF4-FFF2-40B4-BE49-F238E27FC236}">
                <a16:creationId xmlns:a16="http://schemas.microsoft.com/office/drawing/2014/main" id="{7E84DD4C-3061-E7B9-2525-549A12BCA9B0}"/>
              </a:ext>
            </a:extLst>
          </p:cNvPr>
          <p:cNvSpPr txBox="1"/>
          <p:nvPr/>
        </p:nvSpPr>
        <p:spPr>
          <a:xfrm>
            <a:off x="1789907" y="1228725"/>
            <a:ext cx="1806072" cy="400110"/>
          </a:xfrm>
          <a:prstGeom prst="rect">
            <a:avLst/>
          </a:prstGeom>
          <a:noFill/>
        </p:spPr>
        <p:txBody>
          <a:bodyPr wrap="none" rtlCol="0">
            <a:spAutoFit/>
          </a:bodyPr>
          <a:lstStyle/>
          <a:p>
            <a:r>
              <a:rPr lang="en-US" sz="2000" b="1" dirty="0" err="1"/>
              <a:t>Các</a:t>
            </a:r>
            <a:r>
              <a:rPr lang="en-US" sz="2000" b="1" dirty="0"/>
              <a:t> </a:t>
            </a:r>
            <a:r>
              <a:rPr lang="en-US" sz="2000" b="1" dirty="0" err="1"/>
              <a:t>dạng</a:t>
            </a:r>
            <a:r>
              <a:rPr lang="en-US" sz="2000" b="1" dirty="0"/>
              <a:t> trans:</a:t>
            </a:r>
          </a:p>
        </p:txBody>
      </p:sp>
    </p:spTree>
    <p:extLst>
      <p:ext uri="{BB962C8B-B14F-4D97-AF65-F5344CB8AC3E}">
        <p14:creationId xmlns:p14="http://schemas.microsoft.com/office/powerpoint/2010/main" val="21968935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1B51A-FDC7-6F26-7918-195B6177463E}"/>
            </a:ext>
          </a:extLst>
        </p:cNvPr>
        <p:cNvGrpSpPr/>
        <p:nvPr/>
      </p:nvGrpSpPr>
      <p:grpSpPr>
        <a:xfrm>
          <a:off x="0" y="0"/>
          <a:ext cx="0" cy="0"/>
          <a:chOff x="0" y="0"/>
          <a:chExt cx="0" cy="0"/>
        </a:xfrm>
      </p:grpSpPr>
      <p:sp>
        <p:nvSpPr>
          <p:cNvPr id="14" name="Arrow: Chevron 13">
            <a:extLst>
              <a:ext uri="{FF2B5EF4-FFF2-40B4-BE49-F238E27FC236}">
                <a16:creationId xmlns:a16="http://schemas.microsoft.com/office/drawing/2014/main" id="{C0D71DCD-6E8A-ECC6-7DE1-A298AA472E5C}"/>
              </a:ext>
            </a:extLst>
          </p:cNvPr>
          <p:cNvSpPr/>
          <p:nvPr/>
        </p:nvSpPr>
        <p:spPr>
          <a:xfrm flipH="1">
            <a:off x="1531986" y="-5"/>
            <a:ext cx="2898040" cy="6858001"/>
          </a:xfrm>
          <a:prstGeom prst="chevron">
            <a:avLst>
              <a:gd name="adj" fmla="val 48924"/>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 name="Arrow: Chevron 3">
            <a:extLst>
              <a:ext uri="{FF2B5EF4-FFF2-40B4-BE49-F238E27FC236}">
                <a16:creationId xmlns:a16="http://schemas.microsoft.com/office/drawing/2014/main" id="{1EE30DEB-24AE-2D27-8EB5-C76150D09353}"/>
              </a:ext>
            </a:extLst>
          </p:cNvPr>
          <p:cNvSpPr/>
          <p:nvPr/>
        </p:nvSpPr>
        <p:spPr>
          <a:xfrm flipH="1">
            <a:off x="2364973" y="-3"/>
            <a:ext cx="2898040" cy="6858001"/>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5" name="Arrow: Chevron 14">
            <a:extLst>
              <a:ext uri="{FF2B5EF4-FFF2-40B4-BE49-F238E27FC236}">
                <a16:creationId xmlns:a16="http://schemas.microsoft.com/office/drawing/2014/main" id="{108E99CD-3F14-CDF3-58E7-CFD4756F7E18}"/>
              </a:ext>
            </a:extLst>
          </p:cNvPr>
          <p:cNvSpPr/>
          <p:nvPr/>
        </p:nvSpPr>
        <p:spPr>
          <a:xfrm rot="10800000" flipH="1">
            <a:off x="7962843" y="-6"/>
            <a:ext cx="2898040" cy="6858001"/>
          </a:xfrm>
          <a:prstGeom prst="chevron">
            <a:avLst>
              <a:gd name="adj" fmla="val 48924"/>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0" name="Arrow: Chevron 9">
            <a:extLst>
              <a:ext uri="{FF2B5EF4-FFF2-40B4-BE49-F238E27FC236}">
                <a16:creationId xmlns:a16="http://schemas.microsoft.com/office/drawing/2014/main" id="{237A019D-DF33-A080-694E-A6753CFA2824}"/>
              </a:ext>
            </a:extLst>
          </p:cNvPr>
          <p:cNvSpPr/>
          <p:nvPr/>
        </p:nvSpPr>
        <p:spPr>
          <a:xfrm rot="10800000" flipH="1">
            <a:off x="7129856" y="0"/>
            <a:ext cx="2898040" cy="6858001"/>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1" name="Arrow: Chevron 10">
            <a:extLst>
              <a:ext uri="{FF2B5EF4-FFF2-40B4-BE49-F238E27FC236}">
                <a16:creationId xmlns:a16="http://schemas.microsoft.com/office/drawing/2014/main" id="{B82B96B0-21AF-99CA-0CAF-9818DFC6BECF}"/>
              </a:ext>
            </a:extLst>
          </p:cNvPr>
          <p:cNvSpPr/>
          <p:nvPr/>
        </p:nvSpPr>
        <p:spPr>
          <a:xfrm rot="10800000" flipH="1">
            <a:off x="6096000" y="-1"/>
            <a:ext cx="2898040" cy="6858001"/>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5" name="Arrow: Chevron 4">
            <a:extLst>
              <a:ext uri="{FF2B5EF4-FFF2-40B4-BE49-F238E27FC236}">
                <a16:creationId xmlns:a16="http://schemas.microsoft.com/office/drawing/2014/main" id="{AB8E4A77-9C57-324D-867D-CC059B806C33}"/>
              </a:ext>
            </a:extLst>
          </p:cNvPr>
          <p:cNvSpPr/>
          <p:nvPr/>
        </p:nvSpPr>
        <p:spPr>
          <a:xfrm flipH="1">
            <a:off x="3197960" y="-1"/>
            <a:ext cx="2898040" cy="6858001"/>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2" name="TextBox 11">
            <a:extLst>
              <a:ext uri="{FF2B5EF4-FFF2-40B4-BE49-F238E27FC236}">
                <a16:creationId xmlns:a16="http://schemas.microsoft.com/office/drawing/2014/main" id="{0619AD3B-E9A6-9BA7-3EEC-0E7CEDA2BF73}"/>
              </a:ext>
            </a:extLst>
          </p:cNvPr>
          <p:cNvSpPr txBox="1"/>
          <p:nvPr/>
        </p:nvSpPr>
        <p:spPr>
          <a:xfrm>
            <a:off x="1893703" y="3044280"/>
            <a:ext cx="8404595" cy="769441"/>
          </a:xfrm>
          <a:prstGeom prst="rect">
            <a:avLst/>
          </a:prstGeom>
          <a:noFill/>
        </p:spPr>
        <p:txBody>
          <a:bodyPr wrap="square" rtlCol="0">
            <a:spAutoFit/>
          </a:bodyPr>
          <a:lstStyle/>
          <a:p>
            <a:pPr algn="ctr"/>
            <a:r>
              <a:rPr lang="en-US" sz="4400" b="1" dirty="0">
                <a:latin typeface="+mj-lt"/>
              </a:rPr>
              <a:t>DEMO</a:t>
            </a:r>
            <a:endParaRPr lang="vi-VN" sz="4400" b="1" dirty="0">
              <a:latin typeface="+mj-lt"/>
            </a:endParaRPr>
          </a:p>
        </p:txBody>
      </p:sp>
      <p:sp>
        <p:nvSpPr>
          <p:cNvPr id="2" name="TextBox 1">
            <a:extLst>
              <a:ext uri="{FF2B5EF4-FFF2-40B4-BE49-F238E27FC236}">
                <a16:creationId xmlns:a16="http://schemas.microsoft.com/office/drawing/2014/main" id="{76BA856E-126F-9EEA-A539-4813546C2D4C}"/>
              </a:ext>
            </a:extLst>
          </p:cNvPr>
          <p:cNvSpPr txBox="1"/>
          <p:nvPr/>
        </p:nvSpPr>
        <p:spPr>
          <a:xfrm>
            <a:off x="1393645" y="8006662"/>
            <a:ext cx="9407288" cy="923330"/>
          </a:xfrm>
          <a:prstGeom prst="rect">
            <a:avLst/>
          </a:prstGeom>
          <a:noFill/>
        </p:spPr>
        <p:txBody>
          <a:bodyPr wrap="square">
            <a:spAutoFit/>
          </a:bodyPr>
          <a:lstStyle/>
          <a:p>
            <a:r>
              <a:rPr lang="vi-VN" b="1"/>
              <a:t>Full Backup</a:t>
            </a:r>
            <a:r>
              <a:rPr lang="vi-VN"/>
              <a:t> là bản sao lưu toàn bộ cơ sở dữ liệu tại một thời điểm cụ thể, chứa tất cả dữ liệu, bao gồm cấu trúc, bảng, chỉ mục và các đối tượng khác. Đây là loại sao lưu cơ bản và thường được sử dụng làm cơ sở cho các sao lưu khác như Differential Backup và Transaction Log Backup</a:t>
            </a:r>
            <a:endParaRPr lang="en-US">
              <a:latin typeface="Calibri" panose="020F0502020204030204" pitchFamily="34" charset="0"/>
            </a:endParaRPr>
          </a:p>
        </p:txBody>
      </p:sp>
    </p:spTree>
    <p:extLst>
      <p:ext uri="{BB962C8B-B14F-4D97-AF65-F5344CB8AC3E}">
        <p14:creationId xmlns:p14="http://schemas.microsoft.com/office/powerpoint/2010/main" val="3436230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ABEF0D-C07D-C863-E540-501E0EA20A70}"/>
              </a:ext>
            </a:extLst>
          </p:cNvPr>
          <p:cNvSpPr txBox="1"/>
          <p:nvPr/>
        </p:nvSpPr>
        <p:spPr>
          <a:xfrm>
            <a:off x="931654" y="3928730"/>
            <a:ext cx="5554206" cy="892552"/>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Đỗ</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Nhật</a:t>
            </a:r>
            <a:r>
              <a:rPr lang="en-US" sz="2600" dirty="0">
                <a:latin typeface="Times New Roman" panose="02020603050405020304" pitchFamily="18" charset="0"/>
                <a:cs typeface="Times New Roman" panose="02020603050405020304" pitchFamily="18" charset="0"/>
              </a:rPr>
              <a:t> Hoàng</a:t>
            </a:r>
          </a:p>
          <a:p>
            <a:r>
              <a:rPr lang="en-US" sz="2600" dirty="0">
                <a:latin typeface="Times New Roman" panose="02020603050405020304" pitchFamily="18" charset="0"/>
                <a:cs typeface="Times New Roman" panose="02020603050405020304" pitchFamily="18" charset="0"/>
              </a:rPr>
              <a:t>	        La Hoàn </a:t>
            </a:r>
            <a:r>
              <a:rPr lang="en-US" sz="2600" dirty="0" err="1">
                <a:latin typeface="Times New Roman" panose="02020603050405020304" pitchFamily="18" charset="0"/>
                <a:cs typeface="Times New Roman" panose="02020603050405020304" pitchFamily="18" charset="0"/>
              </a:rPr>
              <a:t>Tuyên</a:t>
            </a:r>
            <a:r>
              <a:rPr lang="en-US" sz="2600" dirty="0">
                <a:latin typeface="Times New Roman" panose="02020603050405020304" pitchFamily="18" charset="0"/>
                <a:cs typeface="Times New Roman" panose="02020603050405020304" pitchFamily="18" charset="0"/>
              </a:rPr>
              <a:t>	</a:t>
            </a:r>
          </a:p>
        </p:txBody>
      </p:sp>
      <p:sp>
        <p:nvSpPr>
          <p:cNvPr id="16" name="TextBox 15">
            <a:extLst>
              <a:ext uri="{FF2B5EF4-FFF2-40B4-BE49-F238E27FC236}">
                <a16:creationId xmlns:a16="http://schemas.microsoft.com/office/drawing/2014/main" id="{4BAD3A75-CC89-8BFE-CC82-28E3CFE4756C}"/>
              </a:ext>
            </a:extLst>
          </p:cNvPr>
          <p:cNvSpPr txBox="1"/>
          <p:nvPr/>
        </p:nvSpPr>
        <p:spPr>
          <a:xfrm>
            <a:off x="-4344923" y="2979225"/>
            <a:ext cx="3262432" cy="830997"/>
          </a:xfrm>
          <a:prstGeom prst="rect">
            <a:avLst/>
          </a:prstGeom>
          <a:noFill/>
        </p:spPr>
        <p:txBody>
          <a:bodyPr wrap="none" rtlCol="0">
            <a:spAutoFit/>
          </a:bodyPr>
          <a:lstStyle/>
          <a:p>
            <a:r>
              <a:rPr lang="vi-VN" sz="4800" b="1" dirty="0">
                <a:latin typeface="+mj-lt"/>
              </a:rPr>
              <a:t>NỘI DUNG</a:t>
            </a:r>
            <a:endParaRPr lang="en-US" sz="4800" b="1" dirty="0">
              <a:latin typeface="Arial Black" panose="020B0A04020102020204" pitchFamily="34" charset="0"/>
            </a:endParaRPr>
          </a:p>
        </p:txBody>
      </p:sp>
      <p:sp>
        <p:nvSpPr>
          <p:cNvPr id="5" name="Arrow: Chevron 4">
            <a:extLst>
              <a:ext uri="{FF2B5EF4-FFF2-40B4-BE49-F238E27FC236}">
                <a16:creationId xmlns:a16="http://schemas.microsoft.com/office/drawing/2014/main" id="{EB0A378D-FD24-5745-71C1-5F0BE98BC6F7}"/>
              </a:ext>
            </a:extLst>
          </p:cNvPr>
          <p:cNvSpPr/>
          <p:nvPr/>
        </p:nvSpPr>
        <p:spPr>
          <a:xfrm>
            <a:off x="8889422" y="0"/>
            <a:ext cx="3302578" cy="6858000"/>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9" name="Arrow: Chevron 8">
            <a:extLst>
              <a:ext uri="{FF2B5EF4-FFF2-40B4-BE49-F238E27FC236}">
                <a16:creationId xmlns:a16="http://schemas.microsoft.com/office/drawing/2014/main" id="{46BC1404-8F67-7A49-D9FB-BEC8262DB90C}"/>
              </a:ext>
            </a:extLst>
          </p:cNvPr>
          <p:cNvSpPr/>
          <p:nvPr/>
        </p:nvSpPr>
        <p:spPr>
          <a:xfrm flipH="1">
            <a:off x="1" y="0"/>
            <a:ext cx="3302578" cy="6858000"/>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0" name="TextBox 9">
            <a:extLst>
              <a:ext uri="{FF2B5EF4-FFF2-40B4-BE49-F238E27FC236}">
                <a16:creationId xmlns:a16="http://schemas.microsoft.com/office/drawing/2014/main" id="{CD74FEF6-1E70-A932-39FF-6DF16C10D531}"/>
              </a:ext>
            </a:extLst>
          </p:cNvPr>
          <p:cNvSpPr txBox="1"/>
          <p:nvPr/>
        </p:nvSpPr>
        <p:spPr>
          <a:xfrm>
            <a:off x="2065596" y="1471125"/>
            <a:ext cx="9377915" cy="1200329"/>
          </a:xfrm>
          <a:prstGeom prst="rect">
            <a:avLst/>
          </a:prstGeom>
          <a:noFill/>
        </p:spPr>
        <p:txBody>
          <a:bodyPr wrap="square" rtlCol="0">
            <a:spAutoFit/>
          </a:bodyPr>
          <a:lstStyle/>
          <a:p>
            <a:r>
              <a:rPr lang="en-US" sz="3600" b="1" dirty="0">
                <a:latin typeface="Times New Roman" panose="02020603050405020304" pitchFamily="18" charset="0"/>
                <a:ea typeface="Tahoma" panose="020B0604030504040204" pitchFamily="34" charset="0"/>
                <a:cs typeface="Times New Roman" panose="02020603050405020304" pitchFamily="18" charset="0"/>
              </a:rPr>
              <a:t>VIẾT CHƯƠNG TRÌNH PHÂN NHÓM KHÁCH HÀNG THEO HÀNH VI MUA SẮM</a:t>
            </a:r>
          </a:p>
        </p:txBody>
      </p:sp>
      <p:sp>
        <p:nvSpPr>
          <p:cNvPr id="12" name="TextBox 11">
            <a:extLst>
              <a:ext uri="{FF2B5EF4-FFF2-40B4-BE49-F238E27FC236}">
                <a16:creationId xmlns:a16="http://schemas.microsoft.com/office/drawing/2014/main" id="{ECF5E817-56B8-CDE0-631A-7AB60EEFE4AC}"/>
              </a:ext>
            </a:extLst>
          </p:cNvPr>
          <p:cNvSpPr txBox="1"/>
          <p:nvPr/>
        </p:nvSpPr>
        <p:spPr>
          <a:xfrm>
            <a:off x="3507952" y="160379"/>
            <a:ext cx="5176097" cy="553998"/>
          </a:xfrm>
          <a:prstGeom prst="rect">
            <a:avLst/>
          </a:prstGeom>
          <a:noFill/>
        </p:spPr>
        <p:txBody>
          <a:bodyPr wrap="none" rtlCol="0">
            <a:spAutoFit/>
          </a:bodyPr>
          <a:lstStyle/>
          <a:p>
            <a:pPr algn="ctr"/>
            <a:r>
              <a:rPr lang="en-US" sz="3000" dirty="0">
                <a:latin typeface="Calibri" panose="020F0502020204030204" pitchFamily="34" charset="0"/>
              </a:rPr>
              <a:t>THỰC HÀNH TRÍ TUỆ NHÂN TẠO</a:t>
            </a:r>
          </a:p>
        </p:txBody>
      </p:sp>
      <p:sp>
        <p:nvSpPr>
          <p:cNvPr id="4" name="Arrow: Chevron 3">
            <a:extLst>
              <a:ext uri="{FF2B5EF4-FFF2-40B4-BE49-F238E27FC236}">
                <a16:creationId xmlns:a16="http://schemas.microsoft.com/office/drawing/2014/main" id="{720E154D-58E3-A242-1E02-0F9463E14E81}"/>
              </a:ext>
            </a:extLst>
          </p:cNvPr>
          <p:cNvSpPr/>
          <p:nvPr/>
        </p:nvSpPr>
        <p:spPr>
          <a:xfrm>
            <a:off x="10540711" y="0"/>
            <a:ext cx="3302578" cy="6858000"/>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8" name="Arrow: Chevron 7">
            <a:extLst>
              <a:ext uri="{FF2B5EF4-FFF2-40B4-BE49-F238E27FC236}">
                <a16:creationId xmlns:a16="http://schemas.microsoft.com/office/drawing/2014/main" id="{829FD0D0-A94D-E827-2CFA-BFB126E0CB34}"/>
              </a:ext>
            </a:extLst>
          </p:cNvPr>
          <p:cNvSpPr/>
          <p:nvPr/>
        </p:nvSpPr>
        <p:spPr>
          <a:xfrm flipH="1">
            <a:off x="-1651288" y="0"/>
            <a:ext cx="3302578" cy="6858000"/>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6" name="TextBox 5">
            <a:extLst>
              <a:ext uri="{FF2B5EF4-FFF2-40B4-BE49-F238E27FC236}">
                <a16:creationId xmlns:a16="http://schemas.microsoft.com/office/drawing/2014/main" id="{3D28562E-6940-9870-AB39-8140F8F9EF28}"/>
              </a:ext>
            </a:extLst>
          </p:cNvPr>
          <p:cNvSpPr txBox="1"/>
          <p:nvPr/>
        </p:nvSpPr>
        <p:spPr>
          <a:xfrm>
            <a:off x="2456121" y="3543449"/>
            <a:ext cx="9234376"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CÁC THÀNH VIÊN NHÓM 7</a:t>
            </a:r>
          </a:p>
        </p:txBody>
      </p:sp>
      <p:sp>
        <p:nvSpPr>
          <p:cNvPr id="7" name="TextBox 6">
            <a:extLst>
              <a:ext uri="{FF2B5EF4-FFF2-40B4-BE49-F238E27FC236}">
                <a16:creationId xmlns:a16="http://schemas.microsoft.com/office/drawing/2014/main" id="{408D1C4E-5F26-B651-3454-BF5F7ABDE037}"/>
              </a:ext>
            </a:extLst>
          </p:cNvPr>
          <p:cNvSpPr txBox="1"/>
          <p:nvPr/>
        </p:nvSpPr>
        <p:spPr>
          <a:xfrm>
            <a:off x="4066861" y="5578030"/>
            <a:ext cx="9234376"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GVHD: </a:t>
            </a:r>
            <a:r>
              <a:rPr lang="en-US" sz="2400" b="1" dirty="0" err="1">
                <a:latin typeface="Times New Roman" panose="02020603050405020304" pitchFamily="18" charset="0"/>
                <a:cs typeface="Times New Roman" panose="02020603050405020304" pitchFamily="18" charset="0"/>
              </a:rPr>
              <a:t>ThS</a:t>
            </a:r>
            <a:r>
              <a:rPr lang="en-US" sz="2400" b="1" dirty="0">
                <a:latin typeface="Times New Roman" panose="02020603050405020304" pitchFamily="18" charset="0"/>
                <a:cs typeface="Times New Roman" panose="02020603050405020304" pitchFamily="18" charset="0"/>
              </a:rPr>
              <a:t>. NGUYỄN THỊ THÙY TRANG</a:t>
            </a:r>
          </a:p>
        </p:txBody>
      </p:sp>
    </p:spTree>
    <p:extLst>
      <p:ext uri="{BB962C8B-B14F-4D97-AF65-F5344CB8AC3E}">
        <p14:creationId xmlns:p14="http://schemas.microsoft.com/office/powerpoint/2010/main" val="15184832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51507-BD95-C435-5009-5CDF90956856}"/>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8ED8EC99-B8D4-3D0B-3E98-DB6F3C04DFB9}"/>
              </a:ext>
            </a:extLst>
          </p:cNvPr>
          <p:cNvSpPr>
            <a:spLocks noChangeArrowheads="1"/>
          </p:cNvSpPr>
          <p:nvPr/>
        </p:nvSpPr>
        <p:spPr bwMode="auto">
          <a:xfrm>
            <a:off x="17495574" y="2533058"/>
            <a:ext cx="809599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rPr>
              <a:t>Khôi phục là quá trình dùng file sao lưu để phục hồi cơ sở dữ liệu.</a:t>
            </a:r>
            <a:endParaRPr kumimoji="0" lang="vi-VN"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a:ln>
                  <a:noFill/>
                </a:ln>
                <a:solidFill>
                  <a:schemeClr val="tx1"/>
                </a:solidFill>
                <a:effectLst/>
              </a:rPr>
              <a:t>Full Restore</a:t>
            </a:r>
            <a:r>
              <a:rPr kumimoji="0" lang="en-US" altLang="en-US" sz="1800" b="0" i="0" u="none" strike="noStrike" cap="none" normalizeH="0" baseline="0">
                <a:ln>
                  <a:noFill/>
                </a:ln>
                <a:solidFill>
                  <a:schemeClr val="tx1"/>
                </a:solidFill>
                <a:effectLst/>
              </a:rPr>
              <a:t>: Khôi phục toàn bộ cơ sở dữ liệu về thời điểm sao lưu.</a:t>
            </a:r>
            <a:endParaRPr kumimoji="0" lang="vi-VN" altLang="en-US" sz="1800" b="0" i="0" u="none" strike="noStrike" cap="none" normalizeH="0" baseline="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a:ln>
                  <a:noFill/>
                </a:ln>
                <a:solidFill>
                  <a:schemeClr val="tx1"/>
                </a:solidFill>
                <a:effectLst/>
              </a:rPr>
              <a:t>Khôi phục theo thời điểm</a:t>
            </a:r>
            <a:r>
              <a:rPr kumimoji="0" lang="en-US" altLang="en-US" sz="1800" b="0" i="0" u="none" strike="noStrike" cap="none" normalizeH="0" baseline="0">
                <a:ln>
                  <a:noFill/>
                </a:ln>
                <a:solidFill>
                  <a:schemeClr val="tx1"/>
                </a:solidFill>
                <a:effectLst/>
              </a:rPr>
              <a:t>: Sử dụng bản sao lưu nhật ký giao dịch để khôi phục cơ sở dữ liệu về một thời điểm cụ thể, giúp khôi phục trước khi xảy ra mất dữ liệu.</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endParaRPr>
          </a:p>
        </p:txBody>
      </p:sp>
      <p:grpSp>
        <p:nvGrpSpPr>
          <p:cNvPr id="6" name="Group 5">
            <a:extLst>
              <a:ext uri="{FF2B5EF4-FFF2-40B4-BE49-F238E27FC236}">
                <a16:creationId xmlns:a16="http://schemas.microsoft.com/office/drawing/2014/main" id="{0B9F03ED-6ED0-C2FE-49CA-5EBFC2C64E1C}"/>
              </a:ext>
            </a:extLst>
          </p:cNvPr>
          <p:cNvGrpSpPr/>
          <p:nvPr/>
        </p:nvGrpSpPr>
        <p:grpSpPr>
          <a:xfrm>
            <a:off x="12192000" y="0"/>
            <a:ext cx="4953867" cy="6858000"/>
            <a:chOff x="8889422" y="0"/>
            <a:chExt cx="4953867" cy="6858000"/>
          </a:xfrm>
        </p:grpSpPr>
        <p:sp>
          <p:nvSpPr>
            <p:cNvPr id="4" name="Arrow: Chevron 3">
              <a:extLst>
                <a:ext uri="{FF2B5EF4-FFF2-40B4-BE49-F238E27FC236}">
                  <a16:creationId xmlns:a16="http://schemas.microsoft.com/office/drawing/2014/main" id="{C40B2260-2FE2-BB8A-674E-3FE25E3753B7}"/>
                </a:ext>
              </a:extLst>
            </p:cNvPr>
            <p:cNvSpPr/>
            <p:nvPr/>
          </p:nvSpPr>
          <p:spPr>
            <a:xfrm>
              <a:off x="10540711" y="0"/>
              <a:ext cx="3302578" cy="6858000"/>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5" name="Arrow: Chevron 4">
              <a:extLst>
                <a:ext uri="{FF2B5EF4-FFF2-40B4-BE49-F238E27FC236}">
                  <a16:creationId xmlns:a16="http://schemas.microsoft.com/office/drawing/2014/main" id="{A72E35D5-0075-FA88-5B4A-2B98DF0811F5}"/>
                </a:ext>
              </a:extLst>
            </p:cNvPr>
            <p:cNvSpPr/>
            <p:nvPr/>
          </p:nvSpPr>
          <p:spPr>
            <a:xfrm>
              <a:off x="8889422" y="0"/>
              <a:ext cx="3302578" cy="6858000"/>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grpSp>
      <p:sp>
        <p:nvSpPr>
          <p:cNvPr id="9" name="Arrow: Chevron 8">
            <a:extLst>
              <a:ext uri="{FF2B5EF4-FFF2-40B4-BE49-F238E27FC236}">
                <a16:creationId xmlns:a16="http://schemas.microsoft.com/office/drawing/2014/main" id="{977B78E3-38F9-D75D-64A7-8E8923DCC893}"/>
              </a:ext>
            </a:extLst>
          </p:cNvPr>
          <p:cNvSpPr/>
          <p:nvPr/>
        </p:nvSpPr>
        <p:spPr>
          <a:xfrm flipH="1">
            <a:off x="-651496" y="-3222596"/>
            <a:ext cx="3618323" cy="10168775"/>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0" name="TextBox 9">
            <a:extLst>
              <a:ext uri="{FF2B5EF4-FFF2-40B4-BE49-F238E27FC236}">
                <a16:creationId xmlns:a16="http://schemas.microsoft.com/office/drawing/2014/main" id="{D498B461-6934-C56C-DA71-BA13A4E20EB9}"/>
              </a:ext>
            </a:extLst>
          </p:cNvPr>
          <p:cNvSpPr txBox="1"/>
          <p:nvPr/>
        </p:nvSpPr>
        <p:spPr>
          <a:xfrm>
            <a:off x="2707893" y="7069769"/>
            <a:ext cx="7494359" cy="1015663"/>
          </a:xfrm>
          <a:prstGeom prst="rect">
            <a:avLst/>
          </a:prstGeom>
          <a:noFill/>
        </p:spPr>
        <p:txBody>
          <a:bodyPr wrap="none" rtlCol="0">
            <a:spAutoFit/>
          </a:bodyPr>
          <a:lstStyle/>
          <a:p>
            <a:r>
              <a:rPr lang="vi-VN" sz="6000" b="1">
                <a:latin typeface="+mj-lt"/>
              </a:rPr>
              <a:t>MÔ HÌNH PHỤC HỒI</a:t>
            </a:r>
            <a:endParaRPr lang="en-US" sz="6000" b="1">
              <a:latin typeface="Arial Black" panose="020B0A04020102020204" pitchFamily="34" charset="0"/>
            </a:endParaRPr>
          </a:p>
        </p:txBody>
      </p:sp>
      <p:sp>
        <p:nvSpPr>
          <p:cNvPr id="11" name="TextBox 10">
            <a:extLst>
              <a:ext uri="{FF2B5EF4-FFF2-40B4-BE49-F238E27FC236}">
                <a16:creationId xmlns:a16="http://schemas.microsoft.com/office/drawing/2014/main" id="{74EBC651-8F60-0773-079E-13B7BF78CD12}"/>
              </a:ext>
            </a:extLst>
          </p:cNvPr>
          <p:cNvSpPr txBox="1"/>
          <p:nvPr/>
        </p:nvSpPr>
        <p:spPr>
          <a:xfrm>
            <a:off x="10710629" y="7208268"/>
            <a:ext cx="997389" cy="369332"/>
          </a:xfrm>
          <a:prstGeom prst="rect">
            <a:avLst/>
          </a:prstGeom>
          <a:noFill/>
        </p:spPr>
        <p:txBody>
          <a:bodyPr wrap="none" rtlCol="0">
            <a:spAutoFit/>
          </a:bodyPr>
          <a:lstStyle/>
          <a:p>
            <a:r>
              <a:rPr lang="vi-VN">
                <a:latin typeface="Calibri" panose="020F0502020204030204" pitchFamily="34" charset="0"/>
              </a:rPr>
              <a:t>NHÓM 7</a:t>
            </a:r>
            <a:endParaRPr lang="en-US">
              <a:latin typeface="Calibri" panose="020F0502020204030204" pitchFamily="34" charset="0"/>
            </a:endParaRPr>
          </a:p>
        </p:txBody>
      </p:sp>
      <p:sp>
        <p:nvSpPr>
          <p:cNvPr id="12" name="TextBox 11">
            <a:extLst>
              <a:ext uri="{FF2B5EF4-FFF2-40B4-BE49-F238E27FC236}">
                <a16:creationId xmlns:a16="http://schemas.microsoft.com/office/drawing/2014/main" id="{99A5AAC1-A1C1-2D50-7951-E7FFB3099E30}"/>
              </a:ext>
            </a:extLst>
          </p:cNvPr>
          <p:cNvSpPr txBox="1"/>
          <p:nvPr/>
        </p:nvSpPr>
        <p:spPr>
          <a:xfrm>
            <a:off x="4225937" y="-581102"/>
            <a:ext cx="2905860" cy="369332"/>
          </a:xfrm>
          <a:prstGeom prst="rect">
            <a:avLst/>
          </a:prstGeom>
          <a:noFill/>
        </p:spPr>
        <p:txBody>
          <a:bodyPr wrap="none" rtlCol="0">
            <a:spAutoFit/>
          </a:bodyPr>
          <a:lstStyle/>
          <a:p>
            <a:r>
              <a:rPr lang="vi-VN">
                <a:latin typeface="Calibri" panose="020F0502020204030204" pitchFamily="34" charset="0"/>
              </a:rPr>
              <a:t>HỆ QUẢN TRỊ CƠ SỞ DỮ LIỆU</a:t>
            </a:r>
            <a:endParaRPr lang="en-US">
              <a:latin typeface="Calibri" panose="020F0502020204030204" pitchFamily="34" charset="0"/>
            </a:endParaRPr>
          </a:p>
        </p:txBody>
      </p:sp>
      <p:sp>
        <p:nvSpPr>
          <p:cNvPr id="8" name="Arrow: Chevron 7">
            <a:extLst>
              <a:ext uri="{FF2B5EF4-FFF2-40B4-BE49-F238E27FC236}">
                <a16:creationId xmlns:a16="http://schemas.microsoft.com/office/drawing/2014/main" id="{9A3D3B9B-B3A5-24E9-078C-2BFBCE1ED7EB}"/>
              </a:ext>
            </a:extLst>
          </p:cNvPr>
          <p:cNvSpPr/>
          <p:nvPr/>
        </p:nvSpPr>
        <p:spPr>
          <a:xfrm flipH="1">
            <a:off x="580570" y="-3222596"/>
            <a:ext cx="3618323" cy="10168775"/>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2" name="TextBox 1">
            <a:extLst>
              <a:ext uri="{FF2B5EF4-FFF2-40B4-BE49-F238E27FC236}">
                <a16:creationId xmlns:a16="http://schemas.microsoft.com/office/drawing/2014/main" id="{C0079DF8-0BF8-85E8-B4A9-5D6E601FC444}"/>
              </a:ext>
            </a:extLst>
          </p:cNvPr>
          <p:cNvSpPr txBox="1"/>
          <p:nvPr/>
        </p:nvSpPr>
        <p:spPr>
          <a:xfrm>
            <a:off x="2811898" y="1446292"/>
            <a:ext cx="3262432" cy="830997"/>
          </a:xfrm>
          <a:prstGeom prst="rect">
            <a:avLst/>
          </a:prstGeom>
          <a:noFill/>
        </p:spPr>
        <p:txBody>
          <a:bodyPr wrap="none" rtlCol="0">
            <a:spAutoFit/>
          </a:bodyPr>
          <a:lstStyle/>
          <a:p>
            <a:r>
              <a:rPr lang="vi-VN" sz="4800" b="1" dirty="0">
                <a:latin typeface="+mj-lt"/>
              </a:rPr>
              <a:t>NỘI DUNG</a:t>
            </a:r>
            <a:endParaRPr lang="en-US" sz="4800" b="1" dirty="0">
              <a:latin typeface="Arial Black" panose="020B0A04020102020204" pitchFamily="34" charset="0"/>
            </a:endParaRPr>
          </a:p>
        </p:txBody>
      </p:sp>
      <p:grpSp>
        <p:nvGrpSpPr>
          <p:cNvPr id="21" name="Group 20">
            <a:extLst>
              <a:ext uri="{FF2B5EF4-FFF2-40B4-BE49-F238E27FC236}">
                <a16:creationId xmlns:a16="http://schemas.microsoft.com/office/drawing/2014/main" id="{326DEB59-3E34-DA3A-2C57-8FFB585EADB7}"/>
              </a:ext>
            </a:extLst>
          </p:cNvPr>
          <p:cNvGrpSpPr/>
          <p:nvPr/>
        </p:nvGrpSpPr>
        <p:grpSpPr>
          <a:xfrm>
            <a:off x="6577463" y="1618589"/>
            <a:ext cx="4382471" cy="762446"/>
            <a:chOff x="6577463" y="1446292"/>
            <a:chExt cx="4382471" cy="762446"/>
          </a:xfrm>
        </p:grpSpPr>
        <p:grpSp>
          <p:nvGrpSpPr>
            <p:cNvPr id="7" name="Group 6">
              <a:extLst>
                <a:ext uri="{FF2B5EF4-FFF2-40B4-BE49-F238E27FC236}">
                  <a16:creationId xmlns:a16="http://schemas.microsoft.com/office/drawing/2014/main" id="{CF7F6A88-4A8A-8EF2-2EA8-15BABE724940}"/>
                </a:ext>
              </a:extLst>
            </p:cNvPr>
            <p:cNvGrpSpPr/>
            <p:nvPr/>
          </p:nvGrpSpPr>
          <p:grpSpPr>
            <a:xfrm>
              <a:off x="6577463" y="1446292"/>
              <a:ext cx="4382471" cy="762446"/>
              <a:chOff x="6577463" y="1446292"/>
              <a:chExt cx="4382471" cy="762446"/>
            </a:xfrm>
          </p:grpSpPr>
          <p:sp>
            <p:nvSpPr>
              <p:cNvPr id="16" name="Oval 15">
                <a:extLst>
                  <a:ext uri="{FF2B5EF4-FFF2-40B4-BE49-F238E27FC236}">
                    <a16:creationId xmlns:a16="http://schemas.microsoft.com/office/drawing/2014/main" id="{529DE128-26C6-12ED-99A4-F1C7DE063E8D}"/>
                  </a:ext>
                </a:extLst>
              </p:cNvPr>
              <p:cNvSpPr/>
              <p:nvPr/>
            </p:nvSpPr>
            <p:spPr>
              <a:xfrm>
                <a:off x="6577463" y="1446292"/>
                <a:ext cx="762446" cy="762446"/>
              </a:xfrm>
              <a:prstGeom prst="ellipse">
                <a:avLst/>
              </a:prstGeom>
              <a:solidFill>
                <a:schemeClr val="accent3"/>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26" name="TextBox 25">
                <a:extLst>
                  <a:ext uri="{FF2B5EF4-FFF2-40B4-BE49-F238E27FC236}">
                    <a16:creationId xmlns:a16="http://schemas.microsoft.com/office/drawing/2014/main" id="{AF8F64A0-46BF-E5FB-CA8A-B362CEDC80C0}"/>
                  </a:ext>
                </a:extLst>
              </p:cNvPr>
              <p:cNvSpPr txBox="1"/>
              <p:nvPr/>
            </p:nvSpPr>
            <p:spPr>
              <a:xfrm>
                <a:off x="7561943" y="1642849"/>
                <a:ext cx="3397991" cy="369332"/>
              </a:xfrm>
              <a:prstGeom prst="rect">
                <a:avLst/>
              </a:prstGeom>
              <a:noFill/>
            </p:spPr>
            <p:txBody>
              <a:bodyPr wrap="square" rtlCol="0">
                <a:spAutoFit/>
              </a:bodyPr>
              <a:lstStyle/>
              <a:p>
                <a:r>
                  <a:rPr lang="vi-VN" b="1" dirty="0">
                    <a:latin typeface="Calibri" panose="020F0502020204030204" pitchFamily="34" charset="0"/>
                  </a:rPr>
                  <a:t>KHÁI NIỆM</a:t>
                </a:r>
                <a:endParaRPr lang="en-US" b="1" dirty="0">
                  <a:latin typeface="Calibri" panose="020F0502020204030204" pitchFamily="34" charset="0"/>
                </a:endParaRPr>
              </a:p>
            </p:txBody>
          </p:sp>
        </p:grpSp>
        <p:pic>
          <p:nvPicPr>
            <p:cNvPr id="20" name="Graphic 19" descr="Lightbulb with solid fill">
              <a:extLst>
                <a:ext uri="{FF2B5EF4-FFF2-40B4-BE49-F238E27FC236}">
                  <a16:creationId xmlns:a16="http://schemas.microsoft.com/office/drawing/2014/main" id="{10AE7026-DC1C-5886-104F-8C05C15FB7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68285" y="1517392"/>
              <a:ext cx="588956" cy="588956"/>
            </a:xfrm>
            <a:prstGeom prst="rect">
              <a:avLst/>
            </a:prstGeom>
          </p:spPr>
        </p:pic>
      </p:grpSp>
      <p:grpSp>
        <p:nvGrpSpPr>
          <p:cNvPr id="44" name="Group 43">
            <a:extLst>
              <a:ext uri="{FF2B5EF4-FFF2-40B4-BE49-F238E27FC236}">
                <a16:creationId xmlns:a16="http://schemas.microsoft.com/office/drawing/2014/main" id="{85E18B36-4C64-04D0-522B-A708B7889424}"/>
              </a:ext>
            </a:extLst>
          </p:cNvPr>
          <p:cNvGrpSpPr/>
          <p:nvPr/>
        </p:nvGrpSpPr>
        <p:grpSpPr>
          <a:xfrm>
            <a:off x="6666868" y="4909368"/>
            <a:ext cx="4833487" cy="762446"/>
            <a:chOff x="6577463" y="5511607"/>
            <a:chExt cx="4833487" cy="762446"/>
          </a:xfrm>
        </p:grpSpPr>
        <p:grpSp>
          <p:nvGrpSpPr>
            <p:cNvPr id="17" name="Group 16">
              <a:extLst>
                <a:ext uri="{FF2B5EF4-FFF2-40B4-BE49-F238E27FC236}">
                  <a16:creationId xmlns:a16="http://schemas.microsoft.com/office/drawing/2014/main" id="{A3AC3592-0D0A-27B2-67C2-B74762ADA98F}"/>
                </a:ext>
              </a:extLst>
            </p:cNvPr>
            <p:cNvGrpSpPr/>
            <p:nvPr/>
          </p:nvGrpSpPr>
          <p:grpSpPr>
            <a:xfrm>
              <a:off x="6577463" y="5511607"/>
              <a:ext cx="4833487" cy="762446"/>
              <a:chOff x="6577463" y="5511607"/>
              <a:chExt cx="4833487" cy="762446"/>
            </a:xfrm>
          </p:grpSpPr>
          <p:sp>
            <p:nvSpPr>
              <p:cNvPr id="25" name="Oval 24">
                <a:extLst>
                  <a:ext uri="{FF2B5EF4-FFF2-40B4-BE49-F238E27FC236}">
                    <a16:creationId xmlns:a16="http://schemas.microsoft.com/office/drawing/2014/main" id="{78D80156-1DDD-606B-6595-B8007B52D198}"/>
                  </a:ext>
                </a:extLst>
              </p:cNvPr>
              <p:cNvSpPr/>
              <p:nvPr/>
            </p:nvSpPr>
            <p:spPr>
              <a:xfrm>
                <a:off x="6577463" y="5511607"/>
                <a:ext cx="762446" cy="762446"/>
              </a:xfrm>
              <a:prstGeom prst="ellipse">
                <a:avLst/>
              </a:prstGeom>
              <a:solidFill>
                <a:schemeClr val="accent3"/>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30" name="TextBox 29">
                <a:extLst>
                  <a:ext uri="{FF2B5EF4-FFF2-40B4-BE49-F238E27FC236}">
                    <a16:creationId xmlns:a16="http://schemas.microsoft.com/office/drawing/2014/main" id="{3C65071C-1351-337F-C22F-9020E4DB39D3}"/>
                  </a:ext>
                </a:extLst>
              </p:cNvPr>
              <p:cNvSpPr txBox="1"/>
              <p:nvPr/>
            </p:nvSpPr>
            <p:spPr>
              <a:xfrm>
                <a:off x="7548271" y="5705531"/>
                <a:ext cx="3862679" cy="369332"/>
              </a:xfrm>
              <a:prstGeom prst="rect">
                <a:avLst/>
              </a:prstGeom>
              <a:noFill/>
            </p:spPr>
            <p:txBody>
              <a:bodyPr wrap="square" rtlCol="0">
                <a:spAutoFit/>
              </a:bodyPr>
              <a:lstStyle/>
              <a:p>
                <a:r>
                  <a:rPr lang="en-US" b="1" dirty="0">
                    <a:latin typeface="Calibri" panose="020F0502020204030204" pitchFamily="34" charset="0"/>
                  </a:rPr>
                  <a:t>ỨNG DỤNG VÀ DEMO</a:t>
                </a:r>
                <a:endParaRPr lang="vi-VN" b="1" dirty="0">
                  <a:latin typeface="Calibri" panose="020F0502020204030204" pitchFamily="34" charset="0"/>
                </a:endParaRPr>
              </a:p>
            </p:txBody>
          </p:sp>
        </p:grpSp>
        <p:pic>
          <p:nvPicPr>
            <p:cNvPr id="32" name="Graphic 31" descr="Closed book with solid fill">
              <a:extLst>
                <a:ext uri="{FF2B5EF4-FFF2-40B4-BE49-F238E27FC236}">
                  <a16:creationId xmlns:a16="http://schemas.microsoft.com/office/drawing/2014/main" id="{667008BC-5B3A-8290-3D97-1896A75F09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36410" y="5593156"/>
              <a:ext cx="632617" cy="632617"/>
            </a:xfrm>
            <a:prstGeom prst="rect">
              <a:avLst/>
            </a:prstGeom>
          </p:spPr>
        </p:pic>
      </p:grpSp>
      <p:grpSp>
        <p:nvGrpSpPr>
          <p:cNvPr id="43" name="Group 42">
            <a:extLst>
              <a:ext uri="{FF2B5EF4-FFF2-40B4-BE49-F238E27FC236}">
                <a16:creationId xmlns:a16="http://schemas.microsoft.com/office/drawing/2014/main" id="{733540C4-4674-0943-AFF0-8BDD9E18CF6F}"/>
              </a:ext>
            </a:extLst>
          </p:cNvPr>
          <p:cNvGrpSpPr/>
          <p:nvPr/>
        </p:nvGrpSpPr>
        <p:grpSpPr>
          <a:xfrm>
            <a:off x="6633100" y="3707971"/>
            <a:ext cx="4368801" cy="762446"/>
            <a:chOff x="6577463" y="3478950"/>
            <a:chExt cx="4368801" cy="762446"/>
          </a:xfrm>
        </p:grpSpPr>
        <p:grpSp>
          <p:nvGrpSpPr>
            <p:cNvPr id="14" name="Group 13">
              <a:extLst>
                <a:ext uri="{FF2B5EF4-FFF2-40B4-BE49-F238E27FC236}">
                  <a16:creationId xmlns:a16="http://schemas.microsoft.com/office/drawing/2014/main" id="{C4D9FD39-750C-E460-06EF-8D551B801D8F}"/>
                </a:ext>
              </a:extLst>
            </p:cNvPr>
            <p:cNvGrpSpPr/>
            <p:nvPr/>
          </p:nvGrpSpPr>
          <p:grpSpPr>
            <a:xfrm>
              <a:off x="6577463" y="3478950"/>
              <a:ext cx="4368801" cy="762446"/>
              <a:chOff x="6577463" y="3478950"/>
              <a:chExt cx="4368801" cy="762446"/>
            </a:xfrm>
          </p:grpSpPr>
          <p:sp>
            <p:nvSpPr>
              <p:cNvPr id="23" name="Oval 22">
                <a:extLst>
                  <a:ext uri="{FF2B5EF4-FFF2-40B4-BE49-F238E27FC236}">
                    <a16:creationId xmlns:a16="http://schemas.microsoft.com/office/drawing/2014/main" id="{3566787A-C7A2-1900-928C-C26160811AC4}"/>
                  </a:ext>
                </a:extLst>
              </p:cNvPr>
              <p:cNvSpPr/>
              <p:nvPr/>
            </p:nvSpPr>
            <p:spPr>
              <a:xfrm>
                <a:off x="6577463" y="3478950"/>
                <a:ext cx="762446" cy="762446"/>
              </a:xfrm>
              <a:prstGeom prst="ellipse">
                <a:avLst/>
              </a:prstGeom>
              <a:solidFill>
                <a:schemeClr val="accent3"/>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28" name="TextBox 27">
                <a:extLst>
                  <a:ext uri="{FF2B5EF4-FFF2-40B4-BE49-F238E27FC236}">
                    <a16:creationId xmlns:a16="http://schemas.microsoft.com/office/drawing/2014/main" id="{471FAB4B-DD34-DC40-68C4-17EA11553BEF}"/>
                  </a:ext>
                </a:extLst>
              </p:cNvPr>
              <p:cNvSpPr txBox="1"/>
              <p:nvPr/>
            </p:nvSpPr>
            <p:spPr>
              <a:xfrm>
                <a:off x="7548273" y="3675507"/>
                <a:ext cx="3397991" cy="369332"/>
              </a:xfrm>
              <a:prstGeom prst="rect">
                <a:avLst/>
              </a:prstGeom>
              <a:noFill/>
            </p:spPr>
            <p:txBody>
              <a:bodyPr wrap="square" rtlCol="0">
                <a:spAutoFit/>
              </a:bodyPr>
              <a:lstStyle/>
              <a:p>
                <a:r>
                  <a:rPr lang="en-US" b="1" dirty="0">
                    <a:latin typeface="Calibri" panose="020F0502020204030204" pitchFamily="34" charset="0"/>
                  </a:rPr>
                  <a:t>THUẬT TOÁN</a:t>
                </a:r>
                <a:endParaRPr lang="vi-VN" b="1" dirty="0">
                  <a:latin typeface="Calibri" panose="020F0502020204030204" pitchFamily="34" charset="0"/>
                </a:endParaRPr>
              </a:p>
            </p:txBody>
          </p:sp>
        </p:grpSp>
        <p:pic>
          <p:nvPicPr>
            <p:cNvPr id="38" name="Graphic 37" descr="Checklist with solid fill">
              <a:extLst>
                <a:ext uri="{FF2B5EF4-FFF2-40B4-BE49-F238E27FC236}">
                  <a16:creationId xmlns:a16="http://schemas.microsoft.com/office/drawing/2014/main" id="{AF6E64D7-2833-E10D-DC12-954090B758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58975" y="3565904"/>
              <a:ext cx="588538" cy="588538"/>
            </a:xfrm>
            <a:prstGeom prst="rect">
              <a:avLst/>
            </a:prstGeom>
          </p:spPr>
        </p:pic>
      </p:grpSp>
      <p:grpSp>
        <p:nvGrpSpPr>
          <p:cNvPr id="41" name="Group 40">
            <a:extLst>
              <a:ext uri="{FF2B5EF4-FFF2-40B4-BE49-F238E27FC236}">
                <a16:creationId xmlns:a16="http://schemas.microsoft.com/office/drawing/2014/main" id="{41933B11-80C3-6CA0-24F4-74C1089AFB83}"/>
              </a:ext>
            </a:extLst>
          </p:cNvPr>
          <p:cNvGrpSpPr/>
          <p:nvPr/>
        </p:nvGrpSpPr>
        <p:grpSpPr>
          <a:xfrm>
            <a:off x="6633101" y="2682550"/>
            <a:ext cx="4382470" cy="762446"/>
            <a:chOff x="6577463" y="2462621"/>
            <a:chExt cx="4382470" cy="762446"/>
          </a:xfrm>
        </p:grpSpPr>
        <p:grpSp>
          <p:nvGrpSpPr>
            <p:cNvPr id="13" name="Group 12">
              <a:extLst>
                <a:ext uri="{FF2B5EF4-FFF2-40B4-BE49-F238E27FC236}">
                  <a16:creationId xmlns:a16="http://schemas.microsoft.com/office/drawing/2014/main" id="{5DAC7898-E553-3FAD-6080-526184669B61}"/>
                </a:ext>
              </a:extLst>
            </p:cNvPr>
            <p:cNvGrpSpPr/>
            <p:nvPr/>
          </p:nvGrpSpPr>
          <p:grpSpPr>
            <a:xfrm>
              <a:off x="6577463" y="2462621"/>
              <a:ext cx="4382470" cy="762446"/>
              <a:chOff x="6577463" y="2462621"/>
              <a:chExt cx="4382470" cy="762446"/>
            </a:xfrm>
          </p:grpSpPr>
          <p:sp>
            <p:nvSpPr>
              <p:cNvPr id="22" name="Oval 21">
                <a:extLst>
                  <a:ext uri="{FF2B5EF4-FFF2-40B4-BE49-F238E27FC236}">
                    <a16:creationId xmlns:a16="http://schemas.microsoft.com/office/drawing/2014/main" id="{0BC4C092-03F8-62A1-674C-591ACE95AEA3}"/>
                  </a:ext>
                </a:extLst>
              </p:cNvPr>
              <p:cNvSpPr/>
              <p:nvPr/>
            </p:nvSpPr>
            <p:spPr>
              <a:xfrm>
                <a:off x="6577463" y="2462621"/>
                <a:ext cx="762446" cy="762446"/>
              </a:xfrm>
              <a:prstGeom prst="ellipse">
                <a:avLst/>
              </a:prstGeom>
              <a:solidFill>
                <a:schemeClr val="accent3"/>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27" name="TextBox 26">
                <a:extLst>
                  <a:ext uri="{FF2B5EF4-FFF2-40B4-BE49-F238E27FC236}">
                    <a16:creationId xmlns:a16="http://schemas.microsoft.com/office/drawing/2014/main" id="{9262C901-FDEC-75FF-6AD7-44686FFCA5B3}"/>
                  </a:ext>
                </a:extLst>
              </p:cNvPr>
              <p:cNvSpPr txBox="1"/>
              <p:nvPr/>
            </p:nvSpPr>
            <p:spPr>
              <a:xfrm>
                <a:off x="7561942" y="2659178"/>
                <a:ext cx="3397991" cy="369332"/>
              </a:xfrm>
              <a:prstGeom prst="rect">
                <a:avLst/>
              </a:prstGeom>
              <a:noFill/>
            </p:spPr>
            <p:txBody>
              <a:bodyPr wrap="square" rtlCol="0">
                <a:spAutoFit/>
              </a:bodyPr>
              <a:lstStyle/>
              <a:p>
                <a:r>
                  <a:rPr lang="en-US" b="1" dirty="0">
                    <a:latin typeface="Calibri" panose="020F0502020204030204" pitchFamily="34" charset="0"/>
                  </a:rPr>
                  <a:t>GIỚI THIỆU KMEANS VÀ RFM</a:t>
                </a:r>
                <a:endParaRPr lang="vi-VN" b="1" dirty="0">
                  <a:latin typeface="Calibri" panose="020F0502020204030204" pitchFamily="34" charset="0"/>
                </a:endParaRPr>
              </a:p>
            </p:txBody>
          </p:sp>
        </p:grpSp>
        <p:pic>
          <p:nvPicPr>
            <p:cNvPr id="40" name="Graphic 39" descr="Magnifying glass with solid fill">
              <a:extLst>
                <a:ext uri="{FF2B5EF4-FFF2-40B4-BE49-F238E27FC236}">
                  <a16:creationId xmlns:a16="http://schemas.microsoft.com/office/drawing/2014/main" id="{972817C5-0DDF-044E-DCCB-C065BE1DAC5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68285" y="2559043"/>
              <a:ext cx="568868" cy="568868"/>
            </a:xfrm>
            <a:prstGeom prst="rect">
              <a:avLst/>
            </a:prstGeom>
          </p:spPr>
        </p:pic>
      </p:grpSp>
    </p:spTree>
    <p:extLst>
      <p:ext uri="{BB962C8B-B14F-4D97-AF65-F5344CB8AC3E}">
        <p14:creationId xmlns:p14="http://schemas.microsoft.com/office/powerpoint/2010/main" val="6788765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Chevron 3">
            <a:extLst>
              <a:ext uri="{FF2B5EF4-FFF2-40B4-BE49-F238E27FC236}">
                <a16:creationId xmlns:a16="http://schemas.microsoft.com/office/drawing/2014/main" id="{C8BC33D5-760F-8489-C42F-359CF91DADA3}"/>
              </a:ext>
            </a:extLst>
          </p:cNvPr>
          <p:cNvSpPr/>
          <p:nvPr/>
        </p:nvSpPr>
        <p:spPr>
          <a:xfrm flipH="1">
            <a:off x="-1232066" y="-2917968"/>
            <a:ext cx="5634442" cy="15834787"/>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endParaRPr>
          </a:p>
        </p:txBody>
      </p:sp>
      <p:sp>
        <p:nvSpPr>
          <p:cNvPr id="3" name="Rectangle 2">
            <a:extLst>
              <a:ext uri="{FF2B5EF4-FFF2-40B4-BE49-F238E27FC236}">
                <a16:creationId xmlns:a16="http://schemas.microsoft.com/office/drawing/2014/main" id="{23D2E0DF-4BDF-CA9F-E4E6-9D940D98E805}"/>
              </a:ext>
            </a:extLst>
          </p:cNvPr>
          <p:cNvSpPr>
            <a:spLocks noChangeArrowheads="1"/>
          </p:cNvSpPr>
          <p:nvPr/>
        </p:nvSpPr>
        <p:spPr bwMode="auto">
          <a:xfrm>
            <a:off x="3465569" y="404020"/>
            <a:ext cx="857582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Phân cụm K-</a:t>
            </a:r>
            <a:r>
              <a:rPr kumimoji="0" lang="vi-VN"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mean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
            </a:r>
            <a:r>
              <a:rPr kumimoji="0" lang="vi-V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là một thuật toán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vi-V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học không giám sát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vi-V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được sử dụng để phân cụm dữ liệu, nhóm các điểm dữ liệu không được gắn nhãn thành các nhóm hoặc cụm.</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D2B631B-2430-A132-473A-BC5CDF4BABBA}"/>
              </a:ext>
            </a:extLst>
          </p:cNvPr>
          <p:cNvSpPr txBox="1"/>
          <p:nvPr/>
        </p:nvSpPr>
        <p:spPr>
          <a:xfrm>
            <a:off x="13621913" y="1668748"/>
            <a:ext cx="6288777" cy="2862322"/>
          </a:xfrm>
          <a:prstGeom prst="rect">
            <a:avLst/>
          </a:prstGeom>
          <a:noFill/>
        </p:spPr>
        <p:txBody>
          <a:bodyPr wrap="square">
            <a:spAutoFit/>
          </a:bodyPr>
          <a:lstStyle/>
          <a:p>
            <a:r>
              <a:rPr lang="vi-VN"/>
              <a:t>Khi gặp sự cố như mất dữ liệu, tấn công mạng, hoặc hỏng cơ sở dữ liệu, việc khôi phục từ bản sao lưu giúp lấy lại dữ liệu bị mất.</a:t>
            </a:r>
          </a:p>
          <a:p>
            <a:endParaRPr lang="vi-VN"/>
          </a:p>
          <a:p>
            <a:pPr marL="285750" indent="-285750">
              <a:buFont typeface="Arial" panose="020B0604020202020204" pitchFamily="34" charset="0"/>
              <a:buChar char="•"/>
            </a:pPr>
            <a:r>
              <a:rPr lang="vi-VN" b="1"/>
              <a:t>Di chuyển cơ sở dữ liệu</a:t>
            </a:r>
            <a:r>
              <a:rPr lang="vi-VN"/>
              <a:t>: Sao lưu và khôi phục cơ sở dữ liệu từ máy chủ cũ sang máy chủ mới để quá trình di chuyển an toàn, dễ dàng.</a:t>
            </a:r>
          </a:p>
          <a:p>
            <a:pPr marL="285750" indent="-285750">
              <a:buFont typeface="Arial" panose="020B0604020202020204" pitchFamily="34" charset="0"/>
              <a:buChar char="•"/>
            </a:pPr>
            <a:endParaRPr lang="vi-VN"/>
          </a:p>
          <a:p>
            <a:pPr marL="285750" indent="-285750">
              <a:buFont typeface="Arial" panose="020B0604020202020204" pitchFamily="34" charset="0"/>
              <a:buChar char="•"/>
            </a:pPr>
            <a:r>
              <a:rPr lang="vi-VN" b="1"/>
              <a:t>Khôi phục theo thời điểm</a:t>
            </a:r>
            <a:r>
              <a:rPr lang="vi-VN"/>
              <a:t>: Sử dụng nhật ký giao dịch để khôi phục cơ sở dữ liệu về một thời điểm cụ thể, đặc biệt hữu ích khi cần đưa hệ thống về trạng thái trước sự cố.</a:t>
            </a:r>
          </a:p>
        </p:txBody>
      </p:sp>
      <p:grpSp>
        <p:nvGrpSpPr>
          <p:cNvPr id="14" name="Group 13">
            <a:extLst>
              <a:ext uri="{FF2B5EF4-FFF2-40B4-BE49-F238E27FC236}">
                <a16:creationId xmlns:a16="http://schemas.microsoft.com/office/drawing/2014/main" id="{5DD4B464-1972-0262-3D05-3385537857FE}"/>
              </a:ext>
            </a:extLst>
          </p:cNvPr>
          <p:cNvGrpSpPr/>
          <p:nvPr/>
        </p:nvGrpSpPr>
        <p:grpSpPr>
          <a:xfrm>
            <a:off x="2006958" y="4120044"/>
            <a:ext cx="4873856" cy="1383115"/>
            <a:chOff x="5956794" y="825623"/>
            <a:chExt cx="4873856" cy="1383115"/>
          </a:xfrm>
        </p:grpSpPr>
        <p:grpSp>
          <p:nvGrpSpPr>
            <p:cNvPr id="15" name="Group 14">
              <a:extLst>
                <a:ext uri="{FF2B5EF4-FFF2-40B4-BE49-F238E27FC236}">
                  <a16:creationId xmlns:a16="http://schemas.microsoft.com/office/drawing/2014/main" id="{B5B266C1-DDE7-115C-8EF1-4F5AF80B12E7}"/>
                </a:ext>
              </a:extLst>
            </p:cNvPr>
            <p:cNvGrpSpPr/>
            <p:nvPr/>
          </p:nvGrpSpPr>
          <p:grpSpPr>
            <a:xfrm>
              <a:off x="5956794" y="825623"/>
              <a:ext cx="4873856" cy="1383115"/>
              <a:chOff x="5956794" y="825623"/>
              <a:chExt cx="4873856" cy="1383115"/>
            </a:xfrm>
          </p:grpSpPr>
          <p:sp>
            <p:nvSpPr>
              <p:cNvPr id="17" name="Oval 16">
                <a:extLst>
                  <a:ext uri="{FF2B5EF4-FFF2-40B4-BE49-F238E27FC236}">
                    <a16:creationId xmlns:a16="http://schemas.microsoft.com/office/drawing/2014/main" id="{2DC58095-0171-67F0-13A1-35D4908C90CA}"/>
                  </a:ext>
                </a:extLst>
              </p:cNvPr>
              <p:cNvSpPr/>
              <p:nvPr/>
            </p:nvSpPr>
            <p:spPr>
              <a:xfrm>
                <a:off x="5956794" y="825623"/>
                <a:ext cx="1383115" cy="1383115"/>
              </a:xfrm>
              <a:prstGeom prst="ellipse">
                <a:avLst/>
              </a:prstGeom>
              <a:solidFill>
                <a:schemeClr val="accent3"/>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a:latin typeface="Calibri" panose="020F0502020204030204" pitchFamily="34" charset="0"/>
                </a:endParaRPr>
              </a:p>
            </p:txBody>
          </p:sp>
          <p:sp>
            <p:nvSpPr>
              <p:cNvPr id="19" name="TextBox 18">
                <a:extLst>
                  <a:ext uri="{FF2B5EF4-FFF2-40B4-BE49-F238E27FC236}">
                    <a16:creationId xmlns:a16="http://schemas.microsoft.com/office/drawing/2014/main" id="{BE1C2301-4FC8-CCEE-CC94-8E6BD87C9367}"/>
                  </a:ext>
                </a:extLst>
              </p:cNvPr>
              <p:cNvSpPr txBox="1"/>
              <p:nvPr/>
            </p:nvSpPr>
            <p:spPr>
              <a:xfrm>
                <a:off x="7432659" y="1172456"/>
                <a:ext cx="3397991" cy="769441"/>
              </a:xfrm>
              <a:prstGeom prst="rect">
                <a:avLst/>
              </a:prstGeom>
              <a:noFill/>
            </p:spPr>
            <p:txBody>
              <a:bodyPr wrap="square" rtlCol="0">
                <a:spAutoFit/>
              </a:bodyPr>
              <a:lstStyle/>
              <a:p>
                <a:r>
                  <a:rPr lang="vi-VN" sz="4400" b="1" dirty="0">
                    <a:latin typeface="Calibri" panose="020F0502020204030204" pitchFamily="34" charset="0"/>
                  </a:rPr>
                  <a:t>KHÁI NIỆM</a:t>
                </a:r>
                <a:endParaRPr lang="en-US" sz="4400" b="1" dirty="0">
                  <a:latin typeface="Calibri" panose="020F0502020204030204" pitchFamily="34" charset="0"/>
                </a:endParaRPr>
              </a:p>
            </p:txBody>
          </p:sp>
        </p:grpSp>
        <p:pic>
          <p:nvPicPr>
            <p:cNvPr id="16" name="Graphic 15" descr="Lightbulb with solid fill">
              <a:extLst>
                <a:ext uri="{FF2B5EF4-FFF2-40B4-BE49-F238E27FC236}">
                  <a16:creationId xmlns:a16="http://schemas.microsoft.com/office/drawing/2014/main" id="{A84C7E69-971B-E6A1-7E31-C8227EB561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15231" y="1001354"/>
              <a:ext cx="1111646" cy="1111646"/>
            </a:xfrm>
            <a:prstGeom prst="rect">
              <a:avLst/>
            </a:prstGeom>
          </p:spPr>
        </p:pic>
      </p:grpSp>
      <p:grpSp>
        <p:nvGrpSpPr>
          <p:cNvPr id="20" name="Group 19">
            <a:extLst>
              <a:ext uri="{FF2B5EF4-FFF2-40B4-BE49-F238E27FC236}">
                <a16:creationId xmlns:a16="http://schemas.microsoft.com/office/drawing/2014/main" id="{B6284F1F-0E78-33EB-9E57-0608817C4803}"/>
              </a:ext>
            </a:extLst>
          </p:cNvPr>
          <p:cNvGrpSpPr/>
          <p:nvPr/>
        </p:nvGrpSpPr>
        <p:grpSpPr>
          <a:xfrm>
            <a:off x="3408468" y="7499725"/>
            <a:ext cx="4571502" cy="993908"/>
            <a:chOff x="6253205" y="2042068"/>
            <a:chExt cx="4571502" cy="993908"/>
          </a:xfrm>
        </p:grpSpPr>
        <p:grpSp>
          <p:nvGrpSpPr>
            <p:cNvPr id="21" name="Group 20">
              <a:extLst>
                <a:ext uri="{FF2B5EF4-FFF2-40B4-BE49-F238E27FC236}">
                  <a16:creationId xmlns:a16="http://schemas.microsoft.com/office/drawing/2014/main" id="{900A98C5-BA15-9809-33D2-51B92199B314}"/>
                </a:ext>
              </a:extLst>
            </p:cNvPr>
            <p:cNvGrpSpPr/>
            <p:nvPr/>
          </p:nvGrpSpPr>
          <p:grpSpPr>
            <a:xfrm>
              <a:off x="6253205" y="2042068"/>
              <a:ext cx="4571502" cy="993908"/>
              <a:chOff x="6253205" y="2042068"/>
              <a:chExt cx="4571502" cy="993908"/>
            </a:xfrm>
          </p:grpSpPr>
          <p:sp>
            <p:nvSpPr>
              <p:cNvPr id="23" name="Oval 22">
                <a:extLst>
                  <a:ext uri="{FF2B5EF4-FFF2-40B4-BE49-F238E27FC236}">
                    <a16:creationId xmlns:a16="http://schemas.microsoft.com/office/drawing/2014/main" id="{D894B838-8876-F91C-9AEE-F60207F70B90}"/>
                  </a:ext>
                </a:extLst>
              </p:cNvPr>
              <p:cNvSpPr/>
              <p:nvPr/>
            </p:nvSpPr>
            <p:spPr>
              <a:xfrm>
                <a:off x="6253205" y="2042068"/>
                <a:ext cx="993908" cy="993908"/>
              </a:xfrm>
              <a:prstGeom prst="ellipse">
                <a:avLst/>
              </a:prstGeom>
              <a:solidFill>
                <a:schemeClr val="accent3"/>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latin typeface="Calibri" panose="020F0502020204030204" pitchFamily="34" charset="0"/>
                </a:endParaRPr>
              </a:p>
            </p:txBody>
          </p:sp>
          <p:sp>
            <p:nvSpPr>
              <p:cNvPr id="24" name="TextBox 23">
                <a:extLst>
                  <a:ext uri="{FF2B5EF4-FFF2-40B4-BE49-F238E27FC236}">
                    <a16:creationId xmlns:a16="http://schemas.microsoft.com/office/drawing/2014/main" id="{C9FA3C20-8802-F297-1F5E-DC5836D84B4E}"/>
                  </a:ext>
                </a:extLst>
              </p:cNvPr>
              <p:cNvSpPr txBox="1"/>
              <p:nvPr/>
            </p:nvSpPr>
            <p:spPr>
              <a:xfrm>
                <a:off x="7426716" y="2231159"/>
                <a:ext cx="3397991" cy="646331"/>
              </a:xfrm>
              <a:prstGeom prst="rect">
                <a:avLst/>
              </a:prstGeom>
              <a:noFill/>
            </p:spPr>
            <p:txBody>
              <a:bodyPr wrap="square" rtlCol="0">
                <a:spAutoFit/>
              </a:bodyPr>
              <a:lstStyle/>
              <a:p>
                <a:r>
                  <a:rPr lang="vi-VN" sz="3600" b="1">
                    <a:latin typeface="Calibri" panose="020F0502020204030204" pitchFamily="34" charset="0"/>
                  </a:rPr>
                  <a:t>Ý NGHĨA</a:t>
                </a:r>
              </a:p>
            </p:txBody>
          </p:sp>
        </p:grpSp>
        <p:pic>
          <p:nvPicPr>
            <p:cNvPr id="22" name="Graphic 21" descr="Magnifying glass with solid fill">
              <a:extLst>
                <a:ext uri="{FF2B5EF4-FFF2-40B4-BE49-F238E27FC236}">
                  <a16:creationId xmlns:a16="http://schemas.microsoft.com/office/drawing/2014/main" id="{9E1FF670-EA4B-2688-17F1-7CC81D6273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10306" y="2079685"/>
              <a:ext cx="797805" cy="797805"/>
            </a:xfrm>
            <a:prstGeom prst="rect">
              <a:avLst/>
            </a:prstGeom>
          </p:spPr>
        </p:pic>
      </p:grpSp>
      <p:pic>
        <p:nvPicPr>
          <p:cNvPr id="6" name="Picture 5">
            <a:extLst>
              <a:ext uri="{FF2B5EF4-FFF2-40B4-BE49-F238E27FC236}">
                <a16:creationId xmlns:a16="http://schemas.microsoft.com/office/drawing/2014/main" id="{5CC71416-42D1-1B62-BF79-FC901E540FCC}"/>
              </a:ext>
            </a:extLst>
          </p:cNvPr>
          <p:cNvPicPr>
            <a:picLocks noChangeAspect="1"/>
          </p:cNvPicPr>
          <p:nvPr/>
        </p:nvPicPr>
        <p:blipFill>
          <a:blip r:embed="rId6"/>
          <a:stretch>
            <a:fillRect/>
          </a:stretch>
        </p:blipFill>
        <p:spPr>
          <a:xfrm>
            <a:off x="3538952" y="1481259"/>
            <a:ext cx="6592220" cy="4915586"/>
          </a:xfrm>
          <a:prstGeom prst="rect">
            <a:avLst/>
          </a:prstGeom>
        </p:spPr>
      </p:pic>
    </p:spTree>
    <p:extLst>
      <p:ext uri="{BB962C8B-B14F-4D97-AF65-F5344CB8AC3E}">
        <p14:creationId xmlns:p14="http://schemas.microsoft.com/office/powerpoint/2010/main" val="4121833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54CAAE3-0276-38D8-17C1-9649CEAC83C9}"/>
              </a:ext>
            </a:extLst>
          </p:cNvPr>
          <p:cNvSpPr txBox="1"/>
          <p:nvPr/>
        </p:nvSpPr>
        <p:spPr>
          <a:xfrm>
            <a:off x="15209223" y="1720839"/>
            <a:ext cx="7583714" cy="3139321"/>
          </a:xfrm>
          <a:prstGeom prst="rect">
            <a:avLst/>
          </a:prstGeom>
          <a:noFill/>
        </p:spPr>
        <p:txBody>
          <a:bodyPr wrap="square">
            <a:spAutoFit/>
          </a:bodyPr>
          <a:lstStyle/>
          <a:p>
            <a:r>
              <a:rPr lang="vi-VN" sz="2400">
                <a:latin typeface="Arial" panose="020B0604020202020204" pitchFamily="34" charset="0"/>
              </a:rPr>
              <a:t>WITH STATS:</a:t>
            </a:r>
          </a:p>
          <a:p>
            <a:r>
              <a:rPr lang="vi-VN">
                <a:latin typeface="Calibri" panose="020F0502020204030204" pitchFamily="34" charset="0"/>
              </a:rPr>
              <a:t>Hiển thị tiến trình khôi phục dưới dạng phần trăm. Thông số này có thể tùy chỉnh để xuất hiện theo từng mức phần trăm (ví dụ: STATS = 5 hiển thị cứ mỗi 5%).</a:t>
            </a:r>
          </a:p>
          <a:p>
            <a:endParaRPr lang="vi-VN" sz="2400">
              <a:latin typeface="Arial" panose="020B0604020202020204" pitchFamily="34" charset="0"/>
            </a:endParaRPr>
          </a:p>
          <a:p>
            <a:r>
              <a:rPr lang="vi-VN" sz="2400">
                <a:latin typeface="Arial" panose="020B0604020202020204" pitchFamily="34" charset="0"/>
              </a:rPr>
              <a:t>WITH STANDBY:</a:t>
            </a:r>
          </a:p>
          <a:p>
            <a:r>
              <a:rPr lang="vi-VN">
                <a:latin typeface="Calibri" panose="020F0502020204030204" pitchFamily="34" charset="0"/>
              </a:rPr>
              <a:t>STANDBY giữ cơ sở dữ liệu ở trạng thái chỉ đọc sau khi áp dụng mỗi bản log, cho phép người dùng kiểm tra dữ liệu trước khi tiếp tục khôi phục các log khác.</a:t>
            </a:r>
          </a:p>
          <a:p>
            <a:r>
              <a:rPr lang="vi-VN">
                <a:latin typeface="Calibri" panose="020F0502020204030204" pitchFamily="34" charset="0"/>
              </a:rPr>
              <a:t>File undo: Lưu trữ các thay đổi chưa được hoàn tất trong quá trình khôi phục để có thể hoàn nguyên (rollback) khi cần thiết.</a:t>
            </a:r>
          </a:p>
        </p:txBody>
      </p:sp>
      <p:sp>
        <p:nvSpPr>
          <p:cNvPr id="12" name="TextBox 11">
            <a:extLst>
              <a:ext uri="{FF2B5EF4-FFF2-40B4-BE49-F238E27FC236}">
                <a16:creationId xmlns:a16="http://schemas.microsoft.com/office/drawing/2014/main" id="{F55600E1-DAEB-AC50-6234-FD16C040FA91}"/>
              </a:ext>
            </a:extLst>
          </p:cNvPr>
          <p:cNvSpPr txBox="1"/>
          <p:nvPr/>
        </p:nvSpPr>
        <p:spPr>
          <a:xfrm>
            <a:off x="291623" y="66268"/>
            <a:ext cx="758371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KMEAN DÙNG ĐỂ LÀM GÌ</a:t>
            </a:r>
            <a:endParaRPr lang="vi-VN" sz="2400" b="1" dirty="0">
              <a:latin typeface="Times New Roman" panose="02020603050405020304" pitchFamily="18" charset="0"/>
              <a:cs typeface="Times New Roman" panose="02020603050405020304" pitchFamily="18" charset="0"/>
            </a:endParaRPr>
          </a:p>
        </p:txBody>
      </p:sp>
      <p:sp>
        <p:nvSpPr>
          <p:cNvPr id="6" name="Arrow: Chevron 5">
            <a:extLst>
              <a:ext uri="{FF2B5EF4-FFF2-40B4-BE49-F238E27FC236}">
                <a16:creationId xmlns:a16="http://schemas.microsoft.com/office/drawing/2014/main" id="{4459F0F8-8991-9B57-859D-AD27BC063C6C}"/>
              </a:ext>
            </a:extLst>
          </p:cNvPr>
          <p:cNvSpPr/>
          <p:nvPr/>
        </p:nvSpPr>
        <p:spPr>
          <a:xfrm rot="10800000" flipH="1">
            <a:off x="-1449020" y="-1"/>
            <a:ext cx="2898040" cy="6858001"/>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pic>
        <p:nvPicPr>
          <p:cNvPr id="2" name="Picture 1">
            <a:extLst>
              <a:ext uri="{FF2B5EF4-FFF2-40B4-BE49-F238E27FC236}">
                <a16:creationId xmlns:a16="http://schemas.microsoft.com/office/drawing/2014/main" id="{372EFF48-9793-2552-8B83-60C8134BA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858" y="501464"/>
            <a:ext cx="9365820" cy="6356536"/>
          </a:xfrm>
          <a:prstGeom prst="rect">
            <a:avLst/>
          </a:prstGeom>
        </p:spPr>
      </p:pic>
    </p:spTree>
    <p:extLst>
      <p:ext uri="{BB962C8B-B14F-4D97-AF65-F5344CB8AC3E}">
        <p14:creationId xmlns:p14="http://schemas.microsoft.com/office/powerpoint/2010/main" val="23021395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rrow: Chevron 22">
            <a:extLst>
              <a:ext uri="{FF2B5EF4-FFF2-40B4-BE49-F238E27FC236}">
                <a16:creationId xmlns:a16="http://schemas.microsoft.com/office/drawing/2014/main" id="{965AFCBD-E895-957B-9E2F-0D89B1EC0769}"/>
              </a:ext>
            </a:extLst>
          </p:cNvPr>
          <p:cNvSpPr/>
          <p:nvPr/>
        </p:nvSpPr>
        <p:spPr>
          <a:xfrm rot="10800000" flipH="1">
            <a:off x="14694232" y="0"/>
            <a:ext cx="2898040" cy="6858001"/>
          </a:xfrm>
          <a:prstGeom prst="chevron">
            <a:avLst>
              <a:gd name="adj" fmla="val 48924"/>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1" name="Arrow: Chevron 10">
            <a:extLst>
              <a:ext uri="{FF2B5EF4-FFF2-40B4-BE49-F238E27FC236}">
                <a16:creationId xmlns:a16="http://schemas.microsoft.com/office/drawing/2014/main" id="{3C02F60E-0D2B-361E-BB5E-87C6BD86587C}"/>
              </a:ext>
            </a:extLst>
          </p:cNvPr>
          <p:cNvSpPr/>
          <p:nvPr/>
        </p:nvSpPr>
        <p:spPr>
          <a:xfrm flipH="1">
            <a:off x="-1232066" y="-2917968"/>
            <a:ext cx="5634442" cy="15834787"/>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2" name="Arrow: Chevron 11">
            <a:extLst>
              <a:ext uri="{FF2B5EF4-FFF2-40B4-BE49-F238E27FC236}">
                <a16:creationId xmlns:a16="http://schemas.microsoft.com/office/drawing/2014/main" id="{7A0F3D94-0AC8-C056-AF6A-8527F472A0E9}"/>
              </a:ext>
            </a:extLst>
          </p:cNvPr>
          <p:cNvSpPr/>
          <p:nvPr/>
        </p:nvSpPr>
        <p:spPr>
          <a:xfrm flipH="1">
            <a:off x="0" y="-2917968"/>
            <a:ext cx="5634442" cy="15834787"/>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9" name="TextBox 18">
            <a:extLst>
              <a:ext uri="{FF2B5EF4-FFF2-40B4-BE49-F238E27FC236}">
                <a16:creationId xmlns:a16="http://schemas.microsoft.com/office/drawing/2014/main" id="{A9A44F31-B08D-C563-3FB7-EA4DE997BB2C}"/>
              </a:ext>
            </a:extLst>
          </p:cNvPr>
          <p:cNvSpPr txBox="1"/>
          <p:nvPr/>
        </p:nvSpPr>
        <p:spPr>
          <a:xfrm>
            <a:off x="5392313" y="-594255"/>
            <a:ext cx="3397991" cy="369332"/>
          </a:xfrm>
          <a:prstGeom prst="rect">
            <a:avLst/>
          </a:prstGeom>
          <a:noFill/>
        </p:spPr>
        <p:txBody>
          <a:bodyPr wrap="square" rtlCol="0">
            <a:spAutoFit/>
          </a:bodyPr>
          <a:lstStyle/>
          <a:p>
            <a:r>
              <a:rPr lang="vi-VN" b="1">
                <a:latin typeface="Calibri" panose="020F0502020204030204" pitchFamily="34" charset="0"/>
              </a:rPr>
              <a:t>CÁC LOẠI HÌNH RESTORE</a:t>
            </a:r>
          </a:p>
        </p:txBody>
      </p:sp>
      <p:sp>
        <p:nvSpPr>
          <p:cNvPr id="21" name="Arrow: Chevron 20">
            <a:extLst>
              <a:ext uri="{FF2B5EF4-FFF2-40B4-BE49-F238E27FC236}">
                <a16:creationId xmlns:a16="http://schemas.microsoft.com/office/drawing/2014/main" id="{063BD135-3A17-F832-C1F3-A2DB8B41EBE0}"/>
              </a:ext>
            </a:extLst>
          </p:cNvPr>
          <p:cNvSpPr/>
          <p:nvPr/>
        </p:nvSpPr>
        <p:spPr>
          <a:xfrm rot="10800000" flipH="1">
            <a:off x="13462166" y="-1"/>
            <a:ext cx="2898040" cy="6858001"/>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22" name="Arrow: Chevron 21">
            <a:extLst>
              <a:ext uri="{FF2B5EF4-FFF2-40B4-BE49-F238E27FC236}">
                <a16:creationId xmlns:a16="http://schemas.microsoft.com/office/drawing/2014/main" id="{9AD866D3-8889-51DB-C456-D977864C5740}"/>
              </a:ext>
            </a:extLst>
          </p:cNvPr>
          <p:cNvSpPr/>
          <p:nvPr/>
        </p:nvSpPr>
        <p:spPr>
          <a:xfrm rot="10800000" flipH="1">
            <a:off x="12230100" y="-1"/>
            <a:ext cx="2898040" cy="6858001"/>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grpSp>
        <p:nvGrpSpPr>
          <p:cNvPr id="15" name="Group 14">
            <a:extLst>
              <a:ext uri="{FF2B5EF4-FFF2-40B4-BE49-F238E27FC236}">
                <a16:creationId xmlns:a16="http://schemas.microsoft.com/office/drawing/2014/main" id="{838C5290-DB10-B431-FAB9-07678ADE89E9}"/>
              </a:ext>
            </a:extLst>
          </p:cNvPr>
          <p:cNvGrpSpPr/>
          <p:nvPr/>
        </p:nvGrpSpPr>
        <p:grpSpPr>
          <a:xfrm>
            <a:off x="2176380" y="2941221"/>
            <a:ext cx="4451991" cy="975556"/>
            <a:chOff x="6364353" y="1233182"/>
            <a:chExt cx="4451991" cy="975556"/>
          </a:xfrm>
        </p:grpSpPr>
        <p:grpSp>
          <p:nvGrpSpPr>
            <p:cNvPr id="16" name="Group 15">
              <a:extLst>
                <a:ext uri="{FF2B5EF4-FFF2-40B4-BE49-F238E27FC236}">
                  <a16:creationId xmlns:a16="http://schemas.microsoft.com/office/drawing/2014/main" id="{5BE1B3D8-E77F-B30F-6F44-43DC443FC1DC}"/>
                </a:ext>
              </a:extLst>
            </p:cNvPr>
            <p:cNvGrpSpPr/>
            <p:nvPr/>
          </p:nvGrpSpPr>
          <p:grpSpPr>
            <a:xfrm>
              <a:off x="6364353" y="1233182"/>
              <a:ext cx="4451991" cy="975556"/>
              <a:chOff x="6364353" y="1233182"/>
              <a:chExt cx="4451991" cy="975556"/>
            </a:xfrm>
          </p:grpSpPr>
          <p:sp>
            <p:nvSpPr>
              <p:cNvPr id="20" name="Oval 19">
                <a:extLst>
                  <a:ext uri="{FF2B5EF4-FFF2-40B4-BE49-F238E27FC236}">
                    <a16:creationId xmlns:a16="http://schemas.microsoft.com/office/drawing/2014/main" id="{49E4F23C-C43B-D678-D982-7821FFE80D25}"/>
                  </a:ext>
                </a:extLst>
              </p:cNvPr>
              <p:cNvSpPr/>
              <p:nvPr/>
            </p:nvSpPr>
            <p:spPr>
              <a:xfrm>
                <a:off x="6364353" y="1233182"/>
                <a:ext cx="975556" cy="975556"/>
              </a:xfrm>
              <a:prstGeom prst="ellipse">
                <a:avLst/>
              </a:prstGeom>
              <a:solidFill>
                <a:schemeClr val="accent3">
                  <a:alpha val="30000"/>
                </a:schemeClr>
              </a:solidFill>
              <a:ln w="76200">
                <a:solidFill>
                  <a:schemeClr val="tx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latin typeface="Calibri" panose="020F0502020204030204" pitchFamily="34" charset="0"/>
                </a:endParaRPr>
              </a:p>
            </p:txBody>
          </p:sp>
          <p:sp>
            <p:nvSpPr>
              <p:cNvPr id="24" name="TextBox 23">
                <a:extLst>
                  <a:ext uri="{FF2B5EF4-FFF2-40B4-BE49-F238E27FC236}">
                    <a16:creationId xmlns:a16="http://schemas.microsoft.com/office/drawing/2014/main" id="{597C3ECF-4A6C-3A42-3E4E-245A03E37EB9}"/>
                  </a:ext>
                </a:extLst>
              </p:cNvPr>
              <p:cNvSpPr txBox="1"/>
              <p:nvPr/>
            </p:nvSpPr>
            <p:spPr>
              <a:xfrm>
                <a:off x="7418353" y="1360474"/>
                <a:ext cx="3397991" cy="646331"/>
              </a:xfrm>
              <a:prstGeom prst="rect">
                <a:avLst/>
              </a:prstGeom>
              <a:noFill/>
            </p:spPr>
            <p:txBody>
              <a:bodyPr wrap="square" rtlCol="0">
                <a:spAutoFit/>
              </a:bodyPr>
              <a:lstStyle/>
              <a:p>
                <a:r>
                  <a:rPr lang="vi-VN" sz="3600" b="1">
                    <a:solidFill>
                      <a:schemeClr val="tx1">
                        <a:alpha val="30000"/>
                      </a:schemeClr>
                    </a:solidFill>
                    <a:latin typeface="Calibri" panose="020F0502020204030204" pitchFamily="34" charset="0"/>
                  </a:rPr>
                  <a:t>KHÁI NIỆM</a:t>
                </a:r>
                <a:endParaRPr lang="en-US" sz="3600" b="1">
                  <a:solidFill>
                    <a:schemeClr val="tx1">
                      <a:alpha val="30000"/>
                    </a:schemeClr>
                  </a:solidFill>
                  <a:latin typeface="Calibri" panose="020F0502020204030204" pitchFamily="34" charset="0"/>
                </a:endParaRPr>
              </a:p>
            </p:txBody>
          </p:sp>
        </p:grpSp>
        <p:pic>
          <p:nvPicPr>
            <p:cNvPr id="18" name="Graphic 17" descr="Lightbulb with solid fill">
              <a:extLst>
                <a:ext uri="{FF2B5EF4-FFF2-40B4-BE49-F238E27FC236}">
                  <a16:creationId xmlns:a16="http://schemas.microsoft.com/office/drawing/2014/main" id="{08F68568-984A-AE34-2128-E726D0D10F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42797" y="1328920"/>
              <a:ext cx="784080" cy="784080"/>
            </a:xfrm>
            <a:prstGeom prst="rect">
              <a:avLst/>
            </a:prstGeom>
          </p:spPr>
        </p:pic>
      </p:grpSp>
      <p:grpSp>
        <p:nvGrpSpPr>
          <p:cNvPr id="25" name="Group 24">
            <a:extLst>
              <a:ext uri="{FF2B5EF4-FFF2-40B4-BE49-F238E27FC236}">
                <a16:creationId xmlns:a16="http://schemas.microsoft.com/office/drawing/2014/main" id="{F5134C9E-FBDC-F88D-F6A1-4919B531F4D1}"/>
              </a:ext>
            </a:extLst>
          </p:cNvPr>
          <p:cNvGrpSpPr/>
          <p:nvPr/>
        </p:nvGrpSpPr>
        <p:grpSpPr>
          <a:xfrm>
            <a:off x="2106042" y="4328683"/>
            <a:ext cx="4961508" cy="1824903"/>
            <a:chOff x="5998425" y="1883583"/>
            <a:chExt cx="4961508" cy="1824903"/>
          </a:xfrm>
        </p:grpSpPr>
        <p:grpSp>
          <p:nvGrpSpPr>
            <p:cNvPr id="26" name="Group 25">
              <a:extLst>
                <a:ext uri="{FF2B5EF4-FFF2-40B4-BE49-F238E27FC236}">
                  <a16:creationId xmlns:a16="http://schemas.microsoft.com/office/drawing/2014/main" id="{D000D7C0-C34F-0002-9525-DDD0A8306B3E}"/>
                </a:ext>
              </a:extLst>
            </p:cNvPr>
            <p:cNvGrpSpPr/>
            <p:nvPr/>
          </p:nvGrpSpPr>
          <p:grpSpPr>
            <a:xfrm>
              <a:off x="5998425" y="1883583"/>
              <a:ext cx="4961508" cy="1824903"/>
              <a:chOff x="5998425" y="1883583"/>
              <a:chExt cx="4961508" cy="1824903"/>
            </a:xfrm>
          </p:grpSpPr>
          <p:sp>
            <p:nvSpPr>
              <p:cNvPr id="28" name="Oval 27">
                <a:extLst>
                  <a:ext uri="{FF2B5EF4-FFF2-40B4-BE49-F238E27FC236}">
                    <a16:creationId xmlns:a16="http://schemas.microsoft.com/office/drawing/2014/main" id="{DDF08833-D4BD-5C86-1CF9-8EF8D7875BE5}"/>
                  </a:ext>
                </a:extLst>
              </p:cNvPr>
              <p:cNvSpPr/>
              <p:nvPr/>
            </p:nvSpPr>
            <p:spPr>
              <a:xfrm>
                <a:off x="5998425" y="1883583"/>
                <a:ext cx="1341484" cy="1341484"/>
              </a:xfrm>
              <a:prstGeom prst="ellipse">
                <a:avLst/>
              </a:prstGeom>
              <a:solidFill>
                <a:schemeClr val="accent3"/>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a:latin typeface="Calibri" panose="020F0502020204030204" pitchFamily="34" charset="0"/>
                </a:endParaRPr>
              </a:p>
            </p:txBody>
          </p:sp>
          <p:sp>
            <p:nvSpPr>
              <p:cNvPr id="29" name="TextBox 28">
                <a:extLst>
                  <a:ext uri="{FF2B5EF4-FFF2-40B4-BE49-F238E27FC236}">
                    <a16:creationId xmlns:a16="http://schemas.microsoft.com/office/drawing/2014/main" id="{21C2EC6A-F5B2-E993-BBFB-22B07CB3978A}"/>
                  </a:ext>
                </a:extLst>
              </p:cNvPr>
              <p:cNvSpPr txBox="1"/>
              <p:nvPr/>
            </p:nvSpPr>
            <p:spPr>
              <a:xfrm>
                <a:off x="7561942" y="2138826"/>
                <a:ext cx="3397991" cy="1569660"/>
              </a:xfrm>
              <a:prstGeom prst="rect">
                <a:avLst/>
              </a:prstGeom>
              <a:noFill/>
            </p:spPr>
            <p:txBody>
              <a:bodyPr wrap="square" rtlCol="0">
                <a:spAutoFit/>
              </a:bodyPr>
              <a:lstStyle/>
              <a:p>
                <a:r>
                  <a:rPr lang="en-US" sz="4800" b="1" dirty="0">
                    <a:latin typeface="Calibri" panose="020F0502020204030204" pitchFamily="34" charset="0"/>
                  </a:rPr>
                  <a:t>GIỚI THIỆU VỀ RFM</a:t>
                </a:r>
                <a:endParaRPr lang="vi-VN" sz="4800" b="1" dirty="0">
                  <a:latin typeface="Calibri" panose="020F0502020204030204" pitchFamily="34" charset="0"/>
                </a:endParaRPr>
              </a:p>
            </p:txBody>
          </p:sp>
        </p:grpSp>
        <p:pic>
          <p:nvPicPr>
            <p:cNvPr id="27" name="Graphic 26" descr="Magnifying glass with solid fill">
              <a:extLst>
                <a:ext uri="{FF2B5EF4-FFF2-40B4-BE49-F238E27FC236}">
                  <a16:creationId xmlns:a16="http://schemas.microsoft.com/office/drawing/2014/main" id="{55879980-255F-73BA-9797-B424FEB1EB4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5526" y="1989778"/>
              <a:ext cx="1076803" cy="1076803"/>
            </a:xfrm>
            <a:prstGeom prst="rect">
              <a:avLst/>
            </a:prstGeom>
          </p:spPr>
        </p:pic>
      </p:grpSp>
    </p:spTree>
    <p:extLst>
      <p:ext uri="{BB962C8B-B14F-4D97-AF65-F5344CB8AC3E}">
        <p14:creationId xmlns:p14="http://schemas.microsoft.com/office/powerpoint/2010/main" val="7528150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8BC57E-BF9E-EA8D-8927-20A684CF008E}"/>
              </a:ext>
            </a:extLst>
          </p:cNvPr>
          <p:cNvSpPr txBox="1"/>
          <p:nvPr/>
        </p:nvSpPr>
        <p:spPr>
          <a:xfrm>
            <a:off x="14745529" y="3869981"/>
            <a:ext cx="6096000" cy="1384995"/>
          </a:xfrm>
          <a:prstGeom prst="rect">
            <a:avLst/>
          </a:prstGeom>
          <a:noFill/>
        </p:spPr>
        <p:txBody>
          <a:bodyPr wrap="square">
            <a:spAutoFit/>
          </a:bodyPr>
          <a:lstStyle/>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RESTORE DATABASE [DatabaseName] </a:t>
            </a:r>
          </a:p>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FROM DISK = 'C:\Backup\database_full.bak' </a:t>
            </a:r>
          </a:p>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WITH RECOVERY</a:t>
            </a:r>
          </a:p>
        </p:txBody>
      </p:sp>
      <p:sp>
        <p:nvSpPr>
          <p:cNvPr id="3" name="TextBox 2">
            <a:extLst>
              <a:ext uri="{FF2B5EF4-FFF2-40B4-BE49-F238E27FC236}">
                <a16:creationId xmlns:a16="http://schemas.microsoft.com/office/drawing/2014/main" id="{2498BE7C-94E3-C419-E7C6-36E6C9C55ABC}"/>
              </a:ext>
            </a:extLst>
          </p:cNvPr>
          <p:cNvSpPr txBox="1"/>
          <p:nvPr/>
        </p:nvSpPr>
        <p:spPr>
          <a:xfrm>
            <a:off x="13794640" y="2597567"/>
            <a:ext cx="8141118" cy="646331"/>
          </a:xfrm>
          <a:prstGeom prst="rect">
            <a:avLst/>
          </a:prstGeom>
          <a:noFill/>
        </p:spPr>
        <p:txBody>
          <a:bodyPr wrap="square">
            <a:spAutoFit/>
          </a:bodyPr>
          <a:lstStyle/>
          <a:p>
            <a:r>
              <a:rPr lang="vi-VN"/>
              <a:t>Thực hiện </a:t>
            </a:r>
            <a:r>
              <a:rPr lang="vi-VN" b="1"/>
              <a:t>Full Backup</a:t>
            </a:r>
            <a:r>
              <a:rPr lang="vi-VN"/>
              <a:t> định kỳ (hằng ngày hoặc hằng tuần) để luôn có bản sao lưu đầy đủ của cơ sở dữ liệu, giúp khôi phục hệ thống về trạng thái tại thời điểm sao lưu.</a:t>
            </a:r>
            <a:endParaRPr lang="vi-VN">
              <a:latin typeface="Calibri" panose="020F0502020204030204" pitchFamily="34" charset="0"/>
            </a:endParaRPr>
          </a:p>
        </p:txBody>
      </p:sp>
      <p:sp>
        <p:nvSpPr>
          <p:cNvPr id="4" name="Arrow: Chevron 3">
            <a:extLst>
              <a:ext uri="{FF2B5EF4-FFF2-40B4-BE49-F238E27FC236}">
                <a16:creationId xmlns:a16="http://schemas.microsoft.com/office/drawing/2014/main" id="{69C0E3CE-1394-F0AE-ABA1-6F07AA400CDE}"/>
              </a:ext>
            </a:extLst>
          </p:cNvPr>
          <p:cNvSpPr/>
          <p:nvPr/>
        </p:nvSpPr>
        <p:spPr>
          <a:xfrm rot="10800000" flipH="1">
            <a:off x="10707988" y="0"/>
            <a:ext cx="2898040" cy="6858001"/>
          </a:xfrm>
          <a:prstGeom prst="chevron">
            <a:avLst>
              <a:gd name="adj" fmla="val 48924"/>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8" name="Arrow: Chevron 7">
            <a:extLst>
              <a:ext uri="{FF2B5EF4-FFF2-40B4-BE49-F238E27FC236}">
                <a16:creationId xmlns:a16="http://schemas.microsoft.com/office/drawing/2014/main" id="{75DC6F4E-5738-2A20-60CF-F80BBD2DB796}"/>
              </a:ext>
            </a:extLst>
          </p:cNvPr>
          <p:cNvSpPr/>
          <p:nvPr/>
        </p:nvSpPr>
        <p:spPr>
          <a:xfrm rot="10800000" flipH="1">
            <a:off x="10434188" y="-1"/>
            <a:ext cx="2898040" cy="6858001"/>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9" name="Arrow: Chevron 8">
            <a:extLst>
              <a:ext uri="{FF2B5EF4-FFF2-40B4-BE49-F238E27FC236}">
                <a16:creationId xmlns:a16="http://schemas.microsoft.com/office/drawing/2014/main" id="{CC3AD6B1-6025-1E5D-B84A-B66735B546AE}"/>
              </a:ext>
            </a:extLst>
          </p:cNvPr>
          <p:cNvSpPr/>
          <p:nvPr/>
        </p:nvSpPr>
        <p:spPr>
          <a:xfrm rot="10800000" flipH="1">
            <a:off x="10130870" y="-1"/>
            <a:ext cx="2898040" cy="6858001"/>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7" name="TextBox 16">
            <a:extLst>
              <a:ext uri="{FF2B5EF4-FFF2-40B4-BE49-F238E27FC236}">
                <a16:creationId xmlns:a16="http://schemas.microsoft.com/office/drawing/2014/main" id="{44DBC112-B5BD-426E-281F-6FA34F1323D5}"/>
              </a:ext>
            </a:extLst>
          </p:cNvPr>
          <p:cNvSpPr txBox="1"/>
          <p:nvPr/>
        </p:nvSpPr>
        <p:spPr>
          <a:xfrm>
            <a:off x="1681227" y="1338072"/>
            <a:ext cx="8829546" cy="1477328"/>
          </a:xfrm>
          <a:prstGeom prst="rect">
            <a:avLst/>
          </a:prstGeom>
          <a:noFill/>
        </p:spPr>
        <p:txBody>
          <a:bodyPr wrap="square">
            <a:spAutoFit/>
          </a:bodyPr>
          <a:lstStyle/>
          <a:p>
            <a:pPr algn="just"/>
            <a:r>
              <a:rPr lang="vi-VN" b="0" i="0" dirty="0">
                <a:effectLst/>
                <a:latin typeface="Times New Roman" panose="02020603050405020304" pitchFamily="18" charset="0"/>
                <a:cs typeface="Times New Roman" panose="02020603050405020304" pitchFamily="18" charset="0"/>
              </a:rPr>
              <a:t>Mô hình RFM (Recency, Frequency, Monetary) là một công cụ phân loại và phân tích khách hàng dựa trên ba yếu tố chính: </a:t>
            </a:r>
            <a:r>
              <a:rPr lang="vi-VN" b="0" i="0" dirty="0" err="1">
                <a:effectLst/>
                <a:latin typeface="Times New Roman" panose="02020603050405020304" pitchFamily="18" charset="0"/>
                <a:cs typeface="Times New Roman" panose="02020603050405020304" pitchFamily="18" charset="0"/>
              </a:rPr>
              <a:t>Recency</a:t>
            </a:r>
            <a:r>
              <a:rPr lang="vi-VN"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thời</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gian</a:t>
            </a:r>
            <a:r>
              <a:rPr lang="en-US" b="0" i="0" dirty="0">
                <a:effectLst/>
                <a:latin typeface="Times New Roman" panose="02020603050405020304" pitchFamily="18" charset="0"/>
                <a:cs typeface="Times New Roman" panose="02020603050405020304" pitchFamily="18" charset="0"/>
              </a:rPr>
              <a:t> </a:t>
            </a:r>
            <a:r>
              <a:rPr lang="vi-VN" b="0" i="0" dirty="0">
                <a:effectLst/>
                <a:latin typeface="Times New Roman" panose="02020603050405020304" pitchFamily="18" charset="0"/>
                <a:cs typeface="Times New Roman" panose="02020603050405020304" pitchFamily="18" charset="0"/>
              </a:rPr>
              <a:t>mua hàng</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gần</a:t>
            </a:r>
            <a:r>
              <a:rPr lang="en-US" b="0" i="0" dirty="0">
                <a:effectLst/>
                <a:latin typeface="Times New Roman" panose="02020603050405020304" pitchFamily="18" charset="0"/>
                <a:cs typeface="Times New Roman" panose="02020603050405020304" pitchFamily="18" charset="0"/>
              </a:rPr>
              <a:t> </a:t>
            </a:r>
            <a:r>
              <a:rPr lang="en-US" b="0" i="0">
                <a:effectLst/>
                <a:latin typeface="Times New Roman" panose="02020603050405020304" pitchFamily="18" charset="0"/>
                <a:cs typeface="Times New Roman" panose="02020603050405020304" pitchFamily="18" charset="0"/>
              </a:rPr>
              <a:t>đây</a:t>
            </a:r>
            <a:r>
              <a:rPr lang="vi-VN" b="0" i="0">
                <a:effectLst/>
                <a:latin typeface="Times New Roman" panose="02020603050405020304" pitchFamily="18" charset="0"/>
                <a:cs typeface="Times New Roman" panose="02020603050405020304" pitchFamily="18" charset="0"/>
              </a:rPr>
              <a:t>), </a:t>
            </a:r>
            <a:r>
              <a:rPr lang="vi-VN" b="0" i="0" dirty="0">
                <a:effectLst/>
                <a:latin typeface="Times New Roman" panose="02020603050405020304" pitchFamily="18" charset="0"/>
                <a:cs typeface="Times New Roman" panose="02020603050405020304" pitchFamily="18" charset="0"/>
              </a:rPr>
              <a:t>Frequency (Tần suất mua hàng), và Monetary (Giá trị tiêu dùng). Mô hình này giúp doanh nghiệp hiểu rõ hơn về </a:t>
            </a:r>
            <a:r>
              <a:rPr lang="vi-VN"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hành vi mua sắm của khách hàng</a:t>
            </a:r>
            <a:r>
              <a:rPr lang="vi-VN" b="0" i="0" dirty="0">
                <a:effectLst/>
                <a:latin typeface="Times New Roman" panose="02020603050405020304" pitchFamily="18" charset="0"/>
                <a:cs typeface="Times New Roman" panose="02020603050405020304" pitchFamily="18" charset="0"/>
              </a:rPr>
              <a:t> và tập trung hơn vào nhóm khách hàng có tiềm năng cao nhất để giữ và phát triển.</a:t>
            </a:r>
            <a:endParaRPr lang="en-US" dirty="0">
              <a:latin typeface="Times New Roman" panose="02020603050405020304" pitchFamily="18" charset="0"/>
              <a:cs typeface="Times New Roman" panose="02020603050405020304" pitchFamily="18" charset="0"/>
            </a:endParaRPr>
          </a:p>
        </p:txBody>
      </p:sp>
      <p:sp>
        <p:nvSpPr>
          <p:cNvPr id="44" name="Arrow: Chevron 43">
            <a:extLst>
              <a:ext uri="{FF2B5EF4-FFF2-40B4-BE49-F238E27FC236}">
                <a16:creationId xmlns:a16="http://schemas.microsoft.com/office/drawing/2014/main" id="{87BD331E-226A-2243-54FF-40A8A51BB158}"/>
              </a:ext>
            </a:extLst>
          </p:cNvPr>
          <p:cNvSpPr/>
          <p:nvPr/>
        </p:nvSpPr>
        <p:spPr>
          <a:xfrm flipH="1">
            <a:off x="-1411451" y="0"/>
            <a:ext cx="2898040" cy="6858001"/>
          </a:xfrm>
          <a:prstGeom prst="chevron">
            <a:avLst>
              <a:gd name="adj" fmla="val 48924"/>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5" name="Arrow: Chevron 44">
            <a:extLst>
              <a:ext uri="{FF2B5EF4-FFF2-40B4-BE49-F238E27FC236}">
                <a16:creationId xmlns:a16="http://schemas.microsoft.com/office/drawing/2014/main" id="{81CAF28E-2CFC-48AC-91D5-1A0B7767F053}"/>
              </a:ext>
            </a:extLst>
          </p:cNvPr>
          <p:cNvSpPr/>
          <p:nvPr/>
        </p:nvSpPr>
        <p:spPr>
          <a:xfrm flipH="1">
            <a:off x="-1094488" y="-1"/>
            <a:ext cx="2898040" cy="6858001"/>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6" name="Arrow: Chevron 45">
            <a:extLst>
              <a:ext uri="{FF2B5EF4-FFF2-40B4-BE49-F238E27FC236}">
                <a16:creationId xmlns:a16="http://schemas.microsoft.com/office/drawing/2014/main" id="{957DF270-6E35-2D39-695C-928F73570EB7}"/>
              </a:ext>
            </a:extLst>
          </p:cNvPr>
          <p:cNvSpPr/>
          <p:nvPr/>
        </p:nvSpPr>
        <p:spPr>
          <a:xfrm flipH="1">
            <a:off x="-777525" y="-1"/>
            <a:ext cx="2898040" cy="6858001"/>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0" name="TextBox 9">
            <a:extLst>
              <a:ext uri="{FF2B5EF4-FFF2-40B4-BE49-F238E27FC236}">
                <a16:creationId xmlns:a16="http://schemas.microsoft.com/office/drawing/2014/main" id="{3994BF52-1C57-0112-762F-0C11C5F6C0E4}"/>
              </a:ext>
            </a:extLst>
          </p:cNvPr>
          <p:cNvSpPr txBox="1"/>
          <p:nvPr/>
        </p:nvSpPr>
        <p:spPr>
          <a:xfrm>
            <a:off x="2239192" y="392036"/>
            <a:ext cx="8165478" cy="584775"/>
          </a:xfrm>
          <a:prstGeom prst="rect">
            <a:avLst/>
          </a:prstGeom>
          <a:noFill/>
        </p:spPr>
        <p:txBody>
          <a:bodyPr wrap="square" rtlCol="0">
            <a:spAutoFit/>
          </a:bodyPr>
          <a:lstStyle/>
          <a:p>
            <a:pPr algn="just" rtl="0"/>
            <a:r>
              <a:rPr lang="en-US" sz="3200" b="1" i="0" dirty="0" err="1">
                <a:effectLst/>
                <a:latin typeface="Times New Roman" panose="02020603050405020304" pitchFamily="18" charset="0"/>
                <a:ea typeface="Tahoma" panose="020B0604030504040204" pitchFamily="34" charset="0"/>
                <a:cs typeface="Times New Roman" panose="02020603050405020304" pitchFamily="18" charset="0"/>
              </a:rPr>
              <a:t>Mô</a:t>
            </a:r>
            <a:r>
              <a:rPr lang="en-US" sz="32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i="0" dirty="0" err="1">
                <a:effectLst/>
                <a:latin typeface="Times New Roman" panose="02020603050405020304" pitchFamily="18" charset="0"/>
                <a:ea typeface="Tahoma" panose="020B0604030504040204" pitchFamily="34" charset="0"/>
                <a:cs typeface="Times New Roman" panose="02020603050405020304" pitchFamily="18" charset="0"/>
              </a:rPr>
              <a:t>hình</a:t>
            </a:r>
            <a:r>
              <a:rPr lang="en-US" sz="3200" b="1" i="0" dirty="0">
                <a:effectLst/>
                <a:latin typeface="Times New Roman" panose="02020603050405020304" pitchFamily="18" charset="0"/>
                <a:ea typeface="Tahoma" panose="020B0604030504040204" pitchFamily="34" charset="0"/>
                <a:cs typeface="Times New Roman" panose="02020603050405020304" pitchFamily="18" charset="0"/>
              </a:rPr>
              <a:t> RFM </a:t>
            </a:r>
            <a:r>
              <a:rPr lang="en-US" sz="3200" b="1" i="0" dirty="0" err="1">
                <a:effectLst/>
                <a:latin typeface="Times New Roman" panose="02020603050405020304" pitchFamily="18" charset="0"/>
                <a:ea typeface="Tahoma" panose="020B0604030504040204" pitchFamily="34" charset="0"/>
                <a:cs typeface="Times New Roman" panose="02020603050405020304" pitchFamily="18" charset="0"/>
              </a:rPr>
              <a:t>là</a:t>
            </a:r>
            <a:r>
              <a:rPr lang="en-US" sz="3200" b="1" i="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3200" b="1" i="0" dirty="0" err="1">
                <a:effectLst/>
                <a:latin typeface="Times New Roman" panose="02020603050405020304" pitchFamily="18" charset="0"/>
                <a:ea typeface="Tahoma" panose="020B0604030504040204" pitchFamily="34" charset="0"/>
                <a:cs typeface="Times New Roman" panose="02020603050405020304" pitchFamily="18" charset="0"/>
              </a:rPr>
              <a:t>gì</a:t>
            </a:r>
            <a:r>
              <a:rPr lang="en-US" sz="3200" b="1" i="0" dirty="0">
                <a:effectLst/>
                <a:latin typeface="Times New Roman" panose="02020603050405020304" pitchFamily="18" charset="0"/>
                <a:ea typeface="Tahoma" panose="020B0604030504040204" pitchFamily="34" charset="0"/>
                <a:cs typeface="Times New Roman" panose="02020603050405020304" pitchFamily="18" charset="0"/>
              </a:rPr>
              <a:t> ? </a:t>
            </a:r>
          </a:p>
        </p:txBody>
      </p:sp>
      <p:sp>
        <p:nvSpPr>
          <p:cNvPr id="11" name="TextBox 10">
            <a:extLst>
              <a:ext uri="{FF2B5EF4-FFF2-40B4-BE49-F238E27FC236}">
                <a16:creationId xmlns:a16="http://schemas.microsoft.com/office/drawing/2014/main" id="{9206F631-5BE6-B3DB-46E6-C529E7AC99A9}"/>
              </a:ext>
            </a:extLst>
          </p:cNvPr>
          <p:cNvSpPr txBox="1"/>
          <p:nvPr/>
        </p:nvSpPr>
        <p:spPr>
          <a:xfrm>
            <a:off x="4533325" y="6382382"/>
            <a:ext cx="2294218" cy="369332"/>
          </a:xfrm>
          <a:prstGeom prst="rect">
            <a:avLst/>
          </a:prstGeom>
          <a:noFill/>
        </p:spPr>
        <p:txBody>
          <a:bodyPr wrap="none" rtlCol="0">
            <a:spAutoFit/>
          </a:bodyPr>
          <a:lstStyle/>
          <a:p>
            <a:r>
              <a:rPr lang="en-US" dirty="0" err="1"/>
              <a:t>Hình</a:t>
            </a:r>
            <a:r>
              <a:rPr lang="en-US" dirty="0"/>
              <a:t> 1.1 </a:t>
            </a:r>
            <a:r>
              <a:rPr lang="en-US" dirty="0" err="1"/>
              <a:t>Mô</a:t>
            </a:r>
            <a:r>
              <a:rPr lang="en-US" dirty="0"/>
              <a:t> </a:t>
            </a:r>
            <a:r>
              <a:rPr lang="en-US" dirty="0" err="1"/>
              <a:t>hình</a:t>
            </a:r>
            <a:r>
              <a:rPr lang="en-US" dirty="0"/>
              <a:t> RFM</a:t>
            </a:r>
          </a:p>
        </p:txBody>
      </p:sp>
      <p:pic>
        <p:nvPicPr>
          <p:cNvPr id="7" name="Picture 6">
            <a:extLst>
              <a:ext uri="{FF2B5EF4-FFF2-40B4-BE49-F238E27FC236}">
                <a16:creationId xmlns:a16="http://schemas.microsoft.com/office/drawing/2014/main" id="{AA8DA167-5B15-76F4-01B7-B757C6A67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406" y="2867597"/>
            <a:ext cx="5712037" cy="3012207"/>
          </a:xfrm>
          <a:prstGeom prst="rect">
            <a:avLst/>
          </a:prstGeom>
        </p:spPr>
      </p:pic>
    </p:spTree>
    <p:extLst>
      <p:ext uri="{BB962C8B-B14F-4D97-AF65-F5344CB8AC3E}">
        <p14:creationId xmlns:p14="http://schemas.microsoft.com/office/powerpoint/2010/main" val="38069731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144DB-5B8D-B9BB-7714-99E9B8451FA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4EE94AD-7BF0-98CA-108A-0773BFFDE05B}"/>
              </a:ext>
            </a:extLst>
          </p:cNvPr>
          <p:cNvSpPr txBox="1"/>
          <p:nvPr/>
        </p:nvSpPr>
        <p:spPr>
          <a:xfrm>
            <a:off x="14745529" y="3869981"/>
            <a:ext cx="6096000" cy="1384995"/>
          </a:xfrm>
          <a:prstGeom prst="rect">
            <a:avLst/>
          </a:prstGeom>
          <a:noFill/>
        </p:spPr>
        <p:txBody>
          <a:bodyPr wrap="square">
            <a:spAutoFit/>
          </a:bodyPr>
          <a:lstStyle/>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RESTORE DATABASE [DatabaseName] </a:t>
            </a:r>
          </a:p>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FROM DISK = 'C:\Backup\database_full.bak' </a:t>
            </a:r>
          </a:p>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WITH RECOVERY</a:t>
            </a:r>
          </a:p>
        </p:txBody>
      </p:sp>
      <p:sp>
        <p:nvSpPr>
          <p:cNvPr id="3" name="TextBox 2">
            <a:extLst>
              <a:ext uri="{FF2B5EF4-FFF2-40B4-BE49-F238E27FC236}">
                <a16:creationId xmlns:a16="http://schemas.microsoft.com/office/drawing/2014/main" id="{788C8CE1-2A74-989B-B1C0-CB748093B225}"/>
              </a:ext>
            </a:extLst>
          </p:cNvPr>
          <p:cNvSpPr txBox="1"/>
          <p:nvPr/>
        </p:nvSpPr>
        <p:spPr>
          <a:xfrm>
            <a:off x="13794640" y="2597567"/>
            <a:ext cx="8141118" cy="646331"/>
          </a:xfrm>
          <a:prstGeom prst="rect">
            <a:avLst/>
          </a:prstGeom>
          <a:noFill/>
        </p:spPr>
        <p:txBody>
          <a:bodyPr wrap="square">
            <a:spAutoFit/>
          </a:bodyPr>
          <a:lstStyle/>
          <a:p>
            <a:r>
              <a:rPr lang="vi-VN"/>
              <a:t>Thực hiện </a:t>
            </a:r>
            <a:r>
              <a:rPr lang="vi-VN" b="1"/>
              <a:t>Full Backup</a:t>
            </a:r>
            <a:r>
              <a:rPr lang="vi-VN"/>
              <a:t> định kỳ (hằng ngày hoặc hằng tuần) để luôn có bản sao lưu đầy đủ của cơ sở dữ liệu, giúp khôi phục hệ thống về trạng thái tại thời điểm sao lưu.</a:t>
            </a:r>
            <a:endParaRPr lang="vi-VN">
              <a:latin typeface="Calibri" panose="020F0502020204030204" pitchFamily="34" charset="0"/>
            </a:endParaRPr>
          </a:p>
        </p:txBody>
      </p:sp>
      <p:sp>
        <p:nvSpPr>
          <p:cNvPr id="4" name="Arrow: Chevron 3">
            <a:extLst>
              <a:ext uri="{FF2B5EF4-FFF2-40B4-BE49-F238E27FC236}">
                <a16:creationId xmlns:a16="http://schemas.microsoft.com/office/drawing/2014/main" id="{87D0FEBA-8C71-17A0-9417-01FD1D783AA3}"/>
              </a:ext>
            </a:extLst>
          </p:cNvPr>
          <p:cNvSpPr/>
          <p:nvPr/>
        </p:nvSpPr>
        <p:spPr>
          <a:xfrm rot="10800000" flipH="1">
            <a:off x="10707988" y="0"/>
            <a:ext cx="2898040" cy="6858001"/>
          </a:xfrm>
          <a:prstGeom prst="chevron">
            <a:avLst>
              <a:gd name="adj" fmla="val 48924"/>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8" name="Arrow: Chevron 7">
            <a:extLst>
              <a:ext uri="{FF2B5EF4-FFF2-40B4-BE49-F238E27FC236}">
                <a16:creationId xmlns:a16="http://schemas.microsoft.com/office/drawing/2014/main" id="{310FC4FA-6041-044E-56A1-1F92D88A79CA}"/>
              </a:ext>
            </a:extLst>
          </p:cNvPr>
          <p:cNvSpPr/>
          <p:nvPr/>
        </p:nvSpPr>
        <p:spPr>
          <a:xfrm rot="10800000" flipH="1">
            <a:off x="10434188" y="-1"/>
            <a:ext cx="2898040" cy="6858001"/>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9" name="Arrow: Chevron 8">
            <a:extLst>
              <a:ext uri="{FF2B5EF4-FFF2-40B4-BE49-F238E27FC236}">
                <a16:creationId xmlns:a16="http://schemas.microsoft.com/office/drawing/2014/main" id="{624B953C-9068-46E3-30FA-6A588F783D9C}"/>
              </a:ext>
            </a:extLst>
          </p:cNvPr>
          <p:cNvSpPr/>
          <p:nvPr/>
        </p:nvSpPr>
        <p:spPr>
          <a:xfrm rot="10800000" flipH="1">
            <a:off x="10130870" y="-1"/>
            <a:ext cx="2898040" cy="6858001"/>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7" name="TextBox 16">
            <a:extLst>
              <a:ext uri="{FF2B5EF4-FFF2-40B4-BE49-F238E27FC236}">
                <a16:creationId xmlns:a16="http://schemas.microsoft.com/office/drawing/2014/main" id="{0D0328D3-4A0C-41D0-EC33-66BF4F90BDF1}"/>
              </a:ext>
            </a:extLst>
          </p:cNvPr>
          <p:cNvSpPr txBox="1"/>
          <p:nvPr/>
        </p:nvSpPr>
        <p:spPr>
          <a:xfrm>
            <a:off x="1481387" y="1258739"/>
            <a:ext cx="9226601" cy="1200329"/>
          </a:xfrm>
          <a:prstGeom prst="rect">
            <a:avLst/>
          </a:prstGeom>
          <a:noFill/>
        </p:spPr>
        <p:txBody>
          <a:bodyPr wrap="square">
            <a:spAutoFit/>
          </a:bodyPr>
          <a:lstStyle/>
          <a:p>
            <a:pPr algn="just" rtl="0"/>
            <a:r>
              <a:rPr lang="vi-VN" sz="2400" b="0" i="0" dirty="0">
                <a:effectLst/>
                <a:latin typeface="Lexend Deca"/>
              </a:rPr>
              <a:t>Recency trong mô hình RFM là thước đo thời gian từ lần mua hàng gần nhất của khách hàng. Đây là một yếu tố quan trọng để đánh giá mức độ tương tác gần nhất của khách hàng với doanh nghiệp. </a:t>
            </a:r>
          </a:p>
        </p:txBody>
      </p:sp>
      <p:sp>
        <p:nvSpPr>
          <p:cNvPr id="44" name="Arrow: Chevron 43">
            <a:extLst>
              <a:ext uri="{FF2B5EF4-FFF2-40B4-BE49-F238E27FC236}">
                <a16:creationId xmlns:a16="http://schemas.microsoft.com/office/drawing/2014/main" id="{B3C05FC3-03EF-9596-7423-17F0C89DA9FB}"/>
              </a:ext>
            </a:extLst>
          </p:cNvPr>
          <p:cNvSpPr/>
          <p:nvPr/>
        </p:nvSpPr>
        <p:spPr>
          <a:xfrm flipH="1">
            <a:off x="-1411451" y="0"/>
            <a:ext cx="2898040" cy="6858001"/>
          </a:xfrm>
          <a:prstGeom prst="chevron">
            <a:avLst>
              <a:gd name="adj" fmla="val 48924"/>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5" name="Arrow: Chevron 44">
            <a:extLst>
              <a:ext uri="{FF2B5EF4-FFF2-40B4-BE49-F238E27FC236}">
                <a16:creationId xmlns:a16="http://schemas.microsoft.com/office/drawing/2014/main" id="{11DF507E-582D-A96A-BA40-5014D611FB6C}"/>
              </a:ext>
            </a:extLst>
          </p:cNvPr>
          <p:cNvSpPr/>
          <p:nvPr/>
        </p:nvSpPr>
        <p:spPr>
          <a:xfrm flipH="1">
            <a:off x="-1094488" y="-1"/>
            <a:ext cx="2898040" cy="6858001"/>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6" name="Arrow: Chevron 45">
            <a:extLst>
              <a:ext uri="{FF2B5EF4-FFF2-40B4-BE49-F238E27FC236}">
                <a16:creationId xmlns:a16="http://schemas.microsoft.com/office/drawing/2014/main" id="{C8D8405A-5C3B-1637-CAB4-AD07F1202EF4}"/>
              </a:ext>
            </a:extLst>
          </p:cNvPr>
          <p:cNvSpPr/>
          <p:nvPr/>
        </p:nvSpPr>
        <p:spPr>
          <a:xfrm flipH="1">
            <a:off x="-777525" y="-1"/>
            <a:ext cx="2898040" cy="6858001"/>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0" name="TextBox 9">
            <a:extLst>
              <a:ext uri="{FF2B5EF4-FFF2-40B4-BE49-F238E27FC236}">
                <a16:creationId xmlns:a16="http://schemas.microsoft.com/office/drawing/2014/main" id="{29745750-065A-36F5-2F1D-89A5107C0A57}"/>
              </a:ext>
            </a:extLst>
          </p:cNvPr>
          <p:cNvSpPr txBox="1"/>
          <p:nvPr/>
        </p:nvSpPr>
        <p:spPr>
          <a:xfrm>
            <a:off x="2239192" y="392036"/>
            <a:ext cx="8165478" cy="584775"/>
          </a:xfrm>
          <a:prstGeom prst="rect">
            <a:avLst/>
          </a:prstGeom>
          <a:noFill/>
        </p:spPr>
        <p:txBody>
          <a:bodyPr wrap="square" rtlCol="0">
            <a:spAutoFit/>
          </a:bodyPr>
          <a:lstStyle/>
          <a:p>
            <a:pPr algn="ctr"/>
            <a:r>
              <a:rPr lang="en-US" sz="3200" b="1" i="0" dirty="0">
                <a:effectLst/>
                <a:latin typeface="Times New Roman" panose="02020603050405020304" pitchFamily="18" charset="0"/>
                <a:cs typeface="Times New Roman" panose="02020603050405020304" pitchFamily="18" charset="0"/>
              </a:rPr>
              <a:t>Recency (</a:t>
            </a:r>
            <a:r>
              <a:rPr lang="en-US" sz="3200" b="1" i="0" dirty="0" err="1">
                <a:effectLst/>
                <a:latin typeface="Times New Roman" panose="02020603050405020304" pitchFamily="18" charset="0"/>
                <a:cs typeface="Times New Roman" panose="02020603050405020304" pitchFamily="18" charset="0"/>
              </a:rPr>
              <a:t>Thời</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gian</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mua</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hàng</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gần</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nhất</a:t>
            </a:r>
            <a:r>
              <a:rPr lang="en-US" sz="3200" b="1" i="0" dirty="0">
                <a:effectLst/>
                <a:latin typeface="Times New Roman" panose="02020603050405020304" pitchFamily="18" charset="0"/>
                <a:cs typeface="Times New Roman" panose="02020603050405020304" pitchFamily="18" charset="0"/>
              </a:rPr>
              <a:t>) </a:t>
            </a:r>
            <a:endParaRPr lang="vi-VN" sz="3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E92F88B-E37C-20C8-9493-152854B61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7041" y="2920732"/>
            <a:ext cx="4876800" cy="3048000"/>
          </a:xfrm>
          <a:prstGeom prst="rect">
            <a:avLst/>
          </a:prstGeom>
        </p:spPr>
      </p:pic>
    </p:spTree>
    <p:extLst>
      <p:ext uri="{BB962C8B-B14F-4D97-AF65-F5344CB8AC3E}">
        <p14:creationId xmlns:p14="http://schemas.microsoft.com/office/powerpoint/2010/main" val="29724325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9FCF6-33F3-250D-EAB8-CE6B90C0588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E0BF92A-0A22-CB1D-A579-6F64DF67F608}"/>
              </a:ext>
            </a:extLst>
          </p:cNvPr>
          <p:cNvSpPr txBox="1"/>
          <p:nvPr/>
        </p:nvSpPr>
        <p:spPr>
          <a:xfrm>
            <a:off x="14745529" y="3869981"/>
            <a:ext cx="6096000" cy="1384995"/>
          </a:xfrm>
          <a:prstGeom prst="rect">
            <a:avLst/>
          </a:prstGeom>
          <a:noFill/>
        </p:spPr>
        <p:txBody>
          <a:bodyPr wrap="square">
            <a:spAutoFit/>
          </a:bodyPr>
          <a:lstStyle/>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RESTORE DATABASE [DatabaseName] </a:t>
            </a:r>
          </a:p>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FROM DISK = 'C:\Backup\database_full.bak' </a:t>
            </a:r>
          </a:p>
          <a:p>
            <a:pPr algn="l">
              <a:spcBef>
                <a:spcPts val="600"/>
              </a:spcBef>
              <a:spcAft>
                <a:spcPts val="1200"/>
              </a:spcAft>
            </a:pPr>
            <a:r>
              <a:rPr lang="en-US" sz="1800" kern="100">
                <a:effectLst/>
                <a:latin typeface="Cascadia Code" panose="020B0609020000020004" pitchFamily="49" charset="0"/>
                <a:ea typeface="Calibri" panose="020F0502020204030204" pitchFamily="34" charset="0"/>
                <a:cs typeface="Cascadia Code" panose="020B0609020000020004" pitchFamily="49" charset="0"/>
              </a:rPr>
              <a:t>WITH RECOVERY</a:t>
            </a:r>
          </a:p>
        </p:txBody>
      </p:sp>
      <p:sp>
        <p:nvSpPr>
          <p:cNvPr id="3" name="TextBox 2">
            <a:extLst>
              <a:ext uri="{FF2B5EF4-FFF2-40B4-BE49-F238E27FC236}">
                <a16:creationId xmlns:a16="http://schemas.microsoft.com/office/drawing/2014/main" id="{AC57E809-3A50-B503-39CA-F4580F2BACB9}"/>
              </a:ext>
            </a:extLst>
          </p:cNvPr>
          <p:cNvSpPr txBox="1"/>
          <p:nvPr/>
        </p:nvSpPr>
        <p:spPr>
          <a:xfrm>
            <a:off x="13794640" y="2597567"/>
            <a:ext cx="8141118" cy="646331"/>
          </a:xfrm>
          <a:prstGeom prst="rect">
            <a:avLst/>
          </a:prstGeom>
          <a:noFill/>
        </p:spPr>
        <p:txBody>
          <a:bodyPr wrap="square">
            <a:spAutoFit/>
          </a:bodyPr>
          <a:lstStyle/>
          <a:p>
            <a:r>
              <a:rPr lang="vi-VN"/>
              <a:t>Thực hiện </a:t>
            </a:r>
            <a:r>
              <a:rPr lang="vi-VN" b="1"/>
              <a:t>Full Backup</a:t>
            </a:r>
            <a:r>
              <a:rPr lang="vi-VN"/>
              <a:t> định kỳ (hằng ngày hoặc hằng tuần) để luôn có bản sao lưu đầy đủ của cơ sở dữ liệu, giúp khôi phục hệ thống về trạng thái tại thời điểm sao lưu.</a:t>
            </a:r>
            <a:endParaRPr lang="vi-VN">
              <a:latin typeface="Calibri" panose="020F0502020204030204" pitchFamily="34" charset="0"/>
            </a:endParaRPr>
          </a:p>
        </p:txBody>
      </p:sp>
      <p:sp>
        <p:nvSpPr>
          <p:cNvPr id="4" name="Arrow: Chevron 3">
            <a:extLst>
              <a:ext uri="{FF2B5EF4-FFF2-40B4-BE49-F238E27FC236}">
                <a16:creationId xmlns:a16="http://schemas.microsoft.com/office/drawing/2014/main" id="{41A912E6-F9E2-ED9D-BD94-C5AF24E89EB8}"/>
              </a:ext>
            </a:extLst>
          </p:cNvPr>
          <p:cNvSpPr/>
          <p:nvPr/>
        </p:nvSpPr>
        <p:spPr>
          <a:xfrm rot="10800000" flipH="1">
            <a:off x="10707988" y="0"/>
            <a:ext cx="2898040" cy="6858001"/>
          </a:xfrm>
          <a:prstGeom prst="chevron">
            <a:avLst>
              <a:gd name="adj" fmla="val 48924"/>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8" name="Arrow: Chevron 7">
            <a:extLst>
              <a:ext uri="{FF2B5EF4-FFF2-40B4-BE49-F238E27FC236}">
                <a16:creationId xmlns:a16="http://schemas.microsoft.com/office/drawing/2014/main" id="{98817C7E-6A3A-5E58-02F5-89B06BC8E61A}"/>
              </a:ext>
            </a:extLst>
          </p:cNvPr>
          <p:cNvSpPr/>
          <p:nvPr/>
        </p:nvSpPr>
        <p:spPr>
          <a:xfrm rot="10800000" flipH="1">
            <a:off x="10434188" y="-1"/>
            <a:ext cx="2898040" cy="6858001"/>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9" name="Arrow: Chevron 8">
            <a:extLst>
              <a:ext uri="{FF2B5EF4-FFF2-40B4-BE49-F238E27FC236}">
                <a16:creationId xmlns:a16="http://schemas.microsoft.com/office/drawing/2014/main" id="{85304CAF-751F-1628-E9D7-9D498DDA57E5}"/>
              </a:ext>
            </a:extLst>
          </p:cNvPr>
          <p:cNvSpPr/>
          <p:nvPr/>
        </p:nvSpPr>
        <p:spPr>
          <a:xfrm rot="10800000" flipH="1">
            <a:off x="10130870" y="-1"/>
            <a:ext cx="2898040" cy="6858001"/>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4" name="Arrow: Chevron 43">
            <a:extLst>
              <a:ext uri="{FF2B5EF4-FFF2-40B4-BE49-F238E27FC236}">
                <a16:creationId xmlns:a16="http://schemas.microsoft.com/office/drawing/2014/main" id="{74727762-68EC-BCF2-C7D7-67D2DE46C594}"/>
              </a:ext>
            </a:extLst>
          </p:cNvPr>
          <p:cNvSpPr/>
          <p:nvPr/>
        </p:nvSpPr>
        <p:spPr>
          <a:xfrm flipH="1">
            <a:off x="-1411451" y="0"/>
            <a:ext cx="2898040" cy="6858001"/>
          </a:xfrm>
          <a:prstGeom prst="chevron">
            <a:avLst>
              <a:gd name="adj" fmla="val 48924"/>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5" name="Arrow: Chevron 44">
            <a:extLst>
              <a:ext uri="{FF2B5EF4-FFF2-40B4-BE49-F238E27FC236}">
                <a16:creationId xmlns:a16="http://schemas.microsoft.com/office/drawing/2014/main" id="{187DC22B-94C0-F8BA-E4CB-84A0C91EFB07}"/>
              </a:ext>
            </a:extLst>
          </p:cNvPr>
          <p:cNvSpPr/>
          <p:nvPr/>
        </p:nvSpPr>
        <p:spPr>
          <a:xfrm flipH="1">
            <a:off x="-1094488" y="-1"/>
            <a:ext cx="2898040" cy="6858001"/>
          </a:xfrm>
          <a:prstGeom prst="chevron">
            <a:avLst>
              <a:gd name="adj" fmla="val 48924"/>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46" name="Arrow: Chevron 45">
            <a:extLst>
              <a:ext uri="{FF2B5EF4-FFF2-40B4-BE49-F238E27FC236}">
                <a16:creationId xmlns:a16="http://schemas.microsoft.com/office/drawing/2014/main" id="{673BE28E-70DA-922E-F915-6F6D88A0232D}"/>
              </a:ext>
            </a:extLst>
          </p:cNvPr>
          <p:cNvSpPr/>
          <p:nvPr/>
        </p:nvSpPr>
        <p:spPr>
          <a:xfrm flipH="1">
            <a:off x="-777525" y="-1"/>
            <a:ext cx="2898040" cy="6858001"/>
          </a:xfrm>
          <a:prstGeom prst="chevron">
            <a:avLst>
              <a:gd name="adj" fmla="val 4892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10" name="TextBox 9">
            <a:extLst>
              <a:ext uri="{FF2B5EF4-FFF2-40B4-BE49-F238E27FC236}">
                <a16:creationId xmlns:a16="http://schemas.microsoft.com/office/drawing/2014/main" id="{E3B2A7C7-E8CC-D15B-3849-24B63FEAD0CB}"/>
              </a:ext>
            </a:extLst>
          </p:cNvPr>
          <p:cNvSpPr txBox="1"/>
          <p:nvPr/>
        </p:nvSpPr>
        <p:spPr>
          <a:xfrm>
            <a:off x="2239192" y="392036"/>
            <a:ext cx="8165478" cy="584775"/>
          </a:xfrm>
          <a:prstGeom prst="rect">
            <a:avLst/>
          </a:prstGeom>
          <a:noFill/>
        </p:spPr>
        <p:txBody>
          <a:bodyPr wrap="square" rtlCol="0">
            <a:spAutoFit/>
          </a:bodyPr>
          <a:lstStyle/>
          <a:p>
            <a:r>
              <a:rPr lang="en-US" sz="3200" b="1" i="0" dirty="0">
                <a:effectLst/>
                <a:latin typeface="Times New Roman" panose="02020603050405020304" pitchFamily="18" charset="0"/>
                <a:cs typeface="Times New Roman" panose="02020603050405020304" pitchFamily="18" charset="0"/>
              </a:rPr>
              <a:t>Frequency (</a:t>
            </a:r>
            <a:r>
              <a:rPr lang="en-US" sz="3200" b="1" i="0" dirty="0" err="1">
                <a:effectLst/>
                <a:latin typeface="Times New Roman" panose="02020603050405020304" pitchFamily="18" charset="0"/>
                <a:cs typeface="Times New Roman" panose="02020603050405020304" pitchFamily="18" charset="0"/>
              </a:rPr>
              <a:t>Tần</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suất</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mua</a:t>
            </a:r>
            <a:r>
              <a:rPr lang="en-US" sz="3200" b="1" i="0" dirty="0">
                <a:effectLst/>
                <a:latin typeface="Times New Roman" panose="02020603050405020304" pitchFamily="18" charset="0"/>
                <a:cs typeface="Times New Roman" panose="02020603050405020304" pitchFamily="18" charset="0"/>
              </a:rPr>
              <a:t> </a:t>
            </a:r>
            <a:r>
              <a:rPr lang="en-US" sz="3200" b="1" i="0" dirty="0" err="1">
                <a:effectLst/>
                <a:latin typeface="Times New Roman" panose="02020603050405020304" pitchFamily="18" charset="0"/>
                <a:cs typeface="Times New Roman" panose="02020603050405020304" pitchFamily="18" charset="0"/>
              </a:rPr>
              <a:t>hàng</a:t>
            </a:r>
            <a:r>
              <a:rPr lang="en-US" sz="3200" b="1" i="0" dirty="0">
                <a:effectLst/>
                <a:latin typeface="Times New Roman" panose="02020603050405020304" pitchFamily="18" charset="0"/>
                <a:cs typeface="Times New Roman" panose="02020603050405020304" pitchFamily="18" charset="0"/>
              </a:rPr>
              <a:t>)</a:t>
            </a:r>
            <a:endParaRPr lang="vi-VN" sz="3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EADEA67-1629-1A39-47A7-3AB073F4A2BA}"/>
              </a:ext>
            </a:extLst>
          </p:cNvPr>
          <p:cNvSpPr txBox="1"/>
          <p:nvPr/>
        </p:nvSpPr>
        <p:spPr>
          <a:xfrm>
            <a:off x="145527" y="5870648"/>
            <a:ext cx="11672886" cy="923330"/>
          </a:xfrm>
          <a:prstGeom prst="rect">
            <a:avLst/>
          </a:prstGeom>
          <a:noFill/>
        </p:spPr>
        <p:txBody>
          <a:bodyPr wrap="square">
            <a:spAutoFit/>
          </a:bodyPr>
          <a:lstStyle/>
          <a:p>
            <a:pPr algn="ctr" rtl="0"/>
            <a:r>
              <a:rPr lang="en-US" b="0" i="1" dirty="0" err="1">
                <a:effectLst/>
                <a:latin typeface="Lexend Deca"/>
              </a:rPr>
              <a:t>Tần</a:t>
            </a:r>
            <a:r>
              <a:rPr lang="en-US" b="0" i="1" dirty="0">
                <a:effectLst/>
                <a:latin typeface="Lexend Deca"/>
              </a:rPr>
              <a:t> </a:t>
            </a:r>
            <a:r>
              <a:rPr lang="en-US" b="0" i="1" dirty="0" err="1">
                <a:effectLst/>
                <a:latin typeface="Lexend Deca"/>
              </a:rPr>
              <a:t>suất</a:t>
            </a:r>
            <a:r>
              <a:rPr lang="en-US" b="0" i="1" dirty="0">
                <a:effectLst/>
                <a:latin typeface="Lexend Deca"/>
              </a:rPr>
              <a:t> </a:t>
            </a:r>
            <a:r>
              <a:rPr lang="en-US" b="0" i="1" dirty="0" err="1">
                <a:effectLst/>
                <a:latin typeface="Lexend Deca"/>
              </a:rPr>
              <a:t>mua</a:t>
            </a:r>
            <a:r>
              <a:rPr lang="en-US" b="0" i="1" dirty="0">
                <a:effectLst/>
                <a:latin typeface="Lexend Deca"/>
              </a:rPr>
              <a:t> </a:t>
            </a:r>
            <a:r>
              <a:rPr lang="en-US" b="0" i="1" dirty="0" err="1">
                <a:effectLst/>
                <a:latin typeface="Lexend Deca"/>
              </a:rPr>
              <a:t>hàng</a:t>
            </a:r>
            <a:r>
              <a:rPr lang="en-US" b="0" i="1" dirty="0">
                <a:effectLst/>
                <a:latin typeface="Lexend Deca"/>
              </a:rPr>
              <a:t> </a:t>
            </a:r>
            <a:r>
              <a:rPr lang="en-US" b="0" i="1" dirty="0" err="1">
                <a:effectLst/>
                <a:latin typeface="Lexend Deca"/>
              </a:rPr>
              <a:t>là</a:t>
            </a:r>
            <a:r>
              <a:rPr lang="en-US" b="0" i="1" dirty="0">
                <a:effectLst/>
                <a:latin typeface="Lexend Deca"/>
              </a:rPr>
              <a:t> </a:t>
            </a:r>
            <a:r>
              <a:rPr lang="en-US" b="0" i="1" dirty="0" err="1">
                <a:effectLst/>
                <a:latin typeface="Lexend Deca"/>
              </a:rPr>
              <a:t>yếu</a:t>
            </a:r>
            <a:r>
              <a:rPr lang="en-US" b="0" i="1" dirty="0">
                <a:effectLst/>
                <a:latin typeface="Lexend Deca"/>
              </a:rPr>
              <a:t> </a:t>
            </a:r>
            <a:r>
              <a:rPr lang="en-US" b="0" i="1" dirty="0" err="1">
                <a:effectLst/>
                <a:latin typeface="Lexend Deca"/>
              </a:rPr>
              <a:t>tố</a:t>
            </a:r>
            <a:r>
              <a:rPr lang="en-US" b="0" i="1" dirty="0">
                <a:effectLst/>
                <a:latin typeface="Lexend Deca"/>
              </a:rPr>
              <a:t> </a:t>
            </a:r>
            <a:r>
              <a:rPr lang="en-US" b="0" i="1" dirty="0" err="1">
                <a:effectLst/>
                <a:latin typeface="Lexend Deca"/>
              </a:rPr>
              <a:t>quan</a:t>
            </a:r>
            <a:r>
              <a:rPr lang="en-US" b="0" i="1" dirty="0">
                <a:effectLst/>
                <a:latin typeface="Lexend Deca"/>
              </a:rPr>
              <a:t> </a:t>
            </a:r>
            <a:r>
              <a:rPr lang="en-US" b="0" i="1" dirty="0" err="1">
                <a:effectLst/>
                <a:latin typeface="Lexend Deca"/>
              </a:rPr>
              <a:t>trọng</a:t>
            </a:r>
            <a:r>
              <a:rPr lang="en-US" b="0" i="1" dirty="0">
                <a:effectLst/>
                <a:latin typeface="Lexend Deca"/>
              </a:rPr>
              <a:t> </a:t>
            </a:r>
            <a:r>
              <a:rPr lang="en-US" b="0" i="1" dirty="0" err="1">
                <a:effectLst/>
                <a:latin typeface="Lexend Deca"/>
              </a:rPr>
              <a:t>trong</a:t>
            </a:r>
            <a:r>
              <a:rPr lang="en-US" b="0" i="1" dirty="0">
                <a:effectLst/>
                <a:latin typeface="Lexend Deca"/>
              </a:rPr>
              <a:t> </a:t>
            </a:r>
            <a:r>
              <a:rPr lang="en-US" b="0" i="1" dirty="0" err="1">
                <a:effectLst/>
                <a:latin typeface="Lexend Deca"/>
              </a:rPr>
              <a:t>mô</a:t>
            </a:r>
            <a:r>
              <a:rPr lang="en-US" b="0" i="1" dirty="0">
                <a:effectLst/>
                <a:latin typeface="Lexend Deca"/>
              </a:rPr>
              <a:t> </a:t>
            </a:r>
            <a:r>
              <a:rPr lang="en-US" b="0" i="1" dirty="0" err="1">
                <a:effectLst/>
                <a:latin typeface="Lexend Deca"/>
              </a:rPr>
              <a:t>hình</a:t>
            </a:r>
            <a:r>
              <a:rPr lang="en-US" b="0" i="1" dirty="0">
                <a:effectLst/>
                <a:latin typeface="Lexend Deca"/>
              </a:rPr>
              <a:t> RFM</a:t>
            </a:r>
            <a:endParaRPr lang="en-US" b="0" i="0" dirty="0">
              <a:effectLst/>
              <a:latin typeface="Lexend Deca"/>
            </a:endParaRPr>
          </a:p>
          <a:p>
            <a:br>
              <a:rPr lang="en-US" dirty="0"/>
            </a:br>
            <a:endParaRPr lang="en-US" dirty="0"/>
          </a:p>
        </p:txBody>
      </p:sp>
      <p:sp>
        <p:nvSpPr>
          <p:cNvPr id="12" name="TextBox 11">
            <a:extLst>
              <a:ext uri="{FF2B5EF4-FFF2-40B4-BE49-F238E27FC236}">
                <a16:creationId xmlns:a16="http://schemas.microsoft.com/office/drawing/2014/main" id="{D77854F2-C444-638E-A031-248BDFD500AC}"/>
              </a:ext>
            </a:extLst>
          </p:cNvPr>
          <p:cNvSpPr txBox="1"/>
          <p:nvPr/>
        </p:nvSpPr>
        <p:spPr>
          <a:xfrm>
            <a:off x="1550553" y="1212338"/>
            <a:ext cx="9410434" cy="1631216"/>
          </a:xfrm>
          <a:prstGeom prst="rect">
            <a:avLst/>
          </a:prstGeom>
          <a:noFill/>
        </p:spPr>
        <p:txBody>
          <a:bodyPr wrap="square">
            <a:spAutoFit/>
          </a:bodyPr>
          <a:lstStyle/>
          <a:p>
            <a:r>
              <a:rPr lang="vi-VN" sz="2000" b="0" i="0" dirty="0">
                <a:effectLst/>
                <a:latin typeface="Times New Roman" panose="02020603050405020304" pitchFamily="18" charset="0"/>
                <a:cs typeface="Times New Roman" panose="02020603050405020304" pitchFamily="18" charset="0"/>
              </a:rPr>
              <a:t>Frequency đo số lần mua hàng của khách trong một khoảng thời gian nhất định, đánh giá mức độ tương tác lặp lại của khách hàng với doanh nghiệp. Một khách hàng được coi là quan trọng và có giá trị cao nếu họ mua hàng thường xuyên hơn. Ví dụ, một khách hàng mua hàng mỗi tháng sẽ có mức Frequency cao hơn so với một khách hàng chỉ mua hàng một lần trong năm.</a:t>
            </a:r>
            <a:endParaRPr lang="en-US" sz="20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B3A216B7-E172-5540-D6F9-FD8680591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297" y="2840268"/>
            <a:ext cx="6691982" cy="2805394"/>
          </a:xfrm>
          <a:prstGeom prst="rect">
            <a:avLst/>
          </a:prstGeom>
        </p:spPr>
      </p:pic>
    </p:spTree>
    <p:extLst>
      <p:ext uri="{BB962C8B-B14F-4D97-AF65-F5344CB8AC3E}">
        <p14:creationId xmlns:p14="http://schemas.microsoft.com/office/powerpoint/2010/main" val="7766316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2">
      <a:dk1>
        <a:srgbClr val="FFFFFF"/>
      </a:dk1>
      <a:lt1>
        <a:srgbClr val="242852"/>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4">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4138</TotalTime>
  <Words>1900</Words>
  <Application>Microsoft Office PowerPoint</Application>
  <PresentationFormat>Widescreen</PresentationFormat>
  <Paragraphs>134</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Black</vt:lpstr>
      <vt:lpstr>Calibri</vt:lpstr>
      <vt:lpstr>Cascadia Code</vt:lpstr>
      <vt:lpstr>Lexend Deca</vt:lpstr>
      <vt:lpstr>Monotype Corsiva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Duong Van</dc:creator>
  <cp:lastModifiedBy>La Hoàn Tuyên</cp:lastModifiedBy>
  <cp:revision>286</cp:revision>
  <dcterms:created xsi:type="dcterms:W3CDTF">2024-10-27T05:52:03Z</dcterms:created>
  <dcterms:modified xsi:type="dcterms:W3CDTF">2025-01-01T14:22:55Z</dcterms:modified>
</cp:coreProperties>
</file>