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54" r:id="rId18"/>
    <p:sldId id="346" r:id="rId19"/>
    <p:sldId id="345" r:id="rId20"/>
    <p:sldId id="347" r:id="rId21"/>
    <p:sldId id="348" r:id="rId22"/>
    <p:sldId id="349" r:id="rId23"/>
    <p:sldId id="350" r:id="rId24"/>
    <p:sldId id="351" r:id="rId25"/>
    <p:sldId id="352" r:id="rId26"/>
    <p:sldId id="35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0066"/>
    <a:srgbClr val="6699FF"/>
    <a:srgbClr val="0099CC"/>
    <a:srgbClr val="33CCFF"/>
    <a:srgbClr val="00FFFF"/>
    <a:srgbClr val="FF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811" autoAdjust="0"/>
  </p:normalViewPr>
  <p:slideViewPr>
    <p:cSldViewPr>
      <p:cViewPr varScale="1">
        <p:scale>
          <a:sx n="78" d="100"/>
          <a:sy n="78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B2E2-FEEB-4958-A0F2-867CB4E64500}" type="datetimeFigureOut">
              <a:rPr lang="en-US" smtClean="0"/>
              <a:pPr/>
              <a:t>29/10/2021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94567-DB83-4C88-A6AC-B4EB1C579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4567-DB83-4C88-A6AC-B4EB1C579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Phân tích giá trị biên tiêu chuẩn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4567-DB83-4C88-A6AC-B4EB1C5796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kiểm tra độ bền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4567-DB83-4C88-A6AC-B4EB1C5796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Trường hợp xấu nhất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4567-DB83-4C88-A6AC-B4EB1C5796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kiểm tra độ bền của những TH xấu nhất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94567-DB83-4C88-A6AC-B4EB1C5796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6800" y="2809240"/>
            <a:ext cx="7519392" cy="21590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UTM Aptima" panose="02040603050506020204" pitchFamily="18" charset="0"/>
                <a:ea typeface="UTM Aptima" panose="02040603050506020204" pitchFamily="18" charset="0"/>
                <a:cs typeface="UTM Aptima" panose="02040603050506020204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ECF3E5F-69DA-BC44-B703-5E95DF7F4152}" type="datetime1">
              <a:t>29/10/2021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algn="l" defTabSz="914400" rtl="0" eaLnBrk="1" latinLnBrk="0" hangingPunct="1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2209800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90600" y="381000"/>
            <a:ext cx="693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UTM Aptima" panose="02040603050506020204" pitchFamily="18" charset="0"/>
              </a:rPr>
              <a:t>TRƯỜNG</a:t>
            </a:r>
            <a:r>
              <a:rPr lang="en-US" sz="2200" b="1" baseline="0" dirty="0">
                <a:solidFill>
                  <a:schemeClr val="bg1"/>
                </a:solidFill>
                <a:latin typeface="UTM Aptima" panose="02040603050506020204" pitchFamily="18" charset="0"/>
              </a:rPr>
              <a:t> CAO ĐẲNG KỸ THUẬT CAO THẮNG</a:t>
            </a:r>
            <a:endParaRPr lang="en-US" sz="2200" b="1" dirty="0">
              <a:solidFill>
                <a:schemeClr val="bg1"/>
              </a:solidFill>
              <a:latin typeface="UTM Aptima" panose="02040603050506020204" pitchFamily="18" charset="0"/>
            </a:endParaRPr>
          </a:p>
        </p:txBody>
      </p:sp>
      <p:pic>
        <p:nvPicPr>
          <p:cNvPr id="2051" name="Picture 3" descr="C:\Users\Welcome\Desktop\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11959"/>
            <a:ext cx="1097280" cy="1446414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 userDrawn="1"/>
        </p:nvCxnSpPr>
        <p:spPr>
          <a:xfrm>
            <a:off x="1942528" y="789296"/>
            <a:ext cx="5029200" cy="1588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AutoShape 2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utoShape 8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AutoShape 10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AutoShape 12" descr="http://www.nmc.ca/wp-content/uploads/2014/07/blue-stave-footer.sv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AutoShape 14" descr="http://www.nmc.ca/wp-content/uploads/2014/07/blue-stave-footer.sv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4" name="AutoShape 16" descr="http://www.nmc.ca/wp-content/uploads/2014/07/blue-stave-footer.sv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6" name="AutoShape 18" descr="http://www.nmc.ca/wp-content/uploads/2014/07/blue-stave-footer.sv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30" name="Picture 22" descr="http://www.aircargogroup.com/assets/images/footer_img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5638800"/>
            <a:ext cx="2146848" cy="1219200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3C2EBF-BDAA-0043-A81E-D728890AACF3}"/>
              </a:ext>
            </a:extLst>
          </p:cNvPr>
          <p:cNvSpPr txBox="1"/>
          <p:nvPr userDrawn="1"/>
        </p:nvSpPr>
        <p:spPr>
          <a:xfrm>
            <a:off x="1958340" y="880928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UTM Aptima" panose="02040603050506020204" pitchFamily="18" charset="0"/>
              </a:rPr>
              <a:t>KHOA</a:t>
            </a:r>
            <a:r>
              <a:rPr lang="en-US" sz="2200" b="1" baseline="0" dirty="0">
                <a:solidFill>
                  <a:schemeClr val="bg1"/>
                </a:solidFill>
                <a:latin typeface="UTM Aptima" panose="02040603050506020204" pitchFamily="18" charset="0"/>
              </a:rPr>
              <a:t> CÔNG NGHỆ THÔNG TIN</a:t>
            </a:r>
          </a:p>
          <a:p>
            <a:pPr algn="ctr"/>
            <a:r>
              <a:rPr lang="en-US" sz="2400" b="1" baseline="0" dirty="0">
                <a:solidFill>
                  <a:schemeClr val="bg1"/>
                </a:solidFill>
                <a:latin typeface="UTM Aptima" panose="02040603050506020204" pitchFamily="18" charset="0"/>
              </a:rPr>
              <a:t>BỘ MÔN CÔNG NGHỆ PHẦN MỀM</a:t>
            </a:r>
          </a:p>
          <a:p>
            <a:pPr algn="ctr"/>
            <a:r>
              <a:rPr lang="en-US" sz="1800" b="1" baseline="0" dirty="0">
                <a:solidFill>
                  <a:schemeClr val="bg1"/>
                </a:solidFill>
                <a:sym typeface="Wingdings 2"/>
              </a:rPr>
              <a:t>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0DF9-8008-9C42-97BC-D3478CFBDADE}" type="datetime1"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510F-1D2B-8F45-B68F-EBF2AA57A806}" type="datetime1"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6A649D-E1C5-904B-8EF2-7D1682058743}"/>
              </a:ext>
            </a:extLst>
          </p:cNvPr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1056" y="76200"/>
            <a:ext cx="7924800" cy="685800"/>
          </a:xfrm>
        </p:spPr>
        <p:txBody>
          <a:bodyPr>
            <a:noAutofit/>
          </a:bodyPr>
          <a:lstStyle>
            <a:lvl1pPr>
              <a:defRPr sz="4000" b="0">
                <a:solidFill>
                  <a:schemeClr val="bg1"/>
                </a:solidFill>
                <a:latin typeface="UTM Aptima" panose="02040603050506020204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TM Aptima" panose="02040603050506020204" pitchFamily="18" charset="0"/>
              </a:defRPr>
            </a:lvl1pPr>
          </a:lstStyle>
          <a:p>
            <a:fld id="{75D427E5-2111-504A-A408-898E27441E07}" type="datetime1"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TM Aptima" panose="02040603050506020204" pitchFamily="18" charset="0"/>
              </a:defRPr>
            </a:lvl1pPr>
          </a:lstStyle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104" y="6367136"/>
            <a:ext cx="429904" cy="365760"/>
          </a:xfrm>
        </p:spPr>
        <p:txBody>
          <a:bodyPr/>
          <a:lstStyle>
            <a:lvl1pPr>
              <a:defRPr>
                <a:latin typeface="UTM Aptima" panose="02040603050506020204" pitchFamily="18" charset="0"/>
              </a:defRPr>
            </a:lvl1pPr>
          </a:lstStyle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50873" y="1219200"/>
            <a:ext cx="7924800" cy="4937760"/>
          </a:xfrm>
        </p:spPr>
        <p:txBody>
          <a:bodyPr/>
          <a:lstStyle>
            <a:lvl1pPr marL="514350" indent="-514350" algn="just">
              <a:buFont typeface="Wingdings" pitchFamily="2" charset="2"/>
              <a:buChar char="q"/>
              <a:defRPr sz="3200">
                <a:latin typeface="UTM Aptima" panose="02040603050506020204" pitchFamily="18" charset="0"/>
              </a:defRPr>
            </a:lvl1pPr>
            <a:lvl2pPr algn="just">
              <a:buFont typeface="Wingdings" pitchFamily="2" charset="2"/>
              <a:buChar char="Ø"/>
              <a:defRPr sz="2800">
                <a:latin typeface="UTM Aptima" panose="02040603050506020204" pitchFamily="18" charset="0"/>
              </a:defRPr>
            </a:lvl2pPr>
            <a:lvl3pPr algn="just">
              <a:defRPr sz="2400">
                <a:latin typeface="UTM Aptima" panose="02040603050506020204" pitchFamily="18" charset="0"/>
              </a:defRPr>
            </a:lvl3pPr>
            <a:lvl4pPr algn="just">
              <a:buFont typeface="Wingdings" pitchFamily="2" charset="2"/>
              <a:buChar char="ü"/>
              <a:defRPr sz="2000">
                <a:latin typeface="UTM Aptima" panose="02040603050506020204" pitchFamily="18" charset="0"/>
              </a:defRPr>
            </a:lvl4pPr>
            <a:lvl5pPr algn="just">
              <a:buFont typeface="Wingdings" pitchFamily="2" charset="2"/>
              <a:buChar char="§"/>
              <a:defRPr sz="1800">
                <a:latin typeface="UTM Aptima" panose="02040603050506020204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96415"/>
            <a:ext cx="8229600" cy="1066800"/>
          </a:xfrm>
        </p:spPr>
        <p:txBody>
          <a:bodyPr anchor="t" anchorCtr="0">
            <a:normAutofit/>
          </a:bodyPr>
          <a:lstStyle>
            <a:lvl1pPr algn="ctr">
              <a:buNone/>
              <a:defRPr sz="40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3110865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F3B417-B2A6-1C4E-BE5C-643BD78EB7B1}" type="datetime1">
              <a:t>29/10/2021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marL="0" algn="l" defTabSz="914400" rtl="0" eaLnBrk="1" latinLnBrk="0" hangingPunct="1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6" name="Picture 6" descr="http://www.thewatercouncil.com/images/footer-im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8885" y="4686299"/>
            <a:ext cx="3638550" cy="2171701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D33CB04-8BAC-BD43-B1AB-CE0CFD2F755A}"/>
              </a:ext>
            </a:extLst>
          </p:cNvPr>
          <p:cNvSpPr txBox="1">
            <a:spLocks/>
          </p:cNvSpPr>
          <p:nvPr userDrawn="1"/>
        </p:nvSpPr>
        <p:spPr>
          <a:xfrm>
            <a:off x="450574" y="76200"/>
            <a:ext cx="8229600" cy="6858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b="0" kern="1200" cap="none" baseline="0">
                <a:solidFill>
                  <a:schemeClr val="tx2"/>
                </a:solidFill>
                <a:latin typeface="UTM Aptima" panose="02040603050506020204" pitchFamily="18" charset="0"/>
                <a:ea typeface="UTM Aptima" panose="02040603050506020204" pitchFamily="18" charset="0"/>
                <a:cs typeface="UTM Aptima" panose="02040603050506020204" pitchFamily="18" charset="0"/>
              </a:defRPr>
            </a:lvl1pPr>
          </a:lstStyle>
          <a:p>
            <a:r>
              <a:rPr lang="en-US" dirty="0"/>
              <a:t>Kiểm thử phần mềm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2D79-E2F6-7E4D-9077-05A0EBB4943A}" type="datetime1"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689C-DA29-9C41-8F26-8329CAC33CAC}" type="datetime1">
              <a:t>29/10/2021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E16C-40CF-2749-A3E0-85AC2F4B7E46}" type="datetime1">
              <a:t>29/10/2021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A9C-BFCB-924D-89A9-0F5578F6210F}" type="datetime1">
              <a:t>29/10/2021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FDDB-5158-4C48-87A4-EB7A3592C689}" type="datetime1"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CE3A-0706-9245-8C25-A33E02A661A8}" type="datetime1">
              <a:t>29/10/2021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1"/>
            <a:ext cx="8229600" cy="987766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A8F947-8E9B-074C-A9EB-67BB042398A9}" type="datetime1">
              <a:t>29/10/2021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algn="l" defTabSz="914400" rtl="0" eaLnBrk="1" latinLnBrk="0" hangingPunct="1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2000" y="1066801"/>
            <a:ext cx="7924800" cy="50627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84496" y="6353488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1">
                <a:solidFill>
                  <a:schemeClr val="tx1"/>
                </a:solidFill>
                <a:latin typeface="UTM Aptima" panose="02040603050506020204" pitchFamily="18" charset="0"/>
              </a:defRPr>
            </a:lvl1pPr>
          </a:lstStyle>
          <a:p>
            <a:fld id="{9ADE5FDC-6394-428B-ABC5-43295EF3DA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UTM Aptima" panose="02040603050506020204" pitchFamily="18" charset="0"/>
          <a:ea typeface="UTM Aptima" panose="02040603050506020204" pitchFamily="18" charset="0"/>
          <a:cs typeface="UTM Aptima" panose="02040603050506020204" pitchFamily="18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09240"/>
            <a:ext cx="7848600" cy="2159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3333FF"/>
                </a:solidFill>
              </a:rPr>
              <a:t>KIỂM THỬ PHẦN MỀM</a:t>
            </a:r>
            <a:endParaRPr 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122" name="AutoShape 2" descr="data:image/jpeg;base64,/9j/4AAQSkZJRgABAQAAAQABAAD/2wCEAAkGBxQTERUUEhQWFhUXFxsYGBcXGRcXFxsXHx0XFxoXGBggHCggGRslHBUYITEkJikrLi4vGh8zODMsNygtLisBCgoKDg0OGxAQGzQkICY1Lyw0ODQwNC8vNDA0LCwsMCwsLC80LCwsLC0sLCwsLCwsLCwsLSwsLCwsLCwsLCwsLP/AABEIAKAAoAMBEQACEQEDEQH/xAAbAAACAwEBAQAAAAAAAAAAAAAABgMEBQIBB//EADkQAAIBAgQDBwIDBwQDAAAAAAECEQADBBIhMQVBUQYTIjJhcYGRoSNSsRRCYsHR4fAHcoLxJXPC/8QAGwEAAgMBAQEAAAAAAAAAAAAAAAQBAwUCBgf/xAA2EQABAwIDBQcDBAMAAwEAAAABAAIDBBESITEFQVFh8BMicYGRobEywdEGFOHxIyRCUnKSFf/aAAwDAQACEQMRAD8A+40IRQhFCEUIRQhFCEUIRQhFCFzccKCWIAGpJ0AFSASbBQSALlRYbGW7mtt1ePykH9KlzHN+oWXLJGP+kgqY1yu0tcdxOIw5N5XzJOqMug9mHWfTanqdkUvcIzWZVyTwXkabjgfytLgPG0xNsMIV+aZgWEfePiqaindC6x04pikq2VDA4ZHgtSl02ihCKEIoQihCKEIoQihCKEIoQihCKEIoQihCixGJS2JuOqDqxCj7101jnZNF1w+RrBdxss4doMK3h75D6an+VXftZm54Slv31M7u4wVUv9l8Jf8AGognUPbbn6bjlVrayePun3VL9m0s3eA8wegu8Fw/FWD4bwv2/wAtyVcD0fWT7/auZJYZdW4Ty09F1FBUQHJ+NvPX1WoypetlXUwdGVhB9jS4Lo3XBTZDZWFrhlwSfx/so1txewuka5V3U9V9K06etDm4JViVezHMf2tPkr/ZjtT3hFq/AePC8iH9I5H9fSqqqiwDGzT4TFBtLtCI5ddx4prrOWwsnFcdS3cCMrDcnTWOTKP3x1jUaadGG0znNxDr8JR9Yxj8BHXEcfLPktOzdV1DKQVIkEagiqHNLTYplrg4Ymm4XdQukUIRQhFCEUIRQhFCEUIRQhFCFXxGBt3GDOisV2zAGJj+grtsjmizTZVvhY8guF7KW3bC6KAPYRXJJOq7DQNAoOJY4WUzsCVBExqR6xXccZe7CFxLKI24jos5O1WGInOR7qauNHMNyXFfAd60bXEbTBStxCG28Q15RHXUVQYng2ITDZWOAIIzVquFYlnjfZJLj97aPdvOYgAQzbg+hmn4K5zG4HZhZVVstkju0ZkdfNXOz3EWebV8Zb1sa7wy8mBJ15T61VURNb32ZtKvo53PvHKLPHvzH3WZ27bLbQZc+piZldNGVxBU/UGr9ni7jnbrSyV2scLGi1/tzB3Kn2F4yig2rjOGZtM0ZPjTwnqPSetW19O4nG0ZJfZNWwDs3E39v4P98U81kr0CKEIoQihCKEIoQihCKEIoQihCKELm4gIg7VINlBAORWVieDa5rRynmM9wT8hoHypq9s+VnfA690s+mzuz5PXsVh4rsm1ySpKMOTQwJ30YAfcU2ytDMjn15pGTZzn5g2PXCyweL8Cu2ILjMDzXWPQ/WnYalkuizqikkh+oXWv2U445uLbuXJEALJ39+v2PvtStXTNDcTQnaCre54Y4+CaeL8QNuy1y1DlSJG+k6zG2lZ8MYe8NdldatRKY4y9udlBaxC4m0Ltkw67TuG6H/NQa7LTC7A/RVh7Z2Y2aj5V7D3kvW8ywQZB6qdip6EbEVU5ro3WKua5srLhfOeK8EezdYpqQZAiMw/hE7cq24qlsjLOXmJ6N8MhLd3v4Jw7IcY7+2VJJZI1IiVM5T76Qfasysg7J1xoVt7Oq+2ZhJzHxu/lMFJrRRQhFCEUIRQhFCEUIRQhFCEUIRQhFCFz3gmJE9JosheXLIYgkTG36VIcRouS0HVJnabsoipnw6mZ8gkgzyHQ/atSlrSThk0WLW7PDBjh14fhUOzVy9cS4LNwG4NTauSUZIiNeU8tCOusVNXGyNwJGXEcVbs+qM7SD9Q+FzwbGtg8T+IAqvo6g+UToYOoyzz5HnXcjRURd3Ude/wAqlhNHP3vpd17fCeLt8K1sWwsXXJJEQdJJkbkgb+lZYbiBxblruOEgN3lUe1vDjctB00e2cw6xzGmvIHTpV1JKGOwu0KWr4DIwObq3NLvZLEFcW5c5S+oBIUNmOsaQdddN5p2saDCMOduurrM2c8iodiyv9/b0T/WOvRIoQihCKEIoQihC8JqCQBcoVS9xJF5z7f1rHqNvUcOQdiPLP30V7aZ7uSrtxgcl+9Zjv1Sy/djPr/auFGd5XScXXmpH3q2P9Twn62Ee6g0btxVuxi0fynXpsa2aXaVNU5RvF+Gh9Eu+J7NQq3GOHNeXKt57Wh1SJJ9fT2j3rSjeGG5F1S5t96Qj/p5iUPeW7yG518QM8zmM1o/vo3DC5uSW7BwzBUWL7RcSwjEXkUmAM7ISpA6OpCmZ15+1S2np5Rdp91BkkbqEz8G7ZYfE28t05HIhhDZfVg2sL6kiKVkpZI3XbmFaJGvbYpZxeHv8PxPeakZjlY7Ou5B6GtRjo6qLD0F5mRk1BPj1HynTjGDt4zDF7eVmyzbYbz+WftFZML3QS2dlxXoKhjaqnODPgkex2lcBFeSUZXQiRMbqRtOWR6yNiNdI0oxm2/JZoqy6na/e0/H5C+oMiuFJ1GjDp1B/nWKCWrdIa8A+aWe1HDmR7WJt72mltJi3pOnRRPwfSn6WUFronb/n+VlV9OWvZO3/AJPt/Ca6zlrooQihCKEIoQocTiAgk/A5mk62uipI8ch8BvK7jjLzYLCxWMZ99B0G3968BX7VnrD3jZvAafytOOFrNEWcG7agaf5tU0uyamcYg2w60CHzMbvVscHMeYTWwP0u8tF5LHfkqP3gvovG4UYOuvxXD/024MJDs/KykVQuql3DMokgx1/zasafZ9TTtEjmm3HPLx4dWV7ZWOyBVzA8TI0fUdeY962tl/qBzD2dSbjjvHjxHv4peamBzYtW0oA0236/T0r2gcHC4WeBbJdMoIgiR0NClIva7sMHm7hAFf8Aet7K3qvRvTY+laFPWYe7JolpYb5tS5Z48160mGxJPgZjnac+YAqiMSPCJME6+sU42MRPMjN9v5SFXGZ2Bh3XPO9svBdcA49cwrHLqreZTMT+Yeo+9MVNM2YZ6rEoq19MctDu+6tY/AIDirSgvDW7lkrqRJ/Qh1B9hVAc5wjectQevJaEeGF8sdrjIjz/ALWp2S7Sd2xw946jS3O4by92Ty1iOmtLVdOHHtG+f5T9BK4R4HZkXHplZMOO4vb7lC2ouSmYSEzEFWHUjzH4pVkD8ZA3Z81dLUs7ME/9ZcrrR4cXC5WHkVAG5scozGOWtUyYb3G+6YhxAYSNLfCuVWrkUIRQhcuwAJOwriSRsbS9xsBmpAJNgl3F4gu0n4HQV8z2hXPrJjI7TcOA61WtFGGNsFb4fgwdT0+n963NjbJa9vaP3j09d59vRLzzEZBd4rGgCFbKo0ncn0HWtqWfu4IThaN+vp14qtkRJu4XKz24wwgA6DrufelxUzCwByHFMft2nVd2OMsPMAwPURXTK2ZmTgCFy6madMlq4bGI6+keIHkOvqKejqIZY8JGW8HcPDglXxvY5Z2PwoUnLMdD9iD0rx+19msp3F0QNuB56EHhu4pyGUuGas8HxX7h+P6Vpfp3aJv+2kP/AK/cfjzVVVF/2FrV69IooQvkHabgIs3rqqxkAOggkuhPiE9Rr7xW9FL2kbXW5HksJt4ZnQudlq3j4LNXUD2H6U4w5LHqorSHgty9xQ2nS4gUlsOikHadgdOYyg0s2EPaWnc4q99UYnte3e0LExjGRdHmzZhrJkHnzmeu9duaPpTVDMSPVNPBLbNhLjQCttmy5pfxMFnw+gAAA3LmlpyBK0bzwy059aIpmHsH7w0m189eXhoBvKekvtntZjGdDKgSM+hMvyjURzrJLRY23fHgt4POJt949/FXaqVyKEIoQs/jN6EC/mP2H+CvOfqSp7OnEQ1cfYdBNUjLuvwWTh7cnrHLr6V5GhpzNLYC9s7ceXmnpHYQtjEOIKSfCpZo006fNfQnWDexvoLn8efws5oN8XEpWZ2uuqLudByAHX251mMa6RwC0rNjaSUw2MNh7Kkkr4dGduvT09hWu2OCJpJ3b1nufNIbD0UNjHYW94VjNMAQQTzkDnVbZKabILt0U8WZVTEIbNwEbHUHkRzHtWfPEYJA9qvY4SsIK13XMgPqR7A1bUw9tBc6ZjyI+xz8kq04XrGRyCCNxXgIpXRPD26jNaLgCLFM9t5APUTX1WKQSMDxoRdYzhY2XVWKEm8au/8Ak0hC7La0Qcyc0Ak6Aa7mtOEf6pubXKxah3++2wuQEg31KASIg5SOh6fEEVoscMiEtLEXFzXDOyscQIlVA8qKrf7hM86sYDY33krLe6z24crAD8qjfU5TzEfP96HXtZO0xj7TEMrk+BT1/p0he1eWQPJB3YNBGbLyiBB6g9KzK8hpYfFaNA3E+ZvMettfwnfDWFtoqLoqgAewrMc4uJJWuxgY0NGgWJi+11i3eNts0AkFwJAYRpA15700yhlezEEhJtSCOTA71W3hcStxA6MGU6gilXNLTZwzTzJGvaHNNwVLXK7WNxs+Me1eJ/VDj27By+60KP6SueEpJPuv6k/yrj9OxBz3nhh+SfspqjYDzXPGbsC5G5gfGhP0j716SocAX8ch11vVcDblqx+zl6MT6lWAnrp/SqqN1pbcimqtt4vNQceJ8dpcxACMggnNubjehmJ+RVFaXd6MciOfE+KsprZPPMH7BZXCUPeI8woYEtvtroNydIpOlDi8O3X1TU5GEt3pjx2Izm2i6kZiQDMMxnJ8CtSpOMNY3XP33LOibhxOPVt63meEaTEADTrGv8qsqH4IX3NgBbLwz+yTaLuCxK+cHVaaYuGmbS19J2M7FRR+CypxaQqzWmqVRx+JW0VPhBcwWMDwgSTPoKtY0vFuCole2Mg5XK+OcbuhnYroGcsJ3gliK3mjCA07gseB2Muk3EldXHJJJ1J3PrTLRYABYMjrvJUgwudXya5bcsdNBpOhPrVD3Ydd5stSlbiLOVynz/TdYwjNpJbbQagCJO+s1k1xvIAtujbYPdxKZOFXGa0ruCGbUgzoegnlSkoAeQNAmIHF0Yc7UpB7fYTu8RmAhbozbfvCA2vwv1rZ2c/FHbeF5zbEXZzXAydn59WWp2F4kzYd7YUk2fEsaSDJye+hpbaEQEgffVO7IqCYXR2vh6snHD31dVdDKsAQRzBrMc0tNitprg4XGixuNsBdAOmZdPWJmPYR9a8l+pqN7g2pboMjyzyPndPUkgBwFc8PaM3w30Mn7TWXsSTC548Hf/Jufa6YnF7enquuL2MzOB+TNHXqfXavU1DbyuA4XVMDrNBPGyVkuG3cVxuD/nvSbXFjg4LRLQ9haU1X7aXlVrbQwM95b1Kk7+E6lTzH2rVe1koBYc+I3eXArMaXRkhwy4Hf/SyTwtrcEXLBJMC4ynOB6DUT8Un+2dHbvNPMjNM9u19wQfAHJaHDOFhQYDFjvcYZR/xU6/5ypiKnABA14lUSzlx5cF1jbwMKuwmecmd5rC2xUgjsmaDXxv1dWQM/6KqmvJHVMph4csW19q+lbIZgooweCyZzeQqzWkqkhcc7Qo3feImR3aLEQP32IOxOwnWteClcMOXM/Zefqq5hxm/ID5KX+P8ACTbWwzQDcXMyg6iDmXQ7aNHxTEMnaPcBuUO/16cX1O7xWYB1p5YFrarSuYy2uFuwALlzLbCidEUAlzPNmI+lJPa4yC5yGfmd3ktylwtaLCxdl5DMnzyCZuz+MXDcOW5lVwSxOkHONFXYzqPNpEUjIwzT4b266yWi6QU8JkIvv89397k4YTEZlTNozJmgSQNufzSD22Jtpon434gL6kXWb2t4T+0YchR418Se43HyNPpV9HP2Ulzocildo0v7iEgajML5/wBmuMnC3SxBKlSrLsZ5fQ/qa2qqnEzLb15uhqzTSEkZHIrR4F2qGGRkyFgXLKJ8oP7vr1+tL1FEZXA3t9+aapNpinYW2JzuOXJMOH42mLtFlGW5bPlYjmN1PT+lec23QyRMDsyAc7bxvuN9tbclv7Or46m9sjz+3wuMNiQCDzkiDpO4Ijr6V46fZ0tHMaiLNrbEgbgdfK2h/C2GTNkbhOq1cRY720MvmXbqRW40Cqp2uj1bpzHXuuGu7N+ehS3icN6Um1+4p9rlUt2mQypIPpVjThN2lWEhwsVsW+M3pkwfgf8AdNfvXjVKGmj3Lp8Vcc+JjHTWKRqa17tSumxMboF6BXmaqbErF3ZtlmCjmaXpad1RK2JupPRUPcGtJKZlWBA5V9UYwMaGjQZLHJubrC7W8WNi14Izk6eKCvMNH7w02p2kg7R+eiz9oVJhj7uvXqlHgfDTjLz378C0pzOYyhjvA9NNTWnPN+3YI49d3XwsSlpzVymaXJozO6/W9ZfHuId/fe4s5S3hn8vLTloKthi7KMN3rmacVMrpD9I0UXC8J3t1U11ImJML+8es1bNJ2bS5JU8PayBnVt6O0aW84Fm3lDEFPFIZQDmJBJgklfgUrE427xvxXoGsAdk2wAsPv6p7xXDe7wK2ASHvZEjSAx1YkfWTvoPSkI5cU+M6C5V9RFhg7MHN1gmi2gAAGwECkSbm60QABYLqoUr5/wBuez+RjiLQ8LH8QDk35vY8/X3rZoKrEOzdruXm9q0Ja7tmDI6/lJ9aaxF6rQZG9Bz1UgkG4U1vFuuzHRswM6gwQSPUg1RJTRSAtc0WItpu4JqGsmiN2uPHzThwPtEG0Iht4/8Apf5ivDVOxJNmOLoM4zmOIPD8HQ6O3Feuotqx1gDXZP8AnwW9ihaueIsFOxO6z0PT5rl1Gaqz7FriL8j/ADxCdbUiLK9wqGKwRt+YadRqPrSn/wCdV52F/NMOrYhqVWe4iiWZQPUgUoIKt7i1sTiRyXTquBrcTngDxR+3WgD+Imm/iFKv2XtKQ4Wwuz5WXB2hStBJkHqrli1mXMCAv5m8I+ppRn6f2hI/CWW8T+Ln2Xf72HDiDsl6nHsJYmbud/4VLfA0gfJr2Wx/046mGMC7jvOXoDmser2xADhLvIZ/Czl7Z3b1zJh7Op2BOvqTyA9a9IdnsY3FI5ZA2tJK/BEzr7KpisAe8W7xK6uUmMilmMxMGPKPY1YyUYS2mbnxVUsJLw+tcLcBfoBZPaHjZuMyoxWwuiqAFWBsQAP7/pTFPAIxid9SWqah9Q/s4fp0A3KhhsI1xxbtgsTyAmOp05CrS8NGN+SqLCf8EWZ39cFt8VUYGybanNdcQ7KNRoZAcrt4l0EHrvSQeah2I/SNP6WtDTNp2hgzccyfte34KzOzWCfFYlSBooHiGhhYGaDI3jSu5XtiYb71d2bnkNb65Zev4T7glBxF17gGSxAW45ZiWIOY5josSBCiNaQeSI2hurt3x0VZGAZnOfozQnjvz0FuQTFSS0UUIXLoCCCAQdCDqCOhFSDbMKCARYr512n7KmwTctAta5jmn9V/StulrRJ3X6/P8rzNds0wnHHm34/hLGWn1lYboy0Iwr1ZBkGD1G9BAIsV00FpuCrK4y5DDMTmiZ6jUH1+aqEMYsALWV/7iU3xOvdXsL2ixFvy3DERBEr9Dt8RVTqOJw0VzNoTt0crrdqbh1hGPLNbUkesiKqFE0ZXPqrztF5zsCeYWnYxeJfNk/Z1ZvKQqyOubU8qyZq2lje1hD3cgD7GwHqQtJkdU8OLcA4HL31VbF9nMRdQvdxAdwNELCJnbNMAfFaMdXEw2ayw661SUuz55G4nyXPDrK3kvF7LYdUBu4lQw80MuUe3PpvXRrZXO7rMlA2ZA1l5JM9+YspH4vhMKpXDKXYqQXEDfq5GYkRy0rnsJ5zeTIdbl3+6paYWhFzxH5/CUsReLxPIBQBOg1jetFoDFlPDpbHQDrzUaWczKo1YnwjQa9ZOmnU7VD3BoxOV1Ox7/wDHFv1K+gcJT9lwxKi2Cx0uM85/DOdcqtp+Vem+ulY0rzNJ3vTh8eZW/DA2mjwxjM8d/wApN7SXFa4LdlyWBbvbpBUvcLSZBGgWI0Gp9qdhDiMThluHJVEMivY57yd5Tv2a4WuGtL3eU3rq7kkrlHQga7z69dKRnkMjjf6QmIhhbdtsTutRrZMGEwgS2E1YDctqSdySTuZ1pV7y52JMRxhjA3VWK4ViKEIoQg0ISh2h7HB5fDAK3NNlP+3ofTb2rTpq8t7smfNY1ZssO78OR4bvJJ9/hl1Bme2wEkExsR16VptmY42BWM6nlaLuaVVy1ZdVWXkUXRZe5aLosjLUXRZAWpugCyCKi6kC+S8CUYiujG0b1yycyYA+Pqag81ZHbRrbnn+FHevaeAFjyABPz1Ncl9kzFSF5/wAnoEwcL7HXSgfFOtpG1YHzkdPTfr8UjJVsJ7gufZabad7Msmt91U4lfs2WjCPcJEy5dXTJpBVhqpn06V2xr3D/ACAfH9qCW3ODL3v+Fs9mODiwVuX9Lrz3YbNLN+ZiAYB+usneqJpS8EM0Gq7whjwXnM6Zn3yTpwvA92CSWLNBYG41xQf4ZiB8D7UhLJiNhoOVvVNwQ4Bck3PMkeV/wr1VK9FCEUIRQhFCEUIVfH4Rbtt7b+VwVMaHXoetdMcWuDgoIBFivlXGeFXcHcCXYa25hLuw9n6H/utyGpbK241CxKjZ4Bu3L4UmN4bctedYB2bQqfYjQ1ZHM2T6SkJaZ8WTwqmSrbqkN5Lm4CIyjN1G3/YqLlWtjYd9lZwHD3vEhMoIEnvGCD2nUn6VVJOGC5Cujow9xbi5q3b7M4tpGS2CAdC0nQxGnM8pgVWayMb1a3Z5N8j7deCrngjZmXv5YLIRbUM3IgEtHhOh15c6DUOte2Xj1ruVkcFOXYd468Mt6zm4ZcBytmYnVchFwn5FWscHDFdVzytidha0k8v43K/hrowrKVQrc0YM7ZnA2YZfLB6HWqnNEgzNxou2yzX7jMOhufhVWxd7EsVJZmYkhdXaf4ZnINQNOQ9BXVmRjLLr3VhYXG7rk+tvDh5Ji4J2ea3cDOqrMm2DkaDzDW3gs2giNqVlmaRYHx1+RcK1rZL6W4aHysbFNXD8G1xhdvKMw20e28jqocrH13pOR7WjCz7H3tdMRRueQ+TXzB9LkLapZOooQihCKEIoQihCKEIoQocVhUuLluIrr0YBh9DXTXFpuDZQQDql65wW9hlIwhD2TqcO5iDue7cg6H8raetMCVsn15Hj+VWWEaacFXGAweIcquazdIk2zCFT/wCs7j/bI03qztpoxc5jrelzSwvyAsetyrY3sbcBJtMrLyDaNPSdoqxlcLd5Uv2c0nurJxnBcTaMiy5g7oQeQM9Y1+xphtVG4WJS7qB7TcKFVuxna1fYZsumrZhy33EVJe36Rb+Fyynv3i46281ArX77EWcOzZIHjbxrv5gIAJjb0oJbGLuNr8layFr7tBvbmheGYxBDk2lkZyCQVHIsF1ynXcRR2kbzln1zXRY2AcOP87/sp17HMDqbrGSGyJDLMQ6yYdTPIg/euRUjkPP25HyUvucmtJ8vQ20I8084XhHdqy2LduwZ0cAXMw1HimGmPX5rPMoJBeS72/KcLHkENs08dfwVZ4RwnuUAd3uuAPE5LQeeQEnKPb0rmabGchYcvvxUU9N2TRiJceJz9L6LSqhNIoQihCKEIoQihCKEIoQihCKEIoQquO4favAC6itGxI1B6q26n1FdNe5uhUFoOqpPwy+g/AxLAclvKLoH/KQ3ySasEjD9TfTJc4TuK4t4jGosPZtXWjzJcygn1Vl006E0YYiciR5Iu8blOvErms4W8PY2j+lyo7Mf+Q9/wjEeC7wmKUszG01ktALOEUsdYEhiSdT9ahwNgL3UNDQSbWJV+KrVll7QhFCEUIRQhFCEUIRQhZycUJum2LN2ViT4IysWUN5pjwNyqzs+7e4XOLO1l7Y4uj2+8AaM4TUa6kKrb+UhgwPQ0GMg2QHAi6ivcbAfIlq5cPi1XIB4SFOrMJ1MfBqRFlcmygvWkH8OY+HSTMac9eWlV2zsu1Dw7Greth1BAPJhDD3HLr81L2lpsVANxdcnHjvu6CsSACzADKs5ss6zrlOsRU4O7iRfOyr2OL5nZTauLljMzZAFBBIJ8UxArox2F7qA7PRS4biivbRwGGdguVhDAnkw5VyYyCQgOuLqsOOhmIt2rtyADK5ACCWUEZnEglGrvsbDMgKMfAK9jcYtoAsCZnb0Vm/RTVbWl2i6JsvMPxBHNvLJ7xDcU8soyAz0P4g096Cwi992SA4FQ4viaq5Rbb3XUAsEAOWZiSSACY2ma6bGSLk2UF1l3g+JpdICT5S2oiIOUqQdQwPKocwt1UhwKhucYAdkFq62WZKhSNNDAzSd+QmpEeV7hRiztZWb2PUIriWVoy5dZkSse+g+RXIYb2U3yuo34ogNuJbvAGUgSIJUAnpOefg9KnsznyUYgvBxVD3mUOxttDALrz8Q6rIYT1U9KnszlfejEFEvGwVRltXT3kZPCBIKl51baBU9lmRcZIxLxuNgE5rN4ZVDMcqnKpzAEgMSfIdgdqOy5hRj5KyOIqbvdqGYwCWUSokErJnmBvtXOA2uusWdlR4tgrrG93RKm5btIrCDENdz6eiuDyPSrI3tFsW6/wBly4HOyqcRwGIIcIltSyIoNtyPEjBkMFBk0LDTNsvSumPYLXPRXJa5SHB+K0xwmZUtsqoe7ZlOZSDqYBIXcE+9RiyIxfKm2mSv8XsXLtkKnhLFc4YBhkPmVhOojTQ1XGWtdcrpwJGS84fbvC85uIgV1B8DFhnXQkgqCMylevkPWpeW4RZAvfNVcbhrjXINslhcDW74KjIkqSp1DciMsEH9OmuaBr5Lkg3RxLAXXa6EgC4bQJOoKDNnVhIMEQNCN6GPaAL7roLSbqtxLA4l84yKA7W2Pd3CPKYualQVLJAETsda6Y+Mb+O7091Dg4qUYci6brYTN+HbFtR3ZKFTc0BJGUwybdN9KjF3cIdvPHkptneyv8ewz3LYCamWnlujgfciuInAHPrNdOBIyUdnAMmJDLHdZbh9VdjbkR0OWfeeooLwWW35fdRazlyO8sXbpFprqXWDgoVzBsoUqwYjTwggg8ztFTk9oztZGYOirYbC3bVxsQbZY3Zz20YEptkyyQG0Bza7kRtXRc1wwX0UAEG6juW8UjZ0tr+JmLQQWty2kKSA5gDmADO4qR2ZFidPdR3hnZa1vAzhltGVOQDQ5irCIIaBJBEzA1FVF/fxLu2VlhYTAYn8RymR1X8MAqwzahQB+RS1068rg6Ve58eQv49enouAHLQwuBvI1sFEhUNsurtLA6hmQrvmE+YxmbrVbntIOfNdAEKO9gT3GEW5Z73uwodIRoPdFZhjBgmpD+86xtf8qCMhkocX+05ibFnKj20TdA6ZTcEBZy7MNZ8PQ7VLezt3jmP4UHFuCkuYF5C90Q6svd3VYALaBU5CZDEAAjKQZ+dIDxrfy5qbHg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FD24-ED6F-F149-BD32-12F1E63C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1: Xác định input và output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70FCB-9BA0-174C-B751-1FA78695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4AFA3-1727-F04A-8AA7-BABD50D8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2479E-4EC8-E141-B6F3-7C61D7CE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F5CD6-322F-6D45-B3B1-EFB041C8F3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Dựa vào đặc tả chương trình</a:t>
            </a:r>
          </a:p>
          <a:p>
            <a:r>
              <a:rPr lang="en-US"/>
              <a:t>Ví dụ: chức năng xếp loại</a:t>
            </a:r>
          </a:p>
          <a:p>
            <a:pPr lvl="1"/>
            <a:r>
              <a:rPr lang="en-US"/>
              <a:t>Input:</a:t>
            </a:r>
          </a:p>
          <a:p>
            <a:pPr lvl="2"/>
            <a:r>
              <a:rPr lang="en-US"/>
              <a:t>Điểm LT</a:t>
            </a:r>
          </a:p>
          <a:p>
            <a:pPr lvl="2"/>
            <a:r>
              <a:rPr lang="en-US"/>
              <a:t>Điểm TH</a:t>
            </a:r>
          </a:p>
          <a:p>
            <a:pPr lvl="1"/>
            <a:r>
              <a:rPr lang="en-US"/>
              <a:t>Output:</a:t>
            </a:r>
          </a:p>
          <a:p>
            <a:pPr lvl="2"/>
            <a:r>
              <a:rPr lang="en-US"/>
              <a:t>Xếp loại</a:t>
            </a:r>
          </a:p>
          <a:p>
            <a:pPr lvl="2"/>
            <a:r>
              <a:rPr lang="en-US"/>
              <a:t>Thông báo lỗi</a:t>
            </a:r>
          </a:p>
          <a:p>
            <a:pPr lvl="1"/>
            <a:endParaRPr/>
          </a:p>
        </p:txBody>
      </p:sp>
    </p:spTree>
    <p:extLst>
      <p:ext uri="{BB962C8B-B14F-4D97-AF65-F5344CB8AC3E}">
        <p14:creationId xmlns:p14="http://schemas.microsoft.com/office/powerpoint/2010/main" val="7732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9CB9-8BEA-FA4F-9C49-E8EDB2E8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2: Xác định điều kiện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5E1B-6318-9F42-B53F-74F10474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CD46E-A717-9648-9A41-F5C208B9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E5C6-6554-4F4F-868A-C62DBD4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8D32A-F8DC-ED49-A0C7-1D0DF972E1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Xác định điều kiện cho từng input và output</a:t>
            </a:r>
          </a:p>
          <a:p>
            <a:r>
              <a:rPr lang="en-US"/>
              <a:t>Ví dụ: chức năng xếp loại</a:t>
            </a:r>
          </a:p>
          <a:p>
            <a:pPr marL="0" indent="0">
              <a:buNone/>
            </a:pPr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9C44C6-F169-C04E-B03A-B4F1160F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68591"/>
              </p:ext>
            </p:extLst>
          </p:nvPr>
        </p:nvGraphicFramePr>
        <p:xfrm>
          <a:off x="218000" y="2849880"/>
          <a:ext cx="886649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296">
                  <a:extLst>
                    <a:ext uri="{9D8B030D-6E8A-4147-A177-3AD203B41FA5}">
                      <a16:colId xmlns:a16="http://schemas.microsoft.com/office/drawing/2014/main" val="2178362155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15489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ID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Điều kiện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7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C1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Lý thuyết là số tự nhiên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2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C2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Lý thuyết &gt;= 0 và &lt;= 70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1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C3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Thực hành là số tự nhiên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C4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Thực hành &gt;= 0 và &lt;= 30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8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C5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Nếu điểm tổng &gt;= 80 thì xếp loại A</a:t>
                      </a:r>
                    </a:p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Nếu điểm tổng &gt;= 50 và điểm &lt; 80 thì xếp loại B</a:t>
                      </a:r>
                    </a:p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Nếu điểm tổng &lt; 50 thì xếp loại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C6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UTM Aptima" panose="02040603050506020204" pitchFamily="18" charset="0"/>
                        </a:rPr>
                        <a:t>Nếu input không hợp lệ thì thông báo lỗi.</a:t>
                      </a:r>
                      <a:endParaRPr sz="2400">
                        <a:latin typeface="UTM Aptima" panose="02040603050506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880F-4D04-514A-9712-1FD6B5F7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3: Xác định lớp tương đương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0BE03-1450-A94D-BA5A-ACAA0622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05B1C-55FF-3548-8CFF-8A0D8375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AFD-7EA8-A941-8BC8-F91D61B3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C2B07-AA63-224B-9DD9-16850DE4D9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Dựa vào điều kiện của input và output</a:t>
            </a:r>
          </a:p>
          <a:p>
            <a:r>
              <a:rPr lang="en-US"/>
              <a:t>Lớp tương đương (equivalence class) biểu diễn một tập hợp trạng thái</a:t>
            </a:r>
          </a:p>
          <a:p>
            <a:pPr lvl="1"/>
            <a:r>
              <a:rPr lang="en-US"/>
              <a:t>Hợp lệ (valid)</a:t>
            </a:r>
          </a:p>
          <a:p>
            <a:pPr lvl="1"/>
            <a:r>
              <a:rPr lang="en-US"/>
              <a:t>Không hợp lệ (invalid)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514350" lvl="1" indent="-457200">
              <a:buFont typeface="Wingdings" pitchFamily="2" charset="2"/>
              <a:buChar char="q"/>
            </a:pPr>
            <a:r>
              <a:rPr lang="en-US"/>
              <a:t>Phân hoạch tương đương là một quá trình heuristic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541AD-5711-A746-85BA-19EEFD335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9" y="3688080"/>
            <a:ext cx="7924800" cy="11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D7A9-8249-894C-B39A-3458DD9F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3: Xác định lớp tương đương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91961-3174-7048-958A-E9E1D286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3DB63-F3AA-2147-8942-776653C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5082-F8DB-864A-ABAB-F4BE9A5C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38D9E-402E-8945-8C42-09C71EF3C4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Ví dụ: chức năng xếp loại</a:t>
            </a:r>
          </a:p>
          <a:p>
            <a:pPr lvl="1"/>
            <a:r>
              <a:rPr lang="en-US"/>
              <a:t>C1: Lý thuyết là số tự nhiên</a:t>
            </a:r>
          </a:p>
          <a:p>
            <a:pPr lvl="2"/>
            <a:r>
              <a:rPr lang="en-US"/>
              <a:t>E1: LT là số tự nhiên, valid</a:t>
            </a:r>
          </a:p>
          <a:p>
            <a:pPr lvl="2"/>
            <a:r>
              <a:rPr lang="en-US"/>
              <a:t>E2: LT không là số tự nhiên, invalid</a:t>
            </a:r>
          </a:p>
          <a:p>
            <a:pPr lvl="1"/>
            <a:r>
              <a:rPr lang="en-US"/>
              <a:t>C2: Lý thuyết &gt;=0 và &lt;=70</a:t>
            </a:r>
          </a:p>
          <a:p>
            <a:pPr lvl="2"/>
            <a:r>
              <a:rPr lang="en-US"/>
              <a:t>E3: 0 &lt;= LT &lt;= 70, valid</a:t>
            </a:r>
          </a:p>
          <a:p>
            <a:pPr lvl="2"/>
            <a:r>
              <a:rPr lang="en-US"/>
              <a:t>E4: LT &lt; 0, invalid</a:t>
            </a:r>
          </a:p>
          <a:p>
            <a:pPr lvl="2"/>
            <a:r>
              <a:rPr lang="en-US"/>
              <a:t>E5: LT &gt; 70, invalid</a:t>
            </a:r>
          </a:p>
          <a:p>
            <a:pPr lvl="1"/>
            <a:r>
              <a:rPr lang="en-US"/>
              <a:t>C3: Thực hành là số tự nhiên</a:t>
            </a:r>
          </a:p>
          <a:p>
            <a:pPr lvl="2"/>
            <a:r>
              <a:rPr lang="en-US"/>
              <a:t>E6: TH là số tự nhiên, valid</a:t>
            </a:r>
          </a:p>
          <a:p>
            <a:pPr lvl="2"/>
            <a:r>
              <a:rPr lang="en-US"/>
              <a:t>E7: TH không là số tự nhiên, invalid</a:t>
            </a:r>
          </a:p>
        </p:txBody>
      </p:sp>
    </p:spTree>
    <p:extLst>
      <p:ext uri="{BB962C8B-B14F-4D97-AF65-F5344CB8AC3E}">
        <p14:creationId xmlns:p14="http://schemas.microsoft.com/office/powerpoint/2010/main" val="354717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6A81-475C-B94E-8F8C-ABA5714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4: Thiết kế Test data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701C1-1D06-9547-AF16-A4FFD79A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C1F3-EDEF-394B-B41B-1ED2E74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692C-B91D-EB46-87B0-58B6BAE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5D913-DEC2-B745-B234-2CBDEB997F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Giả sử có 3 biến (X, Y, Z)</a:t>
            </a:r>
          </a:p>
          <a:p>
            <a:r>
              <a:rPr lang="en-US"/>
              <a:t>Xét 1 lớp tương đương của biến (VD: X)</a:t>
            </a:r>
          </a:p>
          <a:p>
            <a:pPr lvl="1"/>
            <a:r>
              <a:rPr lang="en-US"/>
              <a:t>Lựa chọn 1 giá trị đại diện trong lớp tương đương của biến đó (X) làm giá trị kiểm thử</a:t>
            </a:r>
          </a:p>
          <a:p>
            <a:pPr lvl="1"/>
            <a:r>
              <a:rPr lang="en-US"/>
              <a:t>Các biến khác (Y, Z) chọn giá trị đại diện trong lớp tương đương hợp lệ</a:t>
            </a:r>
          </a:p>
          <a:p>
            <a:r>
              <a:rPr lang="en-US"/>
              <a:t>Nguyên tắc</a:t>
            </a:r>
          </a:p>
          <a:p>
            <a:pPr lvl="1"/>
            <a:r>
              <a:rPr lang="en-US"/>
              <a:t>Phủ nhiều lớp tương đương hợp lệ có thể có của nhiều biến</a:t>
            </a:r>
          </a:p>
          <a:p>
            <a:pPr lvl="1"/>
            <a:r>
              <a:rPr lang="en-US"/>
              <a:t>Tại một thời điểm chỉ phủ 1 lớp tương đương không hợp lệ của 1 biến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255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7EF5-1933-B246-AF18-B71D2E58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4: Thiết kế Test data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C8150-5915-954B-B443-BA547F66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F1343-E740-DA41-892B-3355A2A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D813F-F12A-EE4D-9B47-E691AD0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3676B-635F-E946-997C-4C06A1F362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 chức năng xếp loại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D72A4-393C-F94D-B152-06DC6F829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1" y="1828800"/>
            <a:ext cx="8926834" cy="40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9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5B5-44CD-754D-84A0-6765B8DE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Bước 5: Thiết kế Test cases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DD1D4-1D63-A946-A364-C1552FA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C467C-1B8F-B042-80E0-0C19F897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50815-5167-1A42-8046-C59DCCA0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F6B2F0-DE14-724B-867D-30A9A8E61C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5" y="1295400"/>
            <a:ext cx="8720603" cy="4384605"/>
          </a:xfrm>
        </p:spPr>
      </p:pic>
    </p:spTree>
    <p:extLst>
      <p:ext uri="{BB962C8B-B14F-4D97-AF65-F5344CB8AC3E}">
        <p14:creationId xmlns:p14="http://schemas.microsoft.com/office/powerpoint/2010/main" val="366650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0CA4-CC90-AA40-B508-08C5B56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60B6A-7CAF-FF4B-A9EF-958384CD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1B73-73F6-804B-A4E9-0E0A4564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BACA3-4D3C-8747-941E-D8BF5F8B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31000-1BF7-5D47-926E-647B90807F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vi-VN"/>
              <a:t>C1. Username bắt đầu bằng ký tự, </a:t>
            </a:r>
          </a:p>
          <a:p>
            <a:pPr marL="0" indent="0">
              <a:buNone/>
            </a:pPr>
            <a:r>
              <a:rPr lang="vi-VN"/>
              <a:t>E1, E2</a:t>
            </a:r>
          </a:p>
          <a:p>
            <a:pPr marL="0" indent="0">
              <a:buNone/>
            </a:pPr>
            <a:r>
              <a:rPr lang="vi-VN"/>
              <a:t>C2. Username không có ký tự đặc biệt, </a:t>
            </a:r>
          </a:p>
          <a:p>
            <a:pPr marL="0" indent="0">
              <a:buNone/>
            </a:pPr>
            <a:r>
              <a:rPr lang="vi-VN"/>
              <a:t>E3, E4</a:t>
            </a:r>
          </a:p>
          <a:p>
            <a:pPr marL="0" indent="0">
              <a:buNone/>
            </a:pPr>
            <a:r>
              <a:rPr lang="vi-VN"/>
              <a:t>C3. Username chưa tồn tại</a:t>
            </a:r>
          </a:p>
          <a:p>
            <a:pPr marL="0" indent="0">
              <a:buNone/>
            </a:pPr>
            <a:r>
              <a:rPr lang="vi-VN"/>
              <a:t>E5, E6</a:t>
            </a:r>
          </a:p>
          <a:p>
            <a:pPr marL="0" indent="0">
              <a:buNone/>
            </a:pPr>
            <a:r>
              <a:rPr lang="vi-VN"/>
              <a:t>C4. Password: tối thiểu 6 ký tự, </a:t>
            </a:r>
          </a:p>
          <a:p>
            <a:pPr marL="0" indent="0">
              <a:buNone/>
            </a:pPr>
            <a:r>
              <a:rPr lang="vi-VN"/>
              <a:t>E7, E8</a:t>
            </a:r>
          </a:p>
          <a:p>
            <a:pPr marL="0" indent="0">
              <a:buNone/>
            </a:pPr>
            <a:r>
              <a:rPr lang="vi-VN"/>
              <a:t>C5. Password có ít nhất 2 ký tự đặc biệt</a:t>
            </a:r>
          </a:p>
          <a:p>
            <a:pPr marL="0" indent="0">
              <a:buNone/>
            </a:pPr>
            <a:r>
              <a:rPr lang="vi-VN"/>
              <a:t>E9, E10</a:t>
            </a:r>
          </a:p>
          <a:p>
            <a:pPr marL="0" indent="0">
              <a:buNone/>
            </a:pPr>
            <a:r>
              <a:rPr lang="vi-VN"/>
              <a:t>C6. Repassword: giống password</a:t>
            </a:r>
          </a:p>
          <a:p>
            <a:pPr marL="0" indent="0">
              <a:buNone/>
            </a:pPr>
            <a:r>
              <a:rPr lang="vi-VN"/>
              <a:t>E11, E12</a:t>
            </a:r>
          </a:p>
          <a:p>
            <a:pPr marL="0" indent="0">
              <a:buNone/>
            </a:pPr>
            <a:r>
              <a:rPr lang="vi-VN"/>
              <a:t>C7. Giới tính: là nam hoặc nữ</a:t>
            </a:r>
          </a:p>
          <a:p>
            <a:pPr marL="0" indent="0">
              <a:buNone/>
            </a:pPr>
            <a:r>
              <a:rPr lang="vi-VN"/>
              <a:t>E13, E14, E15</a:t>
            </a:r>
          </a:p>
          <a:p>
            <a:pPr marL="0" indent="0">
              <a:buNone/>
            </a:pPr>
            <a:r>
              <a:rPr lang="vi-VN"/>
              <a:t>C8. Ngày sinh: là ngày hợp lệ, </a:t>
            </a:r>
          </a:p>
          <a:p>
            <a:pPr marL="0" indent="0">
              <a:buNone/>
            </a:pPr>
            <a:r>
              <a:rPr lang="vi-VN"/>
              <a:t>E16, E17</a:t>
            </a:r>
          </a:p>
          <a:p>
            <a:pPr marL="0" indent="0">
              <a:buNone/>
            </a:pPr>
            <a:r>
              <a:rPr lang="vi-VN"/>
              <a:t>C9. Tuổi &gt;18</a:t>
            </a:r>
          </a:p>
          <a:p>
            <a:pPr marL="0" indent="0">
              <a:buNone/>
            </a:pPr>
            <a:r>
              <a:rPr lang="vi-VN"/>
              <a:t>E18, E19</a:t>
            </a:r>
          </a:p>
          <a:p>
            <a:pPr marL="0" indent="0">
              <a:buNone/>
            </a:pPr>
            <a:r>
              <a:rPr lang="vi-VN"/>
              <a:t>C10. Thông báo đăng ký thành công hoặc báo lỗi khi không thành công.</a:t>
            </a:r>
          </a:p>
          <a:p>
            <a:pPr marL="0" indent="0">
              <a:buNone/>
            </a:pPr>
            <a:r>
              <a:rPr lang="vi-VN"/>
              <a:t>E20, E21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24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9206C7-93E5-914B-A483-F8CB2BB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34615"/>
            <a:ext cx="8229600" cy="10668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PHÂN TÍCH GIÁ TRỊ BIÊN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89291-4C96-5047-AC49-45C1B4CF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878" y="3352800"/>
            <a:ext cx="6781800" cy="114300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3000">
                <a:solidFill>
                  <a:srgbClr val="0000CC"/>
                </a:solidFill>
              </a:rPr>
              <a:t>Boundary-value analysis</a:t>
            </a:r>
            <a:endParaRPr sz="3000">
              <a:solidFill>
                <a:srgbClr val="0000CC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AB99-855C-B746-8531-914921F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256D-A416-DD44-A996-DFD94DCB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E37B-2352-8941-BE66-0A819FF3AC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7463"/>
            <a:ext cx="430213" cy="365125"/>
          </a:xfrm>
        </p:spPr>
        <p:txBody>
          <a:bodyPr/>
          <a:lstStyle/>
          <a:p>
            <a:fld id="{9ADE5FDC-6394-428B-ABC5-43295EF3DA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3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7509-8570-F04C-B95A-ACD80340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giá trị biên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36E03-7E9C-674E-A945-B3400D62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987B-4503-2A41-9915-1FDF7F97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9558F-C808-3548-9460-BBDA839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43873-BD6D-244B-A766-F15ED23109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Thường phần lớn lỗi xảy ra ở giá trị biên</a:t>
            </a:r>
          </a:p>
          <a:p>
            <a:pPr lvl="1"/>
            <a:r>
              <a:rPr lang="en-US"/>
              <a:t>Giả sử đặc tả chương trình:</a:t>
            </a:r>
          </a:p>
          <a:p>
            <a:pPr lvl="2"/>
            <a:r>
              <a:rPr lang="en-US"/>
              <a:t>Input &lt; 10 		result: Error messagge</a:t>
            </a:r>
          </a:p>
          <a:p>
            <a:pPr lvl="2"/>
            <a:r>
              <a:rPr lang="en-US"/>
              <a:t>10 &lt;= Input &lt; 25	result: print “hello”</a:t>
            </a:r>
          </a:p>
          <a:p>
            <a:pPr lvl="2"/>
            <a:r>
              <a:rPr lang="en-US"/>
              <a:t>Input &gt;= 25		result: Error message</a:t>
            </a:r>
          </a:p>
          <a:p>
            <a:pPr lvl="1"/>
            <a:r>
              <a:rPr lang="en-US"/>
              <a:t>Một số lỗi:</a:t>
            </a:r>
          </a:p>
          <a:p>
            <a:pPr lvl="2"/>
            <a:r>
              <a:rPr lang="en-US"/>
              <a:t>Sai điều kiện biên (e.g. INPUT &lt;=25 thay vì &lt;25)</a:t>
            </a:r>
          </a:p>
          <a:p>
            <a:pPr lvl="2"/>
            <a:r>
              <a:rPr lang="en-US"/>
              <a:t>Sai giá trị biên (e.g.INPUT &lt;52, thay vì 25)</a:t>
            </a:r>
          </a:p>
          <a:p>
            <a:pPr lvl="1"/>
            <a:r>
              <a:rPr lang="en-US"/>
              <a:t>Ca kiểm thử:</a:t>
            </a:r>
          </a:p>
          <a:p>
            <a:pPr lvl="2"/>
            <a:r>
              <a:rPr lang="en-US"/>
              <a:t>INPUT = 25 </a:t>
            </a:r>
            <a:r>
              <a:rPr lang="en-US">
                <a:sym typeface="Wingdings" pitchFamily="2" charset="2"/>
              </a:rPr>
              <a:t> Phát hiện 2 lỗi</a:t>
            </a:r>
          </a:p>
          <a:p>
            <a:pPr lvl="2"/>
            <a:r>
              <a:rPr lang="en-US">
                <a:sym typeface="Wingdings" pitchFamily="2" charset="2"/>
              </a:rPr>
              <a:t>INPUT = 54  Không phát hiện lỗi nào</a:t>
            </a:r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pPr lvl="1"/>
            <a:endParaRPr/>
          </a:p>
        </p:txBody>
      </p:sp>
    </p:spTree>
    <p:extLst>
      <p:ext uri="{BB962C8B-B14F-4D97-AF65-F5344CB8AC3E}">
        <p14:creationId xmlns:p14="http://schemas.microsoft.com/office/powerpoint/2010/main" val="185860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1568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Kiểm thử chức năng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300" b="1" dirty="0">
                <a:solidFill>
                  <a:schemeClr val="accent4">
                    <a:lumMod val="50000"/>
                  </a:schemeClr>
                </a:solidFill>
              </a:rPr>
              <a:t>Phân hoạch tương đương + Phân tích giá trị biên</a:t>
            </a:r>
            <a:endParaRPr lang="en-US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4447"/>
            <a:ext cx="6781800" cy="1143000"/>
          </a:xfrm>
        </p:spPr>
        <p:txBody>
          <a:bodyPr/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>
                <a:solidFill>
                  <a:schemeClr val="accent1"/>
                </a:solidFill>
                <a:latin typeface="UTM Aptima" panose="02040603050506020204" pitchFamily="18" charset="0"/>
              </a:rPr>
              <a:t>GV: </a:t>
            </a:r>
            <a:r>
              <a:rPr lang="vi-VN">
                <a:solidFill>
                  <a:schemeClr val="accent1"/>
                </a:solidFill>
                <a:latin typeface="UTM Aptima" panose="02040603050506020204" pitchFamily="18" charset="0"/>
              </a:rPr>
              <a:t>Dương Hữu Phước</a:t>
            </a:r>
            <a:endParaRPr lang="en-US">
              <a:solidFill>
                <a:schemeClr val="accent1"/>
              </a:solidFill>
              <a:latin typeface="UTM Aptima" panose="020406030505060202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3F233F-698F-8B44-8892-A68F8865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7807-1C99-4545-8FBC-9BAF7AA028D8}" type="datetime1">
              <a:rPr lang="en-US"/>
              <a:t>29/10/2021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8AA311-569D-EC4B-A42D-180ECCB5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</p:spTree>
  </p:cSld>
  <p:clrMapOvr>
    <a:masterClrMapping/>
  </p:clrMapOvr>
  <p:transition>
    <p:strips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A55E-3A9F-4B4B-B8F6-6B658BEB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giá trị biên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D7DB4-97BB-794D-A29E-28E8A3AF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09B5-5540-DC48-ACB4-D438B9C8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B024C-CDDF-E744-8D47-732EBB5D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B552F-04CB-6F4B-99F2-EAD97F0651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Sử dụng khi các lớp tương đương có thứ tự</a:t>
            </a:r>
          </a:p>
          <a:p>
            <a:r>
              <a:rPr lang="en-US"/>
              <a:t>Chọn các test case:</a:t>
            </a:r>
          </a:p>
          <a:p>
            <a:pPr lvl="1"/>
            <a:r>
              <a:rPr lang="en-US"/>
              <a:t>Giá trị biên cho đầu vào</a:t>
            </a:r>
          </a:p>
          <a:p>
            <a:pPr lvl="1"/>
            <a:r>
              <a:rPr lang="en-US"/>
              <a:t>Giá trị đầu vào cho ra các giá trị biên đầu ra</a:t>
            </a:r>
          </a:p>
          <a:p>
            <a:pPr marL="274320" lvl="1" indent="0"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2948F-556F-1749-87EE-E5FFB0DC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2" y="3870665"/>
            <a:ext cx="6580496" cy="23287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9B23E3-DE07-1248-97E1-1ADFD348808A}"/>
              </a:ext>
            </a:extLst>
          </p:cNvPr>
          <p:cNvSpPr/>
          <p:nvPr/>
        </p:nvSpPr>
        <p:spPr>
          <a:xfrm>
            <a:off x="721056" y="5339470"/>
            <a:ext cx="2054352" cy="8959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5401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8BE4-2F6A-224B-AEE7-C77EFCD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Boundary Value Analysis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F2E2-1DA9-374F-9856-B738A6BA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2571-BD3A-894A-95DF-76733166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8D78D-0B49-004D-8015-54DC272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431C3-3FF0-664D-B834-DA8F8F6F1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ca kiểm thử giá trị biên cho trường hợp có n biến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65CEC1-2EC7-2643-BE48-E269990CB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/>
          <a:stretch/>
        </p:blipFill>
        <p:spPr>
          <a:xfrm>
            <a:off x="2241535" y="2136424"/>
            <a:ext cx="4943475" cy="4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4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497-A200-E640-808F-3339C3C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Robustness Testing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1371-2535-E040-A3A8-BD838290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2F9F7-D2A5-A445-A288-F2CE555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822F9-CFDE-F947-88FB-D41BAC10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3A63F-BE1A-764D-8B86-F51C39DA74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ca kiểm thử giá trị biên cho trường hợp có n biến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26EDB-5AE2-C340-923D-553F08044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30" y="2209800"/>
            <a:ext cx="4930323" cy="40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9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497-A200-E640-808F-3339C3C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Testing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1371-2535-E040-A3A8-BD838290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2F9F7-D2A5-A445-A288-F2CE555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822F9-CFDE-F947-88FB-D41BAC10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3A63F-BE1A-764D-8B86-F51C39DA74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ca kiểm thử giá trị biên cho trường hợp có n biến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12782-CE8D-7647-A404-4A3EAA854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7" y="2209800"/>
            <a:ext cx="467887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2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497-A200-E640-808F-3339C3CE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Worst-case Testing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1371-2535-E040-A3A8-BD838290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2F9F7-D2A5-A445-A288-F2CE555B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822F9-CFDE-F947-88FB-D41BAC10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3A63F-BE1A-764D-8B86-F51C39DA74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ca kiểm thử giá trị biên cho trường hợp có n biến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0FB67-928C-AE4F-BA66-ABF5E1763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96862"/>
            <a:ext cx="4495800" cy="41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BCEA-D83C-6B4C-BCEA-166AC8F0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4" y="76200"/>
            <a:ext cx="8637896" cy="685800"/>
          </a:xfrm>
        </p:spPr>
        <p:txBody>
          <a:bodyPr/>
          <a:lstStyle/>
          <a:p>
            <a:r>
              <a:rPr lang="en-US"/>
              <a:t>Bảng ca các kiểm thử trên giá trị biên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1AEA7-4C33-284E-B81D-F9E7BA1D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F4E08-F61E-284D-9CDB-E83ED4FB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71886-AC24-A247-B0D0-A71BEEAD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8C7A1B-C148-5146-8608-238086B659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1" y="943336"/>
            <a:ext cx="8637896" cy="5070280"/>
          </a:xfrm>
        </p:spPr>
      </p:pic>
    </p:spTree>
    <p:extLst>
      <p:ext uri="{BB962C8B-B14F-4D97-AF65-F5344CB8AC3E}">
        <p14:creationId xmlns:p14="http://schemas.microsoft.com/office/powerpoint/2010/main" val="185809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EA9-651A-1043-BE5D-B3CE5BDD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DD07C-E620-2844-851C-071EFC94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A68B1-3336-4341-AAA3-D9A457DC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3183B-54C9-BB44-BBAB-1342FA52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3CC9C-0EC7-F247-8700-B6EF92B39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938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F39F-6372-194D-8C73-F55C5F9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61BA-87F8-C444-B715-A65A0174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56D5B-8225-2F4F-86F4-84AC888B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AC0B7-531F-3846-82F5-5D93F66C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0E986-2868-2B40-8525-7961201CD4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Thiết kế các trường hợp kiểm thử cho chức năng xếp loại</a:t>
            </a:r>
          </a:p>
          <a:p>
            <a:pPr lvl="1"/>
            <a:r>
              <a:rPr lang="en-US"/>
              <a:t>Đầu vào: điểm LT và điểm TH</a:t>
            </a:r>
          </a:p>
          <a:p>
            <a:pPr lvl="2"/>
            <a:r>
              <a:rPr lang="en-US"/>
              <a:t>Lý thuyết là số tự nhiên tối đa 70 điểm</a:t>
            </a:r>
          </a:p>
          <a:p>
            <a:pPr lvl="2"/>
            <a:r>
              <a:rPr lang="en-US"/>
              <a:t>Thực hành là số tự nhiên tối đa 30 điểm</a:t>
            </a:r>
          </a:p>
          <a:p>
            <a:pPr lvl="1"/>
            <a:r>
              <a:rPr lang="en-US"/>
              <a:t>Đầu ra: Xếp loại</a:t>
            </a:r>
          </a:p>
          <a:p>
            <a:pPr lvl="2"/>
            <a:r>
              <a:rPr lang="en-US"/>
              <a:t>Điểm = LT + TH</a:t>
            </a:r>
          </a:p>
          <a:p>
            <a:pPr lvl="2"/>
            <a:r>
              <a:rPr lang="en-US"/>
              <a:t>Nếu</a:t>
            </a:r>
          </a:p>
          <a:p>
            <a:pPr lvl="3"/>
            <a:r>
              <a:rPr lang="en-US"/>
              <a:t>Điểm &gt;= 80 thì xếp loại A</a:t>
            </a:r>
          </a:p>
          <a:p>
            <a:pPr lvl="3"/>
            <a:r>
              <a:rPr lang="en-US"/>
              <a:t>Điểm &gt;= 50 và điểm &lt;80 thì xếp loại B</a:t>
            </a:r>
          </a:p>
          <a:p>
            <a:pPr lvl="3"/>
            <a:r>
              <a:rPr lang="en-US"/>
              <a:t>Điểm &lt; 50 thì xếp loại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73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2D0E-2CC1-9546-A721-1D1306D3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969E3-2E95-A54D-B25A-D5BA9446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653CD-3029-CD4F-A115-25D1FAFD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E9A8C-C1FA-BB4E-988E-6EA29363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3A9AA-3CF1-EC43-A5CB-E8301A408D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Thiết kế các trường hợp kiểm thử cho chức năng đăng ký tài khoản</a:t>
            </a:r>
          </a:p>
          <a:p>
            <a:pPr lvl="1"/>
            <a:r>
              <a:rPr lang="en-US"/>
              <a:t>Đầu vào</a:t>
            </a:r>
          </a:p>
          <a:p>
            <a:pPr lvl="2"/>
            <a:r>
              <a:rPr lang="en-US"/>
              <a:t>Username: bắt đầu bằng ký tự, không có ký tự đặc biệt</a:t>
            </a:r>
          </a:p>
          <a:p>
            <a:pPr lvl="2"/>
            <a:r>
              <a:rPr lang="en-US"/>
              <a:t>Password: tối thiểu 6 ký tự, có ít nhất 2 ký tự đặc biệt</a:t>
            </a:r>
          </a:p>
          <a:p>
            <a:pPr lvl="2"/>
            <a:r>
              <a:rPr lang="en-US"/>
              <a:t>Repassword: giống password</a:t>
            </a:r>
          </a:p>
          <a:p>
            <a:pPr lvl="2"/>
            <a:r>
              <a:rPr lang="en-US"/>
              <a:t>Giới tính: là nam hoặc nữ</a:t>
            </a:r>
          </a:p>
          <a:p>
            <a:pPr lvl="2"/>
            <a:r>
              <a:rPr lang="en-US"/>
              <a:t>Ngày sinh: là ngày hợp lệ, &gt;18 tuổi</a:t>
            </a:r>
          </a:p>
          <a:p>
            <a:pPr lvl="1"/>
            <a:r>
              <a:rPr lang="en-US"/>
              <a:t>Đầu ra: nếu các thông tin đầu vào hợp lệ thì đăng ký thành công, ngược lại thông báo lỗi.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666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49CB-55D0-814C-B630-5E693A89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BA75F-2F3D-8A4A-BD8C-99B31BF9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0DDA0-A13E-FF47-BC94-E8DBBED4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DB442-9976-5545-A9C0-58D0039D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EF24B-CD6B-1C41-9D67-FF1EC91F7C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Kiểm thử chương trình nhập vào 2 số nguyên a và b có tối đa 2 chữ số. Cho biết có bao nhiêu số âm và tính tổng 2 số đó.</a:t>
            </a:r>
          </a:p>
          <a:p>
            <a:r>
              <a:rPr lang="en-US"/>
              <a:t>Số ca kiểm thử:</a:t>
            </a:r>
          </a:p>
          <a:p>
            <a:pPr lvl="1"/>
            <a:r>
              <a:rPr lang="en-US"/>
              <a:t>Giá trị hợp lệ: 199x199 = 39,601</a:t>
            </a:r>
          </a:p>
          <a:p>
            <a:pPr lvl="2"/>
            <a:r>
              <a:rPr lang="en-US"/>
              <a:t>0</a:t>
            </a:r>
            <a:r>
              <a:rPr lang="en-US">
                <a:sym typeface="Wingdings" pitchFamily="2" charset="2"/>
              </a:rPr>
              <a:t>99</a:t>
            </a:r>
          </a:p>
          <a:p>
            <a:pPr lvl="2"/>
            <a:r>
              <a:rPr lang="en-US">
                <a:sym typeface="Wingdings" pitchFamily="2" charset="2"/>
              </a:rPr>
              <a:t>-99-1</a:t>
            </a:r>
            <a:endParaRPr lang="en-US"/>
          </a:p>
          <a:p>
            <a:pPr lvl="1"/>
            <a:r>
              <a:rPr lang="en-US"/>
              <a:t>Giá trị không hợp lệ: Vô hạn</a:t>
            </a:r>
          </a:p>
          <a:p>
            <a:pPr lvl="2"/>
            <a:r>
              <a:rPr lang="en-US"/>
              <a:t>&gt;= 100</a:t>
            </a:r>
          </a:p>
          <a:p>
            <a:pPr lvl="2"/>
            <a:r>
              <a:rPr lang="en-US"/>
              <a:t>&lt;= -100</a:t>
            </a:r>
          </a:p>
          <a:p>
            <a:pPr lvl="2"/>
            <a:r>
              <a:rPr lang="en-US"/>
              <a:t>Không phải là số</a:t>
            </a:r>
          </a:p>
          <a:p>
            <a:pPr lvl="2"/>
            <a:r>
              <a:rPr lang="en-US"/>
              <a:t>Không phải là số nguyên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871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18BE-B699-A04C-9EDE-4DD74C90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E0011-77DD-FC4D-87BC-E0ECD4F0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E7087-AFEB-6840-A92A-B7AED0C5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C47B0-938D-A04D-B036-9CF3201D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04CD8-2A5E-8043-BFC2-19F4EB86A2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Có vô số ca kiểm thử</a:t>
            </a:r>
          </a:p>
          <a:p>
            <a:r>
              <a:rPr lang="en-US"/>
              <a:t>Thời gian và nhân lực giới hạn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ym typeface="Wingdings" pitchFamily="2" charset="2"/>
              </a:rPr>
              <a:t> Không thể kiểm thử tất cả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ym typeface="Wingdings" pitchFamily="2" charset="2"/>
              </a:rPr>
              <a:t> Cần phương pháp thiết kế phù hợp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Ít ca kiểm thử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Khả năng phát hiện nhiều lỗi, độ phủ lớn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0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9206C7-93E5-914B-A483-F8CB2BB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34615"/>
            <a:ext cx="8229600" cy="10668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PHÂN HOẠCH TƯƠNG ĐƯƠNG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D89291-4C96-5047-AC49-45C1B4CF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4878" y="3352800"/>
            <a:ext cx="6781800" cy="114300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3000">
                <a:solidFill>
                  <a:srgbClr val="0000CC"/>
                </a:solidFill>
              </a:rPr>
              <a:t>(Equivalent Partitioning)</a:t>
            </a:r>
            <a:endParaRPr sz="3000">
              <a:solidFill>
                <a:srgbClr val="0000CC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AB99-855C-B746-8531-914921F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7256D-A416-DD44-A996-DFD94DCB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E37B-2352-8941-BE66-0A819FF3AC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67463"/>
            <a:ext cx="430213" cy="365125"/>
          </a:xfrm>
        </p:spPr>
        <p:txBody>
          <a:bodyPr/>
          <a:lstStyle/>
          <a:p>
            <a:fld id="{9ADE5FDC-6394-428B-ABC5-43295EF3DA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6649-1833-F541-8C0D-2A6EE8E1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hoạch tương đương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3F254-3F7D-8B4A-A273-BF966514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A3045-2993-884B-8BBA-CE1735FD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12E1F-49A9-B64A-89D2-2D07C76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C4ADA-AE97-5D43-BCFA-91FA7E63D4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Phân chia dữ liệu thành các lớp cùng hành vi</a:t>
            </a:r>
          </a:p>
          <a:p>
            <a:r>
              <a:rPr lang="en-US"/>
              <a:t>Tạo ca kiểm thử cho mỗi lớp tương đương</a:t>
            </a:r>
          </a:p>
          <a:p>
            <a:r>
              <a:rPr lang="en-US"/>
              <a:t>Kiểm thử một giá trị đại diện của lớp</a:t>
            </a:r>
          </a:p>
          <a:p>
            <a:pPr lvl="1"/>
            <a:r>
              <a:rPr lang="en-US"/>
              <a:t>Nếu giá trị đại diện bị lỗi </a:t>
            </a:r>
            <a:r>
              <a:rPr lang="en-US">
                <a:sym typeface="Wingdings" pitchFamily="2" charset="2"/>
              </a:rPr>
              <a:t> các giá trị trong lớp đó cũng sẽ bị lỗi như vậy.</a:t>
            </a:r>
            <a:endParaRPr lang="en-US"/>
          </a:p>
          <a:p>
            <a:r>
              <a:rPr lang="en-US"/>
              <a:t>Giảm số lượng ca kiểm thử, tăng độ phủ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01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AF76-3D4D-F74F-A65C-0EB1BBCC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hoạch tương đương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8F091-6E80-D34A-9AB9-2BCD5DE3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7E5-2111-504A-A408-898E27441E07}" type="datetime1">
              <a:rPr lang="en-US"/>
              <a:t>29/10/2021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2EB5F-688B-414E-939F-606E59C3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GV: </a:t>
            </a:r>
            <a:r>
              <a:rPr lang="vi-VN"/>
              <a:t>Dương Hữu Phước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20974-442F-6947-8F61-90BBDBBD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E5FDC-6394-428B-ABC5-43295EF3DA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D8DED-26DB-0048-9056-B9523881B8D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Các bước thực hiện:</a:t>
            </a:r>
          </a:p>
          <a:p>
            <a:pPr marL="0" indent="0">
              <a:buNone/>
            </a:pPr>
            <a:r>
              <a:rPr lang="en-US"/>
              <a:t>Bước 1: Xác định input &amp; Output</a:t>
            </a:r>
          </a:p>
          <a:p>
            <a:pPr marL="0" indent="0">
              <a:buNone/>
            </a:pPr>
            <a:r>
              <a:rPr lang="en-US"/>
              <a:t>Bước 2: Xác định điều kiện</a:t>
            </a:r>
          </a:p>
          <a:p>
            <a:pPr marL="0" indent="0">
              <a:buNone/>
            </a:pPr>
            <a:r>
              <a:rPr lang="en-US"/>
              <a:t>Bước 3: Xác định lớp tương đương</a:t>
            </a:r>
          </a:p>
          <a:p>
            <a:pPr marL="0" indent="0">
              <a:buNone/>
            </a:pPr>
            <a:r>
              <a:rPr lang="en-US"/>
              <a:t>Bước 4: Thiết kế Test data</a:t>
            </a:r>
          </a:p>
          <a:p>
            <a:pPr marL="0" indent="0">
              <a:buNone/>
            </a:pPr>
            <a:r>
              <a:rPr lang="en-US"/>
              <a:t>Bước 5: Thiết kế Test cases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63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11859</TotalTime>
  <Words>1403</Words>
  <Application>Microsoft Office PowerPoint</Application>
  <PresentationFormat>On-screen Show (4:3)</PresentationFormat>
  <Paragraphs>249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UTM Aptima</vt:lpstr>
      <vt:lpstr>Wingdings</vt:lpstr>
      <vt:lpstr>Wingdings 3</vt:lpstr>
      <vt:lpstr>Origin</vt:lpstr>
      <vt:lpstr>KIỂM THỬ PHẦN MỀM</vt:lpstr>
      <vt:lpstr>Kiểm thử chức năng Phân hoạch tương đương + Phân tích giá trị biên</vt:lpstr>
      <vt:lpstr>Ví dụ</vt:lpstr>
      <vt:lpstr>Ví dụ</vt:lpstr>
      <vt:lpstr>Đặt vấn đề</vt:lpstr>
      <vt:lpstr>Đặt vấn đề</vt:lpstr>
      <vt:lpstr>PHÂN HOẠCH TƯƠNG ĐƯƠNG</vt:lpstr>
      <vt:lpstr>Phân hoạch tương đương</vt:lpstr>
      <vt:lpstr>Phân hoạch tương đương</vt:lpstr>
      <vt:lpstr>Bước 1: Xác định input và output</vt:lpstr>
      <vt:lpstr>Bước 2: Xác định điều kiện</vt:lpstr>
      <vt:lpstr>Bước 3: Xác định lớp tương đương</vt:lpstr>
      <vt:lpstr>Bước 3: Xác định lớp tương đương</vt:lpstr>
      <vt:lpstr>Bước 4: Thiết kế Test data</vt:lpstr>
      <vt:lpstr>Bước 4: Thiết kế Test data</vt:lpstr>
      <vt:lpstr>Bước 5: Thiết kế Test cases</vt:lpstr>
      <vt:lpstr>PowerPoint Presentation</vt:lpstr>
      <vt:lpstr>PHÂN TÍCH GIÁ TRỊ BIÊN</vt:lpstr>
      <vt:lpstr>Phân tích giá trị biên</vt:lpstr>
      <vt:lpstr>Phân tích giá trị biên</vt:lpstr>
      <vt:lpstr>Standard Boundary Value Analysis</vt:lpstr>
      <vt:lpstr>Robustness Testing</vt:lpstr>
      <vt:lpstr>Worst-case Testing</vt:lpstr>
      <vt:lpstr>Robust Worst-case Testing</vt:lpstr>
      <vt:lpstr>Bảng ca các kiểm thử trên giá trị biên</vt:lpstr>
      <vt:lpstr>Thảo luận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Ricky Duong</cp:lastModifiedBy>
  <cp:revision>1018</cp:revision>
  <dcterms:created xsi:type="dcterms:W3CDTF">2015-08-29T02:37:31Z</dcterms:created>
  <dcterms:modified xsi:type="dcterms:W3CDTF">2021-10-29T05:50:37Z</dcterms:modified>
</cp:coreProperties>
</file>