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21"/>
  </p:notesMasterIdLst>
  <p:handoutMasterIdLst>
    <p:handoutMasterId r:id="rId22"/>
  </p:handoutMasterIdLst>
  <p:sldIdLst>
    <p:sldId id="499" r:id="rId5"/>
    <p:sldId id="489" r:id="rId6"/>
    <p:sldId id="513" r:id="rId7"/>
    <p:sldId id="490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0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99FFCC"/>
    <a:srgbClr val="CCFFCC"/>
    <a:srgbClr val="000000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50" d="100"/>
          <a:sy n="50" d="100"/>
        </p:scale>
        <p:origin x="75" y="9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08-May-24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16/01/2024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E6B8-56FE-45BA-2741-4DCBD96F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/>
              <a:t>Clean Code Yellow Grade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F5E8-6F25-A683-BB02-B8D7162A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E983-19FB-6947-87A1-39A395AA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82E9-F8F1-B410-1E7B-AC3F2F9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0F3-12EB-B74D-81BE-9A26BB0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Practice</a:t>
            </a:r>
          </a:p>
          <a:p>
            <a:pPr marL="1371600" lvl="2" indent="-457200"/>
            <a:r>
              <a:rPr lang="en-US" sz="3000"/>
              <a:t>Automatized Unit Tests</a:t>
            </a:r>
          </a:p>
          <a:p>
            <a:pPr marL="1371600" lvl="2" indent="-457200"/>
            <a:r>
              <a:rPr lang="en-US" sz="3000"/>
              <a:t>Mockups (Testdummies)</a:t>
            </a:r>
          </a:p>
          <a:p>
            <a:pPr marL="1371600" lvl="2" indent="-457200"/>
            <a:r>
              <a:rPr lang="en-US" sz="3000"/>
              <a:t>Code Coverage Analyse</a:t>
            </a:r>
          </a:p>
          <a:p>
            <a:pPr marL="1371600" lvl="2" indent="-457200"/>
            <a:r>
              <a:rPr lang="en-US" sz="3000"/>
              <a:t>Participation in Professional Events</a:t>
            </a:r>
          </a:p>
          <a:p>
            <a:pPr marL="1371600" lvl="2" indent="-457200"/>
            <a:r>
              <a:rPr lang="en-US" sz="3000"/>
              <a:t>Complex Refactorings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0B79C9-5315-2D6B-FBF4-6F562E00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9347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Clean Code Grade Yellow</a:t>
            </a:r>
          </a:p>
        </p:txBody>
      </p:sp>
    </p:spTree>
    <p:extLst>
      <p:ext uri="{BB962C8B-B14F-4D97-AF65-F5344CB8AC3E}">
        <p14:creationId xmlns:p14="http://schemas.microsoft.com/office/powerpoint/2010/main" val="208570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0F3-12EB-B74D-81BE-9A26BB0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Automatized Unit Test</a:t>
            </a:r>
            <a:endParaRPr lang="en-US" sz="2800" b="1"/>
          </a:p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0B79C9-5315-2D6B-FBF4-6F562E00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934700" cy="1325563"/>
          </a:xfrm>
        </p:spPr>
        <p:txBody>
          <a:bodyPr>
            <a:normAutofit/>
          </a:bodyPr>
          <a:lstStyle/>
          <a:p>
            <a:r>
              <a:rPr lang="en-US" sz="4000"/>
              <a:t>Clean Code Grade Yellow Practice</a:t>
            </a:r>
          </a:p>
        </p:txBody>
      </p:sp>
    </p:spTree>
    <p:extLst>
      <p:ext uri="{BB962C8B-B14F-4D97-AF65-F5344CB8AC3E}">
        <p14:creationId xmlns:p14="http://schemas.microsoft.com/office/powerpoint/2010/main" val="40584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0F3-12EB-B74D-81BE-9A26BB0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Mockups (Testdummies)</a:t>
            </a:r>
          </a:p>
          <a:p>
            <a:pPr marL="0" indent="0">
              <a:buNone/>
            </a:pPr>
            <a:endParaRPr lang="en-US" sz="2800" b="1"/>
          </a:p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0B79C9-5315-2D6B-FBF4-6F562E00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934700" cy="1325563"/>
          </a:xfrm>
        </p:spPr>
        <p:txBody>
          <a:bodyPr>
            <a:normAutofit/>
          </a:bodyPr>
          <a:lstStyle/>
          <a:p>
            <a:r>
              <a:rPr lang="en-US" sz="4000"/>
              <a:t>Clean Code Grade Yellow Practice</a:t>
            </a:r>
          </a:p>
        </p:txBody>
      </p:sp>
    </p:spTree>
    <p:extLst>
      <p:ext uri="{BB962C8B-B14F-4D97-AF65-F5344CB8AC3E}">
        <p14:creationId xmlns:p14="http://schemas.microsoft.com/office/powerpoint/2010/main" val="42478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0F3-12EB-B74D-81BE-9A26BB0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Mockups (Testdummies)</a:t>
            </a:r>
          </a:p>
          <a:p>
            <a:pPr marL="0" indent="0">
              <a:buNone/>
            </a:pPr>
            <a:endParaRPr lang="en-US" sz="2800" b="1"/>
          </a:p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0B79C9-5315-2D6B-FBF4-6F562E00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934700" cy="1325563"/>
          </a:xfrm>
        </p:spPr>
        <p:txBody>
          <a:bodyPr>
            <a:normAutofit/>
          </a:bodyPr>
          <a:lstStyle/>
          <a:p>
            <a:r>
              <a:rPr lang="en-US" sz="4000"/>
              <a:t>Clean Code Grade Yellow Practice</a:t>
            </a:r>
          </a:p>
        </p:txBody>
      </p:sp>
    </p:spTree>
    <p:extLst>
      <p:ext uri="{BB962C8B-B14F-4D97-AF65-F5344CB8AC3E}">
        <p14:creationId xmlns:p14="http://schemas.microsoft.com/office/powerpoint/2010/main" val="382304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0F3-12EB-B74D-81BE-9A26BB0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Participation in Professional Events</a:t>
            </a:r>
          </a:p>
          <a:p>
            <a:pPr marL="0" indent="0">
              <a:buNone/>
            </a:pPr>
            <a:endParaRPr lang="en-US" sz="2800" b="1"/>
          </a:p>
          <a:p>
            <a:pPr marL="0" indent="0">
              <a:buNone/>
            </a:pPr>
            <a:endParaRPr lang="en-US" sz="2800" b="1"/>
          </a:p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0B79C9-5315-2D6B-FBF4-6F562E00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934700" cy="1325563"/>
          </a:xfrm>
        </p:spPr>
        <p:txBody>
          <a:bodyPr>
            <a:normAutofit/>
          </a:bodyPr>
          <a:lstStyle/>
          <a:p>
            <a:r>
              <a:rPr lang="en-US" sz="4000"/>
              <a:t>Clean Code Grade Yellow Principles</a:t>
            </a:r>
          </a:p>
        </p:txBody>
      </p:sp>
    </p:spTree>
    <p:extLst>
      <p:ext uri="{BB962C8B-B14F-4D97-AF65-F5344CB8AC3E}">
        <p14:creationId xmlns:p14="http://schemas.microsoft.com/office/powerpoint/2010/main" val="193002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0F3-12EB-B74D-81BE-9A26BB0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Complex Refactorings</a:t>
            </a:r>
          </a:p>
          <a:p>
            <a:pPr marL="0" indent="0">
              <a:buNone/>
            </a:pPr>
            <a:endParaRPr lang="en-US" sz="2800" b="1"/>
          </a:p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0B79C9-5315-2D6B-FBF4-6F562E00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934700" cy="1325563"/>
          </a:xfrm>
        </p:spPr>
        <p:txBody>
          <a:bodyPr>
            <a:normAutofit/>
          </a:bodyPr>
          <a:lstStyle/>
          <a:p>
            <a:r>
              <a:rPr lang="en-US" sz="4000"/>
              <a:t>Clean Code Grade Yellow Principles</a:t>
            </a:r>
          </a:p>
        </p:txBody>
      </p:sp>
    </p:spTree>
    <p:extLst>
      <p:ext uri="{BB962C8B-B14F-4D97-AF65-F5344CB8AC3E}">
        <p14:creationId xmlns:p14="http://schemas.microsoft.com/office/powerpoint/2010/main" val="3472894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4E91-3127-5564-D021-AF651A48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FFFF00"/>
                </a:solidFill>
              </a:rPr>
              <a:t>Answer the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6B01-0E5B-6A18-18CB-4618F60F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96B9-583B-690B-D72F-E400BFBA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870A-03E6-2009-4646-28125001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2706-D225-01C8-3738-FDE38CA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Clean Code Yellow 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AA69-9E1F-38F5-F072-6B08BB4A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060" y="1690688"/>
            <a:ext cx="2557879" cy="4472450"/>
          </a:xfrm>
        </p:spPr>
        <p:txBody>
          <a:bodyPr anchor="ctr">
            <a:normAutofit/>
          </a:bodyPr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800" b="1"/>
              <a:t>Yellow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800" b="1"/>
              <a:t>Principles</a:t>
            </a:r>
            <a:endParaRPr lang="en-US" b="1" dirty="0"/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800" b="1"/>
              <a:t>Practice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800" b="1"/>
              <a:t>Questions</a:t>
            </a:r>
            <a:endParaRPr lang="en-US" sz="2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44C7-BBD7-5AD3-769E-A50EE48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8413-2800-0CC1-D557-D9C7D0C6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417C-F8B5-A8F7-A5E4-F35E5462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E522-C916-1B52-4354-0F03A141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Clean Code Yellow Grade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791B-0E70-A3A6-486A-EF176AC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5C9D-F4F7-B2B5-2FA4-18549280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3122-FD7F-F562-7D01-AE9ADD1A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E8631-D69E-97C1-2409-9F4C2F9FC164}"/>
              </a:ext>
            </a:extLst>
          </p:cNvPr>
          <p:cNvSpPr txBox="1"/>
          <p:nvPr/>
        </p:nvSpPr>
        <p:spPr>
          <a:xfrm>
            <a:off x="838200" y="2076831"/>
            <a:ext cx="10515600" cy="2426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lang="en-US" sz="3000"/>
              <a:t>Focuss on the automatized testing</a:t>
            </a:r>
            <a:endParaRPr lang="vi-VN" sz="3000"/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lang="vi-VN" sz="3000"/>
              <a:t>Using object orientation principle (encapsulation)</a:t>
            </a: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endParaRPr lang="vi-VN" sz="3000"/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lang="vi-VN" sz="3000"/>
              <a:t>Making code more clean to unsderstand</a:t>
            </a:r>
          </a:p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lang="vi-VN" sz="3000"/>
              <a:t>Keeping the code stable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312347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791B-0E70-A3A6-486A-EF176AC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5C9D-F4F7-B2B5-2FA4-18549280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3122-FD7F-F562-7D01-AE9ADD1A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E8631-D69E-97C1-2409-9F4C2F9FC164}"/>
              </a:ext>
            </a:extLst>
          </p:cNvPr>
          <p:cNvSpPr txBox="1"/>
          <p:nvPr/>
        </p:nvSpPr>
        <p:spPr>
          <a:xfrm>
            <a:off x="838200" y="1976038"/>
            <a:ext cx="10728158" cy="2905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lang="en-US" sz="3000" b="1"/>
              <a:t>Principle</a:t>
            </a:r>
            <a:r>
              <a:rPr lang="vi-VN" sz="3000" b="1"/>
              <a:t>s</a:t>
            </a:r>
            <a:endParaRPr lang="en-US" sz="3000" b="1"/>
          </a:p>
          <a:p>
            <a:pPr marL="1371600" lvl="2" indent="-4572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000"/>
              <a:t>Interface Segregation Principle (ISP)</a:t>
            </a:r>
          </a:p>
          <a:p>
            <a:pPr marL="1371600" lvl="2" indent="-4572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000"/>
              <a:t>Dependency Inversion Principle (DIP)</a:t>
            </a:r>
          </a:p>
          <a:p>
            <a:pPr marL="1371600" lvl="2" indent="-4572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000"/>
              <a:t>Liskov Subs</a:t>
            </a:r>
            <a:r>
              <a:rPr lang="vi-VN" sz="3000"/>
              <a:t>t</a:t>
            </a:r>
            <a:r>
              <a:rPr lang="en-US" sz="3000"/>
              <a:t>itution Principle</a:t>
            </a:r>
          </a:p>
          <a:p>
            <a:pPr marL="1371600" lvl="2" indent="-4572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000"/>
              <a:t>Principle of Least Astonishment</a:t>
            </a:r>
          </a:p>
          <a:p>
            <a:pPr marL="1371600" lvl="2" indent="-4572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3000"/>
              <a:t>Information Hiding Principle </a:t>
            </a:r>
            <a:endParaRPr lang="en-US" sz="3000" b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8B13B6-F76D-30F1-DE59-3D288E7C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934700" cy="1325563"/>
          </a:xfrm>
        </p:spPr>
        <p:txBody>
          <a:bodyPr>
            <a:normAutofit/>
          </a:bodyPr>
          <a:lstStyle/>
          <a:p>
            <a:r>
              <a:rPr lang="en-US" sz="4000"/>
              <a:t>Clean Code Yellow Grade Principles</a:t>
            </a:r>
          </a:p>
        </p:txBody>
      </p:sp>
    </p:spTree>
    <p:extLst>
      <p:ext uri="{BB962C8B-B14F-4D97-AF65-F5344CB8AC3E}">
        <p14:creationId xmlns:p14="http://schemas.microsoft.com/office/powerpoint/2010/main" val="275745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AF48-ED16-3F76-EE4F-6B259CA9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934700" cy="1325563"/>
          </a:xfrm>
        </p:spPr>
        <p:txBody>
          <a:bodyPr>
            <a:normAutofit/>
          </a:bodyPr>
          <a:lstStyle/>
          <a:p>
            <a:r>
              <a:rPr lang="en-US" sz="4000"/>
              <a:t>Clean Code Grade Yellow Principles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0F3-12EB-B74D-81BE-9A26BB0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Interface Segregation Principle (ISP)</a:t>
            </a:r>
            <a:endParaRPr lang="vi-VN" sz="2800" b="1"/>
          </a:p>
          <a:p>
            <a:pPr marL="0" indent="0">
              <a:buNone/>
            </a:pPr>
            <a:endParaRPr lang="vi-VN" b="1"/>
          </a:p>
          <a:p>
            <a:pPr marL="0" indent="0">
              <a:buNone/>
            </a:pPr>
            <a:r>
              <a:rPr lang="vi-VN" sz="2800" b="1"/>
              <a:t>Tách giao diện</a:t>
            </a:r>
            <a:endParaRPr lang="en-US" sz="28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0F3-12EB-B74D-81BE-9A26BB0E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522" y="1825625"/>
            <a:ext cx="10448278" cy="4351338"/>
          </a:xfrm>
        </p:spPr>
        <p:txBody>
          <a:bodyPr/>
          <a:lstStyle/>
          <a:p>
            <a:pPr marL="0" lvl="2" indent="0">
              <a:spcBef>
                <a:spcPts val="1000"/>
              </a:spcBef>
              <a:buNone/>
            </a:pPr>
            <a:r>
              <a:rPr lang="en-US" sz="2800" b="1"/>
              <a:t>Dependency Inversion Principle (DIP)</a:t>
            </a:r>
          </a:p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F5DA54-0E51-3D1A-E4E3-1F933F4A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2" y="320675"/>
            <a:ext cx="10867378" cy="1325563"/>
          </a:xfrm>
        </p:spPr>
        <p:txBody>
          <a:bodyPr>
            <a:normAutofit/>
          </a:bodyPr>
          <a:lstStyle/>
          <a:p>
            <a:r>
              <a:rPr lang="en-US" sz="4000"/>
              <a:t>Clean Code Grade Yellow Principles</a:t>
            </a:r>
          </a:p>
        </p:txBody>
      </p:sp>
    </p:spTree>
    <p:extLst>
      <p:ext uri="{BB962C8B-B14F-4D97-AF65-F5344CB8AC3E}">
        <p14:creationId xmlns:p14="http://schemas.microsoft.com/office/powerpoint/2010/main" val="112306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0F3-12EB-B74D-81BE-9A26BB0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Liskov Subsitution Principle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6430AD-A777-B757-E4C6-B62CAE81D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934700" cy="1325563"/>
          </a:xfrm>
        </p:spPr>
        <p:txBody>
          <a:bodyPr>
            <a:normAutofit/>
          </a:bodyPr>
          <a:lstStyle/>
          <a:p>
            <a:r>
              <a:rPr lang="en-US" sz="4000"/>
              <a:t>Clean Code Grade Yellow Principles</a:t>
            </a:r>
          </a:p>
        </p:txBody>
      </p:sp>
    </p:spTree>
    <p:extLst>
      <p:ext uri="{BB962C8B-B14F-4D97-AF65-F5344CB8AC3E}">
        <p14:creationId xmlns:p14="http://schemas.microsoft.com/office/powerpoint/2010/main" val="48739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0F3-12EB-B74D-81BE-9A26BB0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Principle of Least Astonishment</a:t>
            </a:r>
          </a:p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75A8BAA-0BFB-8C77-CFE9-EF049C57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934700" cy="1325563"/>
          </a:xfrm>
        </p:spPr>
        <p:txBody>
          <a:bodyPr>
            <a:normAutofit/>
          </a:bodyPr>
          <a:lstStyle/>
          <a:p>
            <a:r>
              <a:rPr lang="en-US" sz="4000"/>
              <a:t>Clean Code Grade Yellow Principles</a:t>
            </a:r>
          </a:p>
        </p:txBody>
      </p:sp>
    </p:spTree>
    <p:extLst>
      <p:ext uri="{BB962C8B-B14F-4D97-AF65-F5344CB8AC3E}">
        <p14:creationId xmlns:p14="http://schemas.microsoft.com/office/powerpoint/2010/main" val="1921919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10/05/2024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20F3-12EB-B74D-81BE-9A26BB0EB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Information Hiding Principle</a:t>
            </a:r>
          </a:p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0B79C9-5315-2D6B-FBF4-6F562E00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934700" cy="1325563"/>
          </a:xfrm>
        </p:spPr>
        <p:txBody>
          <a:bodyPr>
            <a:normAutofit/>
          </a:bodyPr>
          <a:lstStyle/>
          <a:p>
            <a:r>
              <a:rPr lang="en-US" sz="4000"/>
              <a:t>Clean Code Grade Yellow Principles</a:t>
            </a:r>
          </a:p>
        </p:txBody>
      </p:sp>
    </p:spTree>
    <p:extLst>
      <p:ext uri="{BB962C8B-B14F-4D97-AF65-F5344CB8AC3E}">
        <p14:creationId xmlns:p14="http://schemas.microsoft.com/office/powerpoint/2010/main" val="106346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customXml/itemProps2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</TotalTime>
  <Words>233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Wingdings</vt:lpstr>
      <vt:lpstr>Office Theme</vt:lpstr>
      <vt:lpstr>Clean Code Yellow Grade</vt:lpstr>
      <vt:lpstr>Clean Code Yellow Grade</vt:lpstr>
      <vt:lpstr>Clean Code Yellow Grade</vt:lpstr>
      <vt:lpstr>Clean Code Yellow Grade Principles</vt:lpstr>
      <vt:lpstr>Clean Code Grade Yellow Principles</vt:lpstr>
      <vt:lpstr>Clean Code Grade Yellow Principles</vt:lpstr>
      <vt:lpstr>Clean Code Grade Yellow Principles</vt:lpstr>
      <vt:lpstr>Clean Code Grade Yellow Principles</vt:lpstr>
      <vt:lpstr>Clean Code Grade Yellow Principles</vt:lpstr>
      <vt:lpstr>Clean Code Grade Yellow</vt:lpstr>
      <vt:lpstr>Clean Code Grade Yellow Practice</vt:lpstr>
      <vt:lpstr>Clean Code Grade Yellow Practice</vt:lpstr>
      <vt:lpstr>Clean Code Grade Yellow Practice</vt:lpstr>
      <vt:lpstr>Clean Code Grade Yellow Principles</vt:lpstr>
      <vt:lpstr>Clean Code Grade Yellow Principles</vt:lpstr>
      <vt:lpstr>Answer the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TUYEN NL</cp:lastModifiedBy>
  <cp:revision>628</cp:revision>
  <dcterms:created xsi:type="dcterms:W3CDTF">2020-12-09T09:51:30Z</dcterms:created>
  <dcterms:modified xsi:type="dcterms:W3CDTF">2024-05-08T17:06:10Z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