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99" r:id="rId5"/>
    <p:sldId id="489" r:id="rId6"/>
    <p:sldId id="490" r:id="rId7"/>
    <p:sldId id="502" r:id="rId8"/>
    <p:sldId id="501" r:id="rId9"/>
    <p:sldId id="487" r:id="rId10"/>
    <p:sldId id="488" r:id="rId11"/>
    <p:sldId id="491" r:id="rId12"/>
    <p:sldId id="503" r:id="rId13"/>
    <p:sldId id="498" r:id="rId14"/>
    <p:sldId id="50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16/01/2024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16/01/2024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yen92/AbstractFactoryPython" TargetMode="External"/><Relationship Id="rId2" Type="http://schemas.openxmlformats.org/officeDocument/2006/relationships/hyperlink" Target="https://github.com/Tuyen92/AbstractFactory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E6B8-56FE-45BA-2741-4DCBD96F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/>
          <a:lstStyle/>
          <a:p>
            <a:pPr algn="ctr"/>
            <a:r>
              <a:rPr lang="en-US" sz="4400" b="1"/>
              <a:t>Abstract Factory Design Pattern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F5E8-6F25-A683-BB02-B8D7162A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8E983-19FB-6947-87A1-39A395AA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82E9-F8F1-B410-1E7B-AC3F2F9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7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CF59-EFC4-2F28-2459-F7527D27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2E93B-3E83-81FA-5A2E-FD379E3F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3000" b="1"/>
              <a:t>Code example</a:t>
            </a:r>
            <a:endParaRPr lang="en-US" sz="3000" b="1" dirty="0"/>
          </a:p>
          <a:p>
            <a:r>
              <a:rPr lang="en-US">
                <a:hlinkClick r:id="rId2"/>
              </a:rPr>
              <a:t>https://github.com/Tuyen92/AbstractFactory</a:t>
            </a:r>
            <a:endParaRPr lang="en-US"/>
          </a:p>
          <a:p>
            <a:r>
              <a:rPr lang="en-US">
                <a:hlinkClick r:id="rId3"/>
              </a:rPr>
              <a:t>https://github.com/Tuyen92/AbstractFactoryPython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0FBE-AC9F-B61C-A242-1B6E6585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940F4-A2E4-7639-7412-641A7950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D9CF3-333A-4C03-F412-9A984F16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4E91-3127-5564-D021-AF651A48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Answer the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6B01-0E5B-6A18-18CB-4618F60F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96B9-583B-690B-D72F-E400BFBA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870A-03E6-2009-4646-28125001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905" y="1676863"/>
            <a:ext cx="3778189" cy="4486275"/>
          </a:xfrm>
        </p:spPr>
        <p:txBody>
          <a:bodyPr anchor="ctr">
            <a:normAutofit/>
          </a:bodyPr>
          <a:lstStyle/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Design Pattern</a:t>
            </a:r>
            <a:endParaRPr lang="en-US" b="1" dirty="0"/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Abstract Factory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b="1"/>
              <a:t>Code Example</a:t>
            </a:r>
            <a:endParaRPr lang="en-US" sz="2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29/03/2024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5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522-C916-1B52-4354-0F03A141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1791B-0E70-A3A6-486A-EF176ACD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5C9D-F4F7-B2B5-2FA4-18549280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63122-FD7F-F562-7D01-AE9ADD1A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E8631-D69E-97C1-2409-9F4C2F9FC164}"/>
              </a:ext>
            </a:extLst>
          </p:cNvPr>
          <p:cNvSpPr txBox="1"/>
          <p:nvPr/>
        </p:nvSpPr>
        <p:spPr>
          <a:xfrm>
            <a:off x="838200" y="1689478"/>
            <a:ext cx="10728158" cy="3679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914400">
              <a:lnSpc>
                <a:spcPct val="90000"/>
              </a:lnSpc>
              <a:spcBef>
                <a:spcPts val="500"/>
              </a:spcBef>
            </a:pPr>
            <a:r>
              <a:rPr lang="en-US" sz="3000" b="1"/>
              <a:t>Design pattern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/>
              <a:t>General solutions for designing &amp; developing software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/>
              <a:t>Advantages:</a:t>
            </a: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Optimization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Reusability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Flexibility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Easy to understand code</a:t>
            </a:r>
            <a:endParaRPr lang="en-US" sz="2400">
              <a:effectLst/>
            </a:endParaRPr>
          </a:p>
          <a:p>
            <a:pPr marL="9144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sz="24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Fast development </a:t>
            </a:r>
            <a:endParaRPr lang="en-US" sz="2400"/>
          </a:p>
          <a:p>
            <a:pPr marL="685800" lvl="1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/>
              <a:t>3 patterns: </a:t>
            </a:r>
            <a:r>
              <a:rPr lang="en-US" sz="2400" b="1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Creational pattern, Structural pattern, Behavioral pattern</a:t>
            </a:r>
            <a:endParaRPr lang="en-US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4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AF48-ED16-3F76-EE4F-6B259CA9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723F3-EFFE-E6A1-A349-3D286DE8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1E65-E056-A402-F42A-3B92008E6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CB90-93E4-37A4-6D7D-90B6BF2E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Types of design patterns | Download Table">
            <a:extLst>
              <a:ext uri="{FF2B5EF4-FFF2-40B4-BE49-F238E27FC236}">
                <a16:creationId xmlns:a16="http://schemas.microsoft.com/office/drawing/2014/main" id="{48E4A0E2-6913-810D-12DE-2D62262EAC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98" y="1690688"/>
            <a:ext cx="8639404" cy="443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82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7CC-17E5-4501-7B3F-394C7070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/>
              <a:t>Abstract Factory Design Pattern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62363-7950-B76C-F6F7-04563B72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C95C6-DAD1-54CE-DB3A-28FC36A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4256-84F1-2C5F-BA00-3646F82A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roduct families and their variants.">
            <a:extLst>
              <a:ext uri="{FF2B5EF4-FFF2-40B4-BE49-F238E27FC236}">
                <a16:creationId xmlns:a16="http://schemas.microsoft.com/office/drawing/2014/main" id="{20C0E863-C84A-FB02-C5B8-5BE8F5352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811" y="1690688"/>
            <a:ext cx="5554378" cy="39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9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000" b="1"/>
              <a:t>Abstract Factory</a:t>
            </a:r>
          </a:p>
          <a:p>
            <a:r>
              <a:rPr lang="en-US" sz="3000"/>
              <a:t>Providing an interface of creating families of related objects, without specifying their concrete classes.</a:t>
            </a:r>
            <a:endParaRPr lang="en-US" sz="3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2706-D225-01C8-3738-FDE38CA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AA69-9E1F-38F5-F072-6B08BB4A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56" y="1622467"/>
            <a:ext cx="6188243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sz="3000" b="1"/>
              <a:t>Architecture of Abstract Factory</a:t>
            </a:r>
          </a:p>
          <a:p>
            <a:r>
              <a:rPr lang="en-US"/>
              <a:t>5 components:</a:t>
            </a:r>
          </a:p>
          <a:p>
            <a:pPr marL="457200" lvl="1" indent="0">
              <a:buNone/>
            </a:pPr>
            <a:r>
              <a:rPr lang="en-US"/>
              <a:t>Abstract Factory</a:t>
            </a:r>
          </a:p>
          <a:p>
            <a:pPr marL="457200" lvl="1" indent="0">
              <a:buNone/>
            </a:pPr>
            <a:r>
              <a:rPr lang="en-US"/>
              <a:t>Concrete Factories</a:t>
            </a:r>
          </a:p>
          <a:p>
            <a:pPr marL="457200" lvl="1" indent="0">
              <a:buNone/>
            </a:pPr>
            <a:r>
              <a:rPr lang="en-US"/>
              <a:t>Abstract Products</a:t>
            </a:r>
          </a:p>
          <a:p>
            <a:pPr marL="457200" lvl="1" indent="0">
              <a:buNone/>
            </a:pPr>
            <a:r>
              <a:rPr lang="en-US"/>
              <a:t>Concrete Products</a:t>
            </a:r>
          </a:p>
          <a:p>
            <a:pPr marL="457200" lvl="1" indent="0">
              <a:buNone/>
            </a:pPr>
            <a:r>
              <a:rPr lang="en-US"/>
              <a:t>Client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044C7-BBD7-5AD3-769E-A50EE487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8413-2800-0CC1-D557-D9C7D0C69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417C-F8B5-A8F7-A5E4-F35E5462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Abstract factory pattern - Wikipedia">
            <a:extLst>
              <a:ext uri="{FF2B5EF4-FFF2-40B4-BE49-F238E27FC236}">
                <a16:creationId xmlns:a16="http://schemas.microsoft.com/office/drawing/2014/main" id="{25CFA31C-6EBF-42A8-D0D4-6DDAED7C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7596"/>
            <a:ext cx="6493044" cy="4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4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F16B-2937-7C79-372F-DAE00A48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38CD-69D9-5F86-CEA0-9F39E21A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06982-DF4E-ABD8-EA64-4A1F9D5D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D61F-1AD3-D597-4824-43BE938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4F49CE-7A7D-FD7A-C23F-5B6D62D5D665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b="1" dirty="0"/>
              <a:t>Advantages of Abstract Factory</a:t>
            </a:r>
          </a:p>
          <a:p>
            <a:r>
              <a:rPr lang="en-US" sz="2400" dirty="0"/>
              <a:t>Ensure compatibility between objects</a:t>
            </a:r>
          </a:p>
          <a:p>
            <a:r>
              <a:rPr lang="en-US" sz="2400" dirty="0"/>
              <a:t>Limit direct instantiation from concrete classes</a:t>
            </a:r>
          </a:p>
          <a:p>
            <a:r>
              <a:rPr lang="en-US" sz="2400" dirty="0"/>
              <a:t>Easy addition of a new object</a:t>
            </a:r>
          </a:p>
          <a:p>
            <a:r>
              <a:rPr lang="en-US" sz="2400" dirty="0"/>
              <a:t>The consistency among objects</a:t>
            </a:r>
          </a:p>
        </p:txBody>
      </p:sp>
    </p:spTree>
    <p:extLst>
      <p:ext uri="{BB962C8B-B14F-4D97-AF65-F5344CB8AC3E}">
        <p14:creationId xmlns:p14="http://schemas.microsoft.com/office/powerpoint/2010/main" val="7768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42BE-17F6-DEB0-18C6-18E7B9D7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Abstract Factory Design Pattern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09C8-9527-285C-6317-EBEAF084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800" b="1" dirty="0"/>
              <a:t>When to use Abstract Factory</a:t>
            </a:r>
          </a:p>
          <a:p>
            <a:r>
              <a:rPr lang="en-US" sz="2400" dirty="0"/>
              <a:t>Multiple families of related products</a:t>
            </a:r>
          </a:p>
          <a:p>
            <a:r>
              <a:rPr lang="en-US" sz="2400" dirty="0"/>
              <a:t>Flexibility and extensibility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42F17-0B6C-BB6B-358C-B8332225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29/03/2024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607B3-8102-C13E-E976-76932466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58CF-6B45-EBF2-A150-9DEE0065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9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2488</TotalTime>
  <Words>204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Abstract Factory Design Pattern</vt:lpstr>
      <vt:lpstr>Answer the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626</cp:revision>
  <dcterms:created xsi:type="dcterms:W3CDTF">2020-12-09T09:51:30Z</dcterms:created>
  <dcterms:modified xsi:type="dcterms:W3CDTF">2024-03-29T02:09:57Z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