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8" r:id="rId1"/>
  </p:sldMasterIdLst>
  <p:sldIdLst>
    <p:sldId id="295" r:id="rId2"/>
    <p:sldId id="296" r:id="rId3"/>
    <p:sldId id="258" r:id="rId4"/>
    <p:sldId id="298" r:id="rId5"/>
    <p:sldId id="304" r:id="rId6"/>
    <p:sldId id="297" r:id="rId7"/>
    <p:sldId id="300" r:id="rId8"/>
    <p:sldId id="303" r:id="rId9"/>
    <p:sldId id="302"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00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30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8551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10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327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9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80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9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5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9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30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20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415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29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23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48563"/>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1966" y="437322"/>
            <a:ext cx="9047408" cy="808383"/>
          </a:xfrm>
          <a:solidFill>
            <a:schemeClr val="accent4">
              <a:lumMod val="20000"/>
              <a:lumOff val="80000"/>
            </a:schemeClr>
          </a:solidFill>
        </p:spPr>
        <p:txBody>
          <a:bodyPr rtlCol="0">
            <a:normAutofit fontScale="90000"/>
          </a:bodyPr>
          <a:lstStyle/>
          <a:p>
            <a:pPr algn="ctr">
              <a:lnSpc>
                <a:spcPct val="150000"/>
              </a:lnSpc>
              <a:defRPr/>
            </a:pPr>
            <a:r>
              <a:rPr lang="en-US" sz="2700" dirty="0">
                <a:solidFill>
                  <a:schemeClr val="accent2">
                    <a:lumMod val="75000"/>
                  </a:schemeClr>
                </a:solidFill>
                <a:latin typeface="Arial" panose="020B0604020202020204" pitchFamily="34" charset="0"/>
                <a:cs typeface="Arial" panose="020B0604020202020204" pitchFamily="34" charset="0"/>
              </a:rPr>
              <a:t/>
            </a:r>
            <a:br>
              <a:rPr lang="en-US" sz="2700" dirty="0">
                <a:solidFill>
                  <a:schemeClr val="accent2">
                    <a:lumMod val="75000"/>
                  </a:schemeClr>
                </a:solidFill>
                <a:latin typeface="Arial" panose="020B0604020202020204" pitchFamily="34" charset="0"/>
                <a:cs typeface="Arial" panose="020B0604020202020204" pitchFamily="34" charset="0"/>
              </a:rPr>
            </a:br>
            <a:r>
              <a:rPr lang="en-US" sz="4500" dirty="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4500" dirty="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975" dirty="0">
                <a:solidFill>
                  <a:schemeClr val="tx2">
                    <a:lumMod val="50000"/>
                  </a:schemeClr>
                </a:solidFill>
                <a:latin typeface="Arial" panose="020B0604020202020204" pitchFamily="34" charset="0"/>
                <a:cs typeface="Arial" panose="020B0604020202020204" pitchFamily="34" charset="0"/>
              </a:rPr>
              <a:t/>
            </a:r>
            <a:br>
              <a:rPr lang="en-US" sz="3975" dirty="0">
                <a:solidFill>
                  <a:schemeClr val="tx2">
                    <a:lumMod val="50000"/>
                  </a:schemeClr>
                </a:solidFill>
                <a:latin typeface="Arial" panose="020B0604020202020204" pitchFamily="34" charset="0"/>
                <a:cs typeface="Arial" panose="020B0604020202020204" pitchFamily="34" charset="0"/>
              </a:rPr>
            </a:br>
            <a:r>
              <a:rPr lang="en-US" sz="2400" dirty="0" err="1">
                <a:solidFill>
                  <a:schemeClr val="tx2">
                    <a:lumMod val="50000"/>
                  </a:schemeClr>
                </a:solidFill>
                <a:latin typeface="Arial" panose="020B0604020202020204" pitchFamily="34" charset="0"/>
                <a:cs typeface="Arial" panose="020B0604020202020204" pitchFamily="34" charset="0"/>
              </a:rPr>
              <a:t>Học</a:t>
            </a:r>
            <a:r>
              <a:rPr lang="en-US" sz="2400" dirty="0">
                <a:solidFill>
                  <a:schemeClr val="tx2">
                    <a:lumMod val="50000"/>
                  </a:schemeClr>
                </a:solidFill>
                <a:latin typeface="Arial" panose="020B0604020202020204" pitchFamily="34" charset="0"/>
                <a:cs typeface="Arial" panose="020B0604020202020204" pitchFamily="34" charset="0"/>
              </a:rPr>
              <a:t> </a:t>
            </a:r>
            <a:r>
              <a:rPr lang="en-US" sz="2400" dirty="0" err="1">
                <a:solidFill>
                  <a:schemeClr val="tx2">
                    <a:lumMod val="50000"/>
                  </a:schemeClr>
                </a:solidFill>
                <a:latin typeface="Arial" panose="020B0604020202020204" pitchFamily="34" charset="0"/>
                <a:cs typeface="Arial" panose="020B0604020202020204" pitchFamily="34" charset="0"/>
              </a:rPr>
              <a:t>phần</a:t>
            </a:r>
            <a:r>
              <a:rPr lang="en-US" sz="2400" dirty="0">
                <a:solidFill>
                  <a:schemeClr val="tx2">
                    <a:lumMod val="50000"/>
                  </a:schemeClr>
                </a:solidFill>
                <a:latin typeface="Arial" panose="020B0604020202020204" pitchFamily="34" charset="0"/>
                <a:cs typeface="Arial" panose="020B0604020202020204" pitchFamily="34" charset="0"/>
              </a:rPr>
              <a:t>:           </a:t>
            </a:r>
            <a:r>
              <a:rPr lang="en-US" sz="4400" dirty="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LẬP TRÌNH MẠNG</a:t>
            </a:r>
            <a:endParaRPr lang="en-US" sz="2400" dirty="0">
              <a:solidFill>
                <a:schemeClr val="tx2">
                  <a:lumMod val="50000"/>
                </a:schemeClr>
              </a:solidFill>
            </a:endParaRPr>
          </a:p>
        </p:txBody>
      </p:sp>
      <p:sp>
        <p:nvSpPr>
          <p:cNvPr id="5" name="Subtitle 2"/>
          <p:cNvSpPr>
            <a:spLocks noGrp="1"/>
          </p:cNvSpPr>
          <p:nvPr>
            <p:ph type="subTitle" idx="1"/>
          </p:nvPr>
        </p:nvSpPr>
        <p:spPr>
          <a:xfrm>
            <a:off x="5867401" y="1857347"/>
            <a:ext cx="4800601" cy="4314853"/>
          </a:xfrm>
        </p:spPr>
        <p:txBody>
          <a:bodyPr rtlCol="0">
            <a:normAutofit/>
          </a:bodyPr>
          <a:lstStyle/>
          <a:p>
            <a:pPr algn="l">
              <a:defRPr/>
            </a:pPr>
            <a:r>
              <a:rPr lang="en-US" sz="2800" dirty="0">
                <a:solidFill>
                  <a:schemeClr val="tx2">
                    <a:lumMod val="50000"/>
                  </a:schemeClr>
                </a:solidFill>
                <a:latin typeface="Arial" panose="020B0604020202020204" pitchFamily="34" charset="0"/>
                <a:cs typeface="Arial" panose="020B0604020202020204" pitchFamily="34" charset="0"/>
              </a:rPr>
              <a:t>GVHD: </a:t>
            </a:r>
            <a:r>
              <a:rPr lang="en-US" sz="2800" dirty="0" err="1">
                <a:solidFill>
                  <a:schemeClr val="tx2">
                    <a:lumMod val="50000"/>
                  </a:schemeClr>
                </a:solidFill>
                <a:latin typeface="Arial" panose="020B0604020202020204" pitchFamily="34" charset="0"/>
                <a:cs typeface="Arial" panose="020B0604020202020204" pitchFamily="34" charset="0"/>
              </a:rPr>
              <a:t>Ths</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Lê</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Văn</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Mỹ</a:t>
            </a:r>
            <a:r>
              <a:rPr lang="en-US" sz="2800" dirty="0">
                <a:solidFill>
                  <a:schemeClr val="tx2">
                    <a:lumMod val="50000"/>
                  </a:schemeClr>
                </a:solidFill>
                <a:latin typeface="Arial" panose="020B0604020202020204" pitchFamily="34" charset="0"/>
                <a:cs typeface="Arial" panose="020B0604020202020204" pitchFamily="34" charset="0"/>
              </a:rPr>
              <a:t> </a:t>
            </a:r>
          </a:p>
          <a:p>
            <a:pPr algn="l">
              <a:defRPr/>
            </a:pPr>
            <a:r>
              <a:rPr lang="en-US" sz="2800" dirty="0" err="1">
                <a:solidFill>
                  <a:schemeClr val="tx2">
                    <a:lumMod val="50000"/>
                  </a:schemeClr>
                </a:solidFill>
                <a:latin typeface="Arial" panose="020B0604020202020204" pitchFamily="34" charset="0"/>
                <a:cs typeface="Arial" panose="020B0604020202020204" pitchFamily="34" charset="0"/>
              </a:rPr>
              <a:t>Nhóm</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smtClean="0">
                <a:solidFill>
                  <a:schemeClr val="tx2">
                    <a:lumMod val="50000"/>
                  </a:schemeClr>
                </a:solidFill>
                <a:latin typeface="Arial" panose="020B0604020202020204" pitchFamily="34" charset="0"/>
                <a:cs typeface="Arial" panose="020B0604020202020204" pitchFamily="34" charset="0"/>
              </a:rPr>
              <a:t>4</a:t>
            </a:r>
            <a:endParaRPr lang="en-US" sz="2800"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en-US" dirty="0" err="1" smtClean="0">
                <a:solidFill>
                  <a:schemeClr val="tx2">
                    <a:lumMod val="50000"/>
                  </a:schemeClr>
                </a:solidFill>
                <a:latin typeface="Arial" panose="020B0604020202020204" pitchFamily="34" charset="0"/>
                <a:cs typeface="Arial" panose="020B0604020202020204" pitchFamily="34" charset="0"/>
              </a:rPr>
              <a:t>Lê</a:t>
            </a:r>
            <a:r>
              <a:rPr lang="en-US" dirty="0" smtClean="0">
                <a:solidFill>
                  <a:schemeClr val="tx2">
                    <a:lumMod val="50000"/>
                  </a:schemeClr>
                </a:solidFill>
                <a:latin typeface="Arial" panose="020B0604020202020204" pitchFamily="34" charset="0"/>
                <a:cs typeface="Arial" panose="020B0604020202020204" pitchFamily="34" charset="0"/>
              </a:rPr>
              <a:t> </a:t>
            </a:r>
            <a:r>
              <a:rPr lang="en-US" dirty="0" err="1" smtClean="0">
                <a:solidFill>
                  <a:schemeClr val="tx2">
                    <a:lumMod val="50000"/>
                  </a:schemeClr>
                </a:solidFill>
                <a:latin typeface="Arial" panose="020B0604020202020204" pitchFamily="34" charset="0"/>
                <a:cs typeface="Arial" panose="020B0604020202020204" pitchFamily="34" charset="0"/>
              </a:rPr>
              <a:t>Quang</a:t>
            </a:r>
            <a:r>
              <a:rPr lang="en-US" dirty="0" smtClean="0">
                <a:solidFill>
                  <a:schemeClr val="tx2">
                    <a:lumMod val="50000"/>
                  </a:schemeClr>
                </a:solidFill>
                <a:latin typeface="Arial" panose="020B0604020202020204" pitchFamily="34" charset="0"/>
                <a:cs typeface="Arial" panose="020B0604020202020204" pitchFamily="34" charset="0"/>
              </a:rPr>
              <a:t> </a:t>
            </a:r>
            <a:r>
              <a:rPr lang="en-US" dirty="0" err="1" smtClean="0">
                <a:solidFill>
                  <a:schemeClr val="tx2">
                    <a:lumMod val="50000"/>
                  </a:schemeClr>
                </a:solidFill>
                <a:latin typeface="Arial" panose="020B0604020202020204" pitchFamily="34" charset="0"/>
                <a:cs typeface="Arial" panose="020B0604020202020204" pitchFamily="34" charset="0"/>
              </a:rPr>
              <a:t>Đông</a:t>
            </a:r>
            <a:endParaRPr lang="en-US"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Huỳnh Công Tuyển</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Lê Đức Hoàng</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Nguyễn Thanh Phúc</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Hồ Minh Nhật</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buAutoNum type="arabicPeriod"/>
              <a:defRPr/>
            </a:pP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l">
              <a:buAutoNum type="arabicPeriod"/>
              <a:defRPr/>
            </a:pPr>
            <a:endParaRPr lang="en-US" i="0" dirty="0">
              <a:solidFill>
                <a:schemeClr val="tx2">
                  <a:lumMod val="50000"/>
                </a:schemeClr>
              </a:solidFill>
              <a:latin typeface="Arial" panose="020B0604020202020204" pitchFamily="34" charset="0"/>
              <a:cs typeface="Arial" panose="020B0604020202020204" pitchFamily="34" charset="0"/>
            </a:endParaRPr>
          </a:p>
          <a:p>
            <a:pPr algn="l">
              <a:defRPr/>
            </a:pPr>
            <a:r>
              <a:rPr lang="en-US" sz="2400" dirty="0" smtClean="0">
                <a:solidFill>
                  <a:schemeClr val="tx2">
                    <a:lumMod val="50000"/>
                  </a:schemeClr>
                </a:solidFill>
                <a:latin typeface="Arial" panose="020B0604020202020204" pitchFamily="34" charset="0"/>
                <a:cs typeface="Arial" panose="020B0604020202020204" pitchFamily="34" charset="0"/>
              </a:rPr>
              <a:t> </a:t>
            </a:r>
            <a:r>
              <a:rPr lang="en-US" sz="2400" dirty="0" err="1" smtClean="0">
                <a:solidFill>
                  <a:schemeClr val="tx2">
                    <a:lumMod val="50000"/>
                  </a:schemeClr>
                </a:solidFill>
                <a:latin typeface="Arial" panose="020B0604020202020204" pitchFamily="34" charset="0"/>
                <a:cs typeface="Arial" panose="020B0604020202020204" pitchFamily="34" charset="0"/>
              </a:rPr>
              <a:t>Lớp</a:t>
            </a:r>
            <a:r>
              <a:rPr lang="en-US" sz="2400" dirty="0">
                <a:solidFill>
                  <a:schemeClr val="tx2">
                    <a:lumMod val="50000"/>
                  </a:schemeClr>
                </a:solidFill>
                <a:latin typeface="Arial" panose="020B0604020202020204" pitchFamily="34" charset="0"/>
                <a:cs typeface="Arial" panose="020B0604020202020204" pitchFamily="34" charset="0"/>
              </a:rPr>
              <a:t>:  </a:t>
            </a:r>
            <a:r>
              <a:rPr lang="en-US" sz="2400" dirty="0" smtClean="0">
                <a:solidFill>
                  <a:schemeClr val="tx2">
                    <a:lumMod val="50000"/>
                  </a:schemeClr>
                </a:solidFill>
                <a:latin typeface="Arial" panose="020B0604020202020204" pitchFamily="34" charset="0"/>
                <a:cs typeface="Arial" panose="020B0604020202020204" pitchFamily="34" charset="0"/>
              </a:rPr>
              <a:t>16CNTT3</a:t>
            </a:r>
            <a:endParaRPr lang="en-US" sz="2400" dirty="0">
              <a:solidFill>
                <a:schemeClr val="tx2">
                  <a:lumMod val="50000"/>
                </a:schemeClr>
              </a:solidFill>
              <a:latin typeface="Arial" panose="020B0604020202020204" pitchFamily="34" charset="0"/>
              <a:cs typeface="Arial" panose="020B0604020202020204" pitchFamily="34" charset="0"/>
            </a:endParaRPr>
          </a:p>
          <a:p>
            <a:pPr algn="l">
              <a:defRPr/>
            </a:pPr>
            <a:endParaRPr lang="en-US" dirty="0">
              <a:solidFill>
                <a:schemeClr val="tx2">
                  <a:lumMod val="75000"/>
                </a:schemeClr>
              </a:solidFill>
            </a:endParaRPr>
          </a:p>
          <a:p>
            <a:pPr marL="385763" indent="-385763" algn="l">
              <a:buFont typeface="+mj-lt"/>
              <a:buAutoNum type="arabicPeriod"/>
              <a:defRPr/>
            </a:pPr>
            <a:endParaRPr lang="en-US" dirty="0"/>
          </a:p>
          <a:p>
            <a:pPr marL="385763" indent="-385763" algn="l">
              <a:buFont typeface="+mj-lt"/>
              <a:buAutoNum type="arabicPeriod"/>
              <a:defRPr/>
            </a:pPr>
            <a:endParaRPr lang="en-US" dirty="0"/>
          </a:p>
          <a:p>
            <a:pPr algn="l">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65" y="1951575"/>
            <a:ext cx="4989484" cy="4314853"/>
          </a:xfrm>
          <a:prstGeom prst="rect">
            <a:avLst/>
          </a:prstGeom>
        </p:spPr>
      </p:pic>
    </p:spTree>
    <p:extLst>
      <p:ext uri="{BB962C8B-B14F-4D97-AF65-F5344CB8AC3E}">
        <p14:creationId xmlns:p14="http://schemas.microsoft.com/office/powerpoint/2010/main" val="2082938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xmlns="" id="{045D11C1-8492-4517-A7FD-055F2CCA4E7E}"/>
              </a:ext>
            </a:extLst>
          </p:cNvPr>
          <p:cNvSpPr>
            <a:spLocks noGrp="1"/>
          </p:cNvSpPr>
          <p:nvPr>
            <p:ph type="title"/>
          </p:nvPr>
        </p:nvSpPr>
        <p:spPr>
          <a:xfrm>
            <a:off x="677334" y="609600"/>
            <a:ext cx="8596668" cy="892629"/>
          </a:xfrm>
        </p:spPr>
        <p:txBody>
          <a:bodyPr>
            <a:normAutofit/>
          </a:bodyPr>
          <a:lstStyle/>
          <a:p>
            <a:pPr algn="ctr"/>
            <a:r>
              <a:rPr lang="vi-VN" dirty="0">
                <a:solidFill>
                  <a:srgbClr val="FF0000"/>
                </a:solidFill>
                <a:latin typeface="Times New Roman" panose="02020603050405020304" pitchFamily="18" charset="0"/>
                <a:cs typeface="Times New Roman" panose="02020603050405020304" pitchFamily="18" charset="0"/>
              </a:rPr>
              <a:t>Cách thực hiện các chức năng trong đề tài</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xmlns="" id="{E0ABD803-C861-40CF-BF9A-DF874E9FCE31}"/>
              </a:ext>
            </a:extLst>
          </p:cNvPr>
          <p:cNvSpPr>
            <a:spLocks noGrp="1"/>
          </p:cNvSpPr>
          <p:nvPr>
            <p:ph idx="1"/>
          </p:nvPr>
        </p:nvSpPr>
        <p:spPr>
          <a:xfrm>
            <a:off x="677334" y="1619795"/>
            <a:ext cx="8596668" cy="4421568"/>
          </a:xfrm>
        </p:spPr>
        <p:txBody>
          <a:bodyPr>
            <a:normAutofit/>
          </a:bodyPr>
          <a:lstStyle/>
          <a:p>
            <a:pPr marL="0" indent="0">
              <a:buNone/>
            </a:pPr>
            <a:r>
              <a:rPr lang="vi-VN" sz="2400" dirty="0">
                <a:latin typeface="Times New Roman" panose="02020603050405020304" pitchFamily="18" charset="0"/>
                <a:cs typeface="Times New Roman" panose="02020603050405020304" pitchFamily="18" charset="0"/>
              </a:rPr>
              <a:t>   + </a:t>
            </a:r>
            <a:r>
              <a:rPr lang="vi-VN" sz="2400" dirty="0" err="1">
                <a:latin typeface="Times New Roman" panose="02020603050405020304" pitchFamily="18" charset="0"/>
                <a:cs typeface="Times New Roman" panose="02020603050405020304" pitchFamily="18" charset="0"/>
              </a:rPr>
              <a:t>Chạy</a:t>
            </a:r>
            <a:r>
              <a:rPr lang="vi-VN" sz="2400" dirty="0">
                <a:latin typeface="Times New Roman" panose="02020603050405020304" pitchFamily="18" charset="0"/>
                <a:cs typeface="Times New Roman" panose="02020603050405020304" pitchFamily="18" charset="0"/>
              </a:rPr>
              <a:t> chương </a:t>
            </a:r>
            <a:r>
              <a:rPr lang="vi-VN" sz="2400" dirty="0" err="1">
                <a:latin typeface="Times New Roman" panose="02020603050405020304" pitchFamily="18" charset="0"/>
                <a:cs typeface="Times New Roman" panose="02020603050405020304" pitchFamily="18" charset="0"/>
              </a:rPr>
              <a:t>trình</a:t>
            </a:r>
            <a:r>
              <a:rPr lang="vi-VN" sz="2400" dirty="0">
                <a:latin typeface="Times New Roman" panose="02020603050405020304" pitchFamily="18" charset="0"/>
                <a:cs typeface="Times New Roman" panose="02020603050405020304" pitchFamily="18" charset="0"/>
              </a:rPr>
              <a:t>: </a:t>
            </a:r>
          </a:p>
          <a:p>
            <a:pPr marL="0" indent="0">
              <a:buNone/>
            </a:pPr>
            <a:r>
              <a:rPr lang="vi-VN" sz="2400" dirty="0">
                <a:latin typeface="Times New Roman" panose="02020603050405020304" pitchFamily="18" charset="0"/>
                <a:cs typeface="Times New Roman" panose="02020603050405020304" pitchFamily="18" charset="0"/>
              </a:rPr>
              <a:t>   +  Để chương trình chạy một thời gian chứng minh các </a:t>
            </a:r>
            <a:r>
              <a:rPr lang="vi-VN" sz="2400" dirty="0" smtClean="0">
                <a:latin typeface="Times New Roman" panose="02020603050405020304" pitchFamily="18" charset="0"/>
                <a:cs typeface="Times New Roman" panose="02020603050405020304" pitchFamily="18" charset="0"/>
              </a:rPr>
              <a:t>phương thức hoạt động đồng thời.</a:t>
            </a:r>
            <a:endParaRPr lang="vi-VN"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Kiểm</a:t>
            </a:r>
            <a:r>
              <a:rPr lang="vi-VN" sz="2400" dirty="0">
                <a:latin typeface="Times New Roman" panose="02020603050405020304" pitchFamily="18" charset="0"/>
                <a:cs typeface="Times New Roman" panose="02020603050405020304" pitchFamily="18" charset="0"/>
              </a:rPr>
              <a:t> tra </a:t>
            </a:r>
            <a:r>
              <a:rPr lang="vi-VN" sz="2400" dirty="0" err="1">
                <a:latin typeface="Times New Roman" panose="02020603050405020304" pitchFamily="18" charset="0"/>
                <a:cs typeface="Times New Roman" panose="02020603050405020304" pitchFamily="18" charset="0"/>
              </a:rPr>
              <a:t>kết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thực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bài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388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Autofit/>
          </a:bodyPr>
          <a:lstStyle/>
          <a:p>
            <a:pPr algn="ctr"/>
            <a:r>
              <a:rPr lang="en-US" altLang="ko-KR" sz="4000" dirty="0" err="1">
                <a:solidFill>
                  <a:srgbClr val="FF0000"/>
                </a:solidFill>
                <a:latin typeface="Times New Roman" panose="02020603050405020304" pitchFamily="18" charset="0"/>
                <a:cs typeface="Times New Roman" panose="02020603050405020304" pitchFamily="18" charset="0"/>
              </a:rPr>
              <a:t>Giới</a:t>
            </a:r>
            <a:r>
              <a:rPr lang="en-US" altLang="ko-KR" sz="4000" dirty="0">
                <a:solidFill>
                  <a:srgbClr val="FF0000"/>
                </a:solidFill>
                <a:latin typeface="Times New Roman" panose="02020603050405020304" pitchFamily="18" charset="0"/>
                <a:cs typeface="Times New Roman" panose="02020603050405020304" pitchFamily="18" charset="0"/>
              </a:rPr>
              <a:t> </a:t>
            </a:r>
            <a:r>
              <a:rPr lang="en-US" altLang="ko-KR" sz="4000" dirty="0" err="1">
                <a:solidFill>
                  <a:srgbClr val="FF0000"/>
                </a:solidFill>
                <a:latin typeface="Times New Roman" panose="02020603050405020304" pitchFamily="18" charset="0"/>
                <a:cs typeface="Times New Roman" panose="02020603050405020304" pitchFamily="18" charset="0"/>
              </a:rPr>
              <a:t>thiệu</a:t>
            </a:r>
            <a:r>
              <a:rPr lang="en-US" altLang="ko-KR" sz="4000" dirty="0">
                <a:solidFill>
                  <a:srgbClr val="FF0000"/>
                </a:solidFill>
                <a:latin typeface="Times New Roman" panose="02020603050405020304" pitchFamily="18" charset="0"/>
                <a:cs typeface="Times New Roman" panose="02020603050405020304" pitchFamily="18" charset="0"/>
              </a:rPr>
              <a:t> </a:t>
            </a:r>
            <a:r>
              <a:rPr lang="en-US" altLang="ko-KR" sz="4000" dirty="0" err="1">
                <a:solidFill>
                  <a:srgbClr val="FF0000"/>
                </a:solidFill>
                <a:latin typeface="Times New Roman" panose="02020603050405020304" pitchFamily="18" charset="0"/>
                <a:cs typeface="Times New Roman" panose="02020603050405020304" pitchFamily="18" charset="0"/>
              </a:rPr>
              <a:t>đề</a:t>
            </a:r>
            <a:r>
              <a:rPr lang="en-US" altLang="ko-KR" sz="4000" dirty="0">
                <a:solidFill>
                  <a:srgbClr val="FF0000"/>
                </a:solidFill>
                <a:latin typeface="Times New Roman" panose="02020603050405020304" pitchFamily="18" charset="0"/>
                <a:cs typeface="Times New Roman" panose="02020603050405020304" pitchFamily="18" charset="0"/>
              </a:rPr>
              <a:t> </a:t>
            </a:r>
            <a:r>
              <a:rPr lang="en-US" altLang="ko-KR" sz="4000" dirty="0" err="1">
                <a:solidFill>
                  <a:srgbClr val="FF0000"/>
                </a:solidFill>
                <a:latin typeface="Times New Roman" panose="02020603050405020304" pitchFamily="18" charset="0"/>
                <a:cs typeface="Times New Roman" panose="02020603050405020304" pitchFamily="18" charset="0"/>
              </a:rPr>
              <a:t>tài</a:t>
            </a:r>
            <a:r>
              <a:rPr lang="ko-KR" altLang="en-US" sz="4000" dirty="0">
                <a:solidFill>
                  <a:srgbClr val="FF0000"/>
                </a:solidFill>
                <a:latin typeface="Times New Roman" panose="02020603050405020304" pitchFamily="18" charset="0"/>
                <a:cs typeface="Times New Roman" panose="02020603050405020304" pitchFamily="18" charset="0"/>
              </a:rPr>
              <a:t/>
            </a:r>
            <a:br>
              <a:rPr lang="ko-KR" altLang="en-US" sz="4000" dirty="0">
                <a:solidFill>
                  <a:srgbClr val="FF0000"/>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BÀI TẬP CHƯƠNG </a:t>
            </a:r>
            <a:r>
              <a:rPr lang="vi-VN" sz="2400" dirty="0" smtClean="0">
                <a:solidFill>
                  <a:schemeClr val="tx1"/>
                </a:solidFill>
                <a:latin typeface="Times New Roman" panose="02020603050405020304" pitchFamily="18" charset="0"/>
                <a:cs typeface="Times New Roman" panose="02020603050405020304" pitchFamily="18" charset="0"/>
              </a:rPr>
              <a:t>5</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8696" y="1996735"/>
            <a:ext cx="8596668" cy="4382379"/>
          </a:xfrm>
        </p:spPr>
        <p:txBody>
          <a:bodyPr>
            <a:normAutofit/>
          </a:bodyPr>
          <a:lstStyle/>
          <a:p>
            <a:pPr lvl="0"/>
            <a:r>
              <a:rPr lang="en-US" altLang="ko-KR" sz="2800" b="1" dirty="0">
                <a:solidFill>
                  <a:srgbClr val="0070C0"/>
                </a:solidFill>
                <a:latin typeface="Times New Roman" panose="02020603050405020304" pitchFamily="18" charset="0"/>
                <a:cs typeface="Times New Roman" panose="02020603050405020304" pitchFamily="18" charset="0"/>
              </a:rPr>
              <a:t>BÀI </a:t>
            </a:r>
            <a:r>
              <a:rPr lang="en-US" altLang="ko-KR" sz="2800" b="1" dirty="0">
                <a:solidFill>
                  <a:srgbClr val="0070C0"/>
                </a:solidFill>
                <a:latin typeface="Times New Roman" panose="02020603050405020304" pitchFamily="18" charset="0"/>
                <a:cs typeface="Times New Roman" panose="02020603050405020304" pitchFamily="18" charset="0"/>
              </a:rPr>
              <a:t>2</a:t>
            </a:r>
            <a:r>
              <a:rPr lang="en-US" altLang="ko-KR" sz="2800" b="1" dirty="0" smtClean="0">
                <a:solidFill>
                  <a:srgbClr val="0070C0"/>
                </a:solidFill>
                <a:latin typeface="Times New Roman" panose="02020603050405020304" pitchFamily="18" charset="0"/>
                <a:cs typeface="Times New Roman" panose="02020603050405020304" pitchFamily="18" charset="0"/>
              </a:rPr>
              <a:t>:</a:t>
            </a:r>
            <a:r>
              <a:rPr lang="vi-VN" altLang="ko-KR" sz="2800" b="1" dirty="0" smtClean="0">
                <a:solidFill>
                  <a:srgbClr val="0070C0"/>
                </a:solidFill>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Xây dựng một hệ thống phân tán theo yêu cầu sau: Một máy có 3 phương thức phục vụ cho việc xử lý các chuỗi, các phép toán, tính các giá trị liên quan đến các hình,.... Một máy khác cũng có 3 phương thức phục vụ cho việc xử lý các chuỗi, các phép toán, tính các giá trị liên quan đến các hình,..... Hai máy này cho phép các máy khác có thể truy cập từ xa để sử dụng các phương thức này. Các máy khác thực hiện truy cập từ xa đến các phương thức trên để yêu cầu thực hiện công việc của mình.</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989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xmlns="" id="{62E89D61-8FAC-49C9-A53D-E5AA7D003D70}"/>
              </a:ext>
            </a:extLst>
          </p:cNvPr>
          <p:cNvSpPr>
            <a:spLocks noGrp="1"/>
          </p:cNvSpPr>
          <p:nvPr>
            <p:ph type="title"/>
          </p:nvPr>
        </p:nvSpPr>
        <p:spPr>
          <a:xfrm>
            <a:off x="677334" y="609600"/>
            <a:ext cx="8596668" cy="861391"/>
          </a:xfrm>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TÓM TẮT BÀI TOÁN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xmlns="" id="{36859FDB-4668-43D3-8857-C52A182E1F17}"/>
              </a:ext>
            </a:extLst>
          </p:cNvPr>
          <p:cNvSpPr>
            <a:spLocks noGrp="1"/>
          </p:cNvSpPr>
          <p:nvPr>
            <p:ph idx="1"/>
          </p:nvPr>
        </p:nvSpPr>
        <p:spPr>
          <a:xfrm>
            <a:off x="677334" y="1470991"/>
            <a:ext cx="8596668" cy="4570371"/>
          </a:xfrm>
        </p:spPr>
        <p:txBody>
          <a:bodyPr>
            <a:normAutofit/>
          </a:bodyPr>
          <a:lstStyle/>
          <a:p>
            <a:pPr>
              <a:buFontTx/>
              <a:buChar char="-"/>
            </a:pPr>
            <a:endParaRPr lang="vi-VN" sz="2800" dirty="0" smtClean="0">
              <a:latin typeface="Times New Roman" panose="02020603050405020304" pitchFamily="18" charset="0"/>
              <a:cs typeface="Times New Roman" panose="02020603050405020304" pitchFamily="18" charset="0"/>
            </a:endParaRPr>
          </a:p>
        </p:txBody>
      </p:sp>
      <p:sp>
        <p:nvSpPr>
          <p:cNvPr id="4" name="Oval 3"/>
          <p:cNvSpPr/>
          <p:nvPr/>
        </p:nvSpPr>
        <p:spPr>
          <a:xfrm>
            <a:off x="5039498" y="2074144"/>
            <a:ext cx="1256268" cy="891478"/>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Client</a:t>
            </a:r>
            <a:endParaRPr lang="en-US" dirty="0">
              <a:solidFill>
                <a:schemeClr val="bg1"/>
              </a:solidFill>
            </a:endParaRPr>
          </a:p>
        </p:txBody>
      </p:sp>
      <p:sp>
        <p:nvSpPr>
          <p:cNvPr id="5" name="Rectangle 4"/>
          <p:cNvSpPr/>
          <p:nvPr/>
        </p:nvSpPr>
        <p:spPr>
          <a:xfrm>
            <a:off x="3729425" y="4202686"/>
            <a:ext cx="1392194" cy="864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A</a:t>
            </a:r>
            <a:endParaRPr lang="en-US" dirty="0"/>
          </a:p>
        </p:txBody>
      </p:sp>
      <p:sp>
        <p:nvSpPr>
          <p:cNvPr id="6" name="Rectangle 5"/>
          <p:cNvSpPr/>
          <p:nvPr/>
        </p:nvSpPr>
        <p:spPr>
          <a:xfrm>
            <a:off x="6410812" y="4201296"/>
            <a:ext cx="1482811" cy="833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B</a:t>
            </a:r>
            <a:endParaRPr lang="en-US" dirty="0"/>
          </a:p>
        </p:txBody>
      </p:sp>
      <p:cxnSp>
        <p:nvCxnSpPr>
          <p:cNvPr id="8" name="Straight Arrow Connector 7"/>
          <p:cNvCxnSpPr>
            <a:stCxn id="4" idx="3"/>
          </p:cNvCxnSpPr>
          <p:nvPr/>
        </p:nvCxnSpPr>
        <p:spPr>
          <a:xfrm flipH="1">
            <a:off x="4371719" y="2835068"/>
            <a:ext cx="851755" cy="136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p:cNvCxnSpPr>
          <p:nvPr/>
        </p:nvCxnSpPr>
        <p:spPr>
          <a:xfrm>
            <a:off x="6111790" y="2835068"/>
            <a:ext cx="925381" cy="136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311486" y="5421349"/>
            <a:ext cx="2112711" cy="551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A</a:t>
            </a:r>
            <a:endParaRPr lang="en-US" dirty="0"/>
          </a:p>
        </p:txBody>
      </p:sp>
      <p:sp>
        <p:nvSpPr>
          <p:cNvPr id="14" name="Down Arrow 13"/>
          <p:cNvSpPr/>
          <p:nvPr/>
        </p:nvSpPr>
        <p:spPr>
          <a:xfrm>
            <a:off x="4367842" y="5117146"/>
            <a:ext cx="57679" cy="294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164082" y="5063758"/>
            <a:ext cx="45719" cy="328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211330" y="5421349"/>
            <a:ext cx="1985319" cy="551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B</a:t>
            </a:r>
            <a:endParaRPr lang="en-US" dirty="0"/>
          </a:p>
        </p:txBody>
      </p:sp>
    </p:spTree>
    <p:extLst>
      <p:ext uri="{BB962C8B-B14F-4D97-AF65-F5344CB8AC3E}">
        <p14:creationId xmlns:p14="http://schemas.microsoft.com/office/powerpoint/2010/main" val="2027161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677334" y="1698171"/>
            <a:ext cx="8596668" cy="4343191"/>
          </a:xfrm>
        </p:spPr>
        <p:txBody>
          <a:bodyPr>
            <a:normAutofit/>
          </a:bodyPr>
          <a:lstStyle/>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2 server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tưng</a:t>
            </a:r>
            <a:r>
              <a:rPr lang="en-US" dirty="0" smtClean="0">
                <a:latin typeface="Times New Roman" panose="02020603050405020304" pitchFamily="18" charset="0"/>
                <a:cs typeface="Times New Roman" panose="02020603050405020304" pitchFamily="18" charset="0"/>
              </a:rPr>
              <a:t> server</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client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2 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997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62E89D61-8FAC-49C9-A53D-E5AA7D003D70}"/>
              </a:ext>
            </a:extLst>
          </p:cNvPr>
          <p:cNvSpPr>
            <a:spLocks noGrp="1"/>
          </p:cNvSpPr>
          <p:nvPr>
            <p:ph type="title"/>
          </p:nvPr>
        </p:nvSpPr>
        <p:spPr>
          <a:xfrm>
            <a:off x="677334" y="609600"/>
            <a:ext cx="8596668" cy="861391"/>
          </a:xfrm>
        </p:spPr>
        <p:txBody>
          <a:bodyPr>
            <a:normAutofit/>
          </a:bodyPr>
          <a:lstStyle/>
          <a:p>
            <a:pPr algn="ctr"/>
            <a:r>
              <a:rPr lang="en-US" sz="4000" dirty="0" err="1">
                <a:solidFill>
                  <a:srgbClr val="FF0000"/>
                </a:solidFill>
                <a:latin typeface="Times New Roman" panose="02020603050405020304" pitchFamily="18" charset="0"/>
                <a:cs typeface="Times New Roman" panose="02020603050405020304" pitchFamily="18" charset="0"/>
              </a:rPr>
              <a:t>Phân</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tích</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cách</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giải</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quyết</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đề</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tài</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 xmlns:a16="http://schemas.microsoft.com/office/drawing/2014/main" id="{36859FDB-4668-43D3-8857-C52A182E1F17}"/>
              </a:ext>
            </a:extLst>
          </p:cNvPr>
          <p:cNvSpPr>
            <a:spLocks noGrp="1"/>
          </p:cNvSpPr>
          <p:nvPr>
            <p:ph idx="1"/>
          </p:nvPr>
        </p:nvSpPr>
        <p:spPr>
          <a:xfrm>
            <a:off x="677334" y="1470991"/>
            <a:ext cx="8596668" cy="4570371"/>
          </a:xfrm>
        </p:spPr>
        <p:txBody>
          <a:bodyPr>
            <a:normAutofit/>
          </a:bodyPr>
          <a:lstStyle/>
          <a:p>
            <a:pPr marL="0" indent="0">
              <a:buNone/>
            </a:pP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3</a:t>
            </a:r>
            <a:r>
              <a:rPr lang="vi-VN"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phương thức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a:t>
            </a:r>
          </a:p>
          <a:p>
            <a:pPr marL="0" indent="0">
              <a:buNone/>
            </a:pPr>
            <a:r>
              <a:rPr lang="vi-VN" sz="2800" dirty="0" smtClean="0">
                <a:latin typeface="Times New Roman" panose="02020603050405020304" pitchFamily="18" charset="0"/>
                <a:cs typeface="Times New Roman" panose="02020603050405020304" pitchFamily="18" charset="0"/>
              </a:rPr>
              <a:t>- Phương </a:t>
            </a:r>
            <a:r>
              <a:rPr lang="vi-VN" sz="2800" dirty="0">
                <a:latin typeface="Times New Roman" panose="02020603050405020304" pitchFamily="18" charset="0"/>
                <a:cs typeface="Times New Roman" panose="02020603050405020304" pitchFamily="18" charset="0"/>
              </a:rPr>
              <a:t>thức </a:t>
            </a:r>
            <a:r>
              <a:rPr lang="en-US" sz="2800" dirty="0" smtClean="0">
                <a:latin typeface="Times New Roman" panose="02020603050405020304" pitchFamily="18" charset="0"/>
                <a:cs typeface="Times New Roman" panose="02020603050405020304" pitchFamily="18" charset="0"/>
              </a:rPr>
              <a:t>Hello</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dùng để </a:t>
            </a:r>
            <a:r>
              <a:rPr lang="en-US" sz="2800" dirty="0" err="1" smtClean="0">
                <a:latin typeface="Times New Roman" panose="02020603050405020304" pitchFamily="18" charset="0"/>
                <a:cs typeface="Times New Roman" panose="02020603050405020304" pitchFamily="18" charset="0"/>
              </a:rPr>
              <a:t>xử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endParaRPr lang="vi-VN" sz="2800" dirty="0" smtClean="0">
              <a:latin typeface="Times New Roman" panose="02020603050405020304" pitchFamily="18" charset="0"/>
              <a:cs typeface="Times New Roman" panose="02020603050405020304" pitchFamily="18" charset="0"/>
            </a:endParaRPr>
          </a:p>
          <a:p>
            <a:pPr marL="0" indent="0">
              <a:buNone/>
            </a:pPr>
            <a:r>
              <a:rPr lang="vi-VN"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Phương </a:t>
            </a:r>
            <a:r>
              <a:rPr lang="vi-VN" sz="2800" dirty="0">
                <a:latin typeface="Times New Roman" panose="02020603050405020304" pitchFamily="18" charset="0"/>
                <a:cs typeface="Times New Roman" panose="02020603050405020304" pitchFamily="18" charset="0"/>
              </a:rPr>
              <a:t>thức tinhCVHCN: </a:t>
            </a:r>
            <a:r>
              <a:rPr lang="vi-VN" sz="2800" dirty="0" smtClean="0">
                <a:latin typeface="Times New Roman" panose="02020603050405020304" pitchFamily="18" charset="0"/>
                <a:cs typeface="Times New Roman" panose="02020603050405020304" pitchFamily="18" charset="0"/>
              </a:rPr>
              <a:t>dùng để tính chu vi hình chữ nhật theo chiều dài và chiều rộng đã nhận.</a:t>
            </a:r>
            <a:endParaRPr lang="vi-VN" sz="2800" dirty="0">
              <a:latin typeface="Times New Roman" panose="02020603050405020304" pitchFamily="18" charset="0"/>
              <a:cs typeface="Times New Roman" panose="02020603050405020304" pitchFamily="18" charset="0"/>
            </a:endParaRPr>
          </a:p>
          <a:p>
            <a:pPr>
              <a:buFontTx/>
              <a:buChar char="-"/>
            </a:pPr>
            <a:r>
              <a:rPr lang="vi-VN" sz="2800" dirty="0" smtClean="0">
                <a:latin typeface="Times New Roman" panose="02020603050405020304" pitchFamily="18" charset="0"/>
                <a:cs typeface="Times New Roman" panose="02020603050405020304" pitchFamily="18" charset="0"/>
              </a:rPr>
              <a:t>Phương </a:t>
            </a:r>
            <a:r>
              <a:rPr lang="vi-VN" sz="2800" dirty="0">
                <a:latin typeface="Times New Roman" panose="02020603050405020304" pitchFamily="18" charset="0"/>
                <a:cs typeface="Times New Roman" panose="02020603050405020304" pitchFamily="18" charset="0"/>
              </a:rPr>
              <a:t>thức </a:t>
            </a:r>
            <a:r>
              <a:rPr lang="en-US" sz="2800" dirty="0" err="1" smtClean="0">
                <a:latin typeface="Times New Roman" panose="02020603050405020304" pitchFamily="18" charset="0"/>
                <a:cs typeface="Times New Roman" panose="02020603050405020304" pitchFamily="18" charset="0"/>
              </a:rPr>
              <a:t>tinhBanKinh</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dùng để tính </a:t>
            </a:r>
            <a:r>
              <a:rPr lang="en-US" sz="2800" dirty="0" err="1" smtClean="0">
                <a:latin typeface="Times New Roman" panose="02020603050405020304" pitchFamily="18" charset="0"/>
                <a:cs typeface="Times New Roman" panose="02020603050405020304" pitchFamily="18" charset="0"/>
              </a:rPr>
              <a:t>bán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tròn</a:t>
            </a:r>
            <a:r>
              <a:rPr lang="en-US" sz="2800" dirty="0" smtClean="0">
                <a:latin typeface="Times New Roman" panose="02020603050405020304" pitchFamily="18" charset="0"/>
                <a:cs typeface="Times New Roman" panose="02020603050405020304" pitchFamily="18" charset="0"/>
              </a:rPr>
              <a:t>.</a:t>
            </a:r>
          </a:p>
          <a:p>
            <a:pPr>
              <a:buFontTx/>
              <a:buChar char="-"/>
            </a:pPr>
            <a:r>
              <a:rPr lang="vi-VN"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Phương </a:t>
            </a:r>
            <a:r>
              <a:rPr lang="vi-VN" sz="2800" dirty="0">
                <a:latin typeface="Times New Roman" panose="02020603050405020304" pitchFamily="18" charset="0"/>
                <a:cs typeface="Times New Roman" panose="02020603050405020304" pitchFamily="18" charset="0"/>
              </a:rPr>
              <a:t>thức </a:t>
            </a:r>
            <a:r>
              <a:rPr lang="en-US" sz="2800" dirty="0" smtClean="0">
                <a:latin typeface="Times New Roman" panose="02020603050405020304" pitchFamily="18" charset="0"/>
                <a:cs typeface="Times New Roman" panose="02020603050405020304" pitchFamily="18" charset="0"/>
              </a:rPr>
              <a:t>Calculator</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endParaRPr lang="vi-V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870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677334" y="1345474"/>
            <a:ext cx="8596668" cy="4695889"/>
          </a:xfrm>
        </p:spPr>
        <p:txBody>
          <a:bodyPr>
            <a:normAutofit/>
          </a:bodyPr>
          <a:lstStyle/>
          <a:p>
            <a:pPr marL="0" lvl="0" indent="0">
              <a:buNone/>
            </a:pPr>
            <a:r>
              <a:rPr lang="vi-VN" sz="2800" dirty="0" smtClean="0">
                <a:latin typeface="Times New Roman" panose="02020603050405020304" pitchFamily="18" charset="0"/>
                <a:cs typeface="Times New Roman" panose="02020603050405020304" pitchFamily="18" charset="0"/>
              </a:rPr>
              <a:t>Công </a:t>
            </a:r>
            <a:r>
              <a:rPr lang="vi-VN" sz="2800" dirty="0">
                <a:latin typeface="Times New Roman" panose="02020603050405020304" pitchFamily="18" charset="0"/>
                <a:cs typeface="Times New Roman" panose="02020603050405020304" pitchFamily="18" charset="0"/>
              </a:rPr>
              <a:t>việc của từng phương thức như sau:</a:t>
            </a:r>
          </a:p>
          <a:p>
            <a:pPr lvl="0">
              <a:buFontTx/>
              <a:buChar char="-"/>
            </a:pPr>
            <a:r>
              <a:rPr lang="vi-VN" sz="2800" dirty="0">
                <a:latin typeface="Times New Roman" panose="02020603050405020304" pitchFamily="18" charset="0"/>
                <a:cs typeface="Times New Roman" panose="02020603050405020304" pitchFamily="18" charset="0"/>
              </a:rPr>
              <a:t>Phương thức </a:t>
            </a:r>
            <a:r>
              <a:rPr lang="en-US" sz="2800" dirty="0" smtClean="0">
                <a:latin typeface="Times New Roman" panose="02020603050405020304" pitchFamily="18" charset="0"/>
                <a:cs typeface="Times New Roman" panose="02020603050405020304" pitchFamily="18" charset="0"/>
              </a:rPr>
              <a:t>Hello (</a:t>
            </a:r>
            <a:r>
              <a:rPr lang="en-US" sz="2800" dirty="0" err="1" smtClean="0">
                <a:latin typeface="Times New Roman" panose="02020603050405020304" pitchFamily="18" charset="0"/>
                <a:cs typeface="Times New Roman" panose="02020603050405020304" pitchFamily="18" charset="0"/>
              </a:rPr>
              <a:t>xử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Khởi tạo phương thức với </a:t>
            </a:r>
            <a:r>
              <a:rPr lang="vi-VN" sz="2800" dirty="0" smtClean="0">
                <a:latin typeface="Times New Roman" panose="02020603050405020304" pitchFamily="18" charset="0"/>
                <a:cs typeface="Times New Roman" panose="02020603050405020304" pitchFamily="18" charset="0"/>
              </a:rPr>
              <a:t>giá </a:t>
            </a:r>
            <a:r>
              <a:rPr lang="vi-VN" sz="2800" dirty="0"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String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String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vi-VN"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pPr marL="0" lvl="0" indent="0">
              <a:buNone/>
            </a:pPr>
            <a:r>
              <a:rPr lang="vi-VN" sz="2800" dirty="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In ra kết quả </a:t>
            </a:r>
            <a:r>
              <a:rPr lang="vi-VN" sz="28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18187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677334" y="1345474"/>
            <a:ext cx="8596668" cy="4695889"/>
          </a:xfrm>
        </p:spPr>
        <p:txBody>
          <a:bodyPr>
            <a:normAutofit/>
          </a:bodyPr>
          <a:lstStyle/>
          <a:p>
            <a:pPr marL="0" lvl="0" indent="0">
              <a:buNone/>
            </a:pPr>
            <a:r>
              <a:rPr lang="vi-VN" sz="2800" dirty="0" smtClean="0">
                <a:latin typeface="Times New Roman" panose="02020603050405020304" pitchFamily="18" charset="0"/>
                <a:cs typeface="Times New Roman" panose="02020603050405020304" pitchFamily="18" charset="0"/>
              </a:rPr>
              <a:t>Công </a:t>
            </a:r>
            <a:r>
              <a:rPr lang="vi-VN" sz="2800" dirty="0">
                <a:latin typeface="Times New Roman" panose="02020603050405020304" pitchFamily="18" charset="0"/>
                <a:cs typeface="Times New Roman" panose="02020603050405020304" pitchFamily="18" charset="0"/>
              </a:rPr>
              <a:t>việc của từng phương thức như sau:</a:t>
            </a:r>
          </a:p>
          <a:p>
            <a:pPr lvl="0">
              <a:buFontTx/>
              <a:buChar char="-"/>
            </a:pPr>
            <a:r>
              <a:rPr lang="vi-VN" sz="2800" dirty="0">
                <a:latin typeface="Times New Roman" panose="02020603050405020304" pitchFamily="18" charset="0"/>
                <a:cs typeface="Times New Roman" panose="02020603050405020304" pitchFamily="18" charset="0"/>
              </a:rPr>
              <a:t>Phương thức </a:t>
            </a:r>
            <a:r>
              <a:rPr lang="en-US" sz="2800" u="sng" dirty="0"/>
              <a:t>calculator</a:t>
            </a:r>
            <a:r>
              <a:rPr lang="vi-VN" sz="2800" dirty="0" smtClean="0">
                <a:latin typeface="Times New Roman" panose="02020603050405020304" pitchFamily="18" charset="0"/>
                <a:cs typeface="Times New Roman" panose="02020603050405020304" pitchFamily="18" charset="0"/>
              </a:rPr>
              <a:t>: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 - * /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p>
          <a:p>
            <a:pPr marL="0" lvl="0" indent="0">
              <a:buNone/>
            </a:pPr>
            <a:r>
              <a:rPr lang="vi-VN" sz="2800" dirty="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In ra kết quả </a:t>
            </a:r>
            <a:r>
              <a:rPr lang="vi-VN" sz="28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267856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3DDF21D4-082D-4ACA-889B-0253873156C4}"/>
              </a:ext>
            </a:extLst>
          </p:cNvPr>
          <p:cNvSpPr>
            <a:spLocks noGrp="1"/>
          </p:cNvSpPr>
          <p:nvPr>
            <p:ph type="title"/>
          </p:nvPr>
        </p:nvSpPr>
        <p:spPr>
          <a:xfrm>
            <a:off x="677334" y="304800"/>
            <a:ext cx="8596668" cy="1314994"/>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hỗ dành sẵn cho Nội dung 2">
            <a:extLst>
              <a:ext uri="{FF2B5EF4-FFF2-40B4-BE49-F238E27FC236}">
                <a16:creationId xmlns="" xmlns:a16="http://schemas.microsoft.com/office/drawing/2014/main" id="{28B5FD26-5B17-45FA-A50E-14471F1C23CD}"/>
              </a:ext>
            </a:extLst>
          </p:cNvPr>
          <p:cNvSpPr>
            <a:spLocks noGrp="1"/>
          </p:cNvSpPr>
          <p:nvPr>
            <p:ph idx="1"/>
          </p:nvPr>
        </p:nvSpPr>
        <p:spPr>
          <a:xfrm>
            <a:off x="677333" y="1280160"/>
            <a:ext cx="11514667" cy="5486400"/>
          </a:xfrm>
        </p:spPr>
        <p:txBody>
          <a:bodyPr>
            <a:normAutofit/>
          </a:bodyPr>
          <a:lstStyle/>
          <a:p>
            <a:pPr marL="0" lvl="0" indent="0">
              <a:buNone/>
            </a:pPr>
            <a:r>
              <a:rPr lang="vi-VN" sz="2800" dirty="0" smtClean="0">
                <a:latin typeface="Times New Roman" panose="02020603050405020304" pitchFamily="18" charset="0"/>
                <a:cs typeface="Times New Roman" panose="02020603050405020304" pitchFamily="18" charset="0"/>
              </a:rPr>
              <a:t>Công việc của từng phương thức như sau:</a:t>
            </a:r>
          </a:p>
          <a:p>
            <a:pPr lvl="0">
              <a:buFontTx/>
              <a:buChar char="-"/>
            </a:pPr>
            <a:r>
              <a:rPr lang="vi-VN" sz="2800" dirty="0" smtClean="0">
                <a:latin typeface="Times New Roman" panose="02020603050405020304" pitchFamily="18" charset="0"/>
                <a:cs typeface="Times New Roman" panose="02020603050405020304" pitchFamily="18" charset="0"/>
              </a:rPr>
              <a:t>Phương </a:t>
            </a:r>
            <a:r>
              <a:rPr lang="vi-VN" sz="2800" dirty="0">
                <a:latin typeface="Times New Roman" panose="02020603050405020304" pitchFamily="18" charset="0"/>
                <a:cs typeface="Times New Roman" panose="02020603050405020304" pitchFamily="18" charset="0"/>
              </a:rPr>
              <a:t>thức </a:t>
            </a:r>
            <a:r>
              <a:rPr lang="vi-VN" sz="2800" dirty="0" smtClean="0">
                <a:latin typeface="Times New Roman" panose="02020603050405020304" pitchFamily="18" charset="0"/>
                <a:cs typeface="Times New Roman" panose="02020603050405020304" pitchFamily="18" charset="0"/>
              </a:rPr>
              <a:t>tinhCVHCN: </a:t>
            </a:r>
          </a:p>
          <a:p>
            <a:pPr marL="0" lvl="0" indent="0">
              <a:buNone/>
            </a:pPr>
            <a:r>
              <a:rPr lang="vi-VN" sz="2800" dirty="0" smtClean="0">
                <a:latin typeface="Times New Roman" panose="02020603050405020304" pitchFamily="18" charset="0"/>
                <a:cs typeface="Times New Roman" panose="02020603050405020304" pitchFamily="18" charset="0"/>
              </a:rPr>
              <a:t>+ Khởi tạo phương thức với chiều dài và chiều rộng được nhập từ bàn phím.</a:t>
            </a:r>
          </a:p>
          <a:p>
            <a:pPr marL="0" lvl="0" indent="0">
              <a:buNone/>
            </a:pPr>
            <a:r>
              <a:rPr lang="vi-VN" sz="2800" dirty="0" smtClean="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smtClean="0">
                <a:latin typeface="Times New Roman" panose="02020603050405020304" pitchFamily="18" charset="0"/>
                <a:cs typeface="Times New Roman" panose="02020603050405020304" pitchFamily="18" charset="0"/>
              </a:rPr>
              <a:t>	* Tính chu vi theo công thức: CV= (chieuD+chieuR)*2</a:t>
            </a:r>
          </a:p>
          <a:p>
            <a:pPr marL="0" lvl="0" indent="0">
              <a:buNone/>
            </a:pP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 Nhập lại chiều dài và chiều rộng</a:t>
            </a:r>
          </a:p>
          <a:p>
            <a:pPr marL="0" indent="0">
              <a:buNone/>
            </a:pPr>
            <a:r>
              <a:rPr lang="vi-VN" sz="2800" dirty="0" smtClean="0">
                <a:latin typeface="Times New Roman" panose="02020603050405020304" pitchFamily="18" charset="0"/>
                <a:cs typeface="Times New Roman" panose="02020603050405020304" pitchFamily="18" charset="0"/>
              </a:rPr>
              <a:t>		* </a:t>
            </a:r>
            <a:r>
              <a:rPr lang="vi-VN" sz="2800" dirty="0">
                <a:latin typeface="Times New Roman" panose="02020603050405020304" pitchFamily="18" charset="0"/>
                <a:cs typeface="Times New Roman" panose="02020603050405020304" pitchFamily="18" charset="0"/>
              </a:rPr>
              <a:t>Xuất chu vi của hình chữ nhật </a:t>
            </a:r>
          </a:p>
          <a:p>
            <a:pPr marL="0" lvl="0" indent="0">
              <a:buNone/>
            </a:pPr>
            <a:endParaRPr lang="vi-VN" sz="2800" dirty="0" smtClean="0">
              <a:latin typeface="Times New Roman" panose="02020603050405020304" pitchFamily="18" charset="0"/>
              <a:cs typeface="Times New Roman" panose="02020603050405020304" pitchFamily="18" charset="0"/>
            </a:endParaRPr>
          </a:p>
          <a:p>
            <a:pPr marL="0" lvl="0" indent="0">
              <a:buNone/>
            </a:pPr>
            <a:endParaRPr lang="vi-VN" sz="2800" dirty="0" smtClean="0">
              <a:latin typeface="Times New Roman" panose="02020603050405020304" pitchFamily="18" charset="0"/>
              <a:cs typeface="Times New Roman" panose="02020603050405020304" pitchFamily="18" charset="0"/>
            </a:endParaRPr>
          </a:p>
          <a:p>
            <a:pPr marL="0" lvl="0" indent="0">
              <a:buNone/>
            </a:pPr>
            <a:endParaRPr lang="en-US" sz="2800" dirty="0" smtClean="0">
              <a:latin typeface="Times New Roman" panose="02020603050405020304" pitchFamily="18" charset="0"/>
              <a:cs typeface="Times New Roman" panose="02020603050405020304" pitchFamily="18" charset="0"/>
            </a:endParaRPr>
          </a:p>
          <a:p>
            <a:endParaRPr lang="vi-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546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677334" y="1345474"/>
            <a:ext cx="8596668" cy="4695889"/>
          </a:xfrm>
        </p:spPr>
        <p:txBody>
          <a:bodyPr>
            <a:normAutofit/>
          </a:bodyPr>
          <a:lstStyle/>
          <a:p>
            <a:pPr marL="0" lvl="0" indent="0">
              <a:buNone/>
            </a:pPr>
            <a:r>
              <a:rPr lang="vi-VN" sz="2800" dirty="0" smtClean="0">
                <a:latin typeface="Times New Roman" panose="02020603050405020304" pitchFamily="18" charset="0"/>
                <a:cs typeface="Times New Roman" panose="02020603050405020304" pitchFamily="18" charset="0"/>
              </a:rPr>
              <a:t>Công </a:t>
            </a:r>
            <a:r>
              <a:rPr lang="vi-VN" sz="2800" dirty="0">
                <a:latin typeface="Times New Roman" panose="02020603050405020304" pitchFamily="18" charset="0"/>
                <a:cs typeface="Times New Roman" panose="02020603050405020304" pitchFamily="18" charset="0"/>
              </a:rPr>
              <a:t>việc của từng phương thức như sau:</a:t>
            </a:r>
          </a:p>
          <a:p>
            <a:pPr lvl="0">
              <a:buFontTx/>
              <a:buChar char="-"/>
            </a:pPr>
            <a:r>
              <a:rPr lang="vi-VN" sz="2800" dirty="0">
                <a:latin typeface="Times New Roman" panose="02020603050405020304" pitchFamily="18" charset="0"/>
                <a:cs typeface="Times New Roman" panose="02020603050405020304" pitchFamily="18" charset="0"/>
              </a:rPr>
              <a:t>Phương thức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Kính</a:t>
            </a:r>
            <a:r>
              <a:rPr lang="vi-VN" sz="2800" dirty="0" smtClean="0">
                <a:latin typeface="Times New Roman" panose="02020603050405020304" pitchFamily="18" charset="0"/>
                <a:cs typeface="Times New Roman" panose="02020603050405020304" pitchFamily="18" charset="0"/>
              </a:rPr>
              <a:t>: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Khởi tạo phương thức với </a:t>
            </a:r>
            <a:r>
              <a:rPr lang="en-US" sz="2800" dirty="0" err="1" smtClean="0">
                <a:latin typeface="Times New Roman" panose="02020603050405020304" pitchFamily="18" charset="0"/>
                <a:cs typeface="Times New Roman" panose="02020603050405020304" pitchFamily="18" charset="0"/>
              </a:rPr>
              <a:t>bán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phím</a:t>
            </a:r>
            <a:endParaRPr lang="en-US" sz="2800" dirty="0" smtClean="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theo </a:t>
            </a:r>
            <a:r>
              <a:rPr lang="vi-VN" sz="2800" dirty="0">
                <a:latin typeface="Times New Roman" panose="02020603050405020304" pitchFamily="18" charset="0"/>
                <a:cs typeface="Times New Roman" panose="02020603050405020304" pitchFamily="18" charset="0"/>
              </a:rPr>
              <a:t>công thức: </a:t>
            </a:r>
            <a:r>
              <a:rPr lang="en-US" sz="2800" dirty="0" smtClean="0">
                <a:latin typeface="Times New Roman" panose="02020603050405020304" pitchFamily="18" charset="0"/>
                <a:cs typeface="Times New Roman" panose="02020603050405020304" pitchFamily="18" charset="0"/>
              </a:rPr>
              <a:t>BK</a:t>
            </a:r>
            <a:r>
              <a:rPr lang="vi-VN"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R*2*3.14F</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 Nhập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kính</a:t>
            </a:r>
            <a:endParaRPr lang="en-US" sz="2800" dirty="0" smtClean="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Xuấ</a:t>
            </a:r>
            <a:r>
              <a:rPr lang="en-US" sz="2800" dirty="0" smtClean="0">
                <a:latin typeface="Times New Roman" panose="02020603050405020304" pitchFamily="18" charset="0"/>
                <a:cs typeface="Times New Roman" panose="02020603050405020304" pitchFamily="18" charset="0"/>
              </a:rPr>
              <a:t>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842837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474</TotalTime>
  <Words>507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HY중고딕</vt:lpstr>
      <vt:lpstr>Times New Roman</vt:lpstr>
      <vt:lpstr>Wingdings 3</vt:lpstr>
      <vt:lpstr>Wisp</vt:lpstr>
      <vt:lpstr>   Học phần:           LẬP TRÌNH MẠNG</vt:lpstr>
      <vt:lpstr>Giới thiệu đề tài BÀI TẬP CHƯƠNG 5    </vt:lpstr>
      <vt:lpstr>TÓM TẮT BÀI TOÁN</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Cách thực hiện các chức năng trong đề tài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Admin</dc:creator>
  <cp:lastModifiedBy>Huynh Cong Tuyen</cp:lastModifiedBy>
  <cp:revision>38</cp:revision>
  <dcterms:created xsi:type="dcterms:W3CDTF">2019-04-10T09:59:38Z</dcterms:created>
  <dcterms:modified xsi:type="dcterms:W3CDTF">2019-12-03T13:45:18Z</dcterms:modified>
</cp:coreProperties>
</file>