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22"/>
  </p:notesMasterIdLst>
  <p:sldIdLst>
    <p:sldId id="256" r:id="rId2"/>
    <p:sldId id="262" r:id="rId3"/>
    <p:sldId id="258" r:id="rId4"/>
    <p:sldId id="260" r:id="rId5"/>
    <p:sldId id="261" r:id="rId6"/>
    <p:sldId id="263" r:id="rId7"/>
    <p:sldId id="272" r:id="rId8"/>
    <p:sldId id="313" r:id="rId9"/>
    <p:sldId id="315" r:id="rId10"/>
    <p:sldId id="316" r:id="rId11"/>
    <p:sldId id="317" r:id="rId12"/>
    <p:sldId id="320" r:id="rId13"/>
    <p:sldId id="318" r:id="rId14"/>
    <p:sldId id="319" r:id="rId15"/>
    <p:sldId id="314" r:id="rId16"/>
    <p:sldId id="322" r:id="rId17"/>
    <p:sldId id="324" r:id="rId18"/>
    <p:sldId id="325" r:id="rId19"/>
    <p:sldId id="326" r:id="rId20"/>
    <p:sldId id="28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0C9E46-DC86-45D0-BCF6-13FDD6A5A267}">
  <a:tblStyle styleId="{270C9E46-DC86-45D0-BCF6-13FDD6A5A2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2850" autoAdjust="0"/>
  </p:normalViewPr>
  <p:slideViewPr>
    <p:cSldViewPr snapToGrid="0">
      <p:cViewPr varScale="1">
        <p:scale>
          <a:sx n="84" d="100"/>
          <a:sy n="84" d="100"/>
        </p:scale>
        <p:origin x="1426"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dienmayxanh.com/dien-thoai"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hiemtaimobile.vn/bong-den-led-tiet-kiem-dien-mijia.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811cd571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811cd571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382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811cd571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811cd571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5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401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e710ee6ade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e710ee6ade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Nhờ</a:t>
            </a:r>
            <a:r>
              <a:rPr lang="en-US" baseline="0" smtClean="0"/>
              <a:t> ứng dụng các thiết bị điện thông minh, chủ nhà có thể </a:t>
            </a:r>
            <a:r>
              <a:rPr lang="en" baseline="0" smtClean="0"/>
              <a:t>t</a:t>
            </a:r>
            <a:r>
              <a:rPr lang="en" smtClean="0"/>
              <a:t>ận hưởng cuộc sống tiện nghi và thoải mái hơn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Hệ</a:t>
            </a:r>
            <a:r>
              <a:rPr lang="en-US" baseline="0" smtClean="0"/>
              <a:t> thống nhà thông minh cho phép </a:t>
            </a:r>
            <a:r>
              <a:rPr lang="en" baseline="0" smtClean="0"/>
              <a:t>g</a:t>
            </a:r>
            <a:r>
              <a:rPr lang="en" smtClean="0"/>
              <a:t>iảm thiểu điện năng tiêu thụ, giúp</a:t>
            </a:r>
            <a:r>
              <a:rPr lang="en" baseline="0" smtClean="0"/>
              <a:t> mọi thành viên dễ dàng kiểm soát, điều khiển mọi thiết bị, nhu cầu trong nhà nhờ đó có thể nâng cao chất lượng sống</a:t>
            </a:r>
            <a:endParaRPr lang="en" smtClean="0"/>
          </a:p>
          <a:p>
            <a:pPr marL="0" lvl="0" indent="0" algn="l" rtl="0">
              <a:spcBef>
                <a:spcPts val="0"/>
              </a:spcBef>
              <a:spcAft>
                <a:spcPts val="0"/>
              </a:spcAft>
              <a:buNone/>
            </a:pPr>
            <a:r>
              <a:rPr lang="en-US" smtClean="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Chủ</a:t>
            </a:r>
            <a:r>
              <a:rPr lang="en-US" baseline="0" smtClean="0"/>
              <a:t> nhà có thể t</a:t>
            </a:r>
            <a:r>
              <a:rPr lang="vi-VN" smtClean="0"/>
              <a:t>heo dõi, kiểm soát mọi thứ trong ngôi nhà dù đang ở bất cứ nơi nào</a:t>
            </a:r>
            <a:r>
              <a:rPr lang="en-US" smtClean="0"/>
              <a:t>.</a:t>
            </a:r>
            <a:r>
              <a:rPr lang="en-US" baseline="0" smtClean="0"/>
              <a:t> Công nghệ cảm ứng, điều khiển qua giọng nói giúp điều khiển đèn, phát nhạc,… mà không tốn thời gian đi đến vị trí công tắc các thiết bị để thao tác</a:t>
            </a:r>
            <a:endParaRPr lang="vi-VN" smtClean="0"/>
          </a:p>
          <a:p>
            <a:pPr marL="0" lvl="0" indent="0" algn="l" rtl="0">
              <a:spcBef>
                <a:spcPts val="0"/>
              </a:spcBef>
              <a:spcAft>
                <a:spcPts val="0"/>
              </a:spcAft>
              <a:buNone/>
            </a:pPr>
            <a:endParaRPr/>
          </a:p>
        </p:txBody>
      </p:sp>
    </p:spTree>
    <p:extLst>
      <p:ext uri="{BB962C8B-B14F-4D97-AF65-F5344CB8AC3E}">
        <p14:creationId xmlns:p14="http://schemas.microsoft.com/office/powerpoint/2010/main" val="4005740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e710ee6ade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e710ee6ade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Khả</a:t>
            </a:r>
            <a:r>
              <a:rPr lang="en-US" baseline="0" smtClean="0"/>
              <a:t> năng tăng cường an toàn, an ninh của nhà thông minh được dùng phổ biến nhất ở ứng dụng chống trộm và báo cháy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mtClean="0"/>
              <a:t>Camera tốc độ cao </a:t>
            </a:r>
            <a:r>
              <a:rPr lang="en-US" smtClean="0"/>
              <a:t>cũng</a:t>
            </a:r>
            <a:r>
              <a:rPr lang="en-US" baseline="0" smtClean="0"/>
              <a:t> </a:t>
            </a:r>
            <a:r>
              <a:rPr lang="vi-VN" smtClean="0"/>
              <a:t>giúp tăng cường an ninh cho ngôi nhà</a:t>
            </a:r>
            <a:endParaRPr lang="en-US"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Bên</a:t>
            </a:r>
            <a:r>
              <a:rPr lang="en-US" baseline="0" smtClean="0"/>
              <a:t> cạnh vai trò an ninh, nhà thông minh còn giúp giữ an toàn về cháy nổ. Khi có sự cố hỏa hoạn, smarthome sẽ thông báo các thông tin chi tiết như nồng độ khói, nhiệt độ,… dù chủ nhà đang ở đâu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smtClean="0"/>
              <a:t>----</a:t>
            </a:r>
            <a:endParaRPr lang="vi-VN"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Việc</a:t>
            </a:r>
            <a:r>
              <a:rPr lang="en-US" baseline="0" smtClean="0"/>
              <a:t> đ</a:t>
            </a:r>
            <a:r>
              <a:rPr lang="vi-VN" smtClean="0"/>
              <a:t>iều chỉnh thiết bị điện phù hợp với nhu cầu</a:t>
            </a:r>
            <a:r>
              <a:rPr lang="en-US" smtClean="0"/>
              <a:t>,</a:t>
            </a:r>
            <a:r>
              <a:rPr lang="en-US" baseline="0" smtClean="0"/>
              <a:t> có thể tắt/mở từ xa, điều chỉnh </a:t>
            </a:r>
            <a:r>
              <a:rPr lang="vi-VN" smtClean="0"/>
              <a:t>cường độ mạnh/nhẹ, cài đặt giờ tắt/mở giúp các thiết bị điện chỉ hoạt động những lúc cần thiết</a:t>
            </a:r>
            <a:r>
              <a:rPr lang="en-US" smtClean="0"/>
              <a:t> và</a:t>
            </a:r>
            <a:r>
              <a:rPr lang="en-US" baseline="0" smtClean="0"/>
              <a:t> tiết kiệm điện hơn</a:t>
            </a:r>
            <a:endParaRPr lang="vi-VN" smtClean="0"/>
          </a:p>
          <a:p>
            <a:pPr marL="0" lvl="0" indent="0" algn="l" rtl="0">
              <a:spcBef>
                <a:spcPts val="0"/>
              </a:spcBef>
              <a:spcAft>
                <a:spcPts val="0"/>
              </a:spcAft>
              <a:buNone/>
            </a:pPr>
            <a:endParaRPr/>
          </a:p>
        </p:txBody>
      </p:sp>
    </p:spTree>
    <p:extLst>
      <p:ext uri="{BB962C8B-B14F-4D97-AF65-F5344CB8AC3E}">
        <p14:creationId xmlns:p14="http://schemas.microsoft.com/office/powerpoint/2010/main" val="256212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254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710ee6ad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710ee6ad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223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710ee6ad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710ee6ad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876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710ee6ad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710ee6ad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025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710ee6ad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710ee6ad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568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e710ee6ad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e710ee6ad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10ee6a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710ee6a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smtClean="0">
                <a:solidFill>
                  <a:srgbClr val="000000"/>
                </a:solidFill>
                <a:effectLst/>
                <a:latin typeface="Arial"/>
                <a:ea typeface="Arial"/>
                <a:cs typeface="Arial"/>
                <a:sym typeface="Arial"/>
              </a:rPr>
              <a:t>Bếp: </a:t>
            </a:r>
            <a:r>
              <a:rPr lang="vi-VN" sz="1100" b="0" i="0" u="none" strike="noStrike" cap="none" smtClean="0">
                <a:solidFill>
                  <a:srgbClr val="000000"/>
                </a:solidFill>
                <a:effectLst/>
                <a:latin typeface="Arial"/>
                <a:ea typeface="Arial"/>
                <a:cs typeface="Arial"/>
                <a:sym typeface="Arial"/>
              </a:rPr>
              <a:t>được kiểm soát bởi một thiết bị chuyên dụng để nhận biết và cảnh báo khi xuất hiện hiện tượng rò rỉ gas trong nhà.Gas sẽ tự động được khóa nếu có xuất hiện rò rỉ hoặc xảy ra quá nhiệt</a:t>
            </a:r>
            <a:endParaRPr lang="en-US" sz="1100" b="0" i="0" u="none" strike="noStrike" cap="none" smtClean="0">
              <a:solidFill>
                <a:srgbClr val="000000"/>
              </a:solidFill>
              <a:effectLst/>
              <a:latin typeface="Arial"/>
              <a:ea typeface="Arial"/>
              <a:cs typeface="Arial"/>
              <a:sym typeface="Arial"/>
            </a:endParaRPr>
          </a:p>
          <a:p>
            <a:r>
              <a:rPr lang="vi-VN" sz="1100" b="1" i="0" u="none" strike="noStrike" cap="none" smtClean="0">
                <a:solidFill>
                  <a:srgbClr val="000000"/>
                </a:solidFill>
                <a:effectLst/>
                <a:latin typeface="Arial"/>
                <a:ea typeface="Arial"/>
                <a:cs typeface="Arial"/>
                <a:sym typeface="Arial"/>
              </a:rPr>
              <a:t>Hệ thống cửa: </a:t>
            </a:r>
            <a:r>
              <a:rPr lang="vi-VN" sz="1100" b="0" i="0" u="none" strike="noStrike" cap="none" smtClean="0">
                <a:solidFill>
                  <a:srgbClr val="000000"/>
                </a:solidFill>
                <a:effectLst/>
                <a:latin typeface="Arial"/>
                <a:ea typeface="Arial"/>
                <a:cs typeface="Arial"/>
                <a:sym typeface="Arial"/>
              </a:rPr>
              <a:t>để tăng cường an ninh cho ngôi nhà hệ thông cửa  thông minh cho biết được có bao nhiêu cửa đang được mở hoặc đóng và có khóa cửa hay chưa.Cài đặt giờ để cảnh báo khóa cửa ví dụ trước lúc đi ngủ khi phát hiện có cửa chưa khóa sẽ gửi tín hiệu cảnh báo chưa khóa cửa.</a:t>
            </a:r>
            <a:endParaRPr lang="en-US" sz="1100" b="0" i="0" u="none" strike="noStrike" cap="none" smtClean="0">
              <a:solidFill>
                <a:srgbClr val="000000"/>
              </a:solidFill>
              <a:effectLst/>
              <a:latin typeface="Arial"/>
              <a:ea typeface="Arial"/>
              <a:cs typeface="Arial"/>
              <a:sym typeface="Arial"/>
            </a:endParaRPr>
          </a:p>
          <a:p>
            <a:r>
              <a:rPr lang="vi-VN" sz="1100" b="1" i="0" u="none" strike="noStrike" cap="none" smtClean="0">
                <a:solidFill>
                  <a:srgbClr val="000000"/>
                </a:solidFill>
                <a:effectLst/>
                <a:latin typeface="Arial"/>
                <a:ea typeface="Arial"/>
                <a:cs typeface="Arial"/>
                <a:sym typeface="Arial"/>
              </a:rPr>
              <a:t>Hệ thống rèm cửa: </a:t>
            </a:r>
            <a:r>
              <a:rPr lang="vi-VN" sz="1100" b="0" i="0" u="none" strike="noStrike" cap="none" smtClean="0">
                <a:solidFill>
                  <a:srgbClr val="000000"/>
                </a:solidFill>
                <a:effectLst/>
                <a:latin typeface="Arial"/>
                <a:ea typeface="Arial"/>
                <a:cs typeface="Arial"/>
                <a:sym typeface="Arial"/>
              </a:rPr>
              <a:t>có thế điều khiển từ xa qua bộ điều khiển tùy chỉnh các mức độ kéo rèm 1 bên rèm hay cả hai bên.Cài đặt giờ mở rèm ví dụ sau khi đi làm về sẽ mở rèm hoặc đóng rèm khi ra khỏi nhà hoặc trời tối thì rèm tự động đóng lại.</a:t>
            </a:r>
            <a:endParaRPr lang="en-US" sz="1100" b="0" i="0" u="none" strike="noStrike" cap="none" smtClean="0">
              <a:solidFill>
                <a:srgbClr val="000000"/>
              </a:solidFill>
              <a:effectLst/>
              <a:latin typeface="Arial"/>
              <a:ea typeface="Arial"/>
              <a:cs typeface="Arial"/>
              <a:sym typeface="Arial"/>
            </a:endParaRPr>
          </a:p>
          <a:p>
            <a:r>
              <a:rPr lang="vi-VN" sz="1100" b="1" i="0" u="none" strike="noStrike" cap="none" smtClean="0">
                <a:solidFill>
                  <a:srgbClr val="000000"/>
                </a:solidFill>
                <a:effectLst/>
                <a:latin typeface="Arial"/>
                <a:ea typeface="Arial"/>
                <a:cs typeface="Arial"/>
                <a:sym typeface="Arial"/>
              </a:rPr>
              <a:t>Cảm biến chống trộm trong garage: </a:t>
            </a:r>
            <a:r>
              <a:rPr lang="vi-VN" sz="1100" b="0" i="0" u="none" strike="noStrike" cap="none" smtClean="0">
                <a:solidFill>
                  <a:srgbClr val="000000"/>
                </a:solidFill>
                <a:effectLst/>
                <a:latin typeface="Arial"/>
                <a:ea typeface="Arial"/>
                <a:cs typeface="Arial"/>
                <a:sym typeface="Arial"/>
              </a:rPr>
              <a:t>có khả năng kết nối với mạng wifi và gửi cảnh báo về điện thoại khi có người di chuyển vào vùng quét của cảm biếncó thể làm việc độc lập mà không cần bộ xử lí trung tâm, có thể phối hợp ngữ cảnh với các thiết bị cùng hệ sinh thái nhà thông minh</a:t>
            </a:r>
            <a:endParaRPr lang="en-US" sz="1100" b="0" i="0" u="none" strike="noStrike" cap="none" smtClean="0">
              <a:solidFill>
                <a:srgbClr val="000000"/>
              </a:solidFill>
              <a:effectLst/>
              <a:latin typeface="Arial"/>
              <a:ea typeface="Arial"/>
              <a:cs typeface="Arial"/>
              <a:sym typeface="Arial"/>
            </a:endParaRPr>
          </a:p>
          <a:p>
            <a:r>
              <a:rPr lang="vi-VN" sz="1100" b="1" i="0" u="none" strike="noStrike" cap="none" smtClean="0">
                <a:solidFill>
                  <a:srgbClr val="000000"/>
                </a:solidFill>
                <a:effectLst/>
                <a:latin typeface="Arial"/>
                <a:ea typeface="Arial"/>
                <a:cs typeface="Arial"/>
                <a:sym typeface="Arial"/>
              </a:rPr>
              <a:t>Máy lạnh: </a:t>
            </a:r>
            <a:r>
              <a:rPr lang="vi-VN" sz="1100" b="0" i="0" u="none" strike="noStrike" cap="none" smtClean="0">
                <a:solidFill>
                  <a:srgbClr val="000000"/>
                </a:solidFill>
                <a:effectLst/>
                <a:latin typeface="Arial"/>
                <a:ea typeface="Arial"/>
                <a:cs typeface="Arial"/>
                <a:sym typeface="Arial"/>
              </a:rPr>
              <a:t>hỗ trợ điều khiển giọng</a:t>
            </a:r>
            <a:r>
              <a:rPr lang="vi-VN" sz="1100" b="1" i="0" u="none" strike="noStrike" cap="none" smtClean="0">
                <a:solidFill>
                  <a:srgbClr val="000000"/>
                </a:solidFill>
                <a:effectLst/>
                <a:latin typeface="Arial"/>
                <a:ea typeface="Arial"/>
                <a:cs typeface="Arial"/>
                <a:sym typeface="Arial"/>
              </a:rPr>
              <a:t> ,</a:t>
            </a:r>
            <a:r>
              <a:rPr lang="vi-VN" sz="1100" b="0" i="0" u="none" strike="noStrike" cap="none" smtClean="0">
                <a:solidFill>
                  <a:srgbClr val="000000"/>
                </a:solidFill>
                <a:effectLst/>
                <a:latin typeface="Arial"/>
                <a:ea typeface="Arial"/>
                <a:cs typeface="Arial"/>
                <a:sym typeface="Arial"/>
              </a:rPr>
              <a:t>để bật hoặc tắt, thay đổi nhiệt độ và có thể kết nối với các sản phẩm nhà thông minh khác. Đồng thời bạn cũng có thể điều khiển máy lạnh trên </a:t>
            </a:r>
            <a:r>
              <a:rPr lang="vi-VN" sz="1100" b="0" i="0" u="none" strike="noStrike" cap="none" smtClean="0">
                <a:solidFill>
                  <a:srgbClr val="000000"/>
                </a:solidFill>
                <a:effectLst/>
                <a:latin typeface="Arial"/>
                <a:ea typeface="Arial"/>
                <a:cs typeface="Arial"/>
                <a:sym typeface="Arial"/>
                <a:hlinkClick r:id="rId3" tooltip="điện thoại"/>
              </a:rPr>
              <a:t>điện thoại</a:t>
            </a:r>
            <a:r>
              <a:rPr lang="vi-VN" sz="1100" b="0" i="0" u="none" strike="noStrike" cap="none" smtClean="0">
                <a:solidFill>
                  <a:srgbClr val="000000"/>
                </a:solidFill>
                <a:effectLst/>
                <a:latin typeface="Arial"/>
                <a:ea typeface="Arial"/>
                <a:cs typeface="Arial"/>
                <a:sym typeface="Arial"/>
              </a:rPr>
              <a:t> thông qua ứng dụng.</a:t>
            </a:r>
            <a:endParaRPr lang="en-US" sz="1100" b="0" i="0" u="none" strike="noStrike" cap="none" smtClean="0">
              <a:solidFill>
                <a:srgbClr val="000000"/>
              </a:solidFill>
              <a:effectLst/>
              <a:latin typeface="Arial"/>
              <a:ea typeface="Arial"/>
              <a:cs typeface="Arial"/>
              <a:sym typeface="Arial"/>
            </a:endParaRPr>
          </a:p>
          <a:p>
            <a:r>
              <a:rPr lang="vi-VN" sz="1100" b="1" i="0" u="none" strike="noStrike" cap="none" smtClean="0">
                <a:solidFill>
                  <a:srgbClr val="000000"/>
                </a:solidFill>
                <a:effectLst/>
                <a:latin typeface="Arial"/>
                <a:ea typeface="Arial"/>
                <a:cs typeface="Arial"/>
                <a:sym typeface="Arial"/>
              </a:rPr>
              <a:t>Đèn thông minh: </a:t>
            </a:r>
            <a:r>
              <a:rPr lang="vi-VN" sz="1100" b="0" i="0" u="none" strike="noStrike" cap="none" smtClean="0">
                <a:solidFill>
                  <a:srgbClr val="000000"/>
                </a:solidFill>
                <a:effectLst/>
                <a:latin typeface="Arial"/>
                <a:ea typeface="Arial"/>
                <a:cs typeface="Arial"/>
                <a:sym typeface="Arial"/>
              </a:rPr>
              <a:t>Khác với các loại </a:t>
            </a:r>
            <a:r>
              <a:rPr lang="vi-VN" sz="1100" b="0" i="0" u="none" strike="noStrike" cap="none" smtClean="0">
                <a:solidFill>
                  <a:srgbClr val="000000"/>
                </a:solidFill>
                <a:effectLst/>
                <a:latin typeface="Arial"/>
                <a:ea typeface="Arial"/>
                <a:cs typeface="Arial"/>
                <a:sym typeface="Arial"/>
                <a:hlinkClick r:id="rId4"/>
              </a:rPr>
              <a:t>bóng đèn</a:t>
            </a:r>
            <a:r>
              <a:rPr lang="vi-VN" sz="1100" b="0" i="0" u="none" strike="noStrike" cap="none" smtClean="0">
                <a:solidFill>
                  <a:srgbClr val="000000"/>
                </a:solidFill>
                <a:effectLst/>
                <a:latin typeface="Arial"/>
                <a:ea typeface="Arial"/>
                <a:cs typeface="Arial"/>
                <a:sym typeface="Arial"/>
              </a:rPr>
              <a:t> thông thường đặc biệt nổi bật khi cho phép người dùng có thể tự do điều chỉnh độ sáng, nhiệt độ màu ngay trên ssmartphone,hỗ trợ điều khiển giọng nói hẹn giờ bật tắt đèn qua điện thoại.</a:t>
            </a:r>
            <a:endParaRPr lang="en-US" sz="1100" b="0" i="0" u="none" strike="noStrike" cap="none" smtClean="0">
              <a:solidFill>
                <a:srgbClr val="000000"/>
              </a:solidFill>
              <a:effectLst/>
              <a:latin typeface="Arial"/>
              <a:ea typeface="Arial"/>
              <a:cs typeface="Arial"/>
              <a:sym typeface="Arial"/>
            </a:endParaRPr>
          </a:p>
          <a:p>
            <a:r>
              <a:rPr lang="en-US" sz="1100" b="1" i="0" u="none" strike="noStrike" cap="none" smtClean="0">
                <a:solidFill>
                  <a:srgbClr val="000000"/>
                </a:solidFill>
                <a:effectLst/>
                <a:latin typeface="Arial"/>
                <a:ea typeface="Arial"/>
                <a:cs typeface="Arial"/>
                <a:sym typeface="Arial"/>
              </a:rPr>
              <a:t>Tủ lạnh: </a:t>
            </a:r>
            <a:r>
              <a:rPr lang="en-US" sz="1100" b="0" i="0" u="none" strike="noStrike" cap="none" smtClean="0">
                <a:solidFill>
                  <a:srgbClr val="000000"/>
                </a:solidFill>
                <a:effectLst/>
                <a:latin typeface="Arial"/>
                <a:ea typeface="Arial"/>
                <a:cs typeface="Arial"/>
                <a:sym typeface="Arial"/>
              </a:rPr>
              <a:t>cho phép bạn nhìn thấy bên trong tủ lạnh của mình từ bất cứ đâu thông qua các camera tiên tiến gắn bên trong để chụp ảnh mỗi khi cửa đóng lại. Điều này cho phép người dùng theo dõi những gì họ có trong tủ lạnh và biết được những gì họ cần mua tại siêu thị. Đối với trẻ em hoặc người già, có thể giúp quản lý về ngày hết hạn bằng cách gửi thông báo về những gì nên vứt bỏ.</a:t>
            </a:r>
          </a:p>
          <a:p>
            <a:r>
              <a:rPr lang="en-US" sz="1100" b="1" i="0" u="none" strike="noStrike" cap="none" smtClean="0">
                <a:solidFill>
                  <a:srgbClr val="000000"/>
                </a:solidFill>
                <a:effectLst/>
                <a:latin typeface="Arial"/>
                <a:ea typeface="Arial"/>
                <a:cs typeface="Arial"/>
                <a:sym typeface="Arial"/>
              </a:rPr>
              <a:t>Máy</a:t>
            </a:r>
            <a:r>
              <a:rPr lang="vi-VN" sz="1100" b="1" i="0" u="none" strike="noStrike" cap="none" smtClean="0">
                <a:solidFill>
                  <a:srgbClr val="000000"/>
                </a:solidFill>
                <a:effectLst/>
                <a:latin typeface="Arial"/>
                <a:ea typeface="Arial"/>
                <a:cs typeface="Arial"/>
                <a:sym typeface="Arial"/>
              </a:rPr>
              <a:t> rửa chén: </a:t>
            </a:r>
            <a:r>
              <a:rPr lang="en-US" sz="1100" b="0" i="0" u="none" strike="noStrike" cap="none" smtClean="0">
                <a:solidFill>
                  <a:srgbClr val="000000"/>
                </a:solidFill>
                <a:effectLst/>
                <a:latin typeface="Arial"/>
                <a:ea typeface="Arial"/>
                <a:cs typeface="Arial"/>
                <a:sym typeface="Arial"/>
              </a:rPr>
              <a:t>máy có khả năng </a:t>
            </a:r>
            <a:r>
              <a:rPr lang="en-US" sz="1100" b="1" i="0" u="none" strike="noStrike" cap="none" smtClean="0">
                <a:solidFill>
                  <a:srgbClr val="000000"/>
                </a:solidFill>
                <a:effectLst/>
                <a:latin typeface="Arial"/>
                <a:ea typeface="Arial"/>
                <a:cs typeface="Arial"/>
                <a:sym typeface="Arial"/>
              </a:rPr>
              <a:t>xoay 360º</a:t>
            </a:r>
            <a:r>
              <a:rPr lang="en-US" sz="1100" b="0" i="0" u="none" strike="noStrike" cap="none" smtClean="0">
                <a:solidFill>
                  <a:srgbClr val="000000"/>
                </a:solidFill>
                <a:effectLst/>
                <a:latin typeface="Arial"/>
                <a:ea typeface="Arial"/>
                <a:cs typeface="Arial"/>
                <a:sym typeface="Arial"/>
              </a:rPr>
              <a:t> cùng áp lực nước cao, phun nước từ mọi phía giúp làm sạch toàn diện hơn, rửa bát đĩa hiệu quả hơn với khả năng làm sạch từ trong ra ngoài.Hẹn</a:t>
            </a:r>
            <a:r>
              <a:rPr lang="vi-VN" sz="1100" b="0" i="0" u="none" strike="noStrike" cap="none" smtClean="0">
                <a:solidFill>
                  <a:srgbClr val="000000"/>
                </a:solidFill>
                <a:effectLst/>
                <a:latin typeface="Arial"/>
                <a:ea typeface="Arial"/>
                <a:cs typeface="Arial"/>
                <a:sym typeface="Arial"/>
              </a:rPr>
              <a:t> giờ rửa bắt đầu rửa ví dụ trước khi đi làm về.</a:t>
            </a:r>
            <a:endParaRPr lang="en-US" sz="1100" b="0" i="0" u="none" strike="noStrike" cap="none" smtClean="0">
              <a:solidFill>
                <a:srgbClr val="000000"/>
              </a:solidFill>
              <a:effectLst/>
              <a:latin typeface="Arial"/>
              <a:ea typeface="Arial"/>
              <a:cs typeface="Arial"/>
              <a:sym typeface="Arial"/>
            </a:endParaRPr>
          </a:p>
          <a:p>
            <a:r>
              <a:rPr lang="vi-VN" sz="1100" b="1" i="0" u="none" strike="noStrike" cap="none" smtClean="0">
                <a:solidFill>
                  <a:srgbClr val="000000"/>
                </a:solidFill>
                <a:effectLst/>
                <a:latin typeface="Arial"/>
                <a:ea typeface="Arial"/>
                <a:cs typeface="Arial"/>
                <a:sym typeface="Arial"/>
              </a:rPr>
              <a:t>Bếp điện: </a:t>
            </a:r>
            <a:r>
              <a:rPr lang="en-US" sz="1100" b="0" i="0" u="none" strike="noStrike" cap="none" smtClean="0">
                <a:solidFill>
                  <a:srgbClr val="000000"/>
                </a:solidFill>
                <a:effectLst/>
                <a:latin typeface="Arial"/>
                <a:ea typeface="Arial"/>
                <a:cs typeface="Arial"/>
                <a:sym typeface="Arial"/>
              </a:rPr>
              <a:t>không sản sinh ra khí độc gây hại cho sức khỏe và môi trường sang trọng và dễ dàng vệ sinh và đặc biệt không tốn không gian của bếp. Nhờ bộ điều khiển cảm ứng hiện đại và có một số chức năng ưu việt khác được mọi người tâm đắc như khóa trẻ em, hẹn giờ, báo khi có sự cố…</a:t>
            </a: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e710ee6ade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e710ee6ade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cap="none" smtClean="0">
                <a:solidFill>
                  <a:srgbClr val="000000"/>
                </a:solidFill>
                <a:effectLst/>
                <a:latin typeface="Arial"/>
                <a:ea typeface="Arial"/>
                <a:cs typeface="Arial"/>
                <a:sym typeface="Arial"/>
              </a:rPr>
              <a:t>Cảm biến khí Gas (MQ5 - Gas Sensor): </a:t>
            </a:r>
            <a:r>
              <a:rPr lang="en-US" sz="1100" b="0" i="0" u="none" strike="noStrike" cap="none" smtClean="0">
                <a:solidFill>
                  <a:srgbClr val="000000"/>
                </a:solidFill>
                <a:effectLst/>
                <a:latin typeface="Arial"/>
                <a:ea typeface="Arial"/>
                <a:cs typeface="Arial"/>
                <a:sym typeface="Arial"/>
              </a:rPr>
              <a:t>Các ứng dụng của nó trong đời sống như là máy phát hiện rò rỉ khí Gas, cảnh báo cháy nổ do khí Gas.v.v..Cảm biến khí Gas MQ5 đuợc nhiều ngưòi tin dùng vì sản phẩm có độ nhạy cao với LPG, khí thiên nhiên, gas, có khả năng đáp ứng nhanh, cảm biến hoạt động ổn định và bền, việc sử dụn thì rất đơn giản.</a:t>
            </a:r>
            <a:endParaRPr lang="en-US" sz="1100" b="1" i="0" u="none" strike="noStrike" cap="none" smtClean="0">
              <a:solidFill>
                <a:srgbClr val="000000"/>
              </a:solidFill>
              <a:effectLst/>
              <a:latin typeface="Arial"/>
              <a:ea typeface="Arial"/>
              <a:cs typeface="Arial"/>
              <a:sym typeface="Arial"/>
            </a:endParaRPr>
          </a:p>
          <a:p>
            <a:r>
              <a:rPr lang="en-US" sz="1100" b="1" i="0" u="none" strike="noStrike" cap="none" smtClean="0">
                <a:solidFill>
                  <a:srgbClr val="000000"/>
                </a:solidFill>
                <a:effectLst/>
                <a:latin typeface="Arial"/>
                <a:ea typeface="Arial"/>
                <a:cs typeface="Arial"/>
                <a:sym typeface="Arial"/>
              </a:rPr>
              <a:t>Cảm biến an toàn và mở cửa cho cửa tự động IXIO-D: </a:t>
            </a:r>
            <a:r>
              <a:rPr lang="en-US" sz="1100" b="0" i="0" u="none" strike="noStrike" cap="none" smtClean="0">
                <a:solidFill>
                  <a:srgbClr val="000000"/>
                </a:solidFill>
                <a:effectLst/>
                <a:latin typeface="Arial"/>
                <a:ea typeface="Arial"/>
                <a:cs typeface="Arial"/>
                <a:sym typeface="Arial"/>
              </a:rPr>
              <a:t>Là thiết bị có thể nhận biết được di chuyển. Từ đó có thể kích hoạt mở cửa hoặc các thiết bị được tích hợp đi kèm. Sản phẩm được sử dụng rộng rãi trong thương mại và dân cư như khách sạn, khách sạn, ngân hàng, tòa nhà văn phòng, bệnh viện, cửa hàn… Với nhiều lí do như cảm biến cửa tự đóng mở nhanh nhạy, chính xác, Phạm vi phát hiện cảm biến cửa tự động chính xác (có thể điều chỉnh), Khả năng chống nhiễu lớn</a:t>
            </a:r>
            <a:endParaRPr lang="en-US" sz="1100" b="1" i="0" u="none" strike="noStrike" cap="none" smtClean="0">
              <a:solidFill>
                <a:srgbClr val="000000"/>
              </a:solidFill>
              <a:effectLst/>
              <a:latin typeface="Arial"/>
              <a:ea typeface="Arial"/>
              <a:cs typeface="Arial"/>
              <a:sym typeface="Arial"/>
            </a:endParaRPr>
          </a:p>
          <a:p>
            <a:r>
              <a:rPr lang="en-US" sz="1100" b="1" i="0" u="none" strike="noStrike" cap="none" smtClean="0">
                <a:solidFill>
                  <a:srgbClr val="000000"/>
                </a:solidFill>
                <a:effectLst/>
                <a:latin typeface="Arial"/>
                <a:ea typeface="Arial"/>
                <a:cs typeface="Arial"/>
                <a:sym typeface="Arial"/>
              </a:rPr>
              <a:t>Cảm biến ánh sáng CB03.LS.BLE (DC): </a:t>
            </a:r>
            <a:r>
              <a:rPr lang="en-US" sz="1100" b="0" i="0" u="none" strike="noStrike" cap="none" smtClean="0">
                <a:solidFill>
                  <a:srgbClr val="000000"/>
                </a:solidFill>
                <a:effectLst/>
                <a:latin typeface="Arial"/>
                <a:ea typeface="Arial"/>
                <a:cs typeface="Arial"/>
                <a:sym typeface="Arial"/>
              </a:rPr>
              <a:t>Nhận biết đuợc cuờng độ ánh sáng. Từ đó, có thể tự động đóng, mở rèm cửa cho các phòng trong ngôi nhà. Sản phẩm này cũng điều chỉnh được ngưỡng cảm biến của ánh sáng từ ứng dụng, điều khiển từ xa qua internet, điều khiển theo từng kịch bản chiếu sáng.</a:t>
            </a:r>
            <a:endParaRPr lang="en-US" sz="1100" b="1" i="0" u="none" strike="noStrike" cap="none" smtClean="0">
              <a:solidFill>
                <a:srgbClr val="000000"/>
              </a:solidFill>
              <a:effectLst/>
              <a:latin typeface="Arial"/>
              <a:ea typeface="Arial"/>
              <a:cs typeface="Arial"/>
              <a:sym typeface="Arial"/>
            </a:endParaRPr>
          </a:p>
          <a:p>
            <a:r>
              <a:rPr lang="en-US" sz="1100" b="1" i="0" u="none" strike="noStrike" cap="none" smtClean="0">
                <a:solidFill>
                  <a:srgbClr val="000000"/>
                </a:solidFill>
                <a:effectLst/>
                <a:latin typeface="Arial"/>
                <a:ea typeface="Arial"/>
                <a:cs typeface="Arial"/>
                <a:sym typeface="Arial"/>
              </a:rPr>
              <a:t>Động cơ điều khiển rèm Tuya: </a:t>
            </a:r>
            <a:r>
              <a:rPr lang="en-US" sz="1100" b="0" i="0" u="none" strike="noStrike" cap="none" smtClean="0">
                <a:solidFill>
                  <a:srgbClr val="000000"/>
                </a:solidFill>
                <a:effectLst/>
                <a:latin typeface="Arial"/>
                <a:ea typeface="Arial"/>
                <a:cs typeface="Arial"/>
                <a:sym typeface="Arial"/>
              </a:rPr>
              <a:t>Với khả năng điều khiển từ xa và ra lệnh đóng mở rèn bằng giọng nóiới khả năng điều khiển từ xa và ra lệnh đóng mởrèm bằng giọng nói. Sản phẩm có kích thước vừa phải và không quá cồng kềnh để dễ dàng sử dụng cho các loại rèm với nhiều không gian nhà ở khác nhau. Phần vỏ bên ngoài có khả năng bảo vệ tốt, chống va đập và trầy xước hiệu quả. Đồng thời bộ phận motor bên trong vận hành trơn tru, êm mượt và không gây ra tiếng ồn.</a:t>
            </a:r>
            <a:endParaRPr lang="en-US" sz="1100" b="1" i="0" u="none" strike="noStrike" cap="none" smtClean="0">
              <a:solidFill>
                <a:srgbClr val="000000"/>
              </a:solidFill>
              <a:effectLst/>
              <a:latin typeface="Arial"/>
              <a:ea typeface="Arial"/>
              <a:cs typeface="Arial"/>
              <a:sym typeface="Arial"/>
            </a:endParaRPr>
          </a:p>
          <a:p>
            <a:r>
              <a:rPr lang="en-US" sz="1100" b="1" i="0" u="none" strike="noStrike" cap="none" smtClean="0">
                <a:solidFill>
                  <a:srgbClr val="000000"/>
                </a:solidFill>
                <a:effectLst/>
                <a:latin typeface="Arial"/>
                <a:ea typeface="Arial"/>
                <a:cs typeface="Arial"/>
                <a:sym typeface="Arial"/>
              </a:rPr>
              <a:t>Cảm biến báo cháy WIFI 5A-SM01: </a:t>
            </a:r>
            <a:r>
              <a:rPr lang="en-US" sz="1100" b="0" i="0" u="none" strike="noStrike" cap="none" smtClean="0">
                <a:solidFill>
                  <a:srgbClr val="000000"/>
                </a:solidFill>
                <a:effectLst/>
                <a:latin typeface="Arial"/>
                <a:ea typeface="Arial"/>
                <a:cs typeface="Arial"/>
                <a:sym typeface="Arial"/>
              </a:rPr>
              <a:t>Đây là cảm biến báo cháy thông minh sử dụng một wifi độc lập. Ưu điểm đầu tiên là kết nối qua wifi để dễ dàng quản lý hơn. Khi có hỏa hoạn xảy ra, máy sẽ được phát ra còi báo động để cảnh báo, âm lượng báo động cũng rất lớn. Đồng thời cũng gửi thông tin đến thiết bị đã được kết nối trước đó. </a:t>
            </a:r>
          </a:p>
          <a:p>
            <a:r>
              <a:rPr lang="en-US" sz="1100" b="1" i="0" u="none" strike="noStrike" cap="none" smtClean="0">
                <a:solidFill>
                  <a:srgbClr val="000000"/>
                </a:solidFill>
                <a:effectLst/>
                <a:latin typeface="Arial"/>
                <a:ea typeface="Arial"/>
                <a:cs typeface="Arial"/>
                <a:sym typeface="Arial"/>
              </a:rPr>
              <a:t>Cảm biến chống trộm tia hồng ngoại ABO-20:</a:t>
            </a:r>
            <a:r>
              <a:rPr lang="en-US" sz="1100" b="0" i="0" u="none" strike="noStrike" cap="none" smtClean="0">
                <a:solidFill>
                  <a:srgbClr val="000000"/>
                </a:solidFill>
                <a:effectLst/>
                <a:latin typeface="Arial"/>
                <a:ea typeface="Arial"/>
                <a:cs typeface="Arial"/>
                <a:sym typeface="Arial"/>
              </a:rPr>
              <a:t>Là một thành phần của hệ thống báo động có chức năng phát hiện ra các tình huống xâm nhập bất hợp pháp nhằm trộm cắp tài sản hoặc với các mưu đồ xấu. Sản phẩm này có khả năng kháng nước kháng bụi có thể lắp đặt ngoài trời, được thiết kế mạch lọc chống nhiễu ngăn chặn tình trạng báo động giả, nó phù hợp với các hệ thống kiểm soát, hệ thống báo động đột nhập, và có thể lắpđặt ở mọi nơi như cửa, cửa sổ, sân vườn báo động chống trộm.</a:t>
            </a:r>
          </a:p>
          <a:p>
            <a:r>
              <a:rPr lang="en-US" sz="1100" b="1" i="0" u="none" strike="noStrike" cap="none" smtClean="0">
                <a:solidFill>
                  <a:srgbClr val="000000"/>
                </a:solidFill>
                <a:effectLst/>
                <a:latin typeface="Arial"/>
                <a:ea typeface="Arial"/>
                <a:cs typeface="Arial"/>
                <a:sym typeface="Arial"/>
              </a:rPr>
              <a:t>Cảm Biến Mưa </a:t>
            </a:r>
            <a:r>
              <a:rPr lang="en-US" sz="1100" b="0" i="0" u="none" strike="noStrike" cap="none" smtClean="0">
                <a:solidFill>
                  <a:srgbClr val="000000"/>
                </a:solidFill>
                <a:effectLst/>
                <a:latin typeface="Arial"/>
                <a:ea typeface="Arial"/>
                <a:cs typeface="Arial"/>
                <a:sym typeface="Arial"/>
              </a:rPr>
              <a:t>DQIA:</a:t>
            </a:r>
            <a:r>
              <a:rPr lang="en-US" sz="1100" b="1" i="0" u="none" strike="noStrike" cap="none" smtClean="0">
                <a:solidFill>
                  <a:srgbClr val="000000"/>
                </a:solidFill>
                <a:effectLst/>
                <a:latin typeface="Arial"/>
                <a:ea typeface="Arial"/>
                <a:cs typeface="Arial"/>
                <a:sym typeface="Arial"/>
              </a:rPr>
              <a:t> </a:t>
            </a:r>
            <a:r>
              <a:rPr lang="en-US" sz="1100" b="0" i="0" u="none" strike="noStrike" cap="none" smtClean="0">
                <a:solidFill>
                  <a:srgbClr val="000000"/>
                </a:solidFill>
                <a:effectLst/>
                <a:latin typeface="Arial"/>
                <a:ea typeface="Arial"/>
                <a:cs typeface="Arial"/>
                <a:sym typeface="Arial"/>
              </a:rPr>
              <a:t>Phát hiện mực nước, trời mưa, hay các môi trường có nước… Sử dụng trong các dự án thực tế như cảnh báo mưa, dây phơi tự động thu quần áo. Bề mặt sản phẩm có phần đầu dò có chất lượng tốt, khả năng chống oxi hóa cao vì vậy không phải thường xuyên thay đầu dò.</a:t>
            </a:r>
          </a:p>
        </p:txBody>
      </p:sp>
    </p:spTree>
    <p:extLst>
      <p:ext uri="{BB962C8B-B14F-4D97-AF65-F5344CB8AC3E}">
        <p14:creationId xmlns:p14="http://schemas.microsoft.com/office/powerpoint/2010/main" val="187152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811cd571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811cd571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62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flipH="1">
            <a:off x="6437789" y="909179"/>
            <a:ext cx="1080149" cy="1062207"/>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rot="10800000">
            <a:off x="5526361" y="3306202"/>
            <a:ext cx="3897993" cy="1992042"/>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9325" y="-87300"/>
            <a:ext cx="3138011" cy="1353475"/>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1709188" y="1440719"/>
            <a:ext cx="3264300" cy="407100"/>
          </a:xfrm>
          <a:prstGeom prst="rect">
            <a:avLst/>
          </a:prstGeom>
        </p:spPr>
        <p:txBody>
          <a:bodyPr spcFirstLastPara="1" wrap="square" lIns="0" tIns="0" rIns="0" bIns="0" anchor="t" anchorCtr="0">
            <a:noAutofit/>
          </a:bodyPr>
          <a:lstStyle>
            <a:lvl1pPr lvl="0" algn="l"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24" name="Google Shape;124;p17"/>
          <p:cNvSpPr txBox="1">
            <a:spLocks noGrp="1"/>
          </p:cNvSpPr>
          <p:nvPr>
            <p:ph type="subTitle" idx="1"/>
          </p:nvPr>
        </p:nvSpPr>
        <p:spPr>
          <a:xfrm>
            <a:off x="1708738" y="1936372"/>
            <a:ext cx="3265200" cy="176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187"/>
        <p:cNvGrpSpPr/>
        <p:nvPr/>
      </p:nvGrpSpPr>
      <p:grpSpPr>
        <a:xfrm>
          <a:off x="0" y="0"/>
          <a:ext cx="0" cy="0"/>
          <a:chOff x="0" y="0"/>
          <a:chExt cx="0" cy="0"/>
        </a:xfrm>
      </p:grpSpPr>
      <p:sp>
        <p:nvSpPr>
          <p:cNvPr id="188" name="Google Shape;188;p25"/>
          <p:cNvSpPr/>
          <p:nvPr/>
        </p:nvSpPr>
        <p:spPr>
          <a:xfrm>
            <a:off x="-36275" y="-110175"/>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rot="10800000">
            <a:off x="5840450" y="3807400"/>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6993300" y="4737250"/>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rot="10800000">
            <a:off x="-194050" y="-110175"/>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txBox="1">
            <a:spLocks noGrp="1"/>
          </p:cNvSpPr>
          <p:nvPr>
            <p:ph type="title"/>
          </p:nvPr>
        </p:nvSpPr>
        <p:spPr>
          <a:xfrm>
            <a:off x="1244419" y="3203938"/>
            <a:ext cx="29901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25"/>
          <p:cNvSpPr txBox="1">
            <a:spLocks noGrp="1"/>
          </p:cNvSpPr>
          <p:nvPr>
            <p:ph type="subTitle" idx="1"/>
          </p:nvPr>
        </p:nvSpPr>
        <p:spPr>
          <a:xfrm>
            <a:off x="1242319" y="1948625"/>
            <a:ext cx="2994300" cy="1055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4" name="Google Shape;194;p25"/>
          <p:cNvSpPr txBox="1">
            <a:spLocks noGrp="1"/>
          </p:cNvSpPr>
          <p:nvPr>
            <p:ph type="title" idx="2"/>
          </p:nvPr>
        </p:nvSpPr>
        <p:spPr>
          <a:xfrm>
            <a:off x="4911581" y="3203938"/>
            <a:ext cx="29901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5"/>
          <p:cNvSpPr txBox="1">
            <a:spLocks noGrp="1"/>
          </p:cNvSpPr>
          <p:nvPr>
            <p:ph type="subTitle" idx="3"/>
          </p:nvPr>
        </p:nvSpPr>
        <p:spPr>
          <a:xfrm>
            <a:off x="4911581" y="1947672"/>
            <a:ext cx="2990100" cy="1051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6" name="Google Shape;196;p25"/>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12">
    <p:spTree>
      <p:nvGrpSpPr>
        <p:cNvPr id="1" name="Shape 208"/>
        <p:cNvGrpSpPr/>
        <p:nvPr/>
      </p:nvGrpSpPr>
      <p:grpSpPr>
        <a:xfrm>
          <a:off x="0" y="0"/>
          <a:ext cx="0" cy="0"/>
          <a:chOff x="0" y="0"/>
          <a:chExt cx="0" cy="0"/>
        </a:xfrm>
      </p:grpSpPr>
      <p:sp>
        <p:nvSpPr>
          <p:cNvPr id="209" name="Google Shape;209;p27"/>
          <p:cNvSpPr/>
          <p:nvPr/>
        </p:nvSpPr>
        <p:spPr>
          <a:xfrm>
            <a:off x="680325" y="-66800"/>
            <a:ext cx="725515" cy="673834"/>
          </a:xfrm>
          <a:custGeom>
            <a:avLst/>
            <a:gdLst/>
            <a:ahLst/>
            <a:cxnLst/>
            <a:rect l="l" t="t" r="r" b="b"/>
            <a:pathLst>
              <a:path w="16846" h="15646" extrusionOk="0">
                <a:moveTo>
                  <a:pt x="9207" y="14544"/>
                </a:moveTo>
                <a:cubicBezTo>
                  <a:pt x="11876" y="15645"/>
                  <a:pt x="14377" y="15145"/>
                  <a:pt x="16846" y="14211"/>
                </a:cubicBezTo>
                <a:cubicBezTo>
                  <a:pt x="13343" y="13043"/>
                  <a:pt x="10274" y="10608"/>
                  <a:pt x="8807" y="7206"/>
                </a:cubicBezTo>
                <a:cubicBezTo>
                  <a:pt x="7806" y="4971"/>
                  <a:pt x="7606" y="2502"/>
                  <a:pt x="7639" y="1"/>
                </a:cubicBezTo>
                <a:lnTo>
                  <a:pt x="0" y="1"/>
                </a:lnTo>
                <a:cubicBezTo>
                  <a:pt x="101" y="2969"/>
                  <a:pt x="1401" y="6038"/>
                  <a:pt x="2836" y="8540"/>
                </a:cubicBezTo>
                <a:cubicBezTo>
                  <a:pt x="4304" y="11142"/>
                  <a:pt x="6405" y="13444"/>
                  <a:pt x="9207" y="145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2063815" y="303848"/>
            <a:ext cx="793045" cy="291696"/>
          </a:xfrm>
          <a:custGeom>
            <a:avLst/>
            <a:gdLst/>
            <a:ahLst/>
            <a:cxnLst/>
            <a:rect l="l" t="t" r="r" b="b"/>
            <a:pathLst>
              <a:path w="18414" h="6773" extrusionOk="0">
                <a:moveTo>
                  <a:pt x="7939" y="768"/>
                </a:moveTo>
                <a:cubicBezTo>
                  <a:pt x="5171" y="1402"/>
                  <a:pt x="2602" y="2769"/>
                  <a:pt x="0" y="3970"/>
                </a:cubicBezTo>
                <a:cubicBezTo>
                  <a:pt x="934" y="4471"/>
                  <a:pt x="1902" y="4971"/>
                  <a:pt x="2902" y="5371"/>
                </a:cubicBezTo>
                <a:cubicBezTo>
                  <a:pt x="6672" y="6772"/>
                  <a:pt x="11042" y="6105"/>
                  <a:pt x="14444" y="4037"/>
                </a:cubicBezTo>
                <a:cubicBezTo>
                  <a:pt x="15945" y="3103"/>
                  <a:pt x="17279" y="1935"/>
                  <a:pt x="18414" y="635"/>
                </a:cubicBezTo>
                <a:cubicBezTo>
                  <a:pt x="14911" y="368"/>
                  <a:pt x="11375" y="1"/>
                  <a:pt x="7939" y="7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1007861" y="-66800"/>
            <a:ext cx="2673587" cy="668063"/>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602374" y="3763375"/>
            <a:ext cx="2751085" cy="19883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758925" y="3787600"/>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1125150" y="-242825"/>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txBox="1">
            <a:spLocks noGrp="1"/>
          </p:cNvSpPr>
          <p:nvPr>
            <p:ph type="title"/>
          </p:nvPr>
        </p:nvSpPr>
        <p:spPr>
          <a:xfrm>
            <a:off x="1344132" y="1711986"/>
            <a:ext cx="28986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27"/>
          <p:cNvSpPr txBox="1">
            <a:spLocks noGrp="1"/>
          </p:cNvSpPr>
          <p:nvPr>
            <p:ph type="subTitle" idx="1"/>
          </p:nvPr>
        </p:nvSpPr>
        <p:spPr>
          <a:xfrm>
            <a:off x="1346082" y="2227550"/>
            <a:ext cx="2894700" cy="762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17" name="Google Shape;217;p27"/>
          <p:cNvSpPr txBox="1">
            <a:spLocks noGrp="1"/>
          </p:cNvSpPr>
          <p:nvPr>
            <p:ph type="title" idx="2"/>
          </p:nvPr>
        </p:nvSpPr>
        <p:spPr>
          <a:xfrm>
            <a:off x="4878434" y="1711975"/>
            <a:ext cx="28986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8" name="Google Shape;218;p27"/>
          <p:cNvSpPr txBox="1">
            <a:spLocks noGrp="1"/>
          </p:cNvSpPr>
          <p:nvPr>
            <p:ph type="subTitle" idx="3"/>
          </p:nvPr>
        </p:nvSpPr>
        <p:spPr>
          <a:xfrm>
            <a:off x="4878434" y="2226925"/>
            <a:ext cx="2898600" cy="75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19" name="Google Shape;219;p27"/>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0" name="Google Shape;220;p27"/>
          <p:cNvSpPr txBox="1">
            <a:spLocks noGrp="1"/>
          </p:cNvSpPr>
          <p:nvPr>
            <p:ph type="title" idx="5"/>
          </p:nvPr>
        </p:nvSpPr>
        <p:spPr>
          <a:xfrm>
            <a:off x="1344132" y="3297386"/>
            <a:ext cx="28986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27"/>
          <p:cNvSpPr txBox="1">
            <a:spLocks noGrp="1"/>
          </p:cNvSpPr>
          <p:nvPr>
            <p:ph type="subTitle" idx="6"/>
          </p:nvPr>
        </p:nvSpPr>
        <p:spPr>
          <a:xfrm>
            <a:off x="1344132" y="3808725"/>
            <a:ext cx="2898600" cy="75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2" name="Google Shape;222;p27"/>
          <p:cNvSpPr txBox="1">
            <a:spLocks noGrp="1"/>
          </p:cNvSpPr>
          <p:nvPr>
            <p:ph type="title" idx="7"/>
          </p:nvPr>
        </p:nvSpPr>
        <p:spPr>
          <a:xfrm>
            <a:off x="4878434" y="3297375"/>
            <a:ext cx="28986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 name="Google Shape;223;p27"/>
          <p:cNvSpPr txBox="1">
            <a:spLocks noGrp="1"/>
          </p:cNvSpPr>
          <p:nvPr>
            <p:ph type="subTitle" idx="8"/>
          </p:nvPr>
        </p:nvSpPr>
        <p:spPr>
          <a:xfrm>
            <a:off x="4878434" y="3808100"/>
            <a:ext cx="2898600" cy="75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flipH="1">
            <a:off x="-2339200" y="-202835"/>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277150" y="260195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158125" y="-793875"/>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4600" b="1">
                <a:solidFill>
                  <a:schemeClr val="lt2"/>
                </a:solidFill>
                <a:latin typeface="Syne"/>
                <a:ea typeface="Syne"/>
                <a:cs typeface="Syne"/>
                <a:sym typeface="Sy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subTitle" idx="1"/>
          </p:nvPr>
        </p:nvSpPr>
        <p:spPr>
          <a:xfrm>
            <a:off x="1018406" y="3408100"/>
            <a:ext cx="51114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 name="Google Shape;25;p3"/>
          <p:cNvSpPr txBox="1">
            <a:spLocks noGrp="1"/>
          </p:cNvSpPr>
          <p:nvPr>
            <p:ph type="title" idx="2" hasCustomPrompt="1"/>
          </p:nvPr>
        </p:nvSpPr>
        <p:spPr>
          <a:xfrm>
            <a:off x="6004594" y="1530150"/>
            <a:ext cx="2121000" cy="1963500"/>
          </a:xfrm>
          <a:prstGeom prst="rect">
            <a:avLst/>
          </a:prstGeom>
        </p:spPr>
        <p:txBody>
          <a:bodyPr spcFirstLastPara="1" wrap="square" lIns="0" tIns="0" rIns="0" bIns="0" anchor="b" anchorCtr="0">
            <a:noAutofit/>
          </a:bodyPr>
          <a:lstStyle>
            <a:lvl1pPr lvl="0" algn="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1353872" y="-169303"/>
            <a:ext cx="7887674" cy="10687980"/>
          </a:xfrm>
          <a:custGeom>
            <a:avLst/>
            <a:gdLst/>
            <a:ahLst/>
            <a:cxnLst/>
            <a:rect l="l" t="t" r="r" b="b"/>
            <a:pathLst>
              <a:path w="23730" h="31753" extrusionOk="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1234475" y="4471600"/>
            <a:ext cx="3451957" cy="747486"/>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6312624" y="-89900"/>
            <a:ext cx="3002097" cy="801511"/>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1505914" y="2913163"/>
            <a:ext cx="2898600" cy="394500"/>
          </a:xfrm>
          <a:prstGeom prst="rect">
            <a:avLst/>
          </a:prstGeom>
        </p:spPr>
        <p:txBody>
          <a:bodyPr spcFirstLastPara="1" wrap="square" lIns="0" tIns="0" rIns="0" bIns="0" anchor="ctr" anchorCtr="0">
            <a:noAutofit/>
          </a:bodyPr>
          <a:lstStyle>
            <a:lvl1pPr lvl="0" algn="ctr">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subTitle" idx="1"/>
          </p:nvPr>
        </p:nvSpPr>
        <p:spPr>
          <a:xfrm>
            <a:off x="1506814" y="3406913"/>
            <a:ext cx="2896800" cy="1042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 name="Google Shape;38;p5"/>
          <p:cNvSpPr txBox="1">
            <a:spLocks noGrp="1"/>
          </p:cNvSpPr>
          <p:nvPr>
            <p:ph type="subTitle" idx="2"/>
          </p:nvPr>
        </p:nvSpPr>
        <p:spPr>
          <a:xfrm>
            <a:off x="4739486" y="1909223"/>
            <a:ext cx="2898600" cy="1042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9" name="Google Shape;39;p5"/>
          <p:cNvSpPr txBox="1">
            <a:spLocks noGrp="1"/>
          </p:cNvSpPr>
          <p:nvPr>
            <p:ph type="subTitle" idx="3"/>
          </p:nvPr>
        </p:nvSpPr>
        <p:spPr>
          <a:xfrm>
            <a:off x="4739486" y="1412563"/>
            <a:ext cx="2898600" cy="393300"/>
          </a:xfrm>
          <a:prstGeom prst="rect">
            <a:avLst/>
          </a:prstGeom>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1276825" y="-338425"/>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10800000">
            <a:off x="6888750" y="4295000"/>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758875" y="-493000"/>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1"/>
          <p:cNvSpPr/>
          <p:nvPr/>
        </p:nvSpPr>
        <p:spPr>
          <a:xfrm>
            <a:off x="2794625" y="4306375"/>
            <a:ext cx="4747219" cy="887388"/>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rot="5400000">
            <a:off x="-471136" y="3834293"/>
            <a:ext cx="2246179" cy="1460600"/>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flipH="1">
            <a:off x="-30975" y="-39975"/>
            <a:ext cx="3514322" cy="226390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6772625" y="3900325"/>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txBox="1">
            <a:spLocks noGrp="1"/>
          </p:cNvSpPr>
          <p:nvPr>
            <p:ph type="title" hasCustomPrompt="1"/>
          </p:nvPr>
        </p:nvSpPr>
        <p:spPr>
          <a:xfrm>
            <a:off x="3925525" y="1406850"/>
            <a:ext cx="4551900" cy="19635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4" name="Google Shape;74;p11"/>
          <p:cNvSpPr txBox="1">
            <a:spLocks noGrp="1"/>
          </p:cNvSpPr>
          <p:nvPr>
            <p:ph type="subTitle" idx="1"/>
          </p:nvPr>
        </p:nvSpPr>
        <p:spPr>
          <a:xfrm>
            <a:off x="3927157" y="3342625"/>
            <a:ext cx="45486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6"/>
        <p:cNvGrpSpPr/>
        <p:nvPr/>
      </p:nvGrpSpPr>
      <p:grpSpPr>
        <a:xfrm>
          <a:off x="0" y="0"/>
          <a:ext cx="0" cy="0"/>
          <a:chOff x="0" y="0"/>
          <a:chExt cx="0" cy="0"/>
        </a:xfrm>
      </p:grpSpPr>
      <p:sp>
        <p:nvSpPr>
          <p:cNvPr id="77" name="Google Shape;77;p13"/>
          <p:cNvSpPr/>
          <p:nvPr/>
        </p:nvSpPr>
        <p:spPr>
          <a:xfrm>
            <a:off x="7916175" y="4193400"/>
            <a:ext cx="1538510" cy="10004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rot="5400000">
            <a:off x="213009" y="3380700"/>
            <a:ext cx="1000431" cy="2971193"/>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681475" y="-849132"/>
            <a:ext cx="2789405" cy="2016024"/>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377925" y="396547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1698900" y="2304824"/>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13"/>
          <p:cNvSpPr txBox="1">
            <a:spLocks noGrp="1"/>
          </p:cNvSpPr>
          <p:nvPr>
            <p:ph type="title" idx="3" hasCustomPrompt="1"/>
          </p:nvPr>
        </p:nvSpPr>
        <p:spPr>
          <a:xfrm>
            <a:off x="815358" y="16473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1672746" y="3848766"/>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7" name="Google Shape;87;p13"/>
          <p:cNvSpPr txBox="1">
            <a:spLocks noGrp="1"/>
          </p:cNvSpPr>
          <p:nvPr>
            <p:ph type="title" idx="6" hasCustomPrompt="1"/>
          </p:nvPr>
        </p:nvSpPr>
        <p:spPr>
          <a:xfrm>
            <a:off x="813816" y="31728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8" name="Google Shape;88;p13"/>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5685928" y="2304288"/>
            <a:ext cx="2744100" cy="508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0" name="Google Shape;90;p13"/>
          <p:cNvSpPr txBox="1">
            <a:spLocks noGrp="1"/>
          </p:cNvSpPr>
          <p:nvPr>
            <p:ph type="title" idx="9" hasCustomPrompt="1"/>
          </p:nvPr>
        </p:nvSpPr>
        <p:spPr>
          <a:xfrm>
            <a:off x="4829393" y="1647361"/>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1" name="Google Shape;91;p13"/>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5685928" y="3849660"/>
            <a:ext cx="27441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 name="Google Shape;93;p13"/>
          <p:cNvSpPr txBox="1">
            <a:spLocks noGrp="1"/>
          </p:cNvSpPr>
          <p:nvPr>
            <p:ph type="title" idx="15" hasCustomPrompt="1"/>
          </p:nvPr>
        </p:nvSpPr>
        <p:spPr>
          <a:xfrm>
            <a:off x="4829393" y="3172856"/>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0"/>
        <p:cNvGrpSpPr/>
        <p:nvPr/>
      </p:nvGrpSpPr>
      <p:grpSpPr>
        <a:xfrm>
          <a:off x="0" y="0"/>
          <a:ext cx="0" cy="0"/>
          <a:chOff x="0" y="0"/>
          <a:chExt cx="0" cy="0"/>
        </a:xfrm>
      </p:grpSpPr>
      <p:sp>
        <p:nvSpPr>
          <p:cNvPr id="101" name="Google Shape;101;p15"/>
          <p:cNvSpPr/>
          <p:nvPr/>
        </p:nvSpPr>
        <p:spPr>
          <a:xfrm rot="10800000" flipH="1">
            <a:off x="6726600" y="-233325"/>
            <a:ext cx="2947210" cy="1506323"/>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flipH="1">
            <a:off x="-798250" y="3199269"/>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10369521" flipH="1">
            <a:off x="-177835" y="3407852"/>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10800000" flipH="1">
            <a:off x="7318425" y="-149877"/>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title"/>
          </p:nvPr>
        </p:nvSpPr>
        <p:spPr>
          <a:xfrm>
            <a:off x="2140950" y="1473238"/>
            <a:ext cx="4864500" cy="800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06" name="Google Shape;106;p15"/>
          <p:cNvSpPr txBox="1">
            <a:spLocks noGrp="1"/>
          </p:cNvSpPr>
          <p:nvPr>
            <p:ph type="subTitle" idx="1"/>
          </p:nvPr>
        </p:nvSpPr>
        <p:spPr>
          <a:xfrm>
            <a:off x="2138550" y="2361274"/>
            <a:ext cx="4866900" cy="1255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7"/>
        <p:cNvGrpSpPr/>
        <p:nvPr/>
      </p:nvGrpSpPr>
      <p:grpSpPr>
        <a:xfrm>
          <a:off x="0" y="0"/>
          <a:ext cx="0" cy="0"/>
          <a:chOff x="0" y="0"/>
          <a:chExt cx="0" cy="0"/>
        </a:xfrm>
      </p:grpSpPr>
      <p:sp>
        <p:nvSpPr>
          <p:cNvPr id="108" name="Google Shape;108;p16"/>
          <p:cNvSpPr/>
          <p:nvPr/>
        </p:nvSpPr>
        <p:spPr>
          <a:xfrm>
            <a:off x="-21275" y="-60700"/>
            <a:ext cx="2635657" cy="1136802"/>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rot="10800000">
            <a:off x="6034253" y="4475810"/>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title"/>
          </p:nvPr>
        </p:nvSpPr>
        <p:spPr>
          <a:xfrm>
            <a:off x="776299"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6"/>
          <p:cNvSpPr txBox="1">
            <a:spLocks noGrp="1"/>
          </p:cNvSpPr>
          <p:nvPr>
            <p:ph type="subTitle" idx="1"/>
          </p:nvPr>
        </p:nvSpPr>
        <p:spPr>
          <a:xfrm>
            <a:off x="778249" y="3718907"/>
            <a:ext cx="23094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2" name="Google Shape;112;p16"/>
          <p:cNvSpPr txBox="1">
            <a:spLocks noGrp="1"/>
          </p:cNvSpPr>
          <p:nvPr>
            <p:ph type="title" idx="2"/>
          </p:nvPr>
        </p:nvSpPr>
        <p:spPr>
          <a:xfrm>
            <a:off x="3415350"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subTitle" idx="3"/>
          </p:nvPr>
        </p:nvSpPr>
        <p:spPr>
          <a:xfrm>
            <a:off x="3415350"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4" name="Google Shape;114;p16"/>
          <p:cNvSpPr txBox="1">
            <a:spLocks noGrp="1"/>
          </p:cNvSpPr>
          <p:nvPr>
            <p:ph type="title" idx="4"/>
          </p:nvPr>
        </p:nvSpPr>
        <p:spPr>
          <a:xfrm>
            <a:off x="6031851"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16"/>
          <p:cNvSpPr txBox="1">
            <a:spLocks noGrp="1"/>
          </p:cNvSpPr>
          <p:nvPr>
            <p:ph type="subTitle" idx="5"/>
          </p:nvPr>
        </p:nvSpPr>
        <p:spPr>
          <a:xfrm>
            <a:off x="6031851"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6" name="Google Shape;116;p16"/>
          <p:cNvSpPr txBox="1">
            <a:spLocks noGrp="1"/>
          </p:cNvSpPr>
          <p:nvPr>
            <p:ph type="title" idx="6"/>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6"/>
          <p:cNvSpPr/>
          <p:nvPr/>
        </p:nvSpPr>
        <p:spPr>
          <a:xfrm>
            <a:off x="7749100" y="350502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8" r:id="rId6"/>
    <p:sldLayoutId id="2147483659" r:id="rId7"/>
    <p:sldLayoutId id="2147483661" r:id="rId8"/>
    <p:sldLayoutId id="2147483662" r:id="rId9"/>
    <p:sldLayoutId id="2147483663" r:id="rId10"/>
    <p:sldLayoutId id="2147483671" r:id="rId11"/>
    <p:sldLayoutId id="2147483673" r:id="rId12"/>
    <p:sldLayoutId id="2147483679" r:id="rId13"/>
    <p:sldLayoutId id="214748368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mtClean="0"/>
              <a:t>THIẾT KẾ HỆ THỐNG NHÀ THÔNG MINH</a:t>
            </a:r>
            <a:endParaRPr/>
          </a:p>
        </p:txBody>
      </p:sp>
      <p:sp>
        <p:nvSpPr>
          <p:cNvPr id="297" name="Google Shape;297;p37"/>
          <p:cNvSpPr/>
          <p:nvPr/>
        </p:nvSpPr>
        <p:spPr>
          <a:xfrm>
            <a:off x="1597000" y="3549250"/>
            <a:ext cx="1125737"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651555" y="3585773"/>
            <a:ext cx="1016625" cy="338554"/>
          </a:xfrm>
          <a:prstGeom prst="rect">
            <a:avLst/>
          </a:prstGeom>
          <a:noFill/>
        </p:spPr>
        <p:txBody>
          <a:bodyPr wrap="none" rtlCol="0">
            <a:spAutoFit/>
          </a:bodyPr>
          <a:lstStyle/>
          <a:p>
            <a:r>
              <a:rPr lang="en-US" sz="1600" err="1" smtClean="0">
                <a:latin typeface="Syne"/>
              </a:rPr>
              <a:t>Nhóm</a:t>
            </a:r>
            <a:r>
              <a:rPr lang="en-US" sz="1600" smtClean="0">
                <a:latin typeface="Syne"/>
              </a:rPr>
              <a:t> 53</a:t>
            </a:r>
            <a:endParaRPr lang="en-US" sz="1600">
              <a:latin typeface="Syn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p:nvPr/>
        </p:nvSpPr>
        <p:spPr>
          <a:xfrm>
            <a:off x="4288536" y="452449"/>
            <a:ext cx="3349550" cy="57092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5"/>
          <p:cNvSpPr/>
          <p:nvPr/>
        </p:nvSpPr>
        <p:spPr>
          <a:xfrm>
            <a:off x="149277" y="2011681"/>
            <a:ext cx="2977604" cy="585215"/>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txBox="1">
            <a:spLocks noGrp="1"/>
          </p:cNvSpPr>
          <p:nvPr>
            <p:ph type="title"/>
          </p:nvPr>
        </p:nvSpPr>
        <p:spPr>
          <a:xfrm>
            <a:off x="0" y="2329103"/>
            <a:ext cx="3002078" cy="394500"/>
          </a:xfrm>
          <a:prstGeom prst="rect">
            <a:avLst/>
          </a:prstGeom>
        </p:spPr>
        <p:txBody>
          <a:bodyPr spcFirstLastPara="1" wrap="square" lIns="0" tIns="0" rIns="0" bIns="0" anchor="ctr" anchorCtr="0">
            <a:noAutofit/>
          </a:bodyPr>
          <a:lstStyle/>
          <a:p>
            <a:pPr marL="342900">
              <a:spcAft>
                <a:spcPts val="1200"/>
              </a:spcAft>
            </a:pPr>
            <a:r>
              <a:rPr lang="en-US" sz="1600" smtClean="0">
                <a:latin typeface="Syne"/>
              </a:rPr>
              <a:t>5. </a:t>
            </a:r>
            <a:r>
              <a:rPr lang="en-US" sz="1600"/>
              <a:t>Cảm biến báo cháy WIFI 5A-SM01</a:t>
            </a:r>
            <a:r>
              <a:rPr lang="en" sz="1600"/>
              <a:t/>
            </a:r>
            <a:br>
              <a:rPr lang="en" sz="1600"/>
            </a:br>
            <a:endParaRPr lang="en" sz="1600">
              <a:latin typeface="Syne"/>
            </a:endParaRPr>
          </a:p>
        </p:txBody>
      </p:sp>
      <p:sp>
        <p:nvSpPr>
          <p:cNvPr id="398" name="Google Shape;398;p45"/>
          <p:cNvSpPr txBox="1">
            <a:spLocks noGrp="1"/>
          </p:cNvSpPr>
          <p:nvPr>
            <p:ph type="subTitle" idx="3"/>
          </p:nvPr>
        </p:nvSpPr>
        <p:spPr>
          <a:xfrm>
            <a:off x="4179797" y="630073"/>
            <a:ext cx="3567027" cy="393300"/>
          </a:xfrm>
          <a:prstGeom prst="rect">
            <a:avLst/>
          </a:prstGeom>
        </p:spPr>
        <p:txBody>
          <a:bodyPr spcFirstLastPara="1" wrap="square" lIns="0" tIns="0" rIns="0" bIns="0" anchor="ctr" anchorCtr="0">
            <a:noAutofit/>
          </a:bodyPr>
          <a:lstStyle/>
          <a:p>
            <a:r>
              <a:rPr lang="en-US" sz="1600" smtClean="0">
                <a:latin typeface="Syne"/>
              </a:rPr>
              <a:t>4. </a:t>
            </a:r>
            <a:r>
              <a:rPr lang="en-US" sz="1600"/>
              <a:t>Động cơ điều khiển rèm Tuya</a:t>
            </a:r>
            <a:endParaRPr lang="en" sz="1600"/>
          </a:p>
          <a:p>
            <a:pPr lvl="0"/>
            <a:endParaRPr lang="en" sz="1600">
              <a:latin typeface="Syne"/>
            </a:endParaRPr>
          </a:p>
        </p:txBody>
      </p:sp>
      <p:pic>
        <p:nvPicPr>
          <p:cNvPr id="2050" name="Picture 2" descr="Động cơ rèm tự động thông minh Tuya Smart Curtain Mo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215" y="1200997"/>
            <a:ext cx="2096695" cy="209669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BÁO KHÓI QUA ĐIỆN THOẠI 5A-SM01 (WIFI) - SMARTTECH2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318" y="2723603"/>
            <a:ext cx="2146231" cy="2146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53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p:nvPr/>
        </p:nvSpPr>
        <p:spPr>
          <a:xfrm>
            <a:off x="4288536" y="452449"/>
            <a:ext cx="3849624" cy="57092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5"/>
          <p:cNvSpPr/>
          <p:nvPr/>
        </p:nvSpPr>
        <p:spPr>
          <a:xfrm>
            <a:off x="149277" y="2011681"/>
            <a:ext cx="2977604" cy="585215"/>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txBox="1">
            <a:spLocks noGrp="1"/>
          </p:cNvSpPr>
          <p:nvPr>
            <p:ph type="title"/>
          </p:nvPr>
        </p:nvSpPr>
        <p:spPr>
          <a:xfrm>
            <a:off x="0" y="2304288"/>
            <a:ext cx="3002078" cy="394500"/>
          </a:xfrm>
          <a:prstGeom prst="rect">
            <a:avLst/>
          </a:prstGeom>
        </p:spPr>
        <p:txBody>
          <a:bodyPr spcFirstLastPara="1" wrap="square" lIns="0" tIns="0" rIns="0" bIns="0" anchor="ctr" anchorCtr="0">
            <a:noAutofit/>
          </a:bodyPr>
          <a:lstStyle/>
          <a:p>
            <a:pPr marL="342900" lvl="0">
              <a:spcAft>
                <a:spcPts val="1200"/>
              </a:spcAft>
            </a:pPr>
            <a:r>
              <a:rPr lang="en-US" sz="1600" smtClean="0">
                <a:latin typeface="Syne"/>
              </a:rPr>
              <a:t>7. </a:t>
            </a:r>
            <a:r>
              <a:rPr lang="en-US" sz="1600"/>
              <a:t>Cảm Biến Mưa DQIA</a:t>
            </a:r>
            <a:r>
              <a:rPr lang="en" sz="1600"/>
              <a:t/>
            </a:r>
            <a:br>
              <a:rPr lang="en" sz="1600"/>
            </a:br>
            <a:endParaRPr lang="en" sz="1600">
              <a:latin typeface="Syne"/>
            </a:endParaRPr>
          </a:p>
        </p:txBody>
      </p:sp>
      <p:sp>
        <p:nvSpPr>
          <p:cNvPr id="398" name="Google Shape;398;p45"/>
          <p:cNvSpPr txBox="1">
            <a:spLocks noGrp="1"/>
          </p:cNvSpPr>
          <p:nvPr>
            <p:ph type="subTitle" idx="3"/>
          </p:nvPr>
        </p:nvSpPr>
        <p:spPr>
          <a:xfrm>
            <a:off x="4416549" y="826723"/>
            <a:ext cx="3567027" cy="393300"/>
          </a:xfrm>
          <a:prstGeom prst="rect">
            <a:avLst/>
          </a:prstGeom>
        </p:spPr>
        <p:txBody>
          <a:bodyPr spcFirstLastPara="1" wrap="square" lIns="0" tIns="0" rIns="0" bIns="0" anchor="ctr" anchorCtr="0">
            <a:noAutofit/>
          </a:bodyPr>
          <a:lstStyle/>
          <a:p>
            <a:pPr lvl="0"/>
            <a:r>
              <a:rPr lang="en-US" sz="1600" smtClean="0">
                <a:latin typeface="Syne"/>
              </a:rPr>
              <a:t>6. </a:t>
            </a:r>
            <a:r>
              <a:rPr lang="en-US" sz="1600"/>
              <a:t>Cảm biến chống trộm tia hồng ngoại </a:t>
            </a:r>
            <a:r>
              <a:rPr lang="en-US" sz="1600" smtClean="0"/>
              <a:t>ABO-20</a:t>
            </a:r>
            <a:endParaRPr lang="en" sz="1600"/>
          </a:p>
          <a:p>
            <a:endParaRPr lang="en" sz="1600"/>
          </a:p>
          <a:p>
            <a:pPr lvl="0"/>
            <a:endParaRPr lang="en" sz="1600">
              <a:latin typeface="Syne"/>
            </a:endParaRPr>
          </a:p>
        </p:txBody>
      </p:sp>
      <p:pic>
        <p:nvPicPr>
          <p:cNvPr id="3078" name="Picture 6" descr="Cảm biến chống trộm tia hồng ngoại ABO20 giá rẻ chính hãng HC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0693" y="1397647"/>
            <a:ext cx="2140424" cy="214042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ảm Biến Mưa Loại Tốt - Nsh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4762" y="2889503"/>
            <a:ext cx="1943774" cy="1943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4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979868" y="1800113"/>
            <a:ext cx="5188476" cy="142357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mtClean="0"/>
              <a:t>LỢI ÍCH KHI TỰ ĐỘNG HÓA</a:t>
            </a:r>
            <a:endParaRPr/>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mtClean="0"/>
              <a:t>02</a:t>
            </a:r>
            <a:endParaRPr/>
          </a:p>
        </p:txBody>
      </p:sp>
    </p:spTree>
    <p:extLst>
      <p:ext uri="{BB962C8B-B14F-4D97-AF65-F5344CB8AC3E}">
        <p14:creationId xmlns:p14="http://schemas.microsoft.com/office/powerpoint/2010/main" val="175397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6" name="Google Shape;746;p57"/>
          <p:cNvSpPr/>
          <p:nvPr/>
        </p:nvSpPr>
        <p:spPr>
          <a:xfrm>
            <a:off x="4798455" y="1644325"/>
            <a:ext cx="3058558" cy="582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8" name="Google Shape;748;p57"/>
          <p:cNvSpPr/>
          <p:nvPr/>
        </p:nvSpPr>
        <p:spPr>
          <a:xfrm>
            <a:off x="1344132" y="1644325"/>
            <a:ext cx="2896650" cy="582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9" name="Google Shape;749;p57"/>
          <p:cNvSpPr txBox="1">
            <a:spLocks noGrp="1"/>
          </p:cNvSpPr>
          <p:nvPr>
            <p:ph type="title"/>
          </p:nvPr>
        </p:nvSpPr>
        <p:spPr>
          <a:xfrm>
            <a:off x="1344132" y="1711975"/>
            <a:ext cx="2898600" cy="276311"/>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mtClean="0"/>
              <a:t>Nâng cao chất lượng cuộc sống</a:t>
            </a:r>
            <a:endParaRPr/>
          </a:p>
        </p:txBody>
      </p:sp>
      <p:sp>
        <p:nvSpPr>
          <p:cNvPr id="750" name="Google Shape;750;p57"/>
          <p:cNvSpPr txBox="1">
            <a:spLocks noGrp="1"/>
          </p:cNvSpPr>
          <p:nvPr>
            <p:ph type="subTitle" idx="1"/>
          </p:nvPr>
        </p:nvSpPr>
        <p:spPr>
          <a:xfrm>
            <a:off x="1346082" y="2568350"/>
            <a:ext cx="2894700" cy="762900"/>
          </a:xfrm>
          <a:prstGeom prst="rect">
            <a:avLst/>
          </a:prstGeom>
        </p:spPr>
        <p:txBody>
          <a:bodyPr spcFirstLastPara="1" wrap="square" lIns="0" tIns="0" rIns="0" bIns="0" anchor="t" anchorCtr="0">
            <a:noAutofit/>
          </a:bodyPr>
          <a:lstStyle/>
          <a:p>
            <a:pPr marL="0" lvl="0" indent="0" algn="l" rtl="0">
              <a:spcBef>
                <a:spcPts val="0"/>
              </a:spcBef>
              <a:spcAft>
                <a:spcPts val="0"/>
              </a:spcAft>
            </a:pPr>
            <a:r>
              <a:rPr lang="en" smtClean="0"/>
              <a:t>Tận hưởng cuộc sống tiện nghi và thoải mái hơn</a:t>
            </a:r>
          </a:p>
          <a:p>
            <a:pPr marL="0" lvl="0" indent="0" algn="l" rtl="0">
              <a:spcBef>
                <a:spcPts val="0"/>
              </a:spcBef>
              <a:spcAft>
                <a:spcPts val="0"/>
              </a:spcAft>
            </a:pPr>
            <a:r>
              <a:rPr lang="en" smtClean="0"/>
              <a:t>Giảm thiểu điện năng tiêu thụ</a:t>
            </a:r>
          </a:p>
          <a:p>
            <a:pPr marL="0" lvl="0" indent="0" algn="l" rtl="0">
              <a:spcBef>
                <a:spcPts val="0"/>
              </a:spcBef>
              <a:spcAft>
                <a:spcPts val="0"/>
              </a:spcAft>
            </a:pPr>
            <a:endParaRPr/>
          </a:p>
        </p:txBody>
      </p:sp>
      <p:sp>
        <p:nvSpPr>
          <p:cNvPr id="751" name="Google Shape;751;p57"/>
          <p:cNvSpPr txBox="1">
            <a:spLocks noGrp="1"/>
          </p:cNvSpPr>
          <p:nvPr>
            <p:ph type="title" idx="2"/>
          </p:nvPr>
        </p:nvSpPr>
        <p:spPr>
          <a:xfrm>
            <a:off x="4878434" y="1711975"/>
            <a:ext cx="28986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mtClean="0"/>
              <a:t>Cải thiện hiệu năng ngôi nhà</a:t>
            </a:r>
            <a:endParaRPr/>
          </a:p>
        </p:txBody>
      </p:sp>
      <p:sp>
        <p:nvSpPr>
          <p:cNvPr id="752" name="Google Shape;752;p57"/>
          <p:cNvSpPr txBox="1">
            <a:spLocks noGrp="1"/>
          </p:cNvSpPr>
          <p:nvPr>
            <p:ph type="subTitle" idx="3"/>
          </p:nvPr>
        </p:nvSpPr>
        <p:spPr>
          <a:xfrm>
            <a:off x="4798455" y="2568350"/>
            <a:ext cx="2898600" cy="75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mtClean="0"/>
              <a:t>Theo dõi, kiểm soát mọi thứ trong ngôi nhà dù đang ở bất cứ nơi nào</a:t>
            </a:r>
            <a:endParaRPr/>
          </a:p>
        </p:txBody>
      </p:sp>
    </p:spTree>
    <p:extLst>
      <p:ext uri="{BB962C8B-B14F-4D97-AF65-F5344CB8AC3E}">
        <p14:creationId xmlns:p14="http://schemas.microsoft.com/office/powerpoint/2010/main" val="115604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6" name="Google Shape;746;p57"/>
          <p:cNvSpPr/>
          <p:nvPr/>
        </p:nvSpPr>
        <p:spPr>
          <a:xfrm>
            <a:off x="4876484" y="1644325"/>
            <a:ext cx="2900550" cy="582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8" name="Google Shape;748;p57"/>
          <p:cNvSpPr/>
          <p:nvPr/>
        </p:nvSpPr>
        <p:spPr>
          <a:xfrm>
            <a:off x="1344132" y="1644325"/>
            <a:ext cx="2896650" cy="582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9" name="Google Shape;749;p57"/>
          <p:cNvSpPr txBox="1">
            <a:spLocks noGrp="1"/>
          </p:cNvSpPr>
          <p:nvPr>
            <p:ph type="title"/>
          </p:nvPr>
        </p:nvSpPr>
        <p:spPr>
          <a:xfrm>
            <a:off x="1344132" y="1711975"/>
            <a:ext cx="2898600" cy="276311"/>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mtClean="0"/>
              <a:t>Tăng cường an toàn, an ninh</a:t>
            </a:r>
            <a:endParaRPr/>
          </a:p>
        </p:txBody>
      </p:sp>
      <p:sp>
        <p:nvSpPr>
          <p:cNvPr id="750" name="Google Shape;750;p57"/>
          <p:cNvSpPr txBox="1">
            <a:spLocks noGrp="1"/>
          </p:cNvSpPr>
          <p:nvPr>
            <p:ph type="subTitle" idx="1"/>
          </p:nvPr>
        </p:nvSpPr>
        <p:spPr>
          <a:xfrm>
            <a:off x="1346082" y="2566400"/>
            <a:ext cx="2894700" cy="76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mtClean="0"/>
              <a:t>Phổ biến ở ứng dụng chống trộm và báo cháy</a:t>
            </a:r>
          </a:p>
          <a:p>
            <a:pPr marL="0" lvl="0" indent="0" algn="l" rtl="0">
              <a:spcBef>
                <a:spcPts val="0"/>
              </a:spcBef>
              <a:spcAft>
                <a:spcPts val="0"/>
              </a:spcAft>
              <a:buNone/>
            </a:pPr>
            <a:r>
              <a:rPr lang="en" smtClean="0"/>
              <a:t>Camera tốc độ cao giúp tăng cường an ninh cho ngôi nhà</a:t>
            </a:r>
            <a:endParaRPr/>
          </a:p>
        </p:txBody>
      </p:sp>
      <p:sp>
        <p:nvSpPr>
          <p:cNvPr id="751" name="Google Shape;751;p57"/>
          <p:cNvSpPr txBox="1">
            <a:spLocks noGrp="1"/>
          </p:cNvSpPr>
          <p:nvPr>
            <p:ph type="title" idx="2"/>
          </p:nvPr>
        </p:nvSpPr>
        <p:spPr>
          <a:xfrm>
            <a:off x="4878434" y="1711975"/>
            <a:ext cx="28986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mtClean="0"/>
              <a:t>Kiểm soát, tiết kiệm điện năng sử dụng</a:t>
            </a:r>
            <a:endParaRPr/>
          </a:p>
        </p:txBody>
      </p:sp>
      <p:sp>
        <p:nvSpPr>
          <p:cNvPr id="752" name="Google Shape;752;p57"/>
          <p:cNvSpPr txBox="1">
            <a:spLocks noGrp="1"/>
          </p:cNvSpPr>
          <p:nvPr>
            <p:ph type="subTitle" idx="3"/>
          </p:nvPr>
        </p:nvSpPr>
        <p:spPr>
          <a:xfrm>
            <a:off x="4878434" y="2565775"/>
            <a:ext cx="2898600" cy="75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mtClean="0"/>
              <a:t>Điều chỉnh thiết bị điện phù hợp với nhu cầu (cường độ mạnh/nhẹ, cài đặt giờ tắt/mở) giúp các thiết bị điện chỉ hoạt động những lúc cần thiết</a:t>
            </a:r>
            <a:endParaRPr/>
          </a:p>
        </p:txBody>
      </p:sp>
    </p:spTree>
    <p:extLst>
      <p:ext uri="{BB962C8B-B14F-4D97-AF65-F5344CB8AC3E}">
        <p14:creationId xmlns:p14="http://schemas.microsoft.com/office/powerpoint/2010/main" val="417237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mtClean="0"/>
              <a:t>QUY TRÌNH</a:t>
            </a:r>
            <a:endParaRPr/>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mtClean="0"/>
              <a:t>03</a:t>
            </a:r>
            <a:endParaRPr/>
          </a:p>
        </p:txBody>
      </p:sp>
    </p:spTree>
    <p:extLst>
      <p:ext uri="{BB962C8B-B14F-4D97-AF65-F5344CB8AC3E}">
        <p14:creationId xmlns:p14="http://schemas.microsoft.com/office/powerpoint/2010/main" val="376332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7"/>
          <p:cNvSpPr txBox="1">
            <a:spLocks noGrp="1"/>
          </p:cNvSpPr>
          <p:nvPr>
            <p:ph type="title"/>
          </p:nvPr>
        </p:nvSpPr>
        <p:spPr>
          <a:xfrm>
            <a:off x="713250" y="259188"/>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500" smtClean="0"/>
              <a:t>QUY TRÌNH CHỐNG TRỘM</a:t>
            </a:r>
            <a:endParaRPr sz="2500"/>
          </a:p>
        </p:txBody>
      </p:sp>
      <p:pic>
        <p:nvPicPr>
          <p:cNvPr id="2" name="Picture 1"/>
          <p:cNvPicPr>
            <a:picLocks noChangeAspect="1"/>
          </p:cNvPicPr>
          <p:nvPr/>
        </p:nvPicPr>
        <p:blipFill>
          <a:blip r:embed="rId3"/>
          <a:stretch>
            <a:fillRect/>
          </a:stretch>
        </p:blipFill>
        <p:spPr>
          <a:xfrm>
            <a:off x="3110522" y="858012"/>
            <a:ext cx="2922956" cy="3906012"/>
          </a:xfrm>
          <a:prstGeom prst="rect">
            <a:avLst/>
          </a:prstGeom>
        </p:spPr>
      </p:pic>
    </p:spTree>
    <p:extLst>
      <p:ext uri="{BB962C8B-B14F-4D97-AF65-F5344CB8AC3E}">
        <p14:creationId xmlns:p14="http://schemas.microsoft.com/office/powerpoint/2010/main" val="307838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7"/>
          <p:cNvSpPr txBox="1">
            <a:spLocks noGrp="1"/>
          </p:cNvSpPr>
          <p:nvPr>
            <p:ph type="title"/>
          </p:nvPr>
        </p:nvSpPr>
        <p:spPr>
          <a:xfrm>
            <a:off x="713250" y="259188"/>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500" smtClean="0"/>
              <a:t>QUY TRÌNH BÁO CHÁY</a:t>
            </a:r>
            <a:endParaRPr sz="2500"/>
          </a:p>
        </p:txBody>
      </p:sp>
      <p:pic>
        <p:nvPicPr>
          <p:cNvPr id="4" name="Picture 3"/>
          <p:cNvPicPr>
            <a:picLocks noChangeAspect="1"/>
          </p:cNvPicPr>
          <p:nvPr/>
        </p:nvPicPr>
        <p:blipFill>
          <a:blip r:embed="rId3"/>
          <a:stretch>
            <a:fillRect/>
          </a:stretch>
        </p:blipFill>
        <p:spPr>
          <a:xfrm>
            <a:off x="3502001" y="713088"/>
            <a:ext cx="2139997" cy="4268489"/>
          </a:xfrm>
          <a:prstGeom prst="rect">
            <a:avLst/>
          </a:prstGeom>
        </p:spPr>
      </p:pic>
    </p:spTree>
    <p:extLst>
      <p:ext uri="{BB962C8B-B14F-4D97-AF65-F5344CB8AC3E}">
        <p14:creationId xmlns:p14="http://schemas.microsoft.com/office/powerpoint/2010/main" val="147799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7"/>
          <p:cNvSpPr txBox="1">
            <a:spLocks noGrp="1"/>
          </p:cNvSpPr>
          <p:nvPr>
            <p:ph type="title"/>
          </p:nvPr>
        </p:nvSpPr>
        <p:spPr>
          <a:xfrm>
            <a:off x="1572786" y="259188"/>
            <a:ext cx="600759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500" smtClean="0"/>
              <a:t>QUY TRÌNH KÉO SÀO QUẦN ÁO KHI TRỜI MƯA</a:t>
            </a:r>
            <a:endParaRPr sz="2500"/>
          </a:p>
        </p:txBody>
      </p:sp>
      <p:pic>
        <p:nvPicPr>
          <p:cNvPr id="2" name="Picture 1"/>
          <p:cNvPicPr>
            <a:picLocks noChangeAspect="1"/>
          </p:cNvPicPr>
          <p:nvPr/>
        </p:nvPicPr>
        <p:blipFill>
          <a:blip r:embed="rId3"/>
          <a:stretch>
            <a:fillRect/>
          </a:stretch>
        </p:blipFill>
        <p:spPr>
          <a:xfrm>
            <a:off x="3206432" y="1125665"/>
            <a:ext cx="2740297" cy="3674935"/>
          </a:xfrm>
          <a:prstGeom prst="rect">
            <a:avLst/>
          </a:prstGeom>
        </p:spPr>
      </p:pic>
    </p:spTree>
    <p:extLst>
      <p:ext uri="{BB962C8B-B14F-4D97-AF65-F5344CB8AC3E}">
        <p14:creationId xmlns:p14="http://schemas.microsoft.com/office/powerpoint/2010/main" val="21959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7"/>
          <p:cNvSpPr txBox="1">
            <a:spLocks noGrp="1"/>
          </p:cNvSpPr>
          <p:nvPr>
            <p:ph type="title"/>
          </p:nvPr>
        </p:nvSpPr>
        <p:spPr>
          <a:xfrm>
            <a:off x="1572786" y="259188"/>
            <a:ext cx="600759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500" smtClean="0"/>
              <a:t>MÔ PHỎNG QUY TRÌNH BÁO CHÁY</a:t>
            </a:r>
            <a:endParaRPr sz="2500"/>
          </a:p>
        </p:txBody>
      </p:sp>
      <p:grpSp>
        <p:nvGrpSpPr>
          <p:cNvPr id="5" name="Group 4"/>
          <p:cNvGrpSpPr/>
          <p:nvPr/>
        </p:nvGrpSpPr>
        <p:grpSpPr>
          <a:xfrm>
            <a:off x="394679" y="1259568"/>
            <a:ext cx="8363804" cy="3156984"/>
            <a:chOff x="513130" y="1213848"/>
            <a:chExt cx="8363804" cy="3156984"/>
          </a:xfrm>
        </p:grpSpPr>
        <p:pic>
          <p:nvPicPr>
            <p:cNvPr id="3" name="Picture 2"/>
            <p:cNvPicPr>
              <a:picLocks noChangeAspect="1"/>
            </p:cNvPicPr>
            <p:nvPr/>
          </p:nvPicPr>
          <p:blipFill>
            <a:blip r:embed="rId3"/>
            <a:stretch>
              <a:fillRect/>
            </a:stretch>
          </p:blipFill>
          <p:spPr>
            <a:xfrm>
              <a:off x="513130" y="1213849"/>
              <a:ext cx="5147255" cy="3156983"/>
            </a:xfrm>
            <a:prstGeom prst="rect">
              <a:avLst/>
            </a:prstGeom>
          </p:spPr>
        </p:pic>
        <p:pic>
          <p:nvPicPr>
            <p:cNvPr id="4" name="Picture 3"/>
            <p:cNvPicPr>
              <a:picLocks noChangeAspect="1"/>
            </p:cNvPicPr>
            <p:nvPr/>
          </p:nvPicPr>
          <p:blipFill>
            <a:blip r:embed="rId4"/>
            <a:stretch>
              <a:fillRect/>
            </a:stretch>
          </p:blipFill>
          <p:spPr>
            <a:xfrm>
              <a:off x="5660385" y="1213848"/>
              <a:ext cx="3216549" cy="3156983"/>
            </a:xfrm>
            <a:prstGeom prst="rect">
              <a:avLst/>
            </a:prstGeom>
          </p:spPr>
        </p:pic>
      </p:grpSp>
    </p:spTree>
    <p:extLst>
      <p:ext uri="{BB962C8B-B14F-4D97-AF65-F5344CB8AC3E}">
        <p14:creationId xmlns:p14="http://schemas.microsoft.com/office/powerpoint/2010/main" val="216586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18" name="Google Shape;366;p43"/>
          <p:cNvSpPr/>
          <p:nvPr/>
        </p:nvSpPr>
        <p:spPr>
          <a:xfrm>
            <a:off x="433303" y="1637076"/>
            <a:ext cx="2653146" cy="75872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p43"/>
          <p:cNvSpPr/>
          <p:nvPr/>
        </p:nvSpPr>
        <p:spPr>
          <a:xfrm>
            <a:off x="3233177" y="1637076"/>
            <a:ext cx="2653146" cy="75872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6;p43"/>
          <p:cNvSpPr/>
          <p:nvPr/>
        </p:nvSpPr>
        <p:spPr>
          <a:xfrm>
            <a:off x="6058421" y="1637076"/>
            <a:ext cx="2653146" cy="75872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3"/>
          <p:cNvSpPr txBox="1">
            <a:spLocks noGrp="1"/>
          </p:cNvSpPr>
          <p:nvPr>
            <p:ph type="title"/>
          </p:nvPr>
        </p:nvSpPr>
        <p:spPr>
          <a:xfrm>
            <a:off x="603226" y="1739362"/>
            <a:ext cx="2313300" cy="276300"/>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mtClean="0"/>
              <a:t>Nguyễn Hoàng Thông</a:t>
            </a:r>
            <a:endParaRPr/>
          </a:p>
        </p:txBody>
      </p:sp>
      <p:sp>
        <p:nvSpPr>
          <p:cNvPr id="370" name="Google Shape;370;p43"/>
          <p:cNvSpPr txBox="1">
            <a:spLocks noGrp="1"/>
          </p:cNvSpPr>
          <p:nvPr>
            <p:ph type="subTitle" idx="1"/>
          </p:nvPr>
        </p:nvSpPr>
        <p:spPr>
          <a:xfrm>
            <a:off x="607126" y="2498085"/>
            <a:ext cx="2309400" cy="7950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mtClean="0"/>
              <a:t>52000861</a:t>
            </a:r>
            <a:endParaRPr/>
          </a:p>
        </p:txBody>
      </p:sp>
      <p:sp>
        <p:nvSpPr>
          <p:cNvPr id="371" name="Google Shape;371;p43"/>
          <p:cNvSpPr txBox="1">
            <a:spLocks noGrp="1"/>
          </p:cNvSpPr>
          <p:nvPr>
            <p:ph type="title" idx="2"/>
          </p:nvPr>
        </p:nvSpPr>
        <p:spPr>
          <a:xfrm>
            <a:off x="3415350" y="1739362"/>
            <a:ext cx="2313300" cy="276300"/>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mtClean="0"/>
              <a:t>Nguyễn Đức Minh Thuận</a:t>
            </a:r>
            <a:endParaRPr/>
          </a:p>
        </p:txBody>
      </p:sp>
      <p:sp>
        <p:nvSpPr>
          <p:cNvPr id="372" name="Google Shape;372;p43"/>
          <p:cNvSpPr txBox="1">
            <a:spLocks noGrp="1"/>
          </p:cNvSpPr>
          <p:nvPr>
            <p:ph type="subTitle" idx="3"/>
          </p:nvPr>
        </p:nvSpPr>
        <p:spPr>
          <a:xfrm>
            <a:off x="3403100" y="2498085"/>
            <a:ext cx="2313300" cy="7950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mtClean="0"/>
              <a:t>52000809</a:t>
            </a:r>
            <a:endParaRPr/>
          </a:p>
        </p:txBody>
      </p:sp>
      <p:sp>
        <p:nvSpPr>
          <p:cNvPr id="373" name="Google Shape;373;p43"/>
          <p:cNvSpPr txBox="1">
            <a:spLocks noGrp="1"/>
          </p:cNvSpPr>
          <p:nvPr>
            <p:ph type="title" idx="4"/>
          </p:nvPr>
        </p:nvSpPr>
        <p:spPr>
          <a:xfrm>
            <a:off x="6228344" y="1739362"/>
            <a:ext cx="2313300" cy="276300"/>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mtClean="0"/>
              <a:t>Đinh Nguyễn Thanh Tuyền</a:t>
            </a:r>
            <a:endParaRPr/>
          </a:p>
        </p:txBody>
      </p:sp>
      <p:sp>
        <p:nvSpPr>
          <p:cNvPr id="374" name="Google Shape;374;p43"/>
          <p:cNvSpPr txBox="1">
            <a:spLocks noGrp="1"/>
          </p:cNvSpPr>
          <p:nvPr>
            <p:ph type="subTitle" idx="5"/>
          </p:nvPr>
        </p:nvSpPr>
        <p:spPr>
          <a:xfrm>
            <a:off x="6228865" y="2498085"/>
            <a:ext cx="2313300" cy="7950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mtClean="0"/>
              <a:t>51900617</a:t>
            </a:r>
            <a:endParaRPr/>
          </a:p>
        </p:txBody>
      </p:sp>
      <p:sp>
        <p:nvSpPr>
          <p:cNvPr id="375" name="Google Shape;375;p43"/>
          <p:cNvSpPr txBox="1">
            <a:spLocks noGrp="1"/>
          </p:cNvSpPr>
          <p:nvPr>
            <p:ph type="title" idx="6"/>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mtClean="0"/>
              <a:t>THÀNH VIÊN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8" name="Google Shape;1060;p72"/>
          <p:cNvSpPr txBox="1">
            <a:spLocks noGrp="1"/>
          </p:cNvSpPr>
          <p:nvPr>
            <p:ph type="title"/>
          </p:nvPr>
        </p:nvSpPr>
        <p:spPr>
          <a:xfrm>
            <a:off x="2642550" y="625133"/>
            <a:ext cx="6217986" cy="747600"/>
          </a:xfrm>
          <a:prstGeom prst="rect">
            <a:avLst/>
          </a:prstGeom>
        </p:spPr>
        <p:txBody>
          <a:bodyPr spcFirstLastPara="1" wrap="square" lIns="0" tIns="0" rIns="0" bIns="0" anchor="t" anchorCtr="0">
            <a:noAutofit/>
          </a:bodyPr>
          <a:lstStyle/>
          <a:p>
            <a:pPr marL="0" lvl="0" indent="0" algn="ctr" rtl="0">
              <a:spcBef>
                <a:spcPts val="0"/>
              </a:spcBef>
              <a:spcAft>
                <a:spcPts val="0"/>
              </a:spcAft>
              <a:buSzPts val="5800"/>
              <a:buNone/>
            </a:pPr>
            <a:r>
              <a:rPr lang="en" sz="6000"/>
              <a:t>THANKS</a:t>
            </a:r>
            <a:r>
              <a:rPr lang="en"/>
              <a:t>!</a:t>
            </a:r>
            <a:endParaRPr/>
          </a:p>
        </p:txBody>
      </p:sp>
      <p:sp>
        <p:nvSpPr>
          <p:cNvPr id="9" name="Google Shape;1061;p72"/>
          <p:cNvSpPr txBox="1">
            <a:spLocks noGrp="1"/>
          </p:cNvSpPr>
          <p:nvPr>
            <p:ph type="subTitle" idx="1"/>
          </p:nvPr>
        </p:nvSpPr>
        <p:spPr>
          <a:xfrm>
            <a:off x="2642550" y="2612624"/>
            <a:ext cx="6217986" cy="358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Does anyone have any questions?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39"/>
          <p:cNvSpPr/>
          <p:nvPr/>
        </p:nvSpPr>
        <p:spPr>
          <a:xfrm>
            <a:off x="5640625" y="16266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1684903" y="3184271"/>
            <a:ext cx="2789400" cy="61678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1674150" y="16077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51150" y="1550775"/>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748577" y="3074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748577" y="1550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mtClean="0"/>
              <a:t>NỘI DUNG</a:t>
            </a:r>
            <a:endParaRPr/>
          </a:p>
        </p:txBody>
      </p:sp>
      <p:sp>
        <p:nvSpPr>
          <p:cNvPr id="318" name="Google Shape;318;p39"/>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mtClean="0"/>
              <a:t>Mô tả hệ thống</a:t>
            </a:r>
            <a:endParaRPr/>
          </a:p>
        </p:txBody>
      </p:sp>
      <p:sp>
        <p:nvSpPr>
          <p:cNvPr id="320" name="Google Shape;320;p39"/>
          <p:cNvSpPr txBox="1">
            <a:spLocks noGrp="1"/>
          </p:cNvSpPr>
          <p:nvPr>
            <p:ph type="title" idx="3"/>
          </p:nvPr>
        </p:nvSpPr>
        <p:spPr>
          <a:xfrm>
            <a:off x="815358" y="16473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21" name="Google Shape;321;p39"/>
          <p:cNvSpPr txBox="1">
            <a:spLocks noGrp="1"/>
          </p:cNvSpPr>
          <p:nvPr>
            <p:ph type="title" idx="4"/>
          </p:nvPr>
        </p:nvSpPr>
        <p:spPr>
          <a:xfrm>
            <a:off x="1674150" y="3252950"/>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mtClean="0"/>
              <a:t>Lợi ích khi tự động hóa</a:t>
            </a:r>
            <a:endParaRPr/>
          </a:p>
        </p:txBody>
      </p:sp>
      <p:sp>
        <p:nvSpPr>
          <p:cNvPr id="323" name="Google Shape;323;p39"/>
          <p:cNvSpPr txBox="1">
            <a:spLocks noGrp="1"/>
          </p:cNvSpPr>
          <p:nvPr>
            <p:ph type="title" idx="6"/>
          </p:nvPr>
        </p:nvSpPr>
        <p:spPr>
          <a:xfrm>
            <a:off x="813816" y="31728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324" name="Google Shape;324;p39"/>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en" smtClean="0"/>
              <a:t>Quy trình</a:t>
            </a:r>
            <a:endParaRPr/>
          </a:p>
        </p:txBody>
      </p:sp>
      <p:sp>
        <p:nvSpPr>
          <p:cNvPr id="326" name="Google Shape;326;p39"/>
          <p:cNvSpPr txBox="1">
            <a:spLocks noGrp="1"/>
          </p:cNvSpPr>
          <p:nvPr>
            <p:ph type="title" idx="9"/>
          </p:nvPr>
        </p:nvSpPr>
        <p:spPr>
          <a:xfrm>
            <a:off x="4829393" y="1647361"/>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mtClean="0"/>
              <a:t>Mô tả hệ thống</a:t>
            </a:r>
            <a:endParaRPr/>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01</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2"/>
          <p:cNvSpPr txBox="1">
            <a:spLocks noGrp="1"/>
          </p:cNvSpPr>
          <p:nvPr>
            <p:ph type="title"/>
          </p:nvPr>
        </p:nvSpPr>
        <p:spPr>
          <a:xfrm>
            <a:off x="2140950" y="1473238"/>
            <a:ext cx="5183394" cy="800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mtClean="0"/>
              <a:t>KHÁI QUÁT</a:t>
            </a:r>
            <a:endParaRPr/>
          </a:p>
        </p:txBody>
      </p:sp>
      <p:sp>
        <p:nvSpPr>
          <p:cNvPr id="361" name="Google Shape;361;p42"/>
          <p:cNvSpPr txBox="1">
            <a:spLocks noGrp="1"/>
          </p:cNvSpPr>
          <p:nvPr>
            <p:ph type="subTitle" idx="1"/>
          </p:nvPr>
        </p:nvSpPr>
        <p:spPr>
          <a:xfrm>
            <a:off x="2138550" y="2361274"/>
            <a:ext cx="4866900" cy="1255500"/>
          </a:xfrm>
          <a:prstGeom prst="rect">
            <a:avLst/>
          </a:prstGeom>
        </p:spPr>
        <p:txBody>
          <a:bodyPr spcFirstLastPara="1" wrap="square" lIns="0" tIns="0" rIns="0" bIns="0" anchor="t" anchorCtr="0">
            <a:noAutofit/>
          </a:bodyPr>
          <a:lstStyle/>
          <a:p>
            <a:pPr marL="0" lvl="0" indent="0">
              <a:spcAft>
                <a:spcPts val="1200"/>
              </a:spcAft>
            </a:pPr>
            <a:r>
              <a:rPr lang="en-US"/>
              <a:t>C</a:t>
            </a:r>
            <a:r>
              <a:rPr lang="vi-VN" smtClean="0"/>
              <a:t>ăn </a:t>
            </a:r>
            <a:r>
              <a:rPr lang="vi-VN"/>
              <a:t>nhà có </a:t>
            </a:r>
            <a:r>
              <a:rPr lang="en-US" smtClean="0"/>
              <a:t>2</a:t>
            </a:r>
            <a:r>
              <a:rPr lang="vi-VN" smtClean="0"/>
              <a:t> </a:t>
            </a:r>
            <a:r>
              <a:rPr lang="vi-VN"/>
              <a:t>phòng ngủ, </a:t>
            </a:r>
            <a:r>
              <a:rPr lang="en-US" smtClean="0"/>
              <a:t>2</a:t>
            </a:r>
            <a:r>
              <a:rPr lang="vi-VN" smtClean="0"/>
              <a:t> </a:t>
            </a:r>
            <a:r>
              <a:rPr lang="vi-VN"/>
              <a:t>phòng khách, </a:t>
            </a:r>
            <a:r>
              <a:rPr lang="en-US" smtClean="0"/>
              <a:t>4</a:t>
            </a:r>
            <a:r>
              <a:rPr lang="vi-VN" smtClean="0"/>
              <a:t> </a:t>
            </a:r>
            <a:r>
              <a:rPr lang="vi-VN"/>
              <a:t>cửa ra vào, </a:t>
            </a:r>
            <a:r>
              <a:rPr lang="en-US" smtClean="0"/>
              <a:t>4</a:t>
            </a:r>
            <a:r>
              <a:rPr lang="vi-VN" smtClean="0"/>
              <a:t> </a:t>
            </a:r>
            <a:r>
              <a:rPr lang="vi-VN"/>
              <a:t>cửa sổ, và 1 garage xe </a:t>
            </a:r>
            <a:r>
              <a:rPr lang="vi-VN" smtClean="0"/>
              <a:t>hơi</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1709188" y="803412"/>
            <a:ext cx="3264300" cy="40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mtClean="0"/>
              <a:t>THIẾT BỊ</a:t>
            </a:r>
            <a:endParaRPr/>
          </a:p>
        </p:txBody>
      </p:sp>
      <p:sp>
        <p:nvSpPr>
          <p:cNvPr id="384" name="Google Shape;384;p44"/>
          <p:cNvSpPr txBox="1">
            <a:spLocks noGrp="1"/>
          </p:cNvSpPr>
          <p:nvPr>
            <p:ph type="subTitle" idx="1"/>
          </p:nvPr>
        </p:nvSpPr>
        <p:spPr>
          <a:xfrm>
            <a:off x="1708737" y="1299065"/>
            <a:ext cx="3763807" cy="1766400"/>
          </a:xfrm>
          <a:prstGeom prst="rect">
            <a:avLst/>
          </a:prstGeom>
        </p:spPr>
        <p:txBody>
          <a:bodyPr spcFirstLastPara="1" wrap="square" lIns="0" tIns="0" rIns="0" bIns="0" anchor="t" anchorCtr="0">
            <a:noAutofit/>
          </a:bodyPr>
          <a:lstStyle/>
          <a:p>
            <a:pPr marL="342900" lvl="0" algn="l" rtl="0">
              <a:spcBef>
                <a:spcPts val="0"/>
              </a:spcBef>
              <a:spcAft>
                <a:spcPts val="1200"/>
              </a:spcAft>
              <a:buAutoNum type="arabicPeriod"/>
            </a:pPr>
            <a:r>
              <a:rPr lang="en" smtClean="0"/>
              <a:t>Bếp</a:t>
            </a:r>
          </a:p>
          <a:p>
            <a:pPr marL="342900" lvl="0" algn="l" rtl="0">
              <a:spcBef>
                <a:spcPts val="0"/>
              </a:spcBef>
              <a:spcAft>
                <a:spcPts val="1200"/>
              </a:spcAft>
              <a:buAutoNum type="arabicPeriod"/>
            </a:pPr>
            <a:r>
              <a:rPr lang="en" smtClean="0"/>
              <a:t>Hệ thống cửa</a:t>
            </a:r>
          </a:p>
          <a:p>
            <a:pPr marL="342900" lvl="0" algn="l" rtl="0">
              <a:spcBef>
                <a:spcPts val="0"/>
              </a:spcBef>
              <a:spcAft>
                <a:spcPts val="1200"/>
              </a:spcAft>
              <a:buAutoNum type="arabicPeriod"/>
            </a:pPr>
            <a:r>
              <a:rPr lang="en" smtClean="0"/>
              <a:t>Hệ thống rèm cửa</a:t>
            </a:r>
          </a:p>
          <a:p>
            <a:pPr marL="342900" lvl="0" algn="l" rtl="0">
              <a:spcBef>
                <a:spcPts val="0"/>
              </a:spcBef>
              <a:spcAft>
                <a:spcPts val="1200"/>
              </a:spcAft>
              <a:buAutoNum type="arabicPeriod"/>
            </a:pPr>
            <a:r>
              <a:rPr lang="en" smtClean="0"/>
              <a:t>Cảm biến chống trộm trong garage</a:t>
            </a:r>
          </a:p>
          <a:p>
            <a:pPr marL="342900" lvl="0" algn="l" rtl="0">
              <a:spcBef>
                <a:spcPts val="0"/>
              </a:spcBef>
              <a:spcAft>
                <a:spcPts val="1200"/>
              </a:spcAft>
              <a:buAutoNum type="arabicPeriod"/>
            </a:pPr>
            <a:r>
              <a:rPr lang="en" smtClean="0"/>
              <a:t>Máy lạnh</a:t>
            </a:r>
          </a:p>
          <a:p>
            <a:pPr marL="342900" lvl="0" algn="l" rtl="0">
              <a:spcBef>
                <a:spcPts val="0"/>
              </a:spcBef>
              <a:spcAft>
                <a:spcPts val="1200"/>
              </a:spcAft>
              <a:buAutoNum type="arabicPeriod"/>
            </a:pPr>
            <a:r>
              <a:rPr lang="en" smtClean="0"/>
              <a:t>Đèn thông minh</a:t>
            </a:r>
          </a:p>
          <a:p>
            <a:pPr marL="342900" lvl="0" algn="l" rtl="0">
              <a:spcBef>
                <a:spcPts val="0"/>
              </a:spcBef>
              <a:spcAft>
                <a:spcPts val="1200"/>
              </a:spcAft>
              <a:buAutoNum type="arabicPeriod"/>
            </a:pPr>
            <a:r>
              <a:rPr lang="en" smtClean="0"/>
              <a:t>Tủ lạnh </a:t>
            </a:r>
          </a:p>
          <a:p>
            <a:pPr marL="342900" lvl="0" algn="l" rtl="0">
              <a:spcBef>
                <a:spcPts val="0"/>
              </a:spcBef>
              <a:spcAft>
                <a:spcPts val="1200"/>
              </a:spcAft>
              <a:buAutoNum type="arabicPeriod"/>
            </a:pPr>
            <a:r>
              <a:rPr lang="en" smtClean="0"/>
              <a:t>Máy rửa chén</a:t>
            </a:r>
          </a:p>
          <a:p>
            <a:pPr marL="342900" lvl="0" algn="l" rtl="0">
              <a:spcBef>
                <a:spcPts val="0"/>
              </a:spcBef>
              <a:spcAft>
                <a:spcPts val="1200"/>
              </a:spcAft>
              <a:buAutoNum type="arabicPeriod"/>
            </a:pPr>
            <a:r>
              <a:rPr lang="en" smtClean="0"/>
              <a:t>Bếp điện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3" name="Google Shape;553;p53"/>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mtClean="0"/>
              <a:t>SƠ ĐỒ BỐ TRÍ THIẾT BỊ</a:t>
            </a:r>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1274661"/>
            <a:ext cx="7004304" cy="3345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1709188" y="803412"/>
            <a:ext cx="5011652" cy="40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mtClean="0"/>
              <a:t>CẢM BIẾN / ĐỘNG CƠ</a:t>
            </a:r>
            <a:endParaRPr/>
          </a:p>
        </p:txBody>
      </p:sp>
      <p:sp>
        <p:nvSpPr>
          <p:cNvPr id="4" name="Google Shape;398;p45"/>
          <p:cNvSpPr txBox="1">
            <a:spLocks/>
          </p:cNvSpPr>
          <p:nvPr/>
        </p:nvSpPr>
        <p:spPr>
          <a:xfrm>
            <a:off x="1709188" y="1565389"/>
            <a:ext cx="3932660" cy="3933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smtClean="0">
                <a:latin typeface="Syne"/>
              </a:rPr>
              <a:t>1. Cảm biến khí Gas (MQ5 - Gas Sensor)</a:t>
            </a:r>
            <a:endParaRPr lang="en" sz="1600">
              <a:latin typeface="Syne"/>
            </a:endParaRPr>
          </a:p>
        </p:txBody>
      </p:sp>
      <p:pic>
        <p:nvPicPr>
          <p:cNvPr id="5" name="Picture 2" descr="Cảm biến khí gas MQ-5 Gas Sensor | Điện tử Pr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188" y="2313566"/>
            <a:ext cx="2412734" cy="180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61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p:nvPr/>
        </p:nvSpPr>
        <p:spPr>
          <a:xfrm>
            <a:off x="4288536" y="452449"/>
            <a:ext cx="3458288" cy="57092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5"/>
          <p:cNvSpPr/>
          <p:nvPr/>
        </p:nvSpPr>
        <p:spPr>
          <a:xfrm>
            <a:off x="149277" y="2011681"/>
            <a:ext cx="2977604" cy="585215"/>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txBox="1">
            <a:spLocks noGrp="1"/>
          </p:cNvSpPr>
          <p:nvPr>
            <p:ph type="title"/>
          </p:nvPr>
        </p:nvSpPr>
        <p:spPr>
          <a:xfrm>
            <a:off x="0" y="2304288"/>
            <a:ext cx="3002078" cy="394500"/>
          </a:xfrm>
          <a:prstGeom prst="rect">
            <a:avLst/>
          </a:prstGeom>
        </p:spPr>
        <p:txBody>
          <a:bodyPr spcFirstLastPara="1" wrap="square" lIns="0" tIns="0" rIns="0" bIns="0" anchor="ctr" anchorCtr="0">
            <a:noAutofit/>
          </a:bodyPr>
          <a:lstStyle/>
          <a:p>
            <a:pPr marL="342900">
              <a:spcAft>
                <a:spcPts val="1200"/>
              </a:spcAft>
            </a:pPr>
            <a:r>
              <a:rPr lang="en-US" sz="1600" smtClean="0">
                <a:latin typeface="Syne"/>
              </a:rPr>
              <a:t>3. </a:t>
            </a:r>
            <a:r>
              <a:rPr lang="en-US" sz="1600"/>
              <a:t>Cảm biến ánh sáng CB03.LS.BLE (DC)</a:t>
            </a:r>
            <a:r>
              <a:rPr lang="en" sz="1600"/>
              <a:t/>
            </a:r>
            <a:br>
              <a:rPr lang="en" sz="1600"/>
            </a:br>
            <a:endParaRPr lang="en" sz="1600">
              <a:latin typeface="Syne"/>
            </a:endParaRPr>
          </a:p>
        </p:txBody>
      </p:sp>
      <p:sp>
        <p:nvSpPr>
          <p:cNvPr id="398" name="Google Shape;398;p45"/>
          <p:cNvSpPr txBox="1">
            <a:spLocks noGrp="1"/>
          </p:cNvSpPr>
          <p:nvPr>
            <p:ph type="subTitle" idx="3"/>
          </p:nvPr>
        </p:nvSpPr>
        <p:spPr>
          <a:xfrm>
            <a:off x="4234166" y="541261"/>
            <a:ext cx="3567027" cy="393300"/>
          </a:xfrm>
          <a:prstGeom prst="rect">
            <a:avLst/>
          </a:prstGeom>
        </p:spPr>
        <p:txBody>
          <a:bodyPr spcFirstLastPara="1" wrap="square" lIns="0" tIns="0" rIns="0" bIns="0" anchor="ctr" anchorCtr="0">
            <a:noAutofit/>
          </a:bodyPr>
          <a:lstStyle/>
          <a:p>
            <a:pPr lvl="0"/>
            <a:r>
              <a:rPr lang="en-US" sz="1600">
                <a:latin typeface="Syne"/>
              </a:rPr>
              <a:t>2. Cảm biến an toàn và mở cửa cho cửa tự động IXIO-D</a:t>
            </a:r>
            <a:endParaRPr lang="en" sz="1600">
              <a:latin typeface="Syne"/>
            </a:endParaRPr>
          </a:p>
        </p:txBody>
      </p:sp>
      <p:pic>
        <p:nvPicPr>
          <p:cNvPr id="2052" name="Picture 4" descr="Cảm biến an toàn và mở cửa cho cửa tự động IXI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484" y="1112185"/>
            <a:ext cx="3133261" cy="18799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ộ cảm biến ánh sá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341" y="2889503"/>
            <a:ext cx="2053195" cy="2053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4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1475</Words>
  <Application>Microsoft Office PowerPoint</Application>
  <PresentationFormat>On-screen Show (16:9)</PresentationFormat>
  <Paragraphs>84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Barlow SemiBold</vt:lpstr>
      <vt:lpstr>Commissioner</vt:lpstr>
      <vt:lpstr>Commissioner ExtraBold</vt:lpstr>
      <vt:lpstr>Syne</vt:lpstr>
      <vt:lpstr>Syne SemiBold</vt:lpstr>
      <vt:lpstr>Wind Energy Supplier Pitch Deck by Slidesgo</vt:lpstr>
      <vt:lpstr>THIẾT KẾ HỆ THỐNG NHÀ THÔNG MINH</vt:lpstr>
      <vt:lpstr>Nguyễn Hoàng Thông</vt:lpstr>
      <vt:lpstr>NỘI DUNG</vt:lpstr>
      <vt:lpstr>Mô tả hệ thống</vt:lpstr>
      <vt:lpstr>KHÁI QUÁT</vt:lpstr>
      <vt:lpstr>THIẾT BỊ</vt:lpstr>
      <vt:lpstr>SƠ ĐỒ BỐ TRÍ THIẾT BỊ</vt:lpstr>
      <vt:lpstr>CẢM BIẾN / ĐỘNG CƠ</vt:lpstr>
      <vt:lpstr>3. Cảm biến ánh sáng CB03.LS.BLE (DC) </vt:lpstr>
      <vt:lpstr>5. Cảm biến báo cháy WIFI 5A-SM01 </vt:lpstr>
      <vt:lpstr>7. Cảm Biến Mưa DQIA </vt:lpstr>
      <vt:lpstr>LỢI ÍCH KHI TỰ ĐỘNG HÓA</vt:lpstr>
      <vt:lpstr>Nâng cao chất lượng cuộc sống</vt:lpstr>
      <vt:lpstr>Tăng cường an toàn, an ninh</vt:lpstr>
      <vt:lpstr>QUY TRÌNH</vt:lpstr>
      <vt:lpstr>QUY TRÌNH CHỐNG TRỘM</vt:lpstr>
      <vt:lpstr>QUY TRÌNH BÁO CHÁY</vt:lpstr>
      <vt:lpstr>QUY TRÌNH KÉO SÀO QUẦN ÁO KHI TRỜI MƯA</vt:lpstr>
      <vt:lpstr>MÔ PHỎNG QUY TRÌNH BÁO CHÁY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ENERGY SUPPLIER PITCH DECK</dc:title>
  <cp:lastModifiedBy>ACER</cp:lastModifiedBy>
  <cp:revision>25</cp:revision>
  <dcterms:modified xsi:type="dcterms:W3CDTF">2022-10-31T06:00:44Z</dcterms:modified>
</cp:coreProperties>
</file>