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8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9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0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31.xml" ContentType="application/vnd.openxmlformats-officedocument.presentationml.tags+xml"/>
  <Override PartName="/ppt/notesSlides/notesSlide11.xml" ContentType="application/vnd.openxmlformats-officedocument.presentationml.notesSlide+xml"/>
  <Override PartName="/ppt/tags/tag32.xml" ContentType="application/vnd.openxmlformats-officedocument.presentationml.tags+xml"/>
  <Override PartName="/ppt/notesSlides/notesSlide12.xml" ContentType="application/vnd.openxmlformats-officedocument.presentationml.notesSlide+xml"/>
  <Override PartName="/ppt/tags/tag33.xml" ContentType="application/vnd.openxmlformats-officedocument.presentationml.tag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3"/>
  </p:sldMasterIdLst>
  <p:notesMasterIdLst>
    <p:notesMasterId r:id="rId27"/>
  </p:notesMasterIdLst>
  <p:handoutMasterIdLst>
    <p:handoutMasterId r:id="rId28"/>
  </p:handoutMasterIdLst>
  <p:sldIdLst>
    <p:sldId id="321" r:id="rId4"/>
    <p:sldId id="330" r:id="rId5"/>
    <p:sldId id="290" r:id="rId6"/>
    <p:sldId id="331" r:id="rId7"/>
    <p:sldId id="294" r:id="rId8"/>
    <p:sldId id="2145705951" r:id="rId9"/>
    <p:sldId id="2145705925" r:id="rId10"/>
    <p:sldId id="2145705952" r:id="rId11"/>
    <p:sldId id="2145705953" r:id="rId12"/>
    <p:sldId id="2145705954" r:id="rId13"/>
    <p:sldId id="2145705968" r:id="rId14"/>
    <p:sldId id="2145705955" r:id="rId15"/>
    <p:sldId id="2145705967" r:id="rId16"/>
    <p:sldId id="2145705956" r:id="rId17"/>
    <p:sldId id="2145705957" r:id="rId18"/>
    <p:sldId id="2145705958" r:id="rId19"/>
    <p:sldId id="2145705959" r:id="rId20"/>
    <p:sldId id="2145705960" r:id="rId21"/>
    <p:sldId id="2145705961" r:id="rId22"/>
    <p:sldId id="2145705962" r:id="rId23"/>
    <p:sldId id="2145705963" r:id="rId24"/>
    <p:sldId id="2145705964" r:id="rId25"/>
    <p:sldId id="2145705965" r:id="rId26"/>
  </p:sldIdLst>
  <p:sldSz cx="12192000" cy="6858000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otes" id="{22A221C9-5B71-4357-B92B-47EC9E1F1A43}">
          <p14:sldIdLst/>
        </p14:section>
        <p14:section name="Slide examples" id="{92C1AA63-312F-4789-8247-203676534D38}">
          <p14:sldIdLst>
            <p14:sldId id="321"/>
            <p14:sldId id="330"/>
            <p14:sldId id="290"/>
            <p14:sldId id="331"/>
            <p14:sldId id="294"/>
            <p14:sldId id="2145705951"/>
            <p14:sldId id="2145705925"/>
            <p14:sldId id="2145705952"/>
            <p14:sldId id="2145705953"/>
            <p14:sldId id="2145705954"/>
            <p14:sldId id="2145705968"/>
            <p14:sldId id="2145705955"/>
            <p14:sldId id="2145705967"/>
            <p14:sldId id="2145705956"/>
            <p14:sldId id="2145705957"/>
            <p14:sldId id="2145705958"/>
            <p14:sldId id="2145705959"/>
            <p14:sldId id="2145705960"/>
            <p14:sldId id="2145705961"/>
            <p14:sldId id="2145705962"/>
            <p14:sldId id="2145705963"/>
            <p14:sldId id="2145705964"/>
            <p14:sldId id="21457059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E0FA"/>
    <a:srgbClr val="9A07CB"/>
    <a:srgbClr val="1DA8E7"/>
    <a:srgbClr val="F300D6"/>
    <a:srgbClr val="3366FF"/>
    <a:srgbClr val="CC071E"/>
    <a:srgbClr val="0CE6CF"/>
    <a:srgbClr val="00467F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81055" autoAdjust="0"/>
  </p:normalViewPr>
  <p:slideViewPr>
    <p:cSldViewPr snapToGrid="0" snapToObjects="1" showGuides="1">
      <p:cViewPr varScale="1">
        <p:scale>
          <a:sx n="57" d="100"/>
          <a:sy n="57" d="100"/>
        </p:scale>
        <p:origin x="1260" y="42"/>
      </p:cViewPr>
      <p:guideLst/>
    </p:cSldViewPr>
  </p:slideViewPr>
  <p:outlineViewPr>
    <p:cViewPr>
      <p:scale>
        <a:sx n="33" d="100"/>
        <a:sy n="33" d="100"/>
      </p:scale>
      <p:origin x="0" y="-24600"/>
    </p:cViewPr>
  </p:outlineViewPr>
  <p:notesTextViewPr>
    <p:cViewPr>
      <p:scale>
        <a:sx n="1" d="1"/>
        <a:sy n="1" d="1"/>
      </p:scale>
      <p:origin x="0" y="-108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 snapToObjects="1" showGuides="1">
      <p:cViewPr varScale="1">
        <p:scale>
          <a:sx n="80" d="100"/>
          <a:sy n="80" d="100"/>
        </p:scale>
        <p:origin x="39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7904110-CA28-333E-2C34-1D6898DC0F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78BA21-CD2F-EE12-5978-472132E8FF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5959A-AE8E-4098-8E47-081D9FE6ACD1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0F835B-6669-0F4A-D3F6-4284B75B49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16185-AADD-6E7A-A4FC-A558DFE03E0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649B8-B442-4509-AEA1-C442A3113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352196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82F50848-CCE2-4F33-8910-F863336B6EB2}" type="datetimeFigureOut">
              <a:rPr lang="de-CH" smtClean="0"/>
              <a:pPr/>
              <a:t>25.08.2025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6A4FF178-7F5C-4C53-AC97-DF4205D97146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5230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0493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/>
              <a:t>Học </a:t>
            </a:r>
            <a:r>
              <a:rPr lang="vi-VN" b="1"/>
              <a:t>Dapper &amp; Entity Framework</a:t>
            </a:r>
            <a:r>
              <a:rPr lang="vi-VN"/>
              <a:t> để thao tác với database.</a:t>
            </a:r>
          </a:p>
          <a:p>
            <a:r>
              <a:rPr lang="vi-VN"/>
              <a:t>Tìm hiểu </a:t>
            </a:r>
            <a:r>
              <a:rPr lang="vi-VN" b="1"/>
              <a:t>MVC architecture</a:t>
            </a:r>
            <a:r>
              <a:rPr lang="vi-VN"/>
              <a:t> giúp tổ chức ứng dụng rõ ràng hơn.</a:t>
            </a:r>
          </a:p>
          <a:p>
            <a:r>
              <a:rPr lang="vi-VN"/>
              <a:t>Nắm khái niệm </a:t>
            </a:r>
            <a:r>
              <a:rPr lang="vi-VN" b="1"/>
              <a:t>Slowly Changing Dimensions (SCD 1,2,3)</a:t>
            </a:r>
            <a:r>
              <a:rPr lang="vi-VN"/>
              <a:t> cho quản lý phiên bản dữ liệu.</a:t>
            </a:r>
          </a:p>
          <a:p>
            <a:r>
              <a:rPr lang="vi-VN"/>
              <a:t>Áp dụng </a:t>
            </a:r>
            <a:r>
              <a:rPr lang="vi-VN" b="1"/>
              <a:t>Clean Code principles</a:t>
            </a:r>
            <a:r>
              <a:rPr lang="vi-VN"/>
              <a:t>: SOLID, thiết kế class, HATEOAS → viết code dễ bảo trì, dễ mở rộng.</a:t>
            </a:r>
          </a:p>
          <a:p>
            <a:endParaRPr lang="en-US"/>
          </a:p>
          <a:p>
            <a:r>
              <a:rPr lang="vi-VN" b="1"/>
              <a:t>Slowly Changing Dimensions (SCD)</a:t>
            </a:r>
            <a:r>
              <a:rPr lang="vi-VN"/>
              <a:t> là cách quản lý và lưu trữ </a:t>
            </a:r>
            <a:r>
              <a:rPr lang="vi-VN" b="1"/>
              <a:t>dữ liệu thay đổi theo thời gian</a:t>
            </a:r>
            <a:r>
              <a:rPr lang="vi-VN"/>
              <a:t> trong </a:t>
            </a:r>
            <a:r>
              <a:rPr lang="vi-VN" b="1"/>
              <a:t>Data Warehouse</a:t>
            </a:r>
            <a:r>
              <a:rPr lang="vi-VN"/>
              <a:t> (kho dữ liệu).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77111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5737C-17AB-E546-3D61-88159F487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EA9406-12EC-CE3E-8840-EA69911B32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897A2B-5488-4D1E-E07A-E483CDCF73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229F1-4BD1-631C-55F9-659038A12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73684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9CD1E5-9C38-AF82-41AD-4B3CD8D05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DBCFBD-0221-36C0-390D-662FCBD54F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3E3768-78A2-4E34-10BA-D5683A83E2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62B83-59B2-2248-ABDA-16E2745436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1001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2BB637-9C69-E4BF-9D55-91DDD76E38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400A54-662F-47A9-6649-F3B2EA5D55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32780C-A1B9-F54F-739E-1B1ECC081A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E5691-6245-08AF-1D2A-B3163DE0A0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4205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18245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/>
              <a:t>Xin chào mọi người, hôm nay </a:t>
            </a:r>
            <a:r>
              <a:rPr lang="en-US"/>
              <a:t>em</a:t>
            </a:r>
            <a:r>
              <a:rPr lang="vi-VN"/>
              <a:t> sẽ chia sẻ về hành trình học tập và trải nghiệm cá nhân trong chương trình </a:t>
            </a:r>
            <a:r>
              <a:rPr lang="en-US"/>
              <a:t>YPP4 </a:t>
            </a:r>
          </a:p>
          <a:p>
            <a:r>
              <a:rPr lang="vi-VN"/>
              <a:t>Mục tiêu của buổi thuyết trình: </a:t>
            </a:r>
            <a:r>
              <a:rPr lang="en-US"/>
              <a:t>chia sẻ </a:t>
            </a:r>
            <a:r>
              <a:rPr lang="vi-VN"/>
              <a:t>những milestone quan trọng và những kỹ năng, kiến thức </a:t>
            </a:r>
            <a:r>
              <a:rPr lang="en-US"/>
              <a:t>em</a:t>
            </a:r>
            <a:r>
              <a:rPr lang="vi-VN"/>
              <a:t> đã tích lũy</a:t>
            </a:r>
            <a:r>
              <a:rPr lang="en-US"/>
              <a:t> từ đầu chương trình đến giờ</a:t>
            </a:r>
            <a:endParaRPr lang="vi-VN"/>
          </a:p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3564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817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9669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37089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2348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/>
              <a:t>Được onboarding vào YPP4, làm quen team → giúp mình nhanh chóng hòa nhập.</a:t>
            </a:r>
          </a:p>
          <a:p>
            <a:r>
              <a:rPr lang="vi-VN"/>
              <a:t>Tìm hiểu </a:t>
            </a:r>
            <a:r>
              <a:rPr lang="vi-VN" b="1"/>
              <a:t>Software Development Quality Map</a:t>
            </a:r>
            <a:r>
              <a:rPr lang="vi-VN"/>
              <a:t> → hiểu rõ tiêu chí chất lượng phần mềm.</a:t>
            </a:r>
          </a:p>
          <a:p>
            <a:r>
              <a:rPr lang="vi-VN"/>
              <a:t>Nắm được </a:t>
            </a:r>
            <a:r>
              <a:rPr lang="vi-VN" b="1"/>
              <a:t>cấu trúc chương trình &amp; kỳ vọng</a:t>
            </a:r>
            <a:r>
              <a:rPr lang="vi-VN"/>
              <a:t> → có định hướng phát triển rõ ràng.</a:t>
            </a:r>
          </a:p>
          <a:p>
            <a:r>
              <a:rPr lang="vi-VN"/>
              <a:t>Thích nghi với môi trường làm việc chuyên nghiệp mới.</a:t>
            </a:r>
          </a:p>
          <a:p>
            <a:r>
              <a:rPr lang="vi-VN"/>
              <a:t>Lần đầu tiếp cận </a:t>
            </a:r>
            <a:r>
              <a:rPr lang="vi-VN" b="1"/>
              <a:t>Top-Down Approach, Scrum, BPMN, S.M.A.R.T questioning</a:t>
            </a:r>
            <a:r>
              <a:rPr lang="vi-VN"/>
              <a:t> → xây nền tảng kỹ năng quan trọng.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9125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/>
              <a:t>Học </a:t>
            </a:r>
            <a:r>
              <a:rPr lang="vi-VN" b="1"/>
              <a:t>các nguyên tắc cơ bản về database design</a:t>
            </a:r>
            <a:r>
              <a:rPr lang="vi-VN"/>
              <a:t>.</a:t>
            </a:r>
          </a:p>
          <a:p>
            <a:r>
              <a:rPr lang="vi-VN"/>
              <a:t>Thực hành viết </a:t>
            </a:r>
            <a:r>
              <a:rPr lang="vi-VN" b="1"/>
              <a:t>SQL queries</a:t>
            </a:r>
            <a:r>
              <a:rPr lang="vi-VN"/>
              <a:t> để thao tác dữ liệu.</a:t>
            </a:r>
          </a:p>
          <a:p>
            <a:r>
              <a:rPr lang="vi-VN"/>
              <a:t>Xác định </a:t>
            </a:r>
            <a:r>
              <a:rPr lang="vi-VN" b="1"/>
              <a:t>entities quan trọng</a:t>
            </a:r>
            <a:r>
              <a:rPr lang="vi-VN"/>
              <a:t> trong database.</a:t>
            </a:r>
          </a:p>
          <a:p>
            <a:r>
              <a:rPr lang="vi-VN"/>
              <a:t>Làm quen với </a:t>
            </a:r>
            <a:r>
              <a:rPr lang="vi-VN" b="1"/>
              <a:t>UI analysis cơ bản</a:t>
            </a:r>
            <a:r>
              <a:rPr lang="vi-VN"/>
              <a:t> để hỗ trợ thiết kế.</a:t>
            </a:r>
          </a:p>
          <a:p>
            <a:r>
              <a:rPr lang="vi-VN"/>
              <a:t>Áp dụng kiến thức qua </a:t>
            </a:r>
            <a:r>
              <a:rPr lang="vi-VN" b="1"/>
              <a:t>bài tập nhỏ, thực hành đơn giản</a:t>
            </a:r>
            <a:r>
              <a:rPr lang="vi-VN"/>
              <a:t>.</a:t>
            </a:r>
          </a:p>
          <a:p>
            <a:r>
              <a:rPr lang="vi-VN"/>
              <a:t>Từ đó dần </a:t>
            </a:r>
            <a:r>
              <a:rPr lang="vi-VN" b="1"/>
              <a:t>tự tin hơn với các nền tảng kỹ thuật</a:t>
            </a:r>
            <a:r>
              <a:rPr lang="vi-VN"/>
              <a:t>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345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oleObject" Target="../embeddings/oleObject2.bin"/><Relationship Id="rId7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5" Type="http://schemas.openxmlformats.org/officeDocument/2006/relationships/image" Target="../media/image8.png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4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Relationship Id="rId4" Type="http://schemas.openxmlformats.org/officeDocument/2006/relationships/image" Target="../media/image1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Relationship Id="rId4" Type="http://schemas.openxmlformats.org/officeDocument/2006/relationships/image" Target="../media/image1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Relationship Id="rId4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Relationship Id="rId5" Type="http://schemas.openxmlformats.org/officeDocument/2006/relationships/image" Target="../media/image11.jpeg"/><Relationship Id="rId4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Relationship Id="rId5" Type="http://schemas.openxmlformats.org/officeDocument/2006/relationships/image" Target="../media/image11.jpeg"/><Relationship Id="rId4" Type="http://schemas.openxmlformats.org/officeDocument/2006/relationships/image" Target="../media/image1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 /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DB8E7BCA-FF9A-86C4-163D-494ED3E6946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025569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DB8E7BCA-FF9A-86C4-163D-494ED3E694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F14BDA87-C9C8-CD58-C9D7-0C952C1D73C0}"/>
              </a:ext>
            </a:extLst>
          </p:cNvPr>
          <p:cNvSpPr/>
          <p:nvPr userDrawn="1"/>
        </p:nvSpPr>
        <p:spPr>
          <a:xfrm>
            <a:off x="0" y="1098000"/>
            <a:ext cx="12192000" cy="5760000"/>
          </a:xfrm>
          <a:prstGeom prst="rect">
            <a:avLst/>
          </a:prstGeom>
          <a:solidFill>
            <a:schemeClr val="tx2"/>
          </a:solidFill>
        </p:spPr>
        <p:txBody>
          <a:bodyPr wrap="square" lIns="72000" tIns="72000" rIns="72000" bIns="72000" rtlCol="0" anchor="ctr">
            <a:noAutofit/>
          </a:bodyPr>
          <a:lstStyle/>
          <a:p>
            <a:pPr algn="ctr" rtl="0"/>
            <a:endParaRPr lang="en-GB" sz="1600" noProof="0">
              <a:solidFill>
                <a:schemeClr val="bg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2B1088E-A830-D72F-9D81-51D4D3480FB8}"/>
              </a:ext>
            </a:extLst>
          </p:cNvPr>
          <p:cNvGrpSpPr/>
          <p:nvPr userDrawn="1"/>
        </p:nvGrpSpPr>
        <p:grpSpPr>
          <a:xfrm>
            <a:off x="2424000" y="3370961"/>
            <a:ext cx="7489526" cy="1214079"/>
            <a:chOff x="2424000" y="3370961"/>
            <a:chExt cx="7489526" cy="121407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5765E41D-34F7-E790-C1FD-DC00CEE7C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424000" y="3370961"/>
              <a:ext cx="7489526" cy="432000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78FD31BA-980D-D11B-2EEB-4180204D34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681512" y="4351040"/>
              <a:ext cx="6828977" cy="23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48544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text with 1/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663642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CC190FF-DE90-AA8F-6845-8A45102A59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1098000"/>
            <a:ext cx="6096000" cy="57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160001"/>
            <a:ext cx="5232200" cy="4267788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1530000"/>
            <a:ext cx="52322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12DC60-1B20-60A5-7F1D-CE4A63B8D6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058721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7" orient="horz" pos="963" userDrawn="1">
          <p15:clr>
            <a:srgbClr val="FBAE40"/>
          </p15:clr>
        </p15:guide>
        <p15:guide id="18" pos="270" userDrawn="1">
          <p15:clr>
            <a:srgbClr val="FBAE40"/>
          </p15:clr>
        </p15:guide>
        <p15:guide id="19" orient="horz" pos="692" userDrawn="1">
          <p15:clr>
            <a:srgbClr val="FBAE40"/>
          </p15:clr>
        </p15:guide>
        <p15:guide id="20" orient="horz" pos="4049" userDrawn="1">
          <p15:clr>
            <a:srgbClr val="FBAE40"/>
          </p15:clr>
        </p15:guide>
        <p15:guide id="21" orient="horz" pos="1359" userDrawn="1">
          <p15:clr>
            <a:srgbClr val="FBAE40"/>
          </p15:clr>
        </p15:guide>
        <p15:guide id="22" pos="3568" userDrawn="1">
          <p15:clr>
            <a:srgbClr val="FBAE40"/>
          </p15:clr>
        </p15:guide>
        <p15:guide id="23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text with 1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823236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CC190FF-DE90-AA8F-6845-8A45102A59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127598" y="1098000"/>
            <a:ext cx="4064402" cy="57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999" y="2160000"/>
            <a:ext cx="7263999" cy="4267789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999" y="1530000"/>
            <a:ext cx="7263999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D752F1-9B09-8D70-F3E1-C60862EE4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6615574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7" orient="horz" pos="963" userDrawn="1">
          <p15:clr>
            <a:srgbClr val="FBAE40"/>
          </p15:clr>
        </p15:guide>
        <p15:guide id="18" pos="270" userDrawn="1">
          <p15:clr>
            <a:srgbClr val="FBAE40"/>
          </p15:clr>
        </p15:guide>
        <p15:guide id="19" orient="horz" pos="692" userDrawn="1">
          <p15:clr>
            <a:srgbClr val="FBAE40"/>
          </p15:clr>
        </p15:guide>
        <p15:guide id="20" orient="horz" pos="4049" userDrawn="1">
          <p15:clr>
            <a:srgbClr val="FBAE40"/>
          </p15:clr>
        </p15:guide>
        <p15:guide id="21" pos="7409" userDrawn="1">
          <p15:clr>
            <a:srgbClr val="FBAE40"/>
          </p15:clr>
        </p15:guide>
        <p15:guide id="22" orient="horz" pos="1359" userDrawn="1">
          <p15:clr>
            <a:srgbClr val="FBAE40"/>
          </p15:clr>
        </p15:guide>
        <p15:guide id="23" pos="4848" userDrawn="1">
          <p15:clr>
            <a:srgbClr val="FBAE40"/>
          </p15:clr>
        </p15:guide>
        <p15:guide id="24" pos="512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text with 1/4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950394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B39D5703-BD1C-3A16-A4A7-30E0EE62B0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146400" y="1098000"/>
            <a:ext cx="3045600" cy="57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999" y="2160000"/>
            <a:ext cx="8285287" cy="4267789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999" y="1530000"/>
            <a:ext cx="8286551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D752F1-9B09-8D70-F3E1-C60862EE4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560924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7" orient="horz" pos="963" userDrawn="1">
          <p15:clr>
            <a:srgbClr val="FBAE40"/>
          </p15:clr>
        </p15:guide>
        <p15:guide id="18" pos="270" userDrawn="1">
          <p15:clr>
            <a:srgbClr val="FBAE40"/>
          </p15:clr>
        </p15:guide>
        <p15:guide id="19" orient="horz" pos="692" userDrawn="1">
          <p15:clr>
            <a:srgbClr val="FBAE40"/>
          </p15:clr>
        </p15:guide>
        <p15:guide id="20" orient="horz" pos="4049" userDrawn="1">
          <p15:clr>
            <a:srgbClr val="FBAE40"/>
          </p15:clr>
        </p15:guide>
        <p15:guide id="21" pos="7409" userDrawn="1">
          <p15:clr>
            <a:srgbClr val="FBAE40"/>
          </p15:clr>
        </p15:guide>
        <p15:guide id="22" orient="horz" pos="1359" userDrawn="1">
          <p15:clr>
            <a:srgbClr val="FBAE40"/>
          </p15:clr>
        </p15:guide>
        <p15:guide id="23" pos="5492" userDrawn="1">
          <p15:clr>
            <a:srgbClr val="FBAE40"/>
          </p15:clr>
        </p15:guide>
        <p15:guide id="24" pos="576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text with 1/3 image + white space fo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283663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CC190FF-DE90-AA8F-6845-8A45102A59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127598" y="1098000"/>
            <a:ext cx="4064402" cy="57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999" y="2160000"/>
            <a:ext cx="7263999" cy="4267789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999" y="1530000"/>
            <a:ext cx="7263999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157B48F4-BDD6-6F20-ED74-A0F80415BFF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81425" y="5131789"/>
            <a:ext cx="3178576" cy="1296000"/>
          </a:xfrm>
          <a:solidFill>
            <a:schemeClr val="bg1"/>
          </a:solidFill>
          <a:ln>
            <a:noFill/>
          </a:ln>
        </p:spPr>
        <p:txBody>
          <a:bodyPr/>
          <a:lstStyle>
            <a:lvl1pPr marL="0" indent="0" rtl="0">
              <a:buNone/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GB" noProof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D752F1-9B09-8D70-F3E1-C60862EE4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4385346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7" orient="horz" pos="963" userDrawn="1">
          <p15:clr>
            <a:srgbClr val="FBAE40"/>
          </p15:clr>
        </p15:guide>
        <p15:guide id="18" pos="270" userDrawn="1">
          <p15:clr>
            <a:srgbClr val="FBAE40"/>
          </p15:clr>
        </p15:guide>
        <p15:guide id="19" orient="horz" pos="692" userDrawn="1">
          <p15:clr>
            <a:srgbClr val="FBAE40"/>
          </p15:clr>
        </p15:guide>
        <p15:guide id="20" orient="horz" pos="4049" userDrawn="1">
          <p15:clr>
            <a:srgbClr val="FBAE40"/>
          </p15:clr>
        </p15:guide>
        <p15:guide id="21" pos="7409" userDrawn="1">
          <p15:clr>
            <a:srgbClr val="FBAE40"/>
          </p15:clr>
        </p15:guide>
        <p15:guide id="22" orient="horz" pos="1359" userDrawn="1">
          <p15:clr>
            <a:srgbClr val="FBAE40"/>
          </p15:clr>
        </p15:guide>
        <p15:guide id="23" pos="4848" userDrawn="1">
          <p15:clr>
            <a:srgbClr val="FBAE40"/>
          </p15:clr>
        </p15:guide>
        <p15:guide id="24" pos="512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2 texts with 1/4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821622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CC190FF-DE90-AA8F-6845-8A45102A59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146400" y="1098000"/>
            <a:ext cx="3045600" cy="57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998" y="2157413"/>
            <a:ext cx="3928356" cy="4270375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998" y="1530000"/>
            <a:ext cx="3928356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57C43C1D-0D5A-3546-923A-9906F73102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92355" y="2157413"/>
            <a:ext cx="3924931" cy="4270375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40" name="Text Placeholder 12">
            <a:extLst>
              <a:ext uri="{FF2B5EF4-FFF2-40B4-BE49-F238E27FC236}">
                <a16:creationId xmlns:a16="http://schemas.microsoft.com/office/drawing/2014/main" id="{25734A7E-A371-8589-95F1-486EF3BDC21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92355" y="1530000"/>
            <a:ext cx="3924931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5B0D54-9E65-6676-5BE0-B1EC73550C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15322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9" orient="horz" pos="963" userDrawn="1">
          <p15:clr>
            <a:srgbClr val="FBAE40"/>
          </p15:clr>
        </p15:guide>
        <p15:guide id="20" pos="270" userDrawn="1">
          <p15:clr>
            <a:srgbClr val="FBAE40"/>
          </p15:clr>
        </p15:guide>
        <p15:guide id="21" orient="horz" pos="692" userDrawn="1">
          <p15:clr>
            <a:srgbClr val="FBAE40"/>
          </p15:clr>
        </p15:guide>
        <p15:guide id="22" orient="horz" pos="4049" userDrawn="1">
          <p15:clr>
            <a:srgbClr val="FBAE40"/>
          </p15:clr>
        </p15:guide>
        <p15:guide id="23" orient="horz" pos="1359" userDrawn="1">
          <p15:clr>
            <a:srgbClr val="FBAE40"/>
          </p15:clr>
        </p15:guide>
        <p15:guide id="24" pos="5490" userDrawn="1">
          <p15:clr>
            <a:srgbClr val="FBAE40"/>
          </p15:clr>
        </p15:guide>
        <p15:guide id="25" pos="5760" userDrawn="1">
          <p15:clr>
            <a:srgbClr val="FBAE40"/>
          </p15:clr>
        </p15:guide>
        <p15:guide id="26" pos="3018" userDrawn="1">
          <p15:clr>
            <a:srgbClr val="FBAE40"/>
          </p15:clr>
        </p15:guide>
        <p15:guide id="27" pos="274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726307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CC190FF-DE90-AA8F-6845-8A45102A59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000"/>
            <a:ext cx="6096000" cy="57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6B8952-F9D6-8A77-2EE2-5858DB422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29187" y="1528763"/>
            <a:ext cx="5232602" cy="4896000"/>
          </a:xfrm>
        </p:spPr>
        <p:txBody>
          <a:bodyPr/>
          <a:lstStyle>
            <a:lvl1pPr marL="0" indent="0" rtl="0">
              <a:buNone/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Text</a:t>
            </a:r>
          </a:p>
        </p:txBody>
      </p:sp>
      <p:sp>
        <p:nvSpPr>
          <p:cNvPr id="37" name="Text Placeholder 38">
            <a:extLst>
              <a:ext uri="{FF2B5EF4-FFF2-40B4-BE49-F238E27FC236}">
                <a16:creationId xmlns:a16="http://schemas.microsoft.com/office/drawing/2014/main" id="{6E9374FC-ECE4-7A38-5807-87AE94A088B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4001" y="4365382"/>
            <a:ext cx="4798800" cy="2062406"/>
          </a:xfrm>
          <a:solidFill>
            <a:schemeClr val="tx2">
              <a:alpha val="85000"/>
            </a:schemeClr>
          </a:solidFill>
        </p:spPr>
        <p:txBody>
          <a:bodyPr lIns="288000" tIns="288000" rIns="288000" bIns="288000" anchor="b">
            <a:spAutoFit/>
          </a:bodyPr>
          <a:lstStyle>
            <a:lvl1pPr marL="0" indent="0" rtl="0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4" name="Text Placeholder 43">
            <a:extLst>
              <a:ext uri="{FF2B5EF4-FFF2-40B4-BE49-F238E27FC236}">
                <a16:creationId xmlns:a16="http://schemas.microsoft.com/office/drawing/2014/main" id="{38EE8FDF-DB06-4651-3389-787CA10E779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4001" y="4238556"/>
            <a:ext cx="288000" cy="253652"/>
          </a:xfrm>
          <a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/>
          <a:lstStyle>
            <a:lvl1pPr marL="0" indent="0" rtl="0">
              <a:buNone/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GB" noProof="0"/>
              <a:t>.</a:t>
            </a:r>
          </a:p>
        </p:txBody>
      </p:sp>
      <p:sp>
        <p:nvSpPr>
          <p:cNvPr id="77" name="Text Placeholder 43">
            <a:extLst>
              <a:ext uri="{FF2B5EF4-FFF2-40B4-BE49-F238E27FC236}">
                <a16:creationId xmlns:a16="http://schemas.microsoft.com/office/drawing/2014/main" id="{9A496C9E-D567-76DE-1404-D4A0596855D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flipH="1" flipV="1">
            <a:off x="5374801" y="6292522"/>
            <a:ext cx="288000" cy="253652"/>
          </a:xfrm>
          <a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/>
          <a:lstStyle>
            <a:lvl1pPr marL="0" indent="0" rtl="0">
              <a:buNone/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GB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4988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6" pos="3840">
          <p15:clr>
            <a:srgbClr val="FBAE40"/>
          </p15:clr>
        </p15:guide>
        <p15:guide id="17" orient="horz" pos="963" userDrawn="1">
          <p15:clr>
            <a:srgbClr val="FBAE40"/>
          </p15:clr>
        </p15:guide>
        <p15:guide id="18" pos="270" userDrawn="1">
          <p15:clr>
            <a:srgbClr val="FBAE40"/>
          </p15:clr>
        </p15:guide>
        <p15:guide id="19" orient="horz" pos="692" userDrawn="1">
          <p15:clr>
            <a:srgbClr val="FBAE40"/>
          </p15:clr>
        </p15:guide>
        <p15:guide id="20" orient="horz" pos="4049" userDrawn="1">
          <p15:clr>
            <a:srgbClr val="FBAE40"/>
          </p15:clr>
        </p15:guide>
        <p15:guide id="21" pos="7409" userDrawn="1">
          <p15:clr>
            <a:srgbClr val="FBAE40"/>
          </p15:clr>
        </p15:guide>
        <p15:guide id="22" pos="411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text with image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494459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CC190FF-DE90-AA8F-6845-8A45102A59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000"/>
            <a:ext cx="12192000" cy="194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999" y="3475239"/>
            <a:ext cx="11329789" cy="2952549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FF00CA-6EEE-1446-767F-22A63CDAE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681093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5" orient="horz" pos="1916" userDrawn="1">
          <p15:clr>
            <a:srgbClr val="FBAE40"/>
          </p15:clr>
        </p15:guide>
        <p15:guide id="16" pos="270" userDrawn="1">
          <p15:clr>
            <a:srgbClr val="FBAE40"/>
          </p15:clr>
        </p15:guide>
        <p15:guide id="17" orient="horz" pos="692" userDrawn="1">
          <p15:clr>
            <a:srgbClr val="FBAE40"/>
          </p15:clr>
        </p15:guide>
        <p15:guide id="18" orient="horz" pos="4049" userDrawn="1">
          <p15:clr>
            <a:srgbClr val="FBAE40"/>
          </p15:clr>
        </p15:guide>
        <p15:guide id="19" pos="7409" userDrawn="1">
          <p15:clr>
            <a:srgbClr val="FBAE40"/>
          </p15:clr>
        </p15:guide>
        <p15:guide id="20" orient="horz" pos="2187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od slide / full-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86345F9D-58D8-A03C-2C14-3C466D3CBBE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696876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86345F9D-58D8-A03C-2C14-3C466D3CBB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F4414B2E-C340-9140-1BD1-92410CBF7B5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4" name="Text Placeholder 38">
            <a:extLst>
              <a:ext uri="{FF2B5EF4-FFF2-40B4-BE49-F238E27FC236}">
                <a16:creationId xmlns:a16="http://schemas.microsoft.com/office/drawing/2014/main" id="{9765689A-1419-4CD4-170E-F5C60B6417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1098000"/>
            <a:ext cx="8640000" cy="1487991"/>
          </a:xfrm>
          <a:solidFill>
            <a:schemeClr val="tx2">
              <a:alpha val="85000"/>
            </a:schemeClr>
          </a:solidFill>
        </p:spPr>
        <p:txBody>
          <a:bodyPr wrap="square" lIns="432000" tIns="432000" rIns="432000" bIns="432000" anchor="t">
            <a:spAutoFit/>
          </a:bodyPr>
          <a:lstStyle>
            <a:lvl1pPr marL="0" indent="0" rtl="0">
              <a:lnSpc>
                <a:spcPct val="100000"/>
              </a:lnSpc>
              <a:spcAft>
                <a:spcPts val="0"/>
              </a:spcAft>
              <a:buNone/>
              <a:defRPr sz="4000" b="1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Text, 40pt</a:t>
            </a:r>
          </a:p>
        </p:txBody>
      </p:sp>
      <p:sp>
        <p:nvSpPr>
          <p:cNvPr id="15" name="Text Placeholder 43">
            <a:extLst>
              <a:ext uri="{FF2B5EF4-FFF2-40B4-BE49-F238E27FC236}">
                <a16:creationId xmlns:a16="http://schemas.microsoft.com/office/drawing/2014/main" id="{8E425FDA-ACD2-D989-043B-F820E6AB51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841432" y="172618"/>
            <a:ext cx="1350568" cy="684364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/>
          <a:lstStyle>
            <a:lvl1pPr marL="0" indent="0" rtl="0">
              <a:buNone/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GB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56795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270" userDrawn="1">
          <p15:clr>
            <a:srgbClr val="FBAE40"/>
          </p15:clr>
        </p15:guide>
        <p15:guide id="4" pos="5715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612975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Picture Placeholder 3">
            <a:extLst>
              <a:ext uri="{FF2B5EF4-FFF2-40B4-BE49-F238E27FC236}">
                <a16:creationId xmlns:a16="http://schemas.microsoft.com/office/drawing/2014/main" id="{B1008097-4228-1AEA-6834-837AEB6C765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000"/>
            <a:ext cx="12192000" cy="57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6B8952-F9D6-8A77-2EE2-5858DB422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3481370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0" pos="270" userDrawn="1">
          <p15:clr>
            <a:srgbClr val="FBAE40"/>
          </p15:clr>
        </p15:guide>
        <p15:guide id="11" orient="horz" pos="692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cipant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751406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F1B83D0F-C30D-1DAC-90DB-D661B5AF376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61360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5" name="Text Placeholder 43">
            <a:extLst>
              <a:ext uri="{FF2B5EF4-FFF2-40B4-BE49-F238E27FC236}">
                <a16:creationId xmlns:a16="http://schemas.microsoft.com/office/drawing/2014/main" id="{B90C9969-7DC5-B20D-8F4C-02AC5884CB4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22980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6" name="Text Placeholder 43">
            <a:extLst>
              <a:ext uri="{FF2B5EF4-FFF2-40B4-BE49-F238E27FC236}">
                <a16:creationId xmlns:a16="http://schemas.microsoft.com/office/drawing/2014/main" id="{D33D3630-A9BD-59E4-DB03-46F3F54B0B0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61360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47" name="Text Placeholder 43">
            <a:extLst>
              <a:ext uri="{FF2B5EF4-FFF2-40B4-BE49-F238E27FC236}">
                <a16:creationId xmlns:a16="http://schemas.microsoft.com/office/drawing/2014/main" id="{2A5B2A23-B287-6454-94B2-CD333710069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22980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CC2D6935-038F-D464-C92D-808B5EA87C2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2825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2" name="Picture Placeholder 3">
            <a:extLst>
              <a:ext uri="{FF2B5EF4-FFF2-40B4-BE49-F238E27FC236}">
                <a16:creationId xmlns:a16="http://schemas.microsoft.com/office/drawing/2014/main" id="{FD410EBB-3FEB-6D5F-877D-39A60AC85BE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894445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2CF4B-8A3C-13FA-BECD-9DB01F4A61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330464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2" orient="horz" pos="963" userDrawn="1">
          <p15:clr>
            <a:srgbClr val="FBAE40"/>
          </p15:clr>
        </p15:guide>
        <p15:guide id="13" pos="270" userDrawn="1">
          <p15:clr>
            <a:srgbClr val="FBAE40"/>
          </p15:clr>
        </p15:guide>
        <p15:guide id="14" orient="horz" pos="692" userDrawn="1">
          <p15:clr>
            <a:srgbClr val="FBAE40"/>
          </p15:clr>
        </p15:guide>
        <p15:guide id="15" orient="horz" pos="4049" userDrawn="1">
          <p15:clr>
            <a:srgbClr val="FBAE40"/>
          </p15:clr>
        </p15:guide>
        <p15:guide id="16" pos="740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25876119-2931-B4D9-CA69-9C3C8D96449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076882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25876119-2931-B4D9-CA69-9C3C8D9644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EC64C37-AEAB-AB56-B60A-FA7B85FC0FAA}"/>
              </a:ext>
            </a:extLst>
          </p:cNvPr>
          <p:cNvSpPr/>
          <p:nvPr userDrawn="1"/>
        </p:nvSpPr>
        <p:spPr>
          <a:xfrm>
            <a:off x="0" y="1098000"/>
            <a:ext cx="12192000" cy="5760000"/>
          </a:xfrm>
          <a:prstGeom prst="rect">
            <a:avLst/>
          </a:prstGeom>
          <a:solidFill>
            <a:srgbClr val="FFFFFF"/>
          </a:solidFill>
        </p:spPr>
        <p:txBody>
          <a:bodyPr wrap="square" lIns="72000" tIns="72000" rIns="72000" bIns="72000" rtlCol="0" anchor="ctr">
            <a:noAutofit/>
          </a:bodyPr>
          <a:lstStyle/>
          <a:p>
            <a:pPr algn="ctr" rtl="0"/>
            <a:endParaRPr lang="en-GB" sz="1600" noProof="0">
              <a:solidFill>
                <a:schemeClr val="bg1"/>
              </a:solidFill>
            </a:endParaRP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4A971CC8-DBCE-5991-27FA-298EE4BC6AA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000"/>
            <a:ext cx="12192000" cy="21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2B9AC-C49E-CA80-7854-76D1F5F342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1999" y="5868000"/>
            <a:ext cx="11331375" cy="369332"/>
          </a:xfrm>
        </p:spPr>
        <p:txBody>
          <a:bodyPr>
            <a:noAutofit/>
          </a:bodyPr>
          <a:lstStyle>
            <a:lvl1pPr marL="0" indent="0" algn="l" rtl="0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noProof="0"/>
              <a:t>Subtitle, 24pt, 1 line only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1D0822-52F9-BD4E-ADA5-49B7C76432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999" y="4246162"/>
            <a:ext cx="11331375" cy="1477328"/>
          </a:xfrm>
        </p:spPr>
        <p:txBody>
          <a:bodyPr vert="horz" anchor="b">
            <a:noAutofit/>
          </a:bodyPr>
          <a:lstStyle>
            <a:lvl1pPr algn="l" rtl="0"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Title, 48pt,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8466603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270" userDrawn="1">
          <p15:clr>
            <a:srgbClr val="FBAE40"/>
          </p15:clr>
        </p15:guide>
        <p15:guide id="7" pos="7409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cipant 3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497672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Picture Placeholder 3">
            <a:extLst>
              <a:ext uri="{FF2B5EF4-FFF2-40B4-BE49-F238E27FC236}">
                <a16:creationId xmlns:a16="http://schemas.microsoft.com/office/drawing/2014/main" id="{575FA654-6B49-780A-BFB4-222C98774724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684211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F1B83D0F-C30D-1DAC-90DB-D661B5AF376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535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5" name="Text Placeholder 43">
            <a:extLst>
              <a:ext uri="{FF2B5EF4-FFF2-40B4-BE49-F238E27FC236}">
                <a16:creationId xmlns:a16="http://schemas.microsoft.com/office/drawing/2014/main" id="{B90C9969-7DC5-B20D-8F4C-02AC5884CB4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04535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6" name="Text Placeholder 43">
            <a:extLst>
              <a:ext uri="{FF2B5EF4-FFF2-40B4-BE49-F238E27FC236}">
                <a16:creationId xmlns:a16="http://schemas.microsoft.com/office/drawing/2014/main" id="{D33D3630-A9BD-59E4-DB03-46F3F54B0B0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0535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47" name="Text Placeholder 43">
            <a:extLst>
              <a:ext uri="{FF2B5EF4-FFF2-40B4-BE49-F238E27FC236}">
                <a16:creationId xmlns:a16="http://schemas.microsoft.com/office/drawing/2014/main" id="{2A5B2A23-B287-6454-94B2-CD333710069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04535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CC2D6935-038F-D464-C92D-808B5EA87C2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62000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2" name="Picture Placeholder 3">
            <a:extLst>
              <a:ext uri="{FF2B5EF4-FFF2-40B4-BE49-F238E27FC236}">
                <a16:creationId xmlns:a16="http://schemas.microsoft.com/office/drawing/2014/main" id="{FD410EBB-3FEB-6D5F-877D-39A60AC85BE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376000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3" name="Text Placeholder 43">
            <a:extLst>
              <a:ext uri="{FF2B5EF4-FFF2-40B4-BE49-F238E27FC236}">
                <a16:creationId xmlns:a16="http://schemas.microsoft.com/office/drawing/2014/main" id="{5842F8D1-C8E7-B7F7-193F-396D7F0C1FD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12746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35" name="Text Placeholder 43">
            <a:extLst>
              <a:ext uri="{FF2B5EF4-FFF2-40B4-BE49-F238E27FC236}">
                <a16:creationId xmlns:a16="http://schemas.microsoft.com/office/drawing/2014/main" id="{F7ED4793-8249-B71F-2BD9-1E188E58956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112746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01AD36-B7B0-8DA3-E4DF-7B92563C34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18735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2" orient="horz" pos="963" userDrawn="1">
          <p15:clr>
            <a:srgbClr val="FBAE40"/>
          </p15:clr>
        </p15:guide>
        <p15:guide id="13" pos="270" userDrawn="1">
          <p15:clr>
            <a:srgbClr val="FBAE40"/>
          </p15:clr>
        </p15:guide>
        <p15:guide id="14" orient="horz" pos="692" userDrawn="1">
          <p15:clr>
            <a:srgbClr val="FBAE40"/>
          </p15:clr>
        </p15:guide>
        <p15:guide id="15" orient="horz" pos="4049" userDrawn="1">
          <p15:clr>
            <a:srgbClr val="FBAE40"/>
          </p15:clr>
        </p15:guide>
        <p15:guide id="16" pos="7409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cipant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771151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CC2D6935-038F-D464-C92D-808B5EA87C2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62000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2" name="Picture Placeholder 3">
            <a:extLst>
              <a:ext uri="{FF2B5EF4-FFF2-40B4-BE49-F238E27FC236}">
                <a16:creationId xmlns:a16="http://schemas.microsoft.com/office/drawing/2014/main" id="{FD410EBB-3FEB-6D5F-877D-39A60AC85BE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929690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37" name="Picture Placeholder 3">
            <a:extLst>
              <a:ext uri="{FF2B5EF4-FFF2-40B4-BE49-F238E27FC236}">
                <a16:creationId xmlns:a16="http://schemas.microsoft.com/office/drawing/2014/main" id="{D01BDA65-4A3A-8C7F-6D57-257CEA15EDA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822312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F1B83D0F-C30D-1DAC-90DB-D661B5AF376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535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5" name="Text Placeholder 43">
            <a:extLst>
              <a:ext uri="{FF2B5EF4-FFF2-40B4-BE49-F238E27FC236}">
                <a16:creationId xmlns:a16="http://schemas.microsoft.com/office/drawing/2014/main" id="{B90C9969-7DC5-B20D-8F4C-02AC5884CB4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58225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6" name="Text Placeholder 43">
            <a:extLst>
              <a:ext uri="{FF2B5EF4-FFF2-40B4-BE49-F238E27FC236}">
                <a16:creationId xmlns:a16="http://schemas.microsoft.com/office/drawing/2014/main" id="{D33D3630-A9BD-59E4-DB03-46F3F54B0B0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0535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47" name="Text Placeholder 43">
            <a:extLst>
              <a:ext uri="{FF2B5EF4-FFF2-40B4-BE49-F238E27FC236}">
                <a16:creationId xmlns:a16="http://schemas.microsoft.com/office/drawing/2014/main" id="{2A5B2A23-B287-6454-94B2-CD333710069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58225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35" name="Text Placeholder 43">
            <a:extLst>
              <a:ext uri="{FF2B5EF4-FFF2-40B4-BE49-F238E27FC236}">
                <a16:creationId xmlns:a16="http://schemas.microsoft.com/office/drawing/2014/main" id="{B19CB6E8-97CB-822F-3F85-A7275483C46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50847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36" name="Text Placeholder 43">
            <a:extLst>
              <a:ext uri="{FF2B5EF4-FFF2-40B4-BE49-F238E27FC236}">
                <a16:creationId xmlns:a16="http://schemas.microsoft.com/office/drawing/2014/main" id="{2EF03F68-E44D-2D1B-E3CF-23E57CD8ACB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50847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6F69C67C-E89D-2384-2449-3AE3B29A56D6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684211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43">
            <a:extLst>
              <a:ext uri="{FF2B5EF4-FFF2-40B4-BE49-F238E27FC236}">
                <a16:creationId xmlns:a16="http://schemas.microsoft.com/office/drawing/2014/main" id="{4675A820-B82C-20ED-4FD7-8096B1F92A8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12746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13" name="Text Placeholder 43">
            <a:extLst>
              <a:ext uri="{FF2B5EF4-FFF2-40B4-BE49-F238E27FC236}">
                <a16:creationId xmlns:a16="http://schemas.microsoft.com/office/drawing/2014/main" id="{DF422E5E-8133-BB32-C099-047DCCC1623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12746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B07921-E735-F94C-40EB-71F2AF0C4E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0919109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2" orient="horz" pos="963" userDrawn="1">
          <p15:clr>
            <a:srgbClr val="FBAE40"/>
          </p15:clr>
        </p15:guide>
        <p15:guide id="13" pos="270" userDrawn="1">
          <p15:clr>
            <a:srgbClr val="FBAE40"/>
          </p15:clr>
        </p15:guide>
        <p15:guide id="14" orient="horz" pos="692" userDrawn="1">
          <p15:clr>
            <a:srgbClr val="FBAE40"/>
          </p15:clr>
        </p15:guide>
        <p15:guide id="15" orient="horz" pos="4049" userDrawn="1">
          <p15:clr>
            <a:srgbClr val="FBAE40"/>
          </p15:clr>
        </p15:guide>
        <p15:guide id="16" pos="7409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cipant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210138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Picture Placeholder 3">
            <a:extLst>
              <a:ext uri="{FF2B5EF4-FFF2-40B4-BE49-F238E27FC236}">
                <a16:creationId xmlns:a16="http://schemas.microsoft.com/office/drawing/2014/main" id="{05696C37-BDF4-2F3D-603C-E1844610595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224666" y="381259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E7C418BE-D8E0-8035-E432-74FD98A897B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525966" y="381259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99175D0A-6D9D-DBBC-30F3-D0FC5D29CD3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684211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50" name="Text Placeholder 43">
            <a:extLst>
              <a:ext uri="{FF2B5EF4-FFF2-40B4-BE49-F238E27FC236}">
                <a16:creationId xmlns:a16="http://schemas.microsoft.com/office/drawing/2014/main" id="{70D8A088-B7AE-9853-F92D-69BFEFB60E9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535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51" name="Text Placeholder 43">
            <a:extLst>
              <a:ext uri="{FF2B5EF4-FFF2-40B4-BE49-F238E27FC236}">
                <a16:creationId xmlns:a16="http://schemas.microsoft.com/office/drawing/2014/main" id="{101E0012-1AFC-2117-1AFF-131E7D68BC6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04535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52" name="Text Placeholder 43">
            <a:extLst>
              <a:ext uri="{FF2B5EF4-FFF2-40B4-BE49-F238E27FC236}">
                <a16:creationId xmlns:a16="http://schemas.microsoft.com/office/drawing/2014/main" id="{76B9F0EE-35D9-4F4C-DF19-6F1329686F7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0535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53" name="Text Placeholder 43">
            <a:extLst>
              <a:ext uri="{FF2B5EF4-FFF2-40B4-BE49-F238E27FC236}">
                <a16:creationId xmlns:a16="http://schemas.microsoft.com/office/drawing/2014/main" id="{290CBF69-D6CA-7FA4-2148-5B01F5233DF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04535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F30F8F33-E146-584B-B117-177763926F7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62000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55" name="Picture Placeholder 3">
            <a:extLst>
              <a:ext uri="{FF2B5EF4-FFF2-40B4-BE49-F238E27FC236}">
                <a16:creationId xmlns:a16="http://schemas.microsoft.com/office/drawing/2014/main" id="{93AD48AD-2E9D-CCFA-CC34-50B41218A9B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376000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56" name="Text Placeholder 43">
            <a:extLst>
              <a:ext uri="{FF2B5EF4-FFF2-40B4-BE49-F238E27FC236}">
                <a16:creationId xmlns:a16="http://schemas.microsoft.com/office/drawing/2014/main" id="{3CFFEEC3-C7DF-AE66-30A4-4911FF001F7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12746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57" name="Text Placeholder 43">
            <a:extLst>
              <a:ext uri="{FF2B5EF4-FFF2-40B4-BE49-F238E27FC236}">
                <a16:creationId xmlns:a16="http://schemas.microsoft.com/office/drawing/2014/main" id="{AF0EB9D8-DAFE-F2BB-AAEB-93E5A6FCF4E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112746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61" name="Text Placeholder 43">
            <a:extLst>
              <a:ext uri="{FF2B5EF4-FFF2-40B4-BE49-F238E27FC236}">
                <a16:creationId xmlns:a16="http://schemas.microsoft.com/office/drawing/2014/main" id="{8150DEEE-F1C8-412C-9A41-9C6A1510A4D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653201" y="5451145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62" name="Text Placeholder 43">
            <a:extLst>
              <a:ext uri="{FF2B5EF4-FFF2-40B4-BE49-F238E27FC236}">
                <a16:creationId xmlns:a16="http://schemas.microsoft.com/office/drawing/2014/main" id="{C0E9FEFA-5AB3-30A2-24C9-3AC8326327F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53201" y="5797901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64" name="Text Placeholder 43">
            <a:extLst>
              <a:ext uri="{FF2B5EF4-FFF2-40B4-BE49-F238E27FC236}">
                <a16:creationId xmlns:a16="http://schemas.microsoft.com/office/drawing/2014/main" id="{7FA20DE0-E4E7-6C95-C8AA-55B9BE2AE57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954501" y="5451145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65" name="Text Placeholder 43">
            <a:extLst>
              <a:ext uri="{FF2B5EF4-FFF2-40B4-BE49-F238E27FC236}">
                <a16:creationId xmlns:a16="http://schemas.microsoft.com/office/drawing/2014/main" id="{BC1BB4AA-BCDE-6809-1034-93EE2784F5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954501" y="5797901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BA4B36-92F3-CCD6-D942-4A1C8BE3CC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5264521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2" orient="horz" pos="963" userDrawn="1">
          <p15:clr>
            <a:srgbClr val="FBAE40"/>
          </p15:clr>
        </p15:guide>
        <p15:guide id="13" pos="270" userDrawn="1">
          <p15:clr>
            <a:srgbClr val="FBAE40"/>
          </p15:clr>
        </p15:guide>
        <p15:guide id="14" orient="horz" pos="692" userDrawn="1">
          <p15:clr>
            <a:srgbClr val="FBAE40"/>
          </p15:clr>
        </p15:guide>
        <p15:guide id="15" orient="horz" pos="4049" userDrawn="1">
          <p15:clr>
            <a:srgbClr val="FBAE40"/>
          </p15:clr>
        </p15:guide>
        <p15:guide id="16" pos="7409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953725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2E005BC1-0A00-6A3F-9AB9-2090FB403C5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146400" y="1098000"/>
            <a:ext cx="3045600" cy="5760000"/>
          </a:xfrm>
          <a:blipFill>
            <a:blip r:embed="rId5"/>
            <a:stretch>
              <a:fillRect/>
            </a:stretch>
          </a:blip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55998" y="2016000"/>
            <a:ext cx="5255944" cy="301878"/>
          </a:xfrm>
        </p:spPr>
        <p:txBody>
          <a:bodyPr>
            <a:noAutofit/>
          </a:bodyPr>
          <a:lstStyle>
            <a:lvl1pPr marL="0" indent="0" rtl="0">
              <a:lnSpc>
                <a:spcPct val="120000"/>
              </a:lnSpc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Position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5998" y="1520825"/>
            <a:ext cx="5255944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4D03EDE8-139D-E4AC-B2DF-0B4ABE45D5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2000" y="1530000"/>
            <a:ext cx="2160000" cy="216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EBE14B7E-1369-C17A-8857-D645DEE0EC7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55998" y="2847527"/>
            <a:ext cx="5255944" cy="1139662"/>
          </a:xfrm>
        </p:spPr>
        <p:txBody>
          <a:bodyPr>
            <a:noAutofit/>
          </a:bodyPr>
          <a:lstStyle>
            <a:lvl1pPr marL="0" indent="0" rtl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Company address on three lines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5A9030AA-2D09-D294-83F5-D911E619749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55998" y="4535936"/>
            <a:ext cx="5255944" cy="1891852"/>
          </a:xfrm>
        </p:spPr>
        <p:txBody>
          <a:bodyPr>
            <a:noAutofit/>
          </a:bodyPr>
          <a:lstStyle>
            <a:lvl1pPr marL="0" indent="0" rtl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Email, phone, mobile &amp; web each on one line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E503F-5E60-20CF-7913-904004C1FF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547072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7" orient="horz" pos="963" userDrawn="1">
          <p15:clr>
            <a:srgbClr val="FBAE40"/>
          </p15:clr>
        </p15:guide>
        <p15:guide id="18" pos="270" userDrawn="1">
          <p15:clr>
            <a:srgbClr val="FBAE40"/>
          </p15:clr>
        </p15:guide>
        <p15:guide id="19" orient="horz" pos="692" userDrawn="1">
          <p15:clr>
            <a:srgbClr val="FBAE40"/>
          </p15:clr>
        </p15:guide>
        <p15:guide id="20" orient="horz" pos="4049" userDrawn="1">
          <p15:clr>
            <a:srgbClr val="FBAE40"/>
          </p15:clr>
        </p15:guide>
        <p15:guide id="21" pos="576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255491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5AC5C679-4332-8618-78DC-64B8D168617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146400" y="1098000"/>
            <a:ext cx="3045600" cy="5760000"/>
          </a:xfrm>
          <a:blipFill>
            <a:blip r:embed="rId5"/>
            <a:stretch>
              <a:fillRect/>
            </a:stretch>
          </a:blip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5A9030AA-2D09-D294-83F5-D911E619749C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34458" y="4876301"/>
            <a:ext cx="3920284" cy="1551487"/>
          </a:xfrm>
        </p:spPr>
        <p:txBody>
          <a:bodyPr>
            <a:noAutofit/>
          </a:bodyPr>
          <a:lstStyle>
            <a:lvl1pPr marL="0" indent="0" rtl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Email, phone, mobile &amp; web each on one line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DF2A2FE6-E130-9A0B-843E-C9F6EEF7AD7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91658" y="4876301"/>
            <a:ext cx="3920284" cy="1551487"/>
          </a:xfrm>
        </p:spPr>
        <p:txBody>
          <a:bodyPr>
            <a:noAutofit/>
          </a:bodyPr>
          <a:lstStyle>
            <a:lvl1pPr marL="0" indent="0" rtl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Email, phone, mobile &amp; web each on one line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34458" y="3842876"/>
            <a:ext cx="3920284" cy="634276"/>
          </a:xfrm>
        </p:spPr>
        <p:txBody>
          <a:bodyPr>
            <a:noAutofit/>
          </a:bodyPr>
          <a:lstStyle>
            <a:lvl1pPr marL="0" indent="0" rtl="0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Position on first line; company name on second line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32000" y="3347701"/>
            <a:ext cx="3920284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4D03EDE8-139D-E4AC-B2DF-0B4ABE45D5E2}"/>
              </a:ext>
            </a:extLst>
          </p:cNvPr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432000" y="1530000"/>
            <a:ext cx="1620000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AFF74F02-727B-636D-E509-15BFB0DBA67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791658" y="1530000"/>
            <a:ext cx="1620000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400E275A-9507-FD29-6760-794ED70D2D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91658" y="3842876"/>
            <a:ext cx="3920284" cy="634276"/>
          </a:xfrm>
        </p:spPr>
        <p:txBody>
          <a:bodyPr>
            <a:noAutofit/>
          </a:bodyPr>
          <a:lstStyle>
            <a:lvl1pPr marL="0" indent="0" rtl="0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Position on first line; company name on second line</a:t>
            </a:r>
          </a:p>
        </p:txBody>
      </p:sp>
      <p:sp>
        <p:nvSpPr>
          <p:cNvPr id="51" name="Text Placeholder 12">
            <a:extLst>
              <a:ext uri="{FF2B5EF4-FFF2-40B4-BE49-F238E27FC236}">
                <a16:creationId xmlns:a16="http://schemas.microsoft.com/office/drawing/2014/main" id="{E72AEA63-EC16-F334-143C-F4F407B918A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91658" y="3347701"/>
            <a:ext cx="3920284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146B3A-75B7-5620-B3DF-822D076AD0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9329872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9" orient="horz" pos="963">
          <p15:clr>
            <a:srgbClr val="FBAE40"/>
          </p15:clr>
        </p15:guide>
        <p15:guide id="10" pos="270">
          <p15:clr>
            <a:srgbClr val="FBAE40"/>
          </p15:clr>
        </p15:guide>
        <p15:guide id="11" orient="horz" pos="692">
          <p15:clr>
            <a:srgbClr val="FBAE40"/>
          </p15:clr>
        </p15:guide>
        <p15:guide id="12" orient="horz" pos="4049">
          <p15:clr>
            <a:srgbClr val="FBAE40"/>
          </p15:clr>
        </p15:guide>
        <p15:guide id="16" pos="576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830139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5A9030AA-2D09-D294-83F5-D911E619749C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36100" y="4876301"/>
            <a:ext cx="3479800" cy="1551487"/>
          </a:xfrm>
        </p:spPr>
        <p:txBody>
          <a:bodyPr>
            <a:noAutofit/>
          </a:bodyPr>
          <a:lstStyle>
            <a:lvl1pPr marL="0" indent="0" rtl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Email, phone, mobile &amp; web each on one line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DF2A2FE6-E130-9A0B-843E-C9F6EEF7AD7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56100" y="4876301"/>
            <a:ext cx="3479800" cy="1551487"/>
          </a:xfrm>
        </p:spPr>
        <p:txBody>
          <a:bodyPr>
            <a:noAutofit/>
          </a:bodyPr>
          <a:lstStyle>
            <a:lvl1pPr marL="0" indent="0" rtl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Email, phone, mobile &amp; web each on one line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31999" y="3842876"/>
            <a:ext cx="3479800" cy="634276"/>
          </a:xfrm>
        </p:spPr>
        <p:txBody>
          <a:bodyPr>
            <a:noAutofit/>
          </a:bodyPr>
          <a:lstStyle>
            <a:lvl1pPr marL="0" indent="0" rtl="0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Position on first line; company name on second line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31999" y="3347701"/>
            <a:ext cx="34798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4D03EDE8-139D-E4AC-B2DF-0B4ABE45D5E2}"/>
              </a:ext>
            </a:extLst>
          </p:cNvPr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432000" y="1530000"/>
            <a:ext cx="1620000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AFF74F02-727B-636D-E509-15BFB0DBA67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356100" y="1530000"/>
            <a:ext cx="1620000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400E275A-9507-FD29-6760-794ED70D2D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6100" y="3842876"/>
            <a:ext cx="3479800" cy="634276"/>
          </a:xfrm>
        </p:spPr>
        <p:txBody>
          <a:bodyPr>
            <a:noAutofit/>
          </a:bodyPr>
          <a:lstStyle>
            <a:lvl1pPr marL="0" indent="0" rtl="0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Position on first line; company name on second line</a:t>
            </a:r>
          </a:p>
        </p:txBody>
      </p:sp>
      <p:sp>
        <p:nvSpPr>
          <p:cNvPr id="51" name="Text Placeholder 12">
            <a:extLst>
              <a:ext uri="{FF2B5EF4-FFF2-40B4-BE49-F238E27FC236}">
                <a16:creationId xmlns:a16="http://schemas.microsoft.com/office/drawing/2014/main" id="{E72AEA63-EC16-F334-143C-F4F407B918A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56100" y="3347701"/>
            <a:ext cx="34798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FD97310F-BF77-3052-7D5F-521AE85495B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78813" y="4876301"/>
            <a:ext cx="3479800" cy="1551487"/>
          </a:xfrm>
        </p:spPr>
        <p:txBody>
          <a:bodyPr>
            <a:noAutofit/>
          </a:bodyPr>
          <a:lstStyle>
            <a:lvl1pPr marL="0" indent="0" rtl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Email, phone, mobile &amp; web each on one line</a:t>
            </a:r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0A03D3B0-D87F-65E2-20D2-2E3D4FC53E18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78813" y="1530000"/>
            <a:ext cx="1620000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AC0C46D-924E-6086-ABF8-9C7B8618C2F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78813" y="3842876"/>
            <a:ext cx="3479800" cy="634276"/>
          </a:xfrm>
        </p:spPr>
        <p:txBody>
          <a:bodyPr>
            <a:noAutofit/>
          </a:bodyPr>
          <a:lstStyle>
            <a:lvl1pPr marL="0" indent="0" rtl="0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Position on first line; company name on second line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DE75E8A5-8070-B311-99AA-D3C4B3C3923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278813" y="3347701"/>
            <a:ext cx="34798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EBE829B-D1F1-110E-2A2D-99BA9886B4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107176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9" orient="horz" pos="963">
          <p15:clr>
            <a:srgbClr val="FBAE40"/>
          </p15:clr>
        </p15:guide>
        <p15:guide id="10" pos="270">
          <p15:clr>
            <a:srgbClr val="FBAE40"/>
          </p15:clr>
        </p15:guide>
        <p15:guide id="11" orient="horz" pos="692">
          <p15:clr>
            <a:srgbClr val="FBAE40"/>
          </p15:clr>
        </p15:guide>
        <p15:guide id="12" orient="horz" pos="4049">
          <p15:clr>
            <a:srgbClr val="FBAE40"/>
          </p15:clr>
        </p15:guide>
        <p15:guide id="19" pos="740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custom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25876119-2931-B4D9-CA69-9C3C8D96449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438051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25876119-2931-B4D9-CA69-9C3C8D9644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18B174F-64CB-F020-88E2-1F63BD8A9992}"/>
              </a:ext>
            </a:extLst>
          </p:cNvPr>
          <p:cNvSpPr/>
          <p:nvPr userDrawn="1"/>
        </p:nvSpPr>
        <p:spPr>
          <a:xfrm>
            <a:off x="0" y="1098000"/>
            <a:ext cx="12192000" cy="5760000"/>
          </a:xfrm>
          <a:prstGeom prst="rect">
            <a:avLst/>
          </a:prstGeom>
          <a:solidFill>
            <a:srgbClr val="FFFFFF"/>
          </a:solidFill>
        </p:spPr>
        <p:txBody>
          <a:bodyPr wrap="square" lIns="72000" tIns="72000" rIns="72000" bIns="72000" rtlCol="0" anchor="ctr">
            <a:noAutofit/>
          </a:bodyPr>
          <a:lstStyle/>
          <a:p>
            <a:pPr algn="ctr" rtl="0"/>
            <a:endParaRPr lang="en-GB" sz="1600" noProof="0">
              <a:solidFill>
                <a:schemeClr val="bg1"/>
              </a:solidFill>
            </a:endParaRP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4A971CC8-DBCE-5991-27FA-298EE4BC6AA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000"/>
            <a:ext cx="12192000" cy="21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2B9AC-C49E-CA80-7854-76D1F5F342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1999" y="5868000"/>
            <a:ext cx="11331375" cy="369332"/>
          </a:xfrm>
        </p:spPr>
        <p:txBody>
          <a:bodyPr>
            <a:noAutofit/>
          </a:bodyPr>
          <a:lstStyle>
            <a:lvl1pPr marL="0" indent="0" algn="l" rtl="0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noProof="0"/>
              <a:t>Subtitle, 24pt, 1 line only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1D0822-52F9-BD4E-ADA5-49B7C76432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999" y="4246162"/>
            <a:ext cx="11331375" cy="1477328"/>
          </a:xfrm>
        </p:spPr>
        <p:txBody>
          <a:bodyPr vert="horz" anchor="b">
            <a:noAutofit/>
          </a:bodyPr>
          <a:lstStyle>
            <a:lvl1pPr algn="l" rtl="0"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Title, 48pt,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  <p:sp>
        <p:nvSpPr>
          <p:cNvPr id="24" name="Text Placeholder 43">
            <a:extLst>
              <a:ext uri="{FF2B5EF4-FFF2-40B4-BE49-F238E27FC236}">
                <a16:creationId xmlns:a16="http://schemas.microsoft.com/office/drawing/2014/main" id="{BDEA299F-CF48-A5F1-3781-1AB2A986B4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69200" y="1962000"/>
            <a:ext cx="2592000" cy="1296000"/>
          </a:xfrm>
          <a:solidFill>
            <a:schemeClr val="bg1"/>
          </a:solidFill>
          <a:ln>
            <a:noFill/>
          </a:ln>
        </p:spPr>
        <p:txBody>
          <a:bodyPr/>
          <a:lstStyle>
            <a:lvl1pPr marL="0" indent="0" rtl="0">
              <a:buNone/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GB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3460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270" userDrawn="1">
          <p15:clr>
            <a:srgbClr val="FBAE40"/>
          </p15:clr>
        </p15:guide>
        <p15:guide id="7" pos="7409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9C815432-1626-BBCF-EDFF-4A58259064D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417015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9C815432-1626-BBCF-EDFF-4A58259064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C9DC67D7-52EE-6ADA-F962-34E45323AA0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1098000"/>
            <a:ext cx="6096000" cy="57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AA92BD0-3906-45A7-FD93-C56CA8C7C6B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1530000"/>
            <a:ext cx="5232000" cy="4896000"/>
          </a:xfrm>
        </p:spPr>
        <p:txBody>
          <a:bodyPr anchor="t"/>
          <a:lstStyle>
            <a:lvl1pPr marL="625475" indent="-625475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ct val="130000"/>
              <a:buFont typeface="+mj-lt"/>
              <a:buAutoNum type="arabicPeriod"/>
              <a:defRPr b="1">
                <a:solidFill>
                  <a:schemeClr val="tx1"/>
                </a:solidFill>
              </a:defRPr>
            </a:lvl1pPr>
            <a:lvl2pPr marL="625475" indent="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GB" noProof="0"/>
              <a:t>Add agenda topic, 18 pt</a:t>
            </a:r>
          </a:p>
          <a:p>
            <a:pPr lvl="1"/>
            <a:r>
              <a:rPr lang="en-GB" noProof="0"/>
              <a:t>Subtopic, 16 pt</a:t>
            </a:r>
          </a:p>
          <a:p>
            <a:pPr lvl="1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385BAD-0861-C6A4-56E2-BF176F171A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</a:t>
            </a:r>
          </a:p>
        </p:txBody>
      </p:sp>
    </p:spTree>
    <p:extLst>
      <p:ext uri="{BB962C8B-B14F-4D97-AF65-F5344CB8AC3E}">
        <p14:creationId xmlns:p14="http://schemas.microsoft.com/office/powerpoint/2010/main" val="1140928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8" orient="horz" pos="692" userDrawn="1">
          <p15:clr>
            <a:srgbClr val="FBAE40"/>
          </p15:clr>
        </p15:guide>
        <p15:guide id="9" pos="270" userDrawn="1">
          <p15:clr>
            <a:srgbClr val="FBAE40"/>
          </p15:clr>
        </p15:guide>
        <p15:guide id="10" pos="3839" userDrawn="1">
          <p15:clr>
            <a:srgbClr val="FBAE40"/>
          </p15:clr>
        </p15:guide>
        <p15:guide id="11" orient="horz" pos="4047" userDrawn="1">
          <p15:clr>
            <a:srgbClr val="FBAE40"/>
          </p15:clr>
        </p15:guide>
        <p15:guide id="12" orient="horz" pos="963" userDrawn="1">
          <p15:clr>
            <a:srgbClr val="FBAE40"/>
          </p15:clr>
        </p15:guide>
        <p15:guide id="13" pos="3567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25876119-2931-B4D9-CA69-9C3C8D96449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559090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25876119-2931-B4D9-CA69-9C3C8D9644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EC64C37-AEAB-AB56-B60A-FA7B85FC0FAA}"/>
              </a:ext>
            </a:extLst>
          </p:cNvPr>
          <p:cNvSpPr/>
          <p:nvPr userDrawn="1"/>
        </p:nvSpPr>
        <p:spPr>
          <a:xfrm>
            <a:off x="0" y="1098000"/>
            <a:ext cx="12192000" cy="5760000"/>
          </a:xfrm>
          <a:prstGeom prst="rect">
            <a:avLst/>
          </a:prstGeom>
          <a:solidFill>
            <a:srgbClr val="FFFFFF"/>
          </a:solidFill>
        </p:spPr>
        <p:txBody>
          <a:bodyPr wrap="square" lIns="72000" tIns="72000" rIns="72000" bIns="72000" rtlCol="0" anchor="ctr">
            <a:noAutofit/>
          </a:bodyPr>
          <a:lstStyle/>
          <a:p>
            <a:pPr algn="ctr" rtl="0"/>
            <a:endParaRPr lang="en-GB" sz="1600" noProof="0">
              <a:solidFill>
                <a:schemeClr val="bg1"/>
              </a:solidFill>
            </a:endParaRP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4A971CC8-DBCE-5991-27FA-298EE4BC6AA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000"/>
            <a:ext cx="12192000" cy="21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2B9AC-C49E-CA80-7854-76D1F5F342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1999" y="5868000"/>
            <a:ext cx="11331375" cy="369332"/>
          </a:xfrm>
        </p:spPr>
        <p:txBody>
          <a:bodyPr>
            <a:noAutofit/>
          </a:bodyPr>
          <a:lstStyle>
            <a:lvl1pPr marL="0" indent="0" algn="l" rtl="0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noProof="0"/>
              <a:t>Subtitle, 24pt, 1 line only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1D0822-52F9-BD4E-ADA5-49B7C76432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999" y="4246162"/>
            <a:ext cx="11331375" cy="1477328"/>
          </a:xfrm>
        </p:spPr>
        <p:txBody>
          <a:bodyPr vert="horz" anchor="b">
            <a:noAutofit/>
          </a:bodyPr>
          <a:lstStyle>
            <a:lvl1pPr algn="l" rtl="0"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Chapter title, 48pt,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2363106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270" userDrawn="1">
          <p15:clr>
            <a:srgbClr val="FBAE40"/>
          </p15:clr>
        </p15:guide>
        <p15:guide id="7" pos="740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840822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999" y="1528763"/>
            <a:ext cx="11329200" cy="4899025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 dirty="0"/>
              <a:t>First level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97E0B-784F-5DDC-C5F6-895349559B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8737973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orient="horz" pos="963" userDrawn="1">
          <p15:clr>
            <a:srgbClr val="FBAE40"/>
          </p15:clr>
        </p15:guide>
        <p15:guide id="14" pos="270" userDrawn="1">
          <p15:clr>
            <a:srgbClr val="FBAE40"/>
          </p15:clr>
        </p15:guide>
        <p15:guide id="15" orient="horz" pos="692" userDrawn="1">
          <p15:clr>
            <a:srgbClr val="FBAE40"/>
          </p15:clr>
        </p15:guide>
        <p15:guide id="16" orient="horz" pos="4049" userDrawn="1">
          <p15:clr>
            <a:srgbClr val="FBAE40"/>
          </p15:clr>
        </p15:guide>
        <p15:guide id="17" pos="7409" userDrawn="1">
          <p15:clr>
            <a:srgbClr val="FBAE40"/>
          </p15:clr>
        </p15:guide>
        <p15:guide id="18" orient="horz" pos="135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840822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999" y="2160587"/>
            <a:ext cx="113292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999" y="1530000"/>
            <a:ext cx="113292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97E0B-784F-5DDC-C5F6-895349559B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6988610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orient="horz" pos="963" userDrawn="1">
          <p15:clr>
            <a:srgbClr val="FBAE40"/>
          </p15:clr>
        </p15:guide>
        <p15:guide id="14" pos="270" userDrawn="1">
          <p15:clr>
            <a:srgbClr val="FBAE40"/>
          </p15:clr>
        </p15:guide>
        <p15:guide id="15" orient="horz" pos="692" userDrawn="1">
          <p15:clr>
            <a:srgbClr val="FBAE40"/>
          </p15:clr>
        </p15:guide>
        <p15:guide id="16" orient="horz" pos="4049" userDrawn="1">
          <p15:clr>
            <a:srgbClr val="FBAE40"/>
          </p15:clr>
        </p15:guide>
        <p15:guide id="17" pos="7409" userDrawn="1">
          <p15:clr>
            <a:srgbClr val="FBAE40"/>
          </p15:clr>
        </p15:guide>
        <p15:guide id="18" orient="horz" pos="1359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2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750059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160587"/>
            <a:ext cx="5447999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1530000"/>
            <a:ext cx="5447999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97E0B-784F-5DDC-C5F6-895349559B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6F02CE17-8D55-2AB5-3A7A-2B03B0A6A3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12000" y="2160587"/>
            <a:ext cx="5449788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C5A4294C-7368-31A6-E5C9-30880ECCFD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12000" y="1530000"/>
            <a:ext cx="5449788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</p:spTree>
    <p:extLst>
      <p:ext uri="{BB962C8B-B14F-4D97-AF65-F5344CB8AC3E}">
        <p14:creationId xmlns:p14="http://schemas.microsoft.com/office/powerpoint/2010/main" val="3935784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5" orient="horz" pos="963" userDrawn="1">
          <p15:clr>
            <a:srgbClr val="FBAE40"/>
          </p15:clr>
        </p15:guide>
        <p15:guide id="16" pos="270" userDrawn="1">
          <p15:clr>
            <a:srgbClr val="FBAE40"/>
          </p15:clr>
        </p15:guide>
        <p15:guide id="17" orient="horz" pos="692" userDrawn="1">
          <p15:clr>
            <a:srgbClr val="FBAE40"/>
          </p15:clr>
        </p15:guide>
        <p15:guide id="18" orient="horz" pos="4049" userDrawn="1">
          <p15:clr>
            <a:srgbClr val="FBAE40"/>
          </p15:clr>
        </p15:guide>
        <p15:guide id="19" pos="7409" userDrawn="1">
          <p15:clr>
            <a:srgbClr val="FBAE40"/>
          </p15:clr>
        </p15:guide>
        <p15:guide id="20" orient="horz" pos="1359" userDrawn="1">
          <p15:clr>
            <a:srgbClr val="FBAE40"/>
          </p15:clr>
        </p15:guide>
        <p15:guide id="21" pos="3974" userDrawn="1">
          <p15:clr>
            <a:srgbClr val="FBAE40"/>
          </p15:clr>
        </p15:guide>
        <p15:guide id="22" pos="370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3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8282473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999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97E0B-784F-5DDC-C5F6-895349559B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6F02CE17-8D55-2AB5-3A7A-2B03B0A6A3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5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C5A4294C-7368-31A6-E5C9-30880ECCFD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51600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84BE735-54B6-3B7B-5644-995106F03F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7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B2CD99D5-47E6-B7D2-CB87-F8AD5F36827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72000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</p:spTree>
    <p:extLst>
      <p:ext uri="{BB962C8B-B14F-4D97-AF65-F5344CB8AC3E}">
        <p14:creationId xmlns:p14="http://schemas.microsoft.com/office/powerpoint/2010/main" val="989789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7" orient="horz" pos="963" userDrawn="1">
          <p15:clr>
            <a:srgbClr val="FBAE40"/>
          </p15:clr>
        </p15:guide>
        <p15:guide id="18" pos="270" userDrawn="1">
          <p15:clr>
            <a:srgbClr val="FBAE40"/>
          </p15:clr>
        </p15:guide>
        <p15:guide id="19" orient="horz" pos="692" userDrawn="1">
          <p15:clr>
            <a:srgbClr val="FBAE40"/>
          </p15:clr>
        </p15:guide>
        <p15:guide id="20" orient="horz" pos="4049" userDrawn="1">
          <p15:clr>
            <a:srgbClr val="FBAE40"/>
          </p15:clr>
        </p15:guide>
        <p15:guide id="21" pos="7409" userDrawn="1">
          <p15:clr>
            <a:srgbClr val="FBAE40"/>
          </p15:clr>
        </p15:guide>
        <p15:guide id="22" orient="horz" pos="1359" userDrawn="1">
          <p15:clr>
            <a:srgbClr val="FBAE40"/>
          </p15:clr>
        </p15:guide>
        <p15:guide id="23" pos="5210" userDrawn="1">
          <p15:clr>
            <a:srgbClr val="FBAE40"/>
          </p15:clr>
        </p15:guide>
        <p15:guide id="24" pos="4940" userDrawn="1">
          <p15:clr>
            <a:srgbClr val="FBAE40"/>
          </p15:clr>
        </p15:guide>
        <p15:guide id="25" pos="2740" userDrawn="1">
          <p15:clr>
            <a:srgbClr val="FBAE40"/>
          </p15:clr>
        </p15:guide>
        <p15:guide id="26" pos="247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3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Relationship Id="rId3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C075058B-0DA5-BCC2-2884-A3AA6637B8D8}"/>
              </a:ext>
            </a:extLst>
          </p:cNvPr>
          <p:cNvGraphicFramePr>
            <a:graphicFrameLocks noChangeAspect="1"/>
          </p:cNvGraphicFramePr>
          <p:nvPr>
            <p:custDataLst>
              <p:tags r:id="rId27"/>
            </p:custDataLst>
            <p:extLst>
              <p:ext uri="{D42A27DB-BD31-4B8C-83A1-F6EECF244321}">
                <p14:modId xmlns:p14="http://schemas.microsoft.com/office/powerpoint/2010/main" val="21007809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8" imgW="306" imgH="306" progId="TCLayout.ActiveDocument.1">
                  <p:embed/>
                </p:oleObj>
              </mc:Choice>
              <mc:Fallback>
                <p:oleObj name="think-cell Slide" r:id="rId28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C075058B-0DA5-BCC2-2884-A3AA6637B8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2B6DD6-B6DA-4A3B-AA01-32E0D7927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noProof="0" dirty="0"/>
              <a:t>Title, 28pt, </a:t>
            </a:r>
            <a:br>
              <a:rPr lang="en-GB" noProof="0" dirty="0"/>
            </a:br>
            <a:r>
              <a:rPr lang="en-GB" noProof="0" dirty="0"/>
              <a:t>2 lines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9B469-A741-AADC-88BD-759DB5D44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20824"/>
            <a:ext cx="11328000" cy="49051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/>
            <a:r>
              <a:rPr lang="en-GB" noProof="0" dirty="0"/>
              <a:t>First level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Sixth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D0CF3-0723-425A-205C-484322D63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2912" y="7100600"/>
            <a:ext cx="4114800" cy="15388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rtl="0">
              <a:defRPr sz="1000">
                <a:solidFill>
                  <a:schemeClr val="bg2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331C2-6712-205D-6768-F1C229CF0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7100600"/>
            <a:ext cx="471488" cy="15388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r" rtl="0">
              <a:defRPr sz="1000">
                <a:solidFill>
                  <a:schemeClr val="bg2"/>
                </a:solidFill>
              </a:defRPr>
            </a:lvl1pPr>
          </a:lstStyle>
          <a:p>
            <a:fld id="{97B27895-1833-42C6-927E-7C9AD7EEEA97}" type="slidenum">
              <a:rPr lang="en-GB" noProof="0" smtClean="0"/>
              <a:pPr/>
              <a:t>‹#›</a:t>
            </a:fld>
            <a:endParaRPr lang="en-GB" noProof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585608BD-05B9-34D2-34A7-A5AF7917B1E7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1021614" y="352800"/>
            <a:ext cx="738385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376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706" r:id="rId5"/>
    <p:sldLayoutId id="2147483709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  <p:sldLayoutId id="2147483698" r:id="rId21"/>
    <p:sldLayoutId id="2147483699" r:id="rId22"/>
    <p:sldLayoutId id="2147483700" r:id="rId23"/>
    <p:sldLayoutId id="2147483707" r:id="rId24"/>
    <p:sldLayoutId id="2147483708" r:id="rId25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27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20000" indent="-27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1.xml"/><Relationship Id="rId6" Type="http://schemas.openxmlformats.org/officeDocument/2006/relationships/image" Target="../media/image14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7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2.xml"/><Relationship Id="rId6" Type="http://schemas.openxmlformats.org/officeDocument/2006/relationships/image" Target="../media/image14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7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3.xml"/><Relationship Id="rId6" Type="http://schemas.openxmlformats.org/officeDocument/2006/relationships/image" Target="../media/image14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7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8.xml"/><Relationship Id="rId6" Type="http://schemas.openxmlformats.org/officeDocument/2006/relationships/image" Target="../media/image13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9.xml"/><Relationship Id="rId6" Type="http://schemas.openxmlformats.org/officeDocument/2006/relationships/image" Target="../media/image14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0.xml"/><Relationship Id="rId6" Type="http://schemas.openxmlformats.org/officeDocument/2006/relationships/image" Target="../media/image17.jpg"/><Relationship Id="rId5" Type="http://schemas.openxmlformats.org/officeDocument/2006/relationships/image" Target="../media/image16.emf"/><Relationship Id="rId4" Type="http://schemas.openxmlformats.org/officeDocument/2006/relationships/oleObject" Target="../embeddings/oleObject28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1366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10F955-4D37-9428-B3E0-3B48912DD0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999" y="1666734"/>
            <a:ext cx="5118569" cy="109375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Basics of database design</a:t>
            </a:r>
          </a:p>
          <a:p>
            <a:pPr>
              <a:lnSpc>
                <a:spcPct val="150000"/>
              </a:lnSpc>
            </a:pPr>
            <a:r>
              <a:rPr lang="en-US"/>
              <a:t>Practicing SQL queries</a:t>
            </a:r>
          </a:p>
          <a:p>
            <a:pPr>
              <a:lnSpc>
                <a:spcPct val="150000"/>
              </a:lnSpc>
            </a:pPr>
            <a:r>
              <a:rPr lang="en-US"/>
              <a:t>Identifying necessary entities for the database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BD9B68-791B-53A9-FF2F-4FE8D8E79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Journey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D17C64-E69B-B8BD-12C8-ABA7B3AC7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725" y="3803405"/>
            <a:ext cx="5873138" cy="23894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7930B7-9D1B-1613-E1D3-0DF3A80F4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137" y="3429000"/>
            <a:ext cx="5706714" cy="31382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95CE77-E622-7133-838B-F48F303BB0E6}"/>
              </a:ext>
            </a:extLst>
          </p:cNvPr>
          <p:cNvSpPr txBox="1"/>
          <p:nvPr/>
        </p:nvSpPr>
        <p:spPr>
          <a:xfrm>
            <a:off x="6097725" y="1666734"/>
            <a:ext cx="6096000" cy="128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Learning basic UI analysis to support design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Applying knowledge to simple exercises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Gaining confidence in technical fundamentals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971F7F-4F0D-B666-3350-68C357327605}"/>
              </a:ext>
            </a:extLst>
          </p:cNvPr>
          <p:cNvSpPr txBox="1"/>
          <p:nvPr/>
        </p:nvSpPr>
        <p:spPr>
          <a:xfrm>
            <a:off x="431999" y="1166923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/>
              <a:t>Building Foundations</a:t>
            </a:r>
          </a:p>
        </p:txBody>
      </p:sp>
    </p:spTree>
    <p:extLst>
      <p:ext uri="{BB962C8B-B14F-4D97-AF65-F5344CB8AC3E}">
        <p14:creationId xmlns:p14="http://schemas.microsoft.com/office/powerpoint/2010/main" val="3110886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B3EAFE-3DC4-CE1A-39ED-01FD61027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508" y="1151755"/>
            <a:ext cx="4655367" cy="5054603"/>
          </a:xfrm>
          <a:prstGeom prst="rect">
            <a:avLst/>
          </a:prstGeom>
        </p:spPr>
      </p:pic>
      <p:sp>
        <p:nvSpPr>
          <p:cNvPr id="6" name="AutoShape 2">
            <a:extLst>
              <a:ext uri="{FF2B5EF4-FFF2-40B4-BE49-F238E27FC236}">
                <a16:creationId xmlns:a16="http://schemas.microsoft.com/office/drawing/2014/main" id="{C44D460E-FC4E-A090-394C-CBE2E7A84A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59D714-B451-D4DB-27E6-695EEA259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99" y="1194267"/>
            <a:ext cx="5152696" cy="46647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97D051-78BB-2839-C4BF-E395F13C9301}"/>
              </a:ext>
            </a:extLst>
          </p:cNvPr>
          <p:cNvSpPr txBox="1"/>
          <p:nvPr/>
        </p:nvSpPr>
        <p:spPr>
          <a:xfrm>
            <a:off x="2093947" y="6072788"/>
            <a:ext cx="914400" cy="39939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algn="l" rtl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</a:pPr>
            <a:r>
              <a:rPr lang="en-US" b="1"/>
              <a:t>BEFORE</a:t>
            </a:r>
            <a:endParaRPr lang="en-US" b="1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32903A-AABB-8BB2-7C45-D439551631AB}"/>
              </a:ext>
            </a:extLst>
          </p:cNvPr>
          <p:cNvSpPr txBox="1"/>
          <p:nvPr/>
        </p:nvSpPr>
        <p:spPr>
          <a:xfrm>
            <a:off x="9151644" y="6057022"/>
            <a:ext cx="914400" cy="399393"/>
          </a:xfrm>
          <a:prstGeom prst="rect">
            <a:avLst/>
          </a:prstGeom>
          <a:noFill/>
        </p:spPr>
        <p:txBody>
          <a:bodyPr wrap="none" lIns="0" tIns="0" rIns="0" bIns="0" rtlCol="0" anchor="t" anchorCtr="0">
            <a:noAutofit/>
          </a:bodyPr>
          <a:lstStyle/>
          <a:p>
            <a:pPr algn="l" rtl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</a:pPr>
            <a:r>
              <a:rPr lang="en-US" b="1"/>
              <a:t>AFTER</a:t>
            </a:r>
            <a:endParaRPr lang="en-US" b="1" dirty="0" err="1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1D355ECE-3CF1-05C0-D769-6B4C5A14F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86876"/>
            <a:ext cx="9720000" cy="1098000"/>
          </a:xfrm>
        </p:spPr>
        <p:txBody>
          <a:bodyPr/>
          <a:lstStyle/>
          <a:p>
            <a:r>
              <a:rPr lang="en-US"/>
              <a:t>Entity analysis exercises for the main functions of MS Lists</a:t>
            </a:r>
          </a:p>
        </p:txBody>
      </p:sp>
    </p:spTree>
    <p:extLst>
      <p:ext uri="{BB962C8B-B14F-4D97-AF65-F5344CB8AC3E}">
        <p14:creationId xmlns:p14="http://schemas.microsoft.com/office/powerpoint/2010/main" val="1116048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3DEE60-1045-7A6B-5C64-6EE5578E07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400" y="1781426"/>
            <a:ext cx="11329200" cy="1647574"/>
          </a:xfrm>
        </p:spPr>
        <p:txBody>
          <a:bodyPr/>
          <a:lstStyle/>
          <a:p>
            <a:r>
              <a:rPr lang="en-US"/>
              <a:t>Learned Dapper &amp; Entity Framework (EF) for database interaction</a:t>
            </a:r>
          </a:p>
          <a:p>
            <a:r>
              <a:rPr lang="en-US"/>
              <a:t>Explored MVC architecture to structure applications</a:t>
            </a:r>
          </a:p>
          <a:p>
            <a:r>
              <a:rPr lang="en-US"/>
              <a:t>Studied Slowly Changing Dimensions (SCD 1, 2, 3) for data versioning</a:t>
            </a:r>
          </a:p>
          <a:p>
            <a:r>
              <a:rPr lang="en-US"/>
              <a:t>Applied Clean Code principles: SOLID principles, class design, HATEOAS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C457DC-6568-FCC9-5787-1BFF8B777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Journey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8974EA-611E-1404-4A81-91F8D1CC6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41" y="3645709"/>
            <a:ext cx="6506483" cy="2905530"/>
          </a:xfrm>
          <a:prstGeom prst="rect">
            <a:avLst/>
          </a:prstGeom>
        </p:spPr>
      </p:pic>
      <p:sp>
        <p:nvSpPr>
          <p:cNvPr id="11" name="AutoShape 3" descr="Understanding SOLID Principles in C# - DEV Community">
            <a:extLst>
              <a:ext uri="{FF2B5EF4-FFF2-40B4-BE49-F238E27FC236}">
                <a16:creationId xmlns:a16="http://schemas.microsoft.com/office/drawing/2014/main" id="{7893BBB1-F9E4-2A64-E86E-E4DA063E2C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013ADF4-0760-78A3-B37D-673BE9319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0420" y="3429000"/>
            <a:ext cx="3664890" cy="3664890"/>
          </a:xfrm>
          <a:prstGeom prst="rect">
            <a:avLst/>
          </a:prstGeom>
        </p:spPr>
      </p:pic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B906F832-A214-75D2-99AD-FAB6F1F80F6F}"/>
              </a:ext>
            </a:extLst>
          </p:cNvPr>
          <p:cNvSpPr txBox="1">
            <a:spLocks/>
          </p:cNvSpPr>
          <p:nvPr/>
        </p:nvSpPr>
        <p:spPr>
          <a:xfrm>
            <a:off x="448041" y="1226163"/>
            <a:ext cx="5232200" cy="338554"/>
          </a:xfrm>
          <a:prstGeom prst="rect">
            <a:avLst/>
          </a:prstGeom>
        </p:spPr>
        <p:txBody>
          <a:bodyPr/>
          <a:lstStyle>
            <a:lvl1pPr marL="270000" indent="-27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7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7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0000" indent="-27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/>
              <a:t>Expanding Skills</a:t>
            </a:r>
          </a:p>
        </p:txBody>
      </p:sp>
    </p:spTree>
    <p:extLst>
      <p:ext uri="{BB962C8B-B14F-4D97-AF65-F5344CB8AC3E}">
        <p14:creationId xmlns:p14="http://schemas.microsoft.com/office/powerpoint/2010/main" val="1614173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41F4E-7AB6-7037-6D74-C83A1BD16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0360BF-E126-536B-5FF3-B5E31F92D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Journey</a:t>
            </a:r>
          </a:p>
        </p:txBody>
      </p:sp>
      <p:sp>
        <p:nvSpPr>
          <p:cNvPr id="11" name="AutoShape 3" descr="Understanding SOLID Principles in C# - DEV Community">
            <a:extLst>
              <a:ext uri="{FF2B5EF4-FFF2-40B4-BE49-F238E27FC236}">
                <a16:creationId xmlns:a16="http://schemas.microsoft.com/office/drawing/2014/main" id="{C51877B7-526A-E24B-6DA0-6FF1B3046C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CD62D75-EA8D-2522-5F98-56DB1EF31DE7}"/>
              </a:ext>
            </a:extLst>
          </p:cNvPr>
          <p:cNvSpPr txBox="1">
            <a:spLocks/>
          </p:cNvSpPr>
          <p:nvPr/>
        </p:nvSpPr>
        <p:spPr>
          <a:xfrm>
            <a:off x="448041" y="1098000"/>
            <a:ext cx="5232200" cy="338554"/>
          </a:xfrm>
          <a:prstGeom prst="rect">
            <a:avLst/>
          </a:prstGeom>
        </p:spPr>
        <p:txBody>
          <a:bodyPr/>
          <a:lstStyle>
            <a:lvl1pPr marL="270000" indent="-27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7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7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0000" indent="-27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/>
              <a:t>Expanding Skills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5C67774-EB53-0D40-9265-610AEFFB4A72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431800" y="1634797"/>
            <a:ext cx="11013510" cy="1287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English Club</a:t>
            </a:r>
            <a:r>
              <a:rPr lang="en-US" altLang="en-US"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improved communication &amp; presentation skills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Workshops Attended: 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Critical Thinking, S.M.A.R.T Questions</a:t>
            </a:r>
            <a:r>
              <a:rPr lang="en-US" altLang="en-US">
                <a:latin typeface="Arial" panose="020B0604020202020204" pitchFamily="34" charset="0"/>
              </a:rPr>
              <a:t>, 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 Solving,…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Teamwork &amp; Collaboration</a:t>
            </a:r>
            <a:r>
              <a:rPr lang="en-US" altLang="en-US"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learned to share ideas, give and receive feedback</a:t>
            </a:r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1A81FEF2-697B-048D-F155-682E7B83A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41" y="3123944"/>
            <a:ext cx="3664890" cy="366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>
            <a:extLst>
              <a:ext uri="{FF2B5EF4-FFF2-40B4-BE49-F238E27FC236}">
                <a16:creationId xmlns:a16="http://schemas.microsoft.com/office/drawing/2014/main" id="{05BBBD61-1EE1-E9BB-71BB-A5B809D16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046" y="3193110"/>
            <a:ext cx="3664890" cy="366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4" name="Picture 8">
            <a:extLst>
              <a:ext uri="{FF2B5EF4-FFF2-40B4-BE49-F238E27FC236}">
                <a16:creationId xmlns:a16="http://schemas.microsoft.com/office/drawing/2014/main" id="{D893BDC0-6AAE-C523-A0DF-8E792385F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959" y="3123944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436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93D48-193B-4BB7-0B97-8ECB81FB3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6D7CB2-4197-1B66-E7A6-6FC220D8BC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999" y="1920047"/>
            <a:ext cx="6235501" cy="232684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/>
              <a:t>Gained confidence in writing structured, maintainable code</a:t>
            </a:r>
          </a:p>
          <a:p>
            <a:pPr algn="just">
              <a:lnSpc>
                <a:spcPct val="150000"/>
              </a:lnSpc>
            </a:pPr>
            <a:r>
              <a:rPr lang="en-US"/>
              <a:t>Better understanding of software design and architecture</a:t>
            </a:r>
          </a:p>
          <a:p>
            <a:pPr algn="just">
              <a:lnSpc>
                <a:spcPct val="150000"/>
              </a:lnSpc>
            </a:pPr>
            <a:r>
              <a:rPr lang="en-US"/>
              <a:t>Learned to manage evolving data and apply theory in practice</a:t>
            </a:r>
          </a:p>
          <a:p>
            <a:pPr algn="just">
              <a:lnSpc>
                <a:spcPct val="150000"/>
              </a:lnSpc>
            </a:pPr>
            <a:r>
              <a:rPr lang="en-US"/>
              <a:t>Improved problem-solving and design skills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684FEA-615E-CBC6-7174-E64C8FA5E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Journey</a:t>
            </a:r>
          </a:p>
        </p:txBody>
      </p:sp>
      <p:sp>
        <p:nvSpPr>
          <p:cNvPr id="11" name="AutoShape 3" descr="Understanding SOLID Principles in C# - DEV Community">
            <a:extLst>
              <a:ext uri="{FF2B5EF4-FFF2-40B4-BE49-F238E27FC236}">
                <a16:creationId xmlns:a16="http://schemas.microsoft.com/office/drawing/2014/main" id="{FC904CD5-4EF1-27BB-9C84-39FB35D9BD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8" name="Picture 4" descr="Hình ảnh Ghim câu chuyện">
            <a:extLst>
              <a:ext uri="{FF2B5EF4-FFF2-40B4-BE49-F238E27FC236}">
                <a16:creationId xmlns:a16="http://schemas.microsoft.com/office/drawing/2014/main" id="{AF6811E6-98AC-B958-F1C5-446E89CA0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684" y="1311442"/>
            <a:ext cx="4539916" cy="4539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FE841AD-16C6-522B-5EB0-F244E11B9EAB}"/>
              </a:ext>
            </a:extLst>
          </p:cNvPr>
          <p:cNvSpPr txBox="1">
            <a:spLocks/>
          </p:cNvSpPr>
          <p:nvPr/>
        </p:nvSpPr>
        <p:spPr>
          <a:xfrm>
            <a:off x="432000" y="1312045"/>
            <a:ext cx="5232200" cy="338554"/>
          </a:xfrm>
          <a:prstGeom prst="rect">
            <a:avLst/>
          </a:prstGeom>
        </p:spPr>
        <p:txBody>
          <a:bodyPr/>
          <a:lstStyle>
            <a:lvl1pPr marL="270000" indent="-27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7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0000" indent="-27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0000" indent="-27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000" indent="-27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0000" indent="-2700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/>
              <a:t>Personal Gains</a:t>
            </a:r>
          </a:p>
        </p:txBody>
      </p:sp>
    </p:spTree>
    <p:extLst>
      <p:ext uri="{BB962C8B-B14F-4D97-AF65-F5344CB8AC3E}">
        <p14:creationId xmlns:p14="http://schemas.microsoft.com/office/powerpoint/2010/main" val="405956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3" name="Picture 5">
            <a:extLst>
              <a:ext uri="{FF2B5EF4-FFF2-40B4-BE49-F238E27FC236}">
                <a16:creationId xmlns:a16="http://schemas.microsoft.com/office/drawing/2014/main" id="{206A8AED-167E-5973-7FB1-753A5E527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846" y="1746488"/>
            <a:ext cx="5661133" cy="3771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B5BFE3-31AD-C53B-BEAA-E02DEA8B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2000" y="1312045"/>
            <a:ext cx="5232200" cy="338554"/>
          </a:xfrm>
        </p:spPr>
        <p:txBody>
          <a:bodyPr/>
          <a:lstStyle/>
          <a:p>
            <a:r>
              <a:rPr lang="en-US"/>
              <a:t>Connecting &amp; Growing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45F2EB-FD0D-E7D2-9BCF-A972E753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Journey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6B409F8-F1CB-522D-0731-41DF798DAAF7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431998" y="1746488"/>
            <a:ext cx="5661133" cy="336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Participated in sharing sessions with peers &amp; mentors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Joined team-building and outdoor activities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Applied knowledge to real-life exercises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Learned to collaborate and communicate effectively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Started mentoring and supporting newer participants</a:t>
            </a:r>
          </a:p>
        </p:txBody>
      </p:sp>
    </p:spTree>
    <p:extLst>
      <p:ext uri="{BB962C8B-B14F-4D97-AF65-F5344CB8AC3E}">
        <p14:creationId xmlns:p14="http://schemas.microsoft.com/office/powerpoint/2010/main" val="1648068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0BE0D-DAA4-9B1E-5235-9F2596381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5B6A9A3-BC93-7574-29F7-0D37F840015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9B0D693-42D5-3C0F-5ED4-40522D2C12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8DF791B-BB13-C06C-354B-8C9BF971CCA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59" b="42247"/>
          <a:stretch/>
        </p:blipFill>
        <p:spPr>
          <a:xfrm>
            <a:off x="0" y="1098000"/>
            <a:ext cx="12192000" cy="2160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616653-BA96-7A2D-F8D3-425FD23D52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en-US"/>
              <a:t>Challenges Faced</a:t>
            </a:r>
          </a:p>
        </p:txBody>
      </p:sp>
    </p:spTree>
    <p:extLst>
      <p:ext uri="{BB962C8B-B14F-4D97-AF65-F5344CB8AC3E}">
        <p14:creationId xmlns:p14="http://schemas.microsoft.com/office/powerpoint/2010/main" val="2433955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70C318-1D5D-1DB4-6937-C4CA61BE82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998" y="1530000"/>
            <a:ext cx="7406102" cy="338554"/>
          </a:xfrm>
        </p:spPr>
        <p:txBody>
          <a:bodyPr/>
          <a:lstStyle/>
          <a:p>
            <a:r>
              <a:rPr lang="en-US"/>
              <a:t>1. Code &amp; Implementation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107F134-E156-86EB-9083-0627F23007C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1997" y="4549833"/>
            <a:ext cx="5664003" cy="42703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Needed multiple revisions to improve quality</a:t>
            </a:r>
          </a:p>
          <a:p>
            <a:pPr>
              <a:lnSpc>
                <a:spcPct val="150000"/>
              </a:lnSpc>
            </a:pPr>
            <a:r>
              <a:rPr lang="en-US"/>
              <a:t>Balancing learning speed with doing things right</a:t>
            </a:r>
          </a:p>
          <a:p>
            <a:pPr>
              <a:lnSpc>
                <a:spcPct val="150000"/>
              </a:lnSpc>
            </a:pPr>
            <a:r>
              <a:rPr lang="en-US"/>
              <a:t>Managing multiple new topics at once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0544372-A6F0-2FBD-3FF8-7E516B3AB1F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1997" y="3922420"/>
            <a:ext cx="7399645" cy="338554"/>
          </a:xfrm>
        </p:spPr>
        <p:txBody>
          <a:bodyPr/>
          <a:lstStyle/>
          <a:p>
            <a:r>
              <a:rPr lang="en-US"/>
              <a:t>2. Learning &amp; Process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F05770-34D2-AC37-D1D5-76032870D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 Faced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53EA1C3C-F86F-562F-6AB3-12D43AC393F7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431997" y="2157413"/>
            <a:ext cx="7399647" cy="1287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 not always clean or well-structured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Some solutions didn’t fully meet requirements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Applying new concepts often led to mistakes</a:t>
            </a:r>
          </a:p>
        </p:txBody>
      </p:sp>
      <p:pic>
        <p:nvPicPr>
          <p:cNvPr id="9222" name="Picture 6">
            <a:extLst>
              <a:ext uri="{FF2B5EF4-FFF2-40B4-BE49-F238E27FC236}">
                <a16:creationId xmlns:a16="http://schemas.microsoft.com/office/drawing/2014/main" id="{E8403D8E-04FA-62F8-CADB-951EB5E91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602" y="1528767"/>
            <a:ext cx="4718400" cy="471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314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5B9AB-EA52-85C4-BBDF-6A09445F7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E981F0B-D6E5-673F-8CAF-AE17035CB3D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C5B6A9A3-BC93-7574-29F7-0D37F84001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F7416E4-701D-EB13-21FC-D39B20F0EDC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59" b="42247"/>
          <a:stretch/>
        </p:blipFill>
        <p:spPr>
          <a:xfrm>
            <a:off x="0" y="1098000"/>
            <a:ext cx="12192000" cy="2160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4FFFD2-F650-CAF1-5337-EA2BE44E10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en-US"/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3963613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 descr="Hình ảnh Ghim câu chuyện">
            <a:extLst>
              <a:ext uri="{FF2B5EF4-FFF2-40B4-BE49-F238E27FC236}">
                <a16:creationId xmlns:a16="http://schemas.microsoft.com/office/drawing/2014/main" id="{1CD92FE6-CE26-0034-0A86-2AC9DA2D9E8C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68" b="18468"/>
          <a:stretch/>
        </p:blipFill>
        <p:spPr bwMode="auto">
          <a:xfrm>
            <a:off x="6096000" y="1098313"/>
            <a:ext cx="6096000" cy="575937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B80ABA01-9A7D-9731-42BF-793A73E41A51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432000" y="2160001"/>
            <a:ext cx="5232200" cy="426778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spcBef>
                <a:spcPct val="0"/>
              </a:spcBef>
              <a:buClrTx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Improved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analytical skills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: learned to break down complex problems</a:t>
            </a:r>
          </a:p>
          <a:p>
            <a:pPr eaLnBrk="0" fontAlgn="base" hangingPunct="0">
              <a:spcBef>
                <a:spcPct val="0"/>
              </a:spcBef>
              <a:buClrTx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Enhanced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problem-solving ability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: apply logical thinking to design solutions</a:t>
            </a:r>
          </a:p>
          <a:p>
            <a:pPr eaLnBrk="0" fontAlgn="base" hangingPunct="0">
              <a:spcBef>
                <a:spcPct val="0"/>
              </a:spcBef>
              <a:buClrTx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Developed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coding practices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: write cleaner, structured, maintainable code (MVC, SQL, unit testing)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044016-C144-13CA-F466-708775C802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2000" y="1530000"/>
            <a:ext cx="5232200" cy="338554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Technical Skills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79AC037-4864-A5D1-250B-A883043EC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</p:spPr>
        <p:txBody>
          <a:bodyPr wrap="square" anchor="ctr">
            <a:normAutofit/>
          </a:bodyPr>
          <a:lstStyle/>
          <a:p>
            <a:r>
              <a:rPr lang="en-US"/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257273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818451F-DE2B-B8D1-E7DA-DF54F2094E8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2" b="32292"/>
          <a:stretch>
            <a:fillRect/>
          </a:stretch>
        </p:blipFill>
        <p:spPr/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3DC8AC8-3EE6-0346-C3D1-617A95A52B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bbv Software Services AG  | </a:t>
            </a:r>
            <a:r>
              <a:rPr lang="en-CH"/>
              <a:t>Date</a:t>
            </a:r>
            <a:r>
              <a:rPr lang="en-US"/>
              <a:t>: 25/08/2025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4A268C-5455-5620-C433-3CCEA88828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/>
              <a:t>Ypp 4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570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D3765-E81E-5BAB-DCA2-088948E8D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0" name="Picture 6" descr="A group of people with different skills&#10;&#10;AI-generated content may be incorrect.">
            <a:extLst>
              <a:ext uri="{FF2B5EF4-FFF2-40B4-BE49-F238E27FC236}">
                <a16:creationId xmlns:a16="http://schemas.microsoft.com/office/drawing/2014/main" id="{D8241B62-BDF9-5EF2-28E7-FCCE5B808A25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0" b="2760"/>
          <a:stretch/>
        </p:blipFill>
        <p:spPr bwMode="auto">
          <a:xfrm>
            <a:off x="6096000" y="1098250"/>
            <a:ext cx="6096000" cy="57595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55656-2444-1614-C045-8658F89BCB1A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432000" y="2160001"/>
            <a:ext cx="5232200" cy="426778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spcBef>
                <a:spcPct val="0"/>
              </a:spcBef>
              <a:buClrTx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Strengthened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communication &amp; teamwork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 via English Club, sharing sessions, workshops</a:t>
            </a:r>
          </a:p>
          <a:p>
            <a:pPr eaLnBrk="0" fontAlgn="base" hangingPunct="0">
              <a:spcBef>
                <a:spcPct val="0"/>
              </a:spcBef>
              <a:buClrTx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Gained confidence in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presenting ideas, collaborating, and learning from others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37A203-C051-5E2E-FDF3-15B00395DF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2000" y="1530000"/>
            <a:ext cx="5232200" cy="338554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Soft Skills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4B6AE52-E950-F5A1-F99C-184128A76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</p:spPr>
        <p:txBody>
          <a:bodyPr wrap="square" anchor="ctr">
            <a:normAutofit/>
          </a:bodyPr>
          <a:lstStyle/>
          <a:p>
            <a:r>
              <a:rPr lang="en-US"/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3779570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E9FF0-13CF-1593-E6A4-DC0D5E2A5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CFD7CDA-76F2-DE99-F902-CEF7DBE5564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9E981F0B-D6E5-673F-8CAF-AE17035CB3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2500511-99B9-3BE7-8FB6-757854891BC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59" b="42247"/>
          <a:stretch/>
        </p:blipFill>
        <p:spPr>
          <a:xfrm>
            <a:off x="0" y="1098000"/>
            <a:ext cx="12192000" cy="2160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99B730-D4C5-8622-C840-D16357FD2D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en-US"/>
              <a:t>Becoming a Better Me</a:t>
            </a:r>
          </a:p>
        </p:txBody>
      </p:sp>
    </p:spTree>
    <p:extLst>
      <p:ext uri="{BB962C8B-B14F-4D97-AF65-F5344CB8AC3E}">
        <p14:creationId xmlns:p14="http://schemas.microsoft.com/office/powerpoint/2010/main" val="1240412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 descr="A group of people standing on a stack of books&#10;&#10;AI-generated content may be incorrect.">
            <a:extLst>
              <a:ext uri="{FF2B5EF4-FFF2-40B4-BE49-F238E27FC236}">
                <a16:creationId xmlns:a16="http://schemas.microsoft.com/office/drawing/2014/main" id="{7A3E3819-81F9-DC0F-EE4C-C55953A45186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0" b="2760"/>
          <a:stretch/>
        </p:blipFill>
        <p:spPr bwMode="auto">
          <a:xfrm>
            <a:off x="6096000" y="1098250"/>
            <a:ext cx="6096000" cy="57595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45F28D4C-AAB7-DB4E-5BA2-BA5D4824BBC0}"/>
              </a:ext>
            </a:extLst>
          </p:cNvPr>
          <p:cNvSpPr>
            <a:spLocks noGrp="1" noChangeArrowheads="1"/>
          </p:cNvSpPr>
          <p:nvPr>
            <p:ph type="body" sz="quarter" idx="16"/>
          </p:nvPr>
        </p:nvSpPr>
        <p:spPr bwMode="auto">
          <a:xfrm>
            <a:off x="432000" y="1530000"/>
            <a:ext cx="6096000" cy="4896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285750" marR="0" lvl="0" indent="-2857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i="0" u="none" strike="noStrike" cap="none" normalizeH="0" baseline="0">
                <a:ln>
                  <a:noFill/>
                </a:ln>
                <a:effectLst/>
              </a:rPr>
              <a:t>Grew technically: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better coding, database design, problem-solving</a:t>
            </a:r>
          </a:p>
          <a:p>
            <a:pPr marL="285750" marR="0" lvl="0" indent="-2857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i="0" u="none" strike="noStrike" cap="none" normalizeH="0" baseline="0">
                <a:ln>
                  <a:noFill/>
                </a:ln>
                <a:effectLst/>
              </a:rPr>
              <a:t>Improved soft skills: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communication, teamwork, presenting ideas</a:t>
            </a:r>
          </a:p>
          <a:p>
            <a:pPr marL="285750" marR="0" lvl="0" indent="-2857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Built confidence to tackle challenges and learn independently</a:t>
            </a:r>
          </a:p>
          <a:p>
            <a:pPr marL="285750" marR="0" lvl="0" indent="-2857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Keep learning and exploring new skills</a:t>
            </a:r>
          </a:p>
          <a:p>
            <a:pPr marL="285750" marR="0" lvl="0" indent="-2857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Strive to become a better, more capable version of myself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F27B64-DDED-F33F-5AAF-33F6DE955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</p:spPr>
        <p:txBody>
          <a:bodyPr wrap="square" anchor="ctr">
            <a:normAutofit/>
          </a:bodyPr>
          <a:lstStyle/>
          <a:p>
            <a:r>
              <a:rPr lang="en-US"/>
              <a:t>Becoming a Better Me</a:t>
            </a:r>
          </a:p>
        </p:txBody>
      </p:sp>
    </p:spTree>
    <p:extLst>
      <p:ext uri="{BB962C8B-B14F-4D97-AF65-F5344CB8AC3E}">
        <p14:creationId xmlns:p14="http://schemas.microsoft.com/office/powerpoint/2010/main" val="2989531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 descr="A group of people standing together&#10;&#10;AI-generated content may be incorrect.">
            <a:extLst>
              <a:ext uri="{FF2B5EF4-FFF2-40B4-BE49-F238E27FC236}">
                <a16:creationId xmlns:a16="http://schemas.microsoft.com/office/drawing/2014/main" id="{6439E80B-C582-C587-168A-5E428966E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10"/>
          <a:stretch>
            <a:fillRect/>
          </a:stretch>
        </p:blipFill>
        <p:spPr bwMode="auto">
          <a:xfrm>
            <a:off x="20" y="1098000"/>
            <a:ext cx="12191980" cy="57600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12B61C3-8DDD-283D-0FF4-FBBD4D4E7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</p:spPr>
        <p:txBody>
          <a:bodyPr wrap="square" anchor="ctr">
            <a:normAutofit/>
          </a:bodyPr>
          <a:lstStyle/>
          <a:p>
            <a:r>
              <a:rPr lang="en-US"/>
              <a:t>Q &amp; A </a:t>
            </a:r>
          </a:p>
        </p:txBody>
      </p:sp>
    </p:spTree>
    <p:extLst>
      <p:ext uri="{BB962C8B-B14F-4D97-AF65-F5344CB8AC3E}">
        <p14:creationId xmlns:p14="http://schemas.microsoft.com/office/powerpoint/2010/main" val="2629777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2BBE1C08-AA88-72BB-AF71-C57753F3F38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221886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2BBE1C08-AA88-72BB-AF71-C57753F3F3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B458723-F8F0-9DEE-EB70-04F588D700D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/>
          <a:srcRect t="26389" b="26389"/>
          <a:stretch/>
        </p:blipFill>
        <p:spPr/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02ED5A7-572B-82DF-E867-D87AF7CFD7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Presented by: Luong Tuyet Mi – Intern, BBV Vietnam </a:t>
            </a:r>
            <a:r>
              <a:rPr lang="en-GB"/>
              <a:t>|  </a:t>
            </a:r>
            <a:r>
              <a:rPr lang="en-CH"/>
              <a:t>Date</a:t>
            </a:r>
            <a:r>
              <a:rPr lang="en-US"/>
              <a:t>: 25/08/2025</a:t>
            </a:r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A50645-4898-AAC6-F648-5D00E1663E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en-US"/>
              <a:t>From Learning to Practice: My Growth Story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8571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561E403-33F7-B94A-DE82-295AC6F21A5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25" r="15853"/>
          <a:stretch/>
        </p:blipFill>
        <p:spPr>
          <a:xfrm>
            <a:off x="6096000" y="1098000"/>
            <a:ext cx="6096000" cy="576000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E50F8-6089-8B05-8B3F-8F26994E4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0" y="1555665"/>
            <a:ext cx="5232000" cy="4896000"/>
          </a:xfrm>
        </p:spPr>
        <p:txBody>
          <a:bodyPr/>
          <a:lstStyle/>
          <a:p>
            <a:r>
              <a:rPr lang="en-US"/>
              <a:t>Introduction</a:t>
            </a:r>
          </a:p>
          <a:p>
            <a:r>
              <a:rPr lang="en-US"/>
              <a:t>Learning Journey</a:t>
            </a:r>
          </a:p>
          <a:p>
            <a:r>
              <a:rPr lang="en-US"/>
              <a:t>Challenges Faced</a:t>
            </a:r>
          </a:p>
          <a:p>
            <a:r>
              <a:rPr lang="en-US"/>
              <a:t>Lessons Learned</a:t>
            </a:r>
          </a:p>
          <a:p>
            <a:r>
              <a:rPr lang="en-US"/>
              <a:t>Becoming a Better Me</a:t>
            </a:r>
          </a:p>
          <a:p>
            <a:r>
              <a:rPr lang="en-US"/>
              <a:t>Q &amp; 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823D42-BBCC-FF67-3367-1A97BAB84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859810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9B0D693-42D5-3C0F-5ED4-40522D2C121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774289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9B0D693-42D5-3C0F-5ED4-40522D2C12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F648B22-9BC3-A38D-EECF-81EDB4845C6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59" b="42247"/>
          <a:stretch/>
        </p:blipFill>
        <p:spPr>
          <a:xfrm>
            <a:off x="0" y="1098000"/>
            <a:ext cx="12192000" cy="2160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E1F6CD6B-1F52-35AC-8E87-6337B4A107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Purpose &amp; timeline of my learning journey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CE0C7-F39C-A9B7-EFD4-CECED4307F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en-US"/>
              <a:t>Introduction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589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E9E7B5-BDF1-4F3B-5DC4-0AD36B6113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2000" y="1646654"/>
            <a:ext cx="5232200" cy="4267788"/>
          </a:xfrm>
        </p:spPr>
        <p:txBody>
          <a:bodyPr/>
          <a:lstStyle/>
          <a:p>
            <a:pPr marL="334644" lvl="1" indent="0">
              <a:lnSpc>
                <a:spcPct val="150000"/>
              </a:lnSpc>
              <a:buNone/>
            </a:pPr>
            <a:r>
              <a:rPr lang="en-US" b="1">
                <a:solidFill>
                  <a:srgbClr val="333333"/>
                </a:solidFill>
                <a:ea typeface="Arial"/>
                <a:cs typeface="Arial"/>
                <a:sym typeface="Arial"/>
              </a:rPr>
              <a:t>Technical learning:</a:t>
            </a:r>
          </a:p>
          <a:p>
            <a:pPr marL="669289" lvl="1" indent="-334645">
              <a:lnSpc>
                <a:spcPct val="150000"/>
              </a:lnSpc>
              <a:buFont typeface="Arial"/>
              <a:buChar char="•"/>
            </a:pPr>
            <a:r>
              <a:rPr lang="en-US">
                <a:solidFill>
                  <a:srgbClr val="333333"/>
                </a:solidFill>
                <a:ea typeface="Arial"/>
                <a:cs typeface="Arial"/>
                <a:sym typeface="Arial"/>
              </a:rPr>
              <a:t>Requirement analysis, Scrum, BPMN,…</a:t>
            </a:r>
          </a:p>
          <a:p>
            <a:pPr marL="669289" lvl="1" indent="-334645">
              <a:lnSpc>
                <a:spcPct val="150000"/>
              </a:lnSpc>
              <a:buFont typeface="Arial"/>
              <a:buChar char="•"/>
            </a:pPr>
            <a:r>
              <a:rPr lang="en-US">
                <a:solidFill>
                  <a:srgbClr val="333333"/>
                </a:solidFill>
                <a:ea typeface="Arial"/>
                <a:cs typeface="Arial"/>
                <a:sym typeface="Arial"/>
              </a:rPr>
              <a:t>Database design &amp; SQLUnit testing &amp; optimization</a:t>
            </a:r>
          </a:p>
          <a:p>
            <a:pPr marL="334644" lvl="1" indent="0">
              <a:lnSpc>
                <a:spcPct val="150000"/>
              </a:lnSpc>
              <a:buNone/>
            </a:pPr>
            <a:r>
              <a:rPr lang="en-US" b="1">
                <a:solidFill>
                  <a:srgbClr val="333333"/>
                </a:solidFill>
                <a:ea typeface="Arial"/>
                <a:cs typeface="Arial"/>
                <a:sym typeface="Arial"/>
              </a:rPr>
              <a:t>Personal development:</a:t>
            </a:r>
          </a:p>
          <a:p>
            <a:pPr marL="669289" lvl="1" indent="-334645">
              <a:lnSpc>
                <a:spcPct val="150000"/>
              </a:lnSpc>
              <a:buFont typeface="Arial"/>
              <a:buChar char="•"/>
            </a:pPr>
            <a:r>
              <a:rPr lang="en-US">
                <a:solidFill>
                  <a:srgbClr val="333333"/>
                </a:solidFill>
                <a:ea typeface="Arial"/>
                <a:cs typeface="Arial"/>
                <a:sym typeface="Arial"/>
              </a:rPr>
              <a:t>English Club</a:t>
            </a:r>
          </a:p>
          <a:p>
            <a:pPr marL="669289" lvl="1" indent="-334645">
              <a:lnSpc>
                <a:spcPct val="150000"/>
              </a:lnSpc>
              <a:buFont typeface="Arial"/>
              <a:buChar char="•"/>
            </a:pPr>
            <a:r>
              <a:rPr lang="en-US">
                <a:solidFill>
                  <a:srgbClr val="333333"/>
                </a:solidFill>
                <a:ea typeface="Arial"/>
                <a:cs typeface="Arial"/>
                <a:sym typeface="Arial"/>
              </a:rPr>
              <a:t>Workshop, Sharing Session: Critical Thinking,Problem Solving,…</a:t>
            </a:r>
          </a:p>
          <a:p>
            <a:pPr marL="669289" lvl="1" indent="-334645">
              <a:lnSpc>
                <a:spcPct val="150000"/>
              </a:lnSpc>
              <a:buFont typeface="Arial"/>
              <a:buChar char="•"/>
            </a:pPr>
            <a:r>
              <a:rPr lang="en-US"/>
              <a:t>Outdoor activities &amp; social gatherings</a:t>
            </a:r>
            <a:endParaRPr lang="en-US">
              <a:solidFill>
                <a:srgbClr val="333333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21DB2E-AD64-0680-8783-D12FD58E83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999" y="1098000"/>
            <a:ext cx="6530274" cy="338554"/>
          </a:xfrm>
        </p:spPr>
        <p:txBody>
          <a:bodyPr/>
          <a:lstStyle/>
          <a:p>
            <a:pPr marL="334644" lvl="1"/>
            <a:r>
              <a:rPr lang="en-US"/>
              <a:t>Joined the </a:t>
            </a:r>
            <a:r>
              <a:rPr lang="en-US" b="1"/>
              <a:t>Young Professional Program at BBV VietNam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5096EED-E4A7-AF91-27B1-EB89B3B3A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E9173385-849A-52E5-D5C3-DCF8C0ED6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097" y="1436554"/>
            <a:ext cx="5937903" cy="522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16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CD18B968-C584-8DAD-AD19-51B0EF32223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10297399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97CEAA93-EF5B-6E0E-C86D-8320414DF7B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2" b="32292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C2C5989-BC54-3BBD-8A51-0597FC8808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en-US"/>
              <a:t>Learning Journey</a:t>
            </a:r>
          </a:p>
        </p:txBody>
      </p:sp>
    </p:spTree>
    <p:extLst>
      <p:ext uri="{BB962C8B-B14F-4D97-AF65-F5344CB8AC3E}">
        <p14:creationId xmlns:p14="http://schemas.microsoft.com/office/powerpoint/2010/main" val="1645068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F509744-AD5A-19B5-06D6-01714B219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Journey</a:t>
            </a:r>
          </a:p>
        </p:txBody>
      </p:sp>
      <p:grpSp>
        <p:nvGrpSpPr>
          <p:cNvPr id="68" name="Google Shape;987;p34">
            <a:extLst>
              <a:ext uri="{FF2B5EF4-FFF2-40B4-BE49-F238E27FC236}">
                <a16:creationId xmlns:a16="http://schemas.microsoft.com/office/drawing/2014/main" id="{C393E421-C525-AD31-13B4-E686D8FDE7E5}"/>
              </a:ext>
            </a:extLst>
          </p:cNvPr>
          <p:cNvGrpSpPr/>
          <p:nvPr/>
        </p:nvGrpSpPr>
        <p:grpSpPr>
          <a:xfrm>
            <a:off x="312897" y="1883511"/>
            <a:ext cx="11294211" cy="894136"/>
            <a:chOff x="453297" y="2276229"/>
            <a:chExt cx="6614093" cy="415314"/>
          </a:xfrm>
        </p:grpSpPr>
        <p:sp>
          <p:nvSpPr>
            <p:cNvPr id="69" name="Google Shape;988;p34">
              <a:extLst>
                <a:ext uri="{FF2B5EF4-FFF2-40B4-BE49-F238E27FC236}">
                  <a16:creationId xmlns:a16="http://schemas.microsoft.com/office/drawing/2014/main" id="{4F558913-4FFF-24D3-8B4B-201D60407669}"/>
                </a:ext>
              </a:extLst>
            </p:cNvPr>
            <p:cNvSpPr/>
            <p:nvPr/>
          </p:nvSpPr>
          <p:spPr>
            <a:xfrm>
              <a:off x="453297" y="2276327"/>
              <a:ext cx="1744158" cy="415216"/>
            </a:xfrm>
            <a:custGeom>
              <a:avLst/>
              <a:gdLst/>
              <a:ahLst/>
              <a:cxnLst/>
              <a:rect l="l" t="t" r="r" b="b"/>
              <a:pathLst>
                <a:path w="77141" h="17788" extrusionOk="0">
                  <a:moveTo>
                    <a:pt x="0" y="0"/>
                  </a:moveTo>
                  <a:lnTo>
                    <a:pt x="9585" y="8894"/>
                  </a:lnTo>
                  <a:lnTo>
                    <a:pt x="0" y="17788"/>
                  </a:lnTo>
                  <a:lnTo>
                    <a:pt x="67556" y="17788"/>
                  </a:lnTo>
                  <a:lnTo>
                    <a:pt x="77141" y="8894"/>
                  </a:lnTo>
                  <a:lnTo>
                    <a:pt x="67556" y="0"/>
                  </a:lnTo>
                  <a:close/>
                </a:path>
              </a:pathLst>
            </a:custGeom>
            <a:solidFill>
              <a:srgbClr val="005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b="1">
                  <a:solidFill>
                    <a:schemeClr val="bg1"/>
                  </a:solidFill>
                </a:rPr>
                <a:t>         Getting Started</a:t>
              </a:r>
              <a:endParaRPr b="1">
                <a:solidFill>
                  <a:schemeClr val="bg1"/>
                </a:solidFill>
              </a:endParaRPr>
            </a:p>
          </p:txBody>
        </p:sp>
        <p:sp>
          <p:nvSpPr>
            <p:cNvPr id="70" name="Google Shape;989;p34">
              <a:extLst>
                <a:ext uri="{FF2B5EF4-FFF2-40B4-BE49-F238E27FC236}">
                  <a16:creationId xmlns:a16="http://schemas.microsoft.com/office/drawing/2014/main" id="{0EA09B10-2199-6896-4E38-D806A9F24B3F}"/>
                </a:ext>
              </a:extLst>
            </p:cNvPr>
            <p:cNvSpPr/>
            <p:nvPr/>
          </p:nvSpPr>
          <p:spPr>
            <a:xfrm>
              <a:off x="2076330" y="2276327"/>
              <a:ext cx="1744452" cy="415216"/>
            </a:xfrm>
            <a:custGeom>
              <a:avLst/>
              <a:gdLst/>
              <a:ahLst/>
              <a:cxnLst/>
              <a:rect l="l" t="t" r="r" b="b"/>
              <a:pathLst>
                <a:path w="77154" h="17788" extrusionOk="0">
                  <a:moveTo>
                    <a:pt x="1" y="0"/>
                  </a:moveTo>
                  <a:lnTo>
                    <a:pt x="9597" y="8894"/>
                  </a:lnTo>
                  <a:lnTo>
                    <a:pt x="1" y="17788"/>
                  </a:lnTo>
                  <a:lnTo>
                    <a:pt x="67557" y="17788"/>
                  </a:lnTo>
                  <a:lnTo>
                    <a:pt x="77153" y="8894"/>
                  </a:lnTo>
                  <a:lnTo>
                    <a:pt x="67557" y="0"/>
                  </a:lnTo>
                  <a:close/>
                </a:path>
              </a:pathLst>
            </a:custGeom>
            <a:solidFill>
              <a:srgbClr val="337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b="1">
                  <a:solidFill>
                    <a:schemeClr val="bg1"/>
                  </a:solidFill>
                </a:rPr>
                <a:t>      Building Foundations</a:t>
              </a:r>
              <a:endParaRPr b="1">
                <a:solidFill>
                  <a:schemeClr val="bg1"/>
                </a:solidFill>
              </a:endParaRPr>
            </a:p>
          </p:txBody>
        </p:sp>
        <p:sp>
          <p:nvSpPr>
            <p:cNvPr id="71" name="Google Shape;990;p34">
              <a:extLst>
                <a:ext uri="{FF2B5EF4-FFF2-40B4-BE49-F238E27FC236}">
                  <a16:creationId xmlns:a16="http://schemas.microsoft.com/office/drawing/2014/main" id="{B40969FC-0DD1-F685-D2DC-895052B13620}"/>
                </a:ext>
              </a:extLst>
            </p:cNvPr>
            <p:cNvSpPr/>
            <p:nvPr/>
          </p:nvSpPr>
          <p:spPr>
            <a:xfrm>
              <a:off x="3699657" y="2276327"/>
              <a:ext cx="1744429" cy="415216"/>
            </a:xfrm>
            <a:custGeom>
              <a:avLst/>
              <a:gdLst/>
              <a:ahLst/>
              <a:cxnLst/>
              <a:rect l="l" t="t" r="r" b="b"/>
              <a:pathLst>
                <a:path w="77153" h="17788" extrusionOk="0">
                  <a:moveTo>
                    <a:pt x="0" y="0"/>
                  </a:moveTo>
                  <a:lnTo>
                    <a:pt x="9585" y="8894"/>
                  </a:lnTo>
                  <a:lnTo>
                    <a:pt x="0" y="17788"/>
                  </a:lnTo>
                  <a:lnTo>
                    <a:pt x="67556" y="17788"/>
                  </a:lnTo>
                  <a:lnTo>
                    <a:pt x="77153" y="8894"/>
                  </a:lnTo>
                  <a:lnTo>
                    <a:pt x="67556" y="0"/>
                  </a:lnTo>
                  <a:close/>
                </a:path>
              </a:pathLst>
            </a:custGeom>
            <a:solidFill>
              <a:srgbClr val="6697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b="1">
                  <a:solidFill>
                    <a:schemeClr val="bg1"/>
                  </a:solidFill>
                </a:rPr>
                <a:t>       Expanding Skills</a:t>
              </a:r>
              <a:endParaRPr b="1">
                <a:solidFill>
                  <a:schemeClr val="bg1"/>
                </a:solidFill>
              </a:endParaRPr>
            </a:p>
          </p:txBody>
        </p:sp>
        <p:sp>
          <p:nvSpPr>
            <p:cNvPr id="72" name="Google Shape;991;p34">
              <a:extLst>
                <a:ext uri="{FF2B5EF4-FFF2-40B4-BE49-F238E27FC236}">
                  <a16:creationId xmlns:a16="http://schemas.microsoft.com/office/drawing/2014/main" id="{60156756-B128-346E-58CC-23E6C1EACB2A}"/>
                </a:ext>
              </a:extLst>
            </p:cNvPr>
            <p:cNvSpPr/>
            <p:nvPr/>
          </p:nvSpPr>
          <p:spPr>
            <a:xfrm>
              <a:off x="5322961" y="2276229"/>
              <a:ext cx="1744429" cy="415216"/>
            </a:xfrm>
            <a:custGeom>
              <a:avLst/>
              <a:gdLst/>
              <a:ahLst/>
              <a:cxnLst/>
              <a:rect l="l" t="t" r="r" b="b"/>
              <a:pathLst>
                <a:path w="77153" h="17788" extrusionOk="0">
                  <a:moveTo>
                    <a:pt x="0" y="0"/>
                  </a:moveTo>
                  <a:lnTo>
                    <a:pt x="9585" y="8894"/>
                  </a:lnTo>
                  <a:lnTo>
                    <a:pt x="0" y="17788"/>
                  </a:lnTo>
                  <a:lnTo>
                    <a:pt x="67556" y="17788"/>
                  </a:lnTo>
                  <a:lnTo>
                    <a:pt x="77153" y="8894"/>
                  </a:lnTo>
                  <a:lnTo>
                    <a:pt x="67556" y="0"/>
                  </a:lnTo>
                  <a:close/>
                </a:path>
              </a:pathLst>
            </a:custGeom>
            <a:solidFill>
              <a:srgbClr val="99B9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n-US" b="1">
                  <a:solidFill>
                    <a:srgbClr val="005194"/>
                  </a:solidFill>
                </a:rPr>
                <a:t>     Connecting &amp; Growing</a:t>
              </a:r>
              <a:endParaRPr b="1">
                <a:solidFill>
                  <a:srgbClr val="005194"/>
                </a:solidFill>
              </a:endParaRPr>
            </a:p>
          </p:txBody>
        </p:sp>
      </p:grp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EC6D373-A14F-5440-D663-4721793CDDA8}"/>
              </a:ext>
            </a:extLst>
          </p:cNvPr>
          <p:cNvCxnSpPr/>
          <p:nvPr/>
        </p:nvCxnSpPr>
        <p:spPr>
          <a:xfrm>
            <a:off x="1802057" y="2777647"/>
            <a:ext cx="0" cy="1248921"/>
          </a:xfrm>
          <a:prstGeom prst="straightConnector1">
            <a:avLst/>
          </a:prstGeom>
          <a:ln w="57150">
            <a:solidFill>
              <a:srgbClr val="00519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C60E7744-FE32-6C72-DF38-10068A8F07C4}"/>
              </a:ext>
            </a:extLst>
          </p:cNvPr>
          <p:cNvSpPr txBox="1"/>
          <p:nvPr/>
        </p:nvSpPr>
        <p:spPr>
          <a:xfrm>
            <a:off x="627244" y="4080504"/>
            <a:ext cx="23504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Onboarding to YPP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8BE8987-E3C1-D9C9-8B53-E8579B1C2F2A}"/>
              </a:ext>
            </a:extLst>
          </p:cNvPr>
          <p:cNvCxnSpPr/>
          <p:nvPr/>
        </p:nvCxnSpPr>
        <p:spPr>
          <a:xfrm>
            <a:off x="4572912" y="2777436"/>
            <a:ext cx="0" cy="1248921"/>
          </a:xfrm>
          <a:prstGeom prst="straightConnector1">
            <a:avLst/>
          </a:prstGeom>
          <a:ln w="57150">
            <a:solidFill>
              <a:srgbClr val="3374A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ectangle 2">
            <a:extLst>
              <a:ext uri="{FF2B5EF4-FFF2-40B4-BE49-F238E27FC236}">
                <a16:creationId xmlns:a16="http://schemas.microsoft.com/office/drawing/2014/main" id="{52897784-9C9B-EB08-2C1F-FD08E2D41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4385" y="4049768"/>
            <a:ext cx="2978823" cy="1287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Basics of database design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Practicing SQL queries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568F99E-0A09-12C1-F671-6CFCC357F5FC}"/>
              </a:ext>
            </a:extLst>
          </p:cNvPr>
          <p:cNvCxnSpPr/>
          <p:nvPr/>
        </p:nvCxnSpPr>
        <p:spPr>
          <a:xfrm>
            <a:off x="7342882" y="2761756"/>
            <a:ext cx="0" cy="1248921"/>
          </a:xfrm>
          <a:prstGeom prst="straightConnector1">
            <a:avLst/>
          </a:prstGeom>
          <a:ln w="57150">
            <a:solidFill>
              <a:srgbClr val="6697B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93F5A39C-254B-07AB-71A4-7F52154FC256}"/>
              </a:ext>
            </a:extLst>
          </p:cNvPr>
          <p:cNvSpPr txBox="1"/>
          <p:nvPr/>
        </p:nvSpPr>
        <p:spPr>
          <a:xfrm>
            <a:off x="6128794" y="4046189"/>
            <a:ext cx="2664847" cy="1703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Unit testing &amp; optimization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English Club &amp; soft-skill workshops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8591864-D367-FBAD-AE72-4D4E50ADD76D}"/>
              </a:ext>
            </a:extLst>
          </p:cNvPr>
          <p:cNvCxnSpPr/>
          <p:nvPr/>
        </p:nvCxnSpPr>
        <p:spPr>
          <a:xfrm>
            <a:off x="10171660" y="2761755"/>
            <a:ext cx="0" cy="1248921"/>
          </a:xfrm>
          <a:prstGeom prst="straightConnector1">
            <a:avLst/>
          </a:prstGeom>
          <a:ln w="57150">
            <a:solidFill>
              <a:srgbClr val="99B9D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1809EE14-CF20-BE7E-C23F-91DD530A2918}"/>
              </a:ext>
            </a:extLst>
          </p:cNvPr>
          <p:cNvSpPr txBox="1"/>
          <p:nvPr/>
        </p:nvSpPr>
        <p:spPr>
          <a:xfrm>
            <a:off x="8900325" y="4080354"/>
            <a:ext cx="2664847" cy="128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Sharing sessions with peers &amp; mentors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Outdoor activities</a:t>
            </a:r>
          </a:p>
        </p:txBody>
      </p:sp>
    </p:spTree>
    <p:extLst>
      <p:ext uri="{BB962C8B-B14F-4D97-AF65-F5344CB8AC3E}">
        <p14:creationId xmlns:p14="http://schemas.microsoft.com/office/powerpoint/2010/main" val="273027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11E383-F922-D387-6E96-3CF9D0DB5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Journey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A4B828-3B38-E414-664E-43DC7FF9334B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431999" y="1659411"/>
            <a:ext cx="5102527" cy="336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Onboarding to YPP &amp; meeting the team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>
                <a:latin typeface="Arial" panose="020B0604020202020204" pitchFamily="34" charset="0"/>
              </a:rPr>
              <a:t>Learning about the </a:t>
            </a:r>
            <a:r>
              <a:rPr lang="en-US" altLang="en-US" b="1">
                <a:latin typeface="Arial" panose="020B0604020202020204" pitchFamily="34" charset="0"/>
              </a:rPr>
              <a:t>Software Development Quality Map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>
                <a:latin typeface="Arial" panose="020B0604020202020204" pitchFamily="34" charset="0"/>
              </a:rPr>
              <a:t>Understanding program structure &amp; expectations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>
                <a:latin typeface="Arial" panose="020B0604020202020204" pitchFamily="34" charset="0"/>
              </a:rPr>
              <a:t>Adapting to a new working environment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First exposure to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– Down Approach, Scrum, BPMN &amp; S.M.A.R.T questioning,…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C6C40E-C609-A258-5457-4FF9CC276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793" y="1441203"/>
            <a:ext cx="6333344" cy="38014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7473DB-C3AA-B82A-F2FA-EDC5B8D5B444}"/>
              </a:ext>
            </a:extLst>
          </p:cNvPr>
          <p:cNvSpPr txBox="1"/>
          <p:nvPr/>
        </p:nvSpPr>
        <p:spPr>
          <a:xfrm>
            <a:off x="431999" y="1098000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/>
              <a:t>Building Foundations</a:t>
            </a:r>
          </a:p>
        </p:txBody>
      </p:sp>
    </p:spTree>
    <p:extLst>
      <p:ext uri="{BB962C8B-B14F-4D97-AF65-F5344CB8AC3E}">
        <p14:creationId xmlns:p14="http://schemas.microsoft.com/office/powerpoint/2010/main" val="33543853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bv template EN">
  <a:themeElements>
    <a:clrScheme name="Custom 418">
      <a:dk1>
        <a:srgbClr val="333333"/>
      </a:dk1>
      <a:lt1>
        <a:srgbClr val="FFFFFF"/>
      </a:lt1>
      <a:dk2>
        <a:srgbClr val="CC071E"/>
      </a:dk2>
      <a:lt2>
        <a:srgbClr val="707173"/>
      </a:lt2>
      <a:accent1>
        <a:srgbClr val="707173"/>
      </a:accent1>
      <a:accent2>
        <a:srgbClr val="9C9E9F"/>
      </a:accent2>
      <a:accent3>
        <a:srgbClr val="B1B2B4"/>
      </a:accent3>
      <a:accent4>
        <a:srgbClr val="C6C7C8"/>
      </a:accent4>
      <a:accent5>
        <a:srgbClr val="D9DADB"/>
      </a:accent5>
      <a:accent6>
        <a:srgbClr val="ECECED"/>
      </a:accent6>
      <a:hlink>
        <a:srgbClr val="333333"/>
      </a:hlink>
      <a:folHlink>
        <a:srgbClr val="333333"/>
      </a:folHlink>
    </a:clrScheme>
    <a:fontScheme name="PTW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l" rtl="0">
          <a:spcAft>
            <a:spcPts val="600"/>
          </a:spcAft>
          <a:defRPr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t" anchorCtr="0">
        <a:noAutofit/>
      </a:bodyPr>
      <a:lstStyle>
        <a:defPPr marL="285750" indent="-285750" algn="l" rtl="0">
          <a:lnSpc>
            <a:spcPct val="120000"/>
          </a:lnSpc>
          <a:spcAft>
            <a:spcPts val="600"/>
          </a:spcAft>
          <a:buClr>
            <a:schemeClr val="tx1"/>
          </a:buClr>
          <a:buFont typeface="Arial" panose="020B0604020202020204" pitchFamily="34" charset="0"/>
          <a:buChar char="•"/>
          <a:defRPr dirty="0" err="1" smtClean="0"/>
        </a:defPPr>
      </a:lstStyle>
    </a:txDef>
  </a:objectDefaults>
  <a:extraClrSchemeLst/>
  <a:custClrLst>
    <a:custClr name="Custom Color 1">
      <a:srgbClr val="005194"/>
    </a:custClr>
    <a:custClr name="Custom Color 2">
      <a:srgbClr val="3374A9"/>
    </a:custClr>
    <a:custClr name="Custom Color 3">
      <a:srgbClr val="6697BF"/>
    </a:custClr>
    <a:custClr name="Custom Color 4">
      <a:srgbClr val="99B9D4"/>
    </a:custClr>
    <a:custClr name="BLANK">
      <a:srgbClr val="FFFFFF"/>
    </a:custClr>
    <a:custClr name="BLANK">
      <a:srgbClr val="FFFFFF"/>
    </a:custClr>
    <a:custClr name="Custom Color 7">
      <a:srgbClr val="F39800"/>
    </a:custClr>
    <a:custClr name="Custom Color 8">
      <a:srgbClr val="F5AD33"/>
    </a:custClr>
    <a:custClr name="Custom Color 9">
      <a:srgbClr val="F8C166"/>
    </a:custClr>
    <a:custClr name="Custom Color 10">
      <a:srgbClr val="FAD699"/>
    </a:custClr>
    <a:custClr name="Custom Color 11">
      <a:srgbClr val="005D39"/>
    </a:custClr>
    <a:custClr name="Custom Color 12">
      <a:srgbClr val="337D61"/>
    </a:custClr>
    <a:custClr name="Custom Color 13">
      <a:srgbClr val="669E88"/>
    </a:custClr>
    <a:custClr name="Custom Color 14">
      <a:srgbClr val="99BEB0"/>
    </a:custClr>
    <a:custClr name="BLANK">
      <a:srgbClr val="FFFFFF"/>
    </a:custClr>
    <a:custClr name="BLANK">
      <a:srgbClr val="FFFFFF"/>
    </a:custClr>
    <a:custClr name="Custom Color 17">
      <a:srgbClr val="5C154F"/>
    </a:custClr>
    <a:custClr name="Custom Color 18">
      <a:srgbClr val="7D4472"/>
    </a:custClr>
    <a:custClr name="Custom Color 19">
      <a:srgbClr val="9D7395"/>
    </a:custClr>
    <a:custClr name="Custom Color 20">
      <a:srgbClr val="BEA1B9"/>
    </a:custClr>
  </a:custClrLst>
  <a:extLst>
    <a:ext uri="{05A4C25C-085E-4340-85A3-A5531E510DB2}">
      <thm15:themeFamily xmlns:thm15="http://schemas.microsoft.com/office/thememl/2012/main" name="bbv Template EN.potx" id="{62510A1F-2EA7-4EA2-AAB4-F1C7937D1124}" vid="{EAF1E2DA-C1F8-46A6-B21C-C2C8E7E0A1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ECA5C03B5B3648A59C327F9B592BCA" ma:contentTypeVersion="18" ma:contentTypeDescription="Create a new document." ma:contentTypeScope="" ma:versionID="6c18a499376fe99d18d064f593f17266">
  <xsd:schema xmlns:xsd="http://www.w3.org/2001/XMLSchema" xmlns:xs="http://www.w3.org/2001/XMLSchema" xmlns:p="http://schemas.microsoft.com/office/2006/metadata/properties" xmlns:ns2="ab110e31-9a28-463c-b599-9105678ef09e" xmlns:ns3="b416dfb7-f3da-461d-9305-4b76a01efcc1" targetNamespace="http://schemas.microsoft.com/office/2006/metadata/properties" ma:root="true" ma:fieldsID="c0ea90f0bc4730787fb2734bd82545d6" ns2:_="" ns3:_="">
    <xsd:import namespace="ab110e31-9a28-463c-b599-9105678ef09e"/>
    <xsd:import namespace="b416dfb7-f3da-461d-9305-4b76a01efc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110e31-9a28-463c-b599-9105678ef0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ac9124cb-9502-46c0-8e39-0e7eaae6555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16dfb7-f3da-461d-9305-4b76a01efcc1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b86b37b-a08c-44d0-9ed8-25de7933685a}" ma:internalName="TaxCatchAll" ma:showField="CatchAllData" ma:web="b416dfb7-f3da-461d-9305-4b76a01efcc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C702D9-9E55-4D09-9269-3B464CFDB0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b110e31-9a28-463c-b599-9105678ef09e"/>
    <ds:schemaRef ds:uri="b416dfb7-f3da-461d-9305-4b76a01efc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CB484D-016C-43DE-886B-249507DD65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bbv template EN</Template>
  <TotalTime>2695</TotalTime>
  <Words>910</Words>
  <Application>Microsoft Office PowerPoint</Application>
  <PresentationFormat>Widescreen</PresentationFormat>
  <Paragraphs>137</Paragraphs>
  <Slides>23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Wingdings</vt:lpstr>
      <vt:lpstr>bbv template EN</vt:lpstr>
      <vt:lpstr>think-cell Slide</vt:lpstr>
      <vt:lpstr>PowerPoint Presentation</vt:lpstr>
      <vt:lpstr>Ypp 4</vt:lpstr>
      <vt:lpstr>From Learning to Practice: My Growth Story</vt:lpstr>
      <vt:lpstr>Agenda</vt:lpstr>
      <vt:lpstr>Introduction</vt:lpstr>
      <vt:lpstr>Introduction</vt:lpstr>
      <vt:lpstr>Learning Journey</vt:lpstr>
      <vt:lpstr>Learning Journey</vt:lpstr>
      <vt:lpstr>Learning Journey</vt:lpstr>
      <vt:lpstr>Learning Journey</vt:lpstr>
      <vt:lpstr>Entity analysis exercises for the main functions of MS Lists</vt:lpstr>
      <vt:lpstr>Learning Journey</vt:lpstr>
      <vt:lpstr>Learning Journey</vt:lpstr>
      <vt:lpstr>Learning Journey</vt:lpstr>
      <vt:lpstr>Learning Journey</vt:lpstr>
      <vt:lpstr>Challenges Faced</vt:lpstr>
      <vt:lpstr>Challenges Faced</vt:lpstr>
      <vt:lpstr>Lessons Learned</vt:lpstr>
      <vt:lpstr>Lessons Learned</vt:lpstr>
      <vt:lpstr>Lessons Learned</vt:lpstr>
      <vt:lpstr>Becoming a Better Me</vt:lpstr>
      <vt:lpstr>Becoming a Better Me</vt:lpstr>
      <vt:lpstr>Q &amp; 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Dao Trong Vo</dc:creator>
  <cp:lastModifiedBy>Tuyết Mi</cp:lastModifiedBy>
  <cp:revision>37</cp:revision>
  <dcterms:created xsi:type="dcterms:W3CDTF">2025-07-10T03:51:23Z</dcterms:created>
  <dcterms:modified xsi:type="dcterms:W3CDTF">2025-08-25T03:35:17Z</dcterms:modified>
</cp:coreProperties>
</file>