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19"/>
  </p:notesMasterIdLst>
  <p:handoutMasterIdLst>
    <p:handoutMasterId r:id="rId20"/>
  </p:handoutMasterIdLst>
  <p:sldIdLst>
    <p:sldId id="321" r:id="rId4"/>
    <p:sldId id="330" r:id="rId5"/>
    <p:sldId id="290" r:id="rId6"/>
    <p:sldId id="331" r:id="rId7"/>
    <p:sldId id="294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3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290"/>
            <p14:sldId id="331"/>
            <p14:sldId id="294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7CB"/>
    <a:srgbClr val="1DA8E7"/>
    <a:srgbClr val="F300D6"/>
    <a:srgbClr val="3366FF"/>
    <a:srgbClr val="CC071E"/>
    <a:srgbClr val="0CE6CF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52444" autoAdjust="0"/>
  </p:normalViewPr>
  <p:slideViewPr>
    <p:cSldViewPr snapToGrid="0" snapToObjects="1" showGuides="1">
      <p:cViewPr varScale="1">
        <p:scale>
          <a:sx n="37" d="100"/>
          <a:sy n="37" d="100"/>
        </p:scale>
        <p:origin x="1932" y="48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25.08.2025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 gốm: sứ xanh trắng, đồ gốm tráng men nâu, đồ gốm hoàng gia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 trang sức: nhẫn, trâm cài tóc, mặt dây chuyền ngọc bích, đồ trang sức hoàng gia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 hưởng: Trung Quốc và Châu Âu → thiết kế đa dạng hơn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331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Sáng tạo và Thủ công – kỹ thuật tiên tiến qua nhiều thế kỷ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 tượng – phản ánh niềm tin, tôn giáo và quyền lực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 sắc – kết nối quá khứ và hiện tại thông qua di sản văn hóa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/>
              <a:t>Nghệ thuật gốm và trang sức Việt Nam thể hiện </a:t>
            </a:r>
            <a:r>
              <a:rPr lang="vi-VN" b="1"/>
              <a:t>sự tinh xảo và sáng tạo</a:t>
            </a:r>
            <a:r>
              <a:rPr lang="vi-VN"/>
              <a:t> qua kỹ thuật men, chạm khắc, và thiết kế hoa văn giàu biểu tượng như rồng, phượng, hoa sen.</a:t>
            </a:r>
          </a:p>
          <a:p>
            <a:r>
              <a:rPr lang="vi-VN"/>
              <a:t>Chúng không chỉ mang giá trị thẩm mỹ, mà còn </a:t>
            </a:r>
            <a:r>
              <a:rPr lang="vi-VN" b="1"/>
              <a:t>gắn liền với đời sống và tín ngưỡng</a:t>
            </a:r>
            <a:r>
              <a:rPr lang="vi-VN"/>
              <a:t>: gốm dùng trong sinh hoạt và thờ cúng, còn trang sức vừa để làm đẹp, vừa thể hiện địa vị và niềm tin tâm linh.</a:t>
            </a:r>
          </a:p>
          <a:p>
            <a:r>
              <a:rPr lang="vi-VN"/>
              <a:t>Đây là </a:t>
            </a:r>
            <a:r>
              <a:rPr lang="vi-VN" b="1"/>
              <a:t>di sản văn hóa đặc sắc</a:t>
            </a:r>
            <a:r>
              <a:rPr lang="vi-VN"/>
              <a:t>, phản ánh bản sắc dân tộc và giao thoa văn hóa, nhưng vẫn giữ dấu ấn riêng của người Việt.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825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“Sau chuyến tham quan tại Bảo tàng Lịch sử Việt Nam, </a:t>
            </a:r>
            <a:r>
              <a:rPr lang="en-US"/>
              <a:t>em</a:t>
            </a:r>
            <a:r>
              <a:rPr lang="vi-VN"/>
              <a:t> đã có cơ hội tìm hiểu nhiều hiện vật quý giá. Trong đó, gốm và trang sức là hai loại hình nghệ thuật gây ấn tượng mạnh với tôi. Vì vậy, </a:t>
            </a:r>
            <a:r>
              <a:rPr lang="en-US"/>
              <a:t>em</a:t>
            </a:r>
            <a:r>
              <a:rPr lang="vi-VN"/>
              <a:t> chọn đề tài </a:t>
            </a:r>
            <a:r>
              <a:rPr lang="vi-VN" i="1"/>
              <a:t>‘Nghệ thuật gốm và trang sức trong lịch sử Việt Nam’</a:t>
            </a:r>
            <a:r>
              <a:rPr lang="vi-VN"/>
              <a:t> để trình bày hôm nay.”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 thiệu Thời kỳ Tiền sử Văn hóa Champa &amp; Óc Eo Triều Lý &amp; Trần Triều Lê &amp; Nguyễn Giá trị Văn hóa và Nghệ thuật Hỏi &amp; Đáp</a:t>
            </a:r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66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 sử Việt Nam phản ánh qua nghệ thuật và hiện vật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Gốm sứ và trang sức: vật dụng thường ngày, nhưng cũng là biểu tượng văn hóa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 lưu giữ tại Bảo tàng Lịch sử Thành phố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34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 gốm thời kỳ đầu: thủ công, hình khối đơn giản, họa tiết hình học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 trang trí: chuỗi hạt đá, khuyên tai ngọc bích, vòng cổ vỏ sò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 hóa: Đông Sơn (trống đồng), Sa Huỳnh ( khuyên tai)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321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 gốm: đơn giản, tiện dụng, chịu ảnh hưởng của Ấn Độ và Phật giáo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Trang sức: nhẫn vàng, mặt dây chuyền đá quý, khuyên tai lớn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Điểm nổi bật: Trang sức vàng Óc Eo, điêu khắc Champa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106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 gốm: men ngọc, trắng xanh, họa tiết hoa sen và rồng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Trang sức: vàng và bạc, chạm khắc tinh xảo, trang sức ngọc trai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 hưởng mạnh mẽ của Phật giáo → họa tiết hoa sen và phượng hoàng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9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1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6" Type="http://schemas.openxmlformats.org/officeDocument/2006/relationships/image" Target="../media/image1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F1D8C-1739-DDC6-D7FE-DFC420EE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F064-8248-C91F-00EC-551CBBFF3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212158"/>
            <a:ext cx="6121200" cy="1325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Ceramics: celadon glaze, white-and-blue, lotus &amp; dragon motifs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Jewelry: gold and silver, delicate carvings, pearl ornaments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Strong influence of Buddhism → lotus and phoenix designs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51B866-1AF6-2E90-CE7D-E667EAAF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&amp; Trần Dynasties (11th–14th centuries)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257BFFB-1BB7-E9D6-7EA0-EB7D8D6FC7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33108DD-E98E-4D13-FBCB-5D0FF2B6A8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D9A53E4-DA39-DEF7-33E0-B8886E6D3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DB594B4A-E21A-7F51-6FB3-03240EA603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2F429-A022-7B94-2CD1-0CE47C2F15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0" y="1212158"/>
            <a:ext cx="5178806" cy="51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0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89145-28B6-A540-FAA9-E313334D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&amp; Trần Dynasties (11th–14th centuries)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DA83BC4-34BE-71B8-09FA-BA8A9EE83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B5873-45DD-4D54-1F30-3DE34E7FF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673" y="1098000"/>
            <a:ext cx="9417854" cy="52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5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BF375-8D9E-B307-3A06-A892E99C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05EC-A330-BDA5-2C6F-093BB6B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&amp; Trần Dynasties (11th–14th centuries)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CD1C73DE-9AF6-937C-3ED7-CA5A5AF77F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5C4E645-5AA3-0034-255F-626D79049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79010-2F78-F4DD-4DFD-60BC8D8203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999" y="1226336"/>
            <a:ext cx="4079295" cy="5435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01B6B-CCDF-B43E-E221-1B22F75D24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9487" y="1925225"/>
            <a:ext cx="7175058" cy="40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6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EBCB1-A6CF-D99D-D0C1-C0B4BF44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B062-EA3C-4016-EBAE-4394E93AB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9" y="1212158"/>
            <a:ext cx="11535411" cy="26740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Ceramics: blue-and-white porcelain, brown-glazed ware, imperial wares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Jewelry: rings, hairpins, jade pendants, royal ornaments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Influences: China and Europe → more diverse designs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F1F6C-6296-EAC3-A44C-A645A721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Lê &amp; Nguyễn Dynasties (15th–19th centuries)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F740E70-3A92-B7F5-78BA-AB13B7640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3B7B1C4-D679-6ECD-FFF8-A53A3BE9D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41EB6DA-84FB-44E1-B8C9-E6BB0E82A1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580A8014-44E6-67EB-FE0A-B2B6847A2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F4ACF48-8E51-7271-80D3-3DEB4504D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0909-3463-0959-89CA-3A977E317A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999" y="3059905"/>
            <a:ext cx="5623206" cy="3164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647753-0ED9-C5ED-7908-0E119ABB2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04" y="3059905"/>
            <a:ext cx="5664001" cy="31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134FF6-4FDC-6F6A-CEAE-71178014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Artistic &amp; Cultural Values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63FBA5-2D40-587F-D6F7-C3522B4EB335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31999" y="1334608"/>
            <a:ext cx="73853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Creativity &amp; Craftsmanship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advanced techniques over centuries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Symbolism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reflect beliefs, religion, and power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connect past and present through cultural heritage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7F6CBA53-5416-E64F-9D19-05594D8F92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3B663067-E8A5-1A33-9E2A-CDBA2A8CE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F52CDF-C870-5716-5E01-9B79687481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1999" y="2539142"/>
            <a:ext cx="11328002" cy="41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C3384-5027-4C77-97D2-F40BD1AE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975115-F9F1-847B-75B3-ECD87502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 for listening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C7966D-E564-D984-0228-9B1A860065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"/>
          <a:stretch>
            <a:fillRect/>
          </a:stretch>
        </p:blipFill>
        <p:spPr>
          <a:xfrm>
            <a:off x="428626" y="882316"/>
            <a:ext cx="11334748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bbv Software Services AG  | 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Ypp 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188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A02ED5A7-572B-82DF-E867-D87AF7CFD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by: Luong Tuyet Mi – Intern, BBV Vietnam </a:t>
            </a:r>
            <a:r>
              <a:rPr lang="en-GB"/>
              <a:t>| 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The Art of Ceramics and Jewelry in Vietnamese History</a:t>
            </a:r>
            <a:endParaRPr lang="en-GB" noProof="0"/>
          </a:p>
        </p:txBody>
      </p:sp>
      <p:pic>
        <p:nvPicPr>
          <p:cNvPr id="1032" name="Picture 8" descr="The Flourishing Periods Of Vietnamese Ceramics">
            <a:extLst>
              <a:ext uri="{FF2B5EF4-FFF2-40B4-BE49-F238E27FC236}">
                <a16:creationId xmlns:a16="http://schemas.microsoft.com/office/drawing/2014/main" id="{A1DA6904-979B-A21F-88F9-79D4EC8A3C14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555665"/>
            <a:ext cx="5232000" cy="4896000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Prehistoric Period </a:t>
            </a:r>
          </a:p>
          <a:p>
            <a:r>
              <a:rPr lang="en-US"/>
              <a:t>Champa &amp; Óc Eo Cultures </a:t>
            </a:r>
          </a:p>
          <a:p>
            <a:r>
              <a:rPr lang="en-US"/>
              <a:t>Lý &amp; Trần Dynasties</a:t>
            </a:r>
          </a:p>
          <a:p>
            <a:r>
              <a:rPr lang="en-US"/>
              <a:t>Lê &amp; Nguyễn Dynasties</a:t>
            </a:r>
          </a:p>
          <a:p>
            <a:r>
              <a:rPr lang="en-US"/>
              <a:t>Artistic and Cultural Values</a:t>
            </a:r>
          </a:p>
          <a:p>
            <a:r>
              <a:rPr lang="en-US"/>
              <a:t>Q &amp; 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pic>
        <p:nvPicPr>
          <p:cNvPr id="2052" name="Picture 4" descr="The charm of Vietnamese ceramics in the flow of history">
            <a:extLst>
              <a:ext uri="{FF2B5EF4-FFF2-40B4-BE49-F238E27FC236}">
                <a16:creationId xmlns:a16="http://schemas.microsoft.com/office/drawing/2014/main" id="{5CEEDC9A-7D22-E72D-4A67-B61425BE1870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4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B0D693-42D5-3C0F-5ED4-40522D2C12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7428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B0D693-42D5-3C0F-5ED4-40522D2C1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648B22-9BC3-A38D-EECF-81EDB4845C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98000"/>
            <a:ext cx="12192000" cy="2160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F6CD6B-1F52-35AC-8E87-6337B4A1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Exploring cultural treasures through historical artifacts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E0C7-F39C-A9B7-EFD4-CECED4307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668753-AE01-D243-1CA4-27C2F4130C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530000"/>
            <a:ext cx="5232000" cy="212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Vietnamese history reflected in art and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Ceramics and jewelry: everyday objects, yet cultural symbols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Preserved at the History Museum of Ho Chi Minh City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A6776EB-B990-E5D6-297F-298D4C16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4099" name="Picture 3" descr="Bảo tàng Lịch sử Thành phố Hồ Chí Minh – Wikipedia tiếng Việt">
            <a:extLst>
              <a:ext uri="{FF2B5EF4-FFF2-40B4-BE49-F238E27FC236}">
                <a16:creationId xmlns:a16="http://schemas.microsoft.com/office/drawing/2014/main" id="{67436AAC-CCB1-E0E7-29F2-12B203B0778E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9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E8FBB-6AFB-3641-B51C-7BACFF729A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212158"/>
            <a:ext cx="10219958" cy="1325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Early pottery: handmade, simple shapes, geometric patterns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Ornaments: stone beads, jade earrings, shell necklaces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Cultures: Đông Sơn (bronze drums), Sa Huỳnh (ear ornaments)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6893B2-4BC7-E366-C843-0B34B64B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Prehistoric Period (2,000–3,000 years ago)</a:t>
            </a:r>
          </a:p>
        </p:txBody>
      </p:sp>
      <p:pic>
        <p:nvPicPr>
          <p:cNvPr id="5124" name="Picture 4" descr="Phát hiện và nghiên cứu văn hóa Sa Huỳnh (1909 - 2019) - Phần 2 - THÁNH ĐỊA  VIỆT NAM HỌC">
            <a:extLst>
              <a:ext uri="{FF2B5EF4-FFF2-40B4-BE49-F238E27FC236}">
                <a16:creationId xmlns:a16="http://schemas.microsoft.com/office/drawing/2014/main" id="{7694245B-BC09-E51C-8967-B13465E5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9426" y="2997000"/>
            <a:ext cx="4975058" cy="300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C30DC42-25AA-1C36-1FA7-1B3D10E411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DFE01-521D-AAAA-02E9-A8EE6BDF613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997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BBAF5-3C68-EC64-D2E8-A7924E763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52EED-C181-0A5B-A386-54A8A03B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212158"/>
            <a:ext cx="10219958" cy="13254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/>
              <a:t>Ceramics: simple, functional, influenced by India &amp; Buddhism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Jewelry: gold rings, gemstone pendants, large ear ornaments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vi-VN"/>
              <a:t>Highlights: Óc Eo gold jewelry, Champa sculptures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A4C644-91EF-BD11-D6ED-9E68F852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Champa &amp; Óc Eo Cultures (1st–9th centuries)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DA6148A-566E-59DF-2FDF-7C7BA52C7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B1A7478E-4D29-7A38-2C7F-507FDD7A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999" y="2821669"/>
            <a:ext cx="5141913" cy="342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CEF20D18-D082-DFC7-B547-6DB00A85CC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DB010BE-9DDB-E63E-B3FD-34568DE7F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CCDEEF-4CED-79BA-869C-AF5D355769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2821669"/>
            <a:ext cx="6092403" cy="34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4E62E-1B7A-7210-259F-437387ED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Champa &amp; Óc Eo Cultures (1st–9th centuries)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3C9528B-0F63-BA9B-45A1-63CB69E2D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5EB14-52C0-F56D-9EBA-344F14CCB17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999" y="2019300"/>
            <a:ext cx="5551715" cy="3124200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6A80B704-76A5-44C7-C6FC-1AEEF5384E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739BB-A44D-D129-0BEA-F6BE24D581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287" y="2019300"/>
            <a:ext cx="55517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67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2616</TotalTime>
  <Words>839</Words>
  <Application>Microsoft Office PowerPoint</Application>
  <PresentationFormat>Widescreen</PresentationFormat>
  <Paragraphs>77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bbv template EN</vt:lpstr>
      <vt:lpstr>think-cell Slide</vt:lpstr>
      <vt:lpstr>PowerPoint Presentation</vt:lpstr>
      <vt:lpstr>Ypp 4</vt:lpstr>
      <vt:lpstr>The Art of Ceramics and Jewelry in Vietnamese History</vt:lpstr>
      <vt:lpstr>Agenda</vt:lpstr>
      <vt:lpstr>Introduction</vt:lpstr>
      <vt:lpstr>Introduction</vt:lpstr>
      <vt:lpstr>Prehistoric Period (2,000–3,000 years ago)</vt:lpstr>
      <vt:lpstr>Champa &amp; Óc Eo Cultures (1st–9th centuries)</vt:lpstr>
      <vt:lpstr>Champa &amp; Óc Eo Cultures (1st–9th centuries)</vt:lpstr>
      <vt:lpstr>Lý &amp; Trần Dynasties (11th–14th centuries)</vt:lpstr>
      <vt:lpstr>Lý &amp; Trần Dynasties (11th–14th centuries)</vt:lpstr>
      <vt:lpstr>Lý &amp; Trần Dynasties (11th–14th centuries)</vt:lpstr>
      <vt:lpstr>Lê &amp; Nguyễn Dynasties (15th–19th centuries)</vt:lpstr>
      <vt:lpstr>Artistic &amp; Cultural Values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Tuyết Mi</cp:lastModifiedBy>
  <cp:revision>38</cp:revision>
  <dcterms:created xsi:type="dcterms:W3CDTF">2025-07-10T03:51:23Z</dcterms:created>
  <dcterms:modified xsi:type="dcterms:W3CDTF">2025-08-25T04:25:40Z</dcterms:modified>
</cp:coreProperties>
</file>