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19"/>
  </p:notesMasterIdLst>
  <p:handoutMasterIdLst>
    <p:handoutMasterId r:id="rId20"/>
  </p:handoutMasterIdLst>
  <p:sldIdLst>
    <p:sldId id="321" r:id="rId4"/>
    <p:sldId id="330" r:id="rId5"/>
    <p:sldId id="290" r:id="rId6"/>
    <p:sldId id="331" r:id="rId7"/>
    <p:sldId id="294" r:id="rId8"/>
    <p:sldId id="332" r:id="rId9"/>
    <p:sldId id="333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3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22A221C9-5B71-4357-B92B-47EC9E1F1A43}">
          <p14:sldIdLst/>
        </p14:section>
        <p14:section name="Slide examples" id="{92C1AA63-312F-4789-8247-203676534D38}">
          <p14:sldIdLst>
            <p14:sldId id="321"/>
            <p14:sldId id="330"/>
            <p14:sldId id="290"/>
            <p14:sldId id="331"/>
            <p14:sldId id="294"/>
            <p14:sldId id="332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7CB"/>
    <a:srgbClr val="1DA8E7"/>
    <a:srgbClr val="F300D6"/>
    <a:srgbClr val="3366FF"/>
    <a:srgbClr val="CC071E"/>
    <a:srgbClr val="0CE6CF"/>
    <a:srgbClr val="00467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9655" autoAdjust="0"/>
  </p:normalViewPr>
  <p:slideViewPr>
    <p:cSldViewPr snapToGrid="0" snapToObjects="1" showGuides="1">
      <p:cViewPr varScale="1">
        <p:scale>
          <a:sx n="66" d="100"/>
          <a:sy n="66" d="100"/>
        </p:scale>
        <p:origin x="1086" y="66"/>
      </p:cViewPr>
      <p:guideLst/>
    </p:cSldViewPr>
  </p:slideViewPr>
  <p:outlineViewPr>
    <p:cViewPr>
      <p:scale>
        <a:sx n="33" d="100"/>
        <a:sy n="33" d="100"/>
      </p:scale>
      <p:origin x="0" y="-24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904110-CA28-333E-2C34-1D6898DC0F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8BA21-CD2F-EE12-5978-472132E8FF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959A-AE8E-4098-8E47-081D9FE6ACD1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F835B-6669-0F4A-D3F6-4284B75B49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6185-AADD-6E7A-A4FC-A558DFE03E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49B8-B442-4509-AEA1-C442A3113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5219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2F50848-CCE2-4F33-8910-F863336B6EB2}" type="datetimeFigureOut">
              <a:rPr lang="de-CH" smtClean="0"/>
              <a:pPr/>
              <a:t>25.08.2025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6A4FF178-7F5C-4C53-AC97-DF4205D97146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23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049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24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356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1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966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825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E7BCA-FF9A-86C4-163D-494ED3E694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2556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E7BCA-FF9A-86C4-163D-494ED3E694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14BDA87-C9C8-CD58-C9D7-0C952C1D73C0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B1088E-A830-D72F-9D81-51D4D3480FB8}"/>
              </a:ext>
            </a:extLst>
          </p:cNvPr>
          <p:cNvGrpSpPr/>
          <p:nvPr userDrawn="1"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765E41D-34F7-E790-C1FD-DC00CEE7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8FD31BA-980D-D11B-2EEB-4180204D34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854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6364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001"/>
            <a:ext cx="5232200" cy="4267788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232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2DC60-1B20-60A5-7F1D-CE4A63B8D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05872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orient="horz" pos="1359" userDrawn="1">
          <p15:clr>
            <a:srgbClr val="FBAE40"/>
          </p15:clr>
        </p15:guide>
        <p15:guide id="22" pos="3568" userDrawn="1">
          <p15:clr>
            <a:srgbClr val="FBAE40"/>
          </p15:clr>
        </p15:guide>
        <p15:guide id="23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2323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661557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039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39D5703-BD1C-3A16-A4A7-30E0EE62B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8285287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828655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60924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492" userDrawn="1">
          <p15:clr>
            <a:srgbClr val="FBAE40"/>
          </p15:clr>
        </p15:guide>
        <p15:guide id="24" pos="57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text with 1/3 image + white space f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8366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57B48F4-BDD6-6F20-ED74-A0F80415BF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1425" y="5131789"/>
            <a:ext cx="3178576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3853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2162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8" y="2157413"/>
            <a:ext cx="3928356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8" y="1530000"/>
            <a:ext cx="3928356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7C43C1D-0D5A-3546-923A-9906F7310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2355" y="2157413"/>
            <a:ext cx="3924931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25734A7E-A371-8589-95F1-486EF3BDC2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2355" y="1530000"/>
            <a:ext cx="392493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5B0D54-9E65-6676-5BE0-B1EC73550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53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9" orient="horz" pos="963" userDrawn="1">
          <p15:clr>
            <a:srgbClr val="FBAE40"/>
          </p15:clr>
        </p15:guide>
        <p15:guide id="20" pos="270" userDrawn="1">
          <p15:clr>
            <a:srgbClr val="FBAE40"/>
          </p15:clr>
        </p15:guide>
        <p15:guide id="21" orient="horz" pos="692" userDrawn="1">
          <p15:clr>
            <a:srgbClr val="FBAE40"/>
          </p15:clr>
        </p15:guide>
        <p15:guide id="22" orient="horz" pos="4049" userDrawn="1">
          <p15:clr>
            <a:srgbClr val="FBAE40"/>
          </p15:clr>
        </p15:guide>
        <p15:guide id="23" orient="horz" pos="1359" userDrawn="1">
          <p15:clr>
            <a:srgbClr val="FBAE40"/>
          </p15:clr>
        </p15:guide>
        <p15:guide id="24" pos="5490" userDrawn="1">
          <p15:clr>
            <a:srgbClr val="FBAE40"/>
          </p15:clr>
        </p15:guide>
        <p15:guide id="25" pos="5760" userDrawn="1">
          <p15:clr>
            <a:srgbClr val="FBAE40"/>
          </p15:clr>
        </p15:guide>
        <p15:guide id="26" pos="3018" userDrawn="1">
          <p15:clr>
            <a:srgbClr val="FBAE40"/>
          </p15:clr>
        </p15:guide>
        <p15:guide id="27" pos="274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2630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9187" y="1528763"/>
            <a:ext cx="5232602" cy="48960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37" name="Text Placeholder 38">
            <a:extLst>
              <a:ext uri="{FF2B5EF4-FFF2-40B4-BE49-F238E27FC236}">
                <a16:creationId xmlns:a16="http://schemas.microsoft.com/office/drawing/2014/main" id="{6E9374FC-ECE4-7A38-5807-87AE94A088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001" y="4365382"/>
            <a:ext cx="4798800" cy="2062406"/>
          </a:xfrm>
          <a:solidFill>
            <a:schemeClr val="tx2">
              <a:alpha val="85000"/>
            </a:schemeClr>
          </a:solidFill>
        </p:spPr>
        <p:txBody>
          <a:bodyPr lIns="288000" tIns="288000" rIns="288000" bIns="288000" anchor="b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4" name="Text Placeholder 43">
            <a:extLst>
              <a:ext uri="{FF2B5EF4-FFF2-40B4-BE49-F238E27FC236}">
                <a16:creationId xmlns:a16="http://schemas.microsoft.com/office/drawing/2014/main" id="{38EE8FDF-DB06-4651-3389-787CA10E77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4001" y="4238556"/>
            <a:ext cx="288000" cy="253652"/>
          </a:xfr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77" name="Text Placeholder 43">
            <a:extLst>
              <a:ext uri="{FF2B5EF4-FFF2-40B4-BE49-F238E27FC236}">
                <a16:creationId xmlns:a16="http://schemas.microsoft.com/office/drawing/2014/main" id="{9A496C9E-D567-76DE-1404-D4A0596855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 flipV="1">
            <a:off x="5374801" y="6292522"/>
            <a:ext cx="288000" cy="253652"/>
          </a:xfr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98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6" pos="3840">
          <p15:clr>
            <a:srgbClr val="FBAE40"/>
          </p15:clr>
        </p15:guide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pos="411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 with ima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9445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3475239"/>
            <a:ext cx="11329789" cy="295254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F00CA-6EEE-1446-767F-22A63CDAE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81093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1916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21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d slide /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345F9D-58D8-A03C-2C14-3C466D3CBB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687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345F9D-58D8-A03C-2C14-3C466D3CB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4414B2E-C340-9140-1BD1-92410CBF7B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9765689A-1419-4CD4-170E-F5C60B641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098000"/>
            <a:ext cx="8640000" cy="1487991"/>
          </a:xfrm>
          <a:solidFill>
            <a:schemeClr val="tx2">
              <a:alpha val="85000"/>
            </a:schemeClr>
          </a:solidFill>
        </p:spPr>
        <p:txBody>
          <a:bodyPr wrap="square" lIns="432000" tIns="432000" rIns="432000" bIns="432000" anchor="t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4000"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Text, 40pt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8E425FDA-ACD2-D989-043B-F820E6AB51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41432" y="172618"/>
            <a:ext cx="1350568" cy="684364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679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70" userDrawn="1">
          <p15:clr>
            <a:srgbClr val="FBAE40"/>
          </p15:clr>
        </p15:guide>
        <p15:guide id="4" pos="571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1297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B1008097-4228-1AEA-6834-837AEB6C765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48137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270" userDrawn="1">
          <p15:clr>
            <a:srgbClr val="FBAE40"/>
          </p15:clr>
        </p15:guide>
        <p15:guide id="11" orient="horz" pos="69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5140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36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298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6136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298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2CF4B-8A3C-13FA-BECD-9DB01F4A6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30464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7688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46660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97672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575FA654-6B49-780A-BFB4-222C987747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5842F8D1-C8E7-B7F7-193F-396D7F0C1F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F7ED4793-8249-B71F-2BD9-1E188E5895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01AD36-B7B0-8DA3-E4DF-7B92563C34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187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7115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D01BDA65-4A3A-8C7F-6D57-257CEA15EDA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822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822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B19CB6E8-97CB-822F-3F85-A7275483C4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50847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6" name="Text Placeholder 43">
            <a:extLst>
              <a:ext uri="{FF2B5EF4-FFF2-40B4-BE49-F238E27FC236}">
                <a16:creationId xmlns:a16="http://schemas.microsoft.com/office/drawing/2014/main" id="{2EF03F68-E44D-2D1B-E3CF-23E57CD8AC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0847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F69C67C-E89D-2384-2449-3AE3B29A56D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43">
            <a:extLst>
              <a:ext uri="{FF2B5EF4-FFF2-40B4-BE49-F238E27FC236}">
                <a16:creationId xmlns:a16="http://schemas.microsoft.com/office/drawing/2014/main" id="{4675A820-B82C-20ED-4FD7-8096B1F92A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DF422E5E-8133-BB32-C099-047DCCC1623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07921-E735-F94C-40EB-71F2AF0C4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91910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1013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05696C37-BDF4-2F3D-603C-E184461059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C418BE-D8E0-8035-E432-74FD98A897B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99175D0A-6D9D-DBBC-30F3-D0FC5D29CD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70D8A088-B7AE-9853-F92D-69BFEFB60E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101E0012-1AFC-2117-1AFF-131E7D68BC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2" name="Text Placeholder 43">
            <a:extLst>
              <a:ext uri="{FF2B5EF4-FFF2-40B4-BE49-F238E27FC236}">
                <a16:creationId xmlns:a16="http://schemas.microsoft.com/office/drawing/2014/main" id="{76B9F0EE-35D9-4F4C-DF19-6F1329686F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3" name="Text Placeholder 43">
            <a:extLst>
              <a:ext uri="{FF2B5EF4-FFF2-40B4-BE49-F238E27FC236}">
                <a16:creationId xmlns:a16="http://schemas.microsoft.com/office/drawing/2014/main" id="{290CBF69-D6CA-7FA4-2148-5B01F5233D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F30F8F33-E146-584B-B117-177763926F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93AD48AD-2E9D-CCFA-CC34-50B41218A9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6" name="Text Placeholder 43">
            <a:extLst>
              <a:ext uri="{FF2B5EF4-FFF2-40B4-BE49-F238E27FC236}">
                <a16:creationId xmlns:a16="http://schemas.microsoft.com/office/drawing/2014/main" id="{3CFFEEC3-C7DF-AE66-30A4-4911FF001F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7" name="Text Placeholder 43">
            <a:extLst>
              <a:ext uri="{FF2B5EF4-FFF2-40B4-BE49-F238E27FC236}">
                <a16:creationId xmlns:a16="http://schemas.microsoft.com/office/drawing/2014/main" id="{AF0EB9D8-DAFE-F2BB-AAEB-93E5A6FCF4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1" name="Text Placeholder 43">
            <a:extLst>
              <a:ext uri="{FF2B5EF4-FFF2-40B4-BE49-F238E27FC236}">
                <a16:creationId xmlns:a16="http://schemas.microsoft.com/office/drawing/2014/main" id="{8150DEEE-F1C8-412C-9A41-9C6A1510A4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532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2" name="Text Placeholder 43">
            <a:extLst>
              <a:ext uri="{FF2B5EF4-FFF2-40B4-BE49-F238E27FC236}">
                <a16:creationId xmlns:a16="http://schemas.microsoft.com/office/drawing/2014/main" id="{C0E9FEFA-5AB3-30A2-24C9-3AC8326327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532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4" name="Text Placeholder 43">
            <a:extLst>
              <a:ext uri="{FF2B5EF4-FFF2-40B4-BE49-F238E27FC236}">
                <a16:creationId xmlns:a16="http://schemas.microsoft.com/office/drawing/2014/main" id="{7FA20DE0-E4E7-6C95-C8AA-55B9BE2AE5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545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5" name="Text Placeholder 43">
            <a:extLst>
              <a:ext uri="{FF2B5EF4-FFF2-40B4-BE49-F238E27FC236}">
                <a16:creationId xmlns:a16="http://schemas.microsoft.com/office/drawing/2014/main" id="{BC1BB4AA-BCDE-6809-1034-93EE2784F5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545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BA4B36-92F3-CCD6-D942-4A1C8BE3C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26452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5372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2E005BC1-0A00-6A3F-9AB9-2090FB403C5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5998" y="2016000"/>
            <a:ext cx="5255944" cy="301878"/>
          </a:xfrm>
        </p:spPr>
        <p:txBody>
          <a:bodyPr>
            <a:noAutofit/>
          </a:bodyPr>
          <a:lstStyle>
            <a:lvl1pPr marL="0" indent="0" rtl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5998" y="1520825"/>
            <a:ext cx="525594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EBE14B7E-1369-C17A-8857-D645DEE0EC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5998" y="2847527"/>
            <a:ext cx="5255944" cy="113966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Company address on three lines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55998" y="4535936"/>
            <a:ext cx="5255944" cy="189185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503F-5E60-20CF-7913-904004C1F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47072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55491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5AC5C679-4332-8618-78DC-64B8D168617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44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16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44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2000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916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1658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46B3A-75B7-5620-B3DF-822D076AD0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32987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6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3013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1999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1999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6100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6100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D97310F-BF77-3052-7D5F-521AE85495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78813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A03D3B0-D87F-65E2-20D2-2E3D4FC53E1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AC0C46D-924E-6086-ABF8-9C7B8618C2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78813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DE75E8A5-8070-B311-99AA-D3C4B3C392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78813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BE829B-D1F1-110E-2A2D-99BA9886B4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0717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9" pos="74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3805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18B174F-64CB-F020-88E2-1F63BD8A9992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BDEA299F-CF48-A5F1-3781-1AB2A986B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69200" y="1962000"/>
            <a:ext cx="2592000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46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815432-1626-BBCF-EDFF-4A58259064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1701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815432-1626-BBCF-EDFF-4A5825906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9DC67D7-52EE-6ADA-F962-34E45323AA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A92BD0-3906-45A7-FD93-C56CA8C7C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530000"/>
            <a:ext cx="5232000" cy="4896000"/>
          </a:xfrm>
        </p:spPr>
        <p:txBody>
          <a:bodyPr anchor="t"/>
          <a:lstStyle>
            <a:lvl1pPr marL="625475" indent="-62547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130000"/>
              <a:buFont typeface="+mj-lt"/>
              <a:buAutoNum type="arabicPeriod"/>
              <a:defRPr b="1">
                <a:solidFill>
                  <a:schemeClr val="tx1"/>
                </a:solidFill>
              </a:defRPr>
            </a:lvl1pPr>
            <a:lvl2pPr marL="625475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Add agenda topic, 18 pt</a:t>
            </a:r>
          </a:p>
          <a:p>
            <a:pPr lvl="1"/>
            <a:r>
              <a:rPr lang="en-GB" noProof="0"/>
              <a:t>Subtopic, 16 pt</a:t>
            </a:r>
          </a:p>
          <a:p>
            <a:pPr lvl="1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85BAD-0861-C6A4-56E2-BF176F171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</a:t>
            </a:r>
          </a:p>
        </p:txBody>
      </p:sp>
    </p:spTree>
    <p:extLst>
      <p:ext uri="{BB962C8B-B14F-4D97-AF65-F5344CB8AC3E}">
        <p14:creationId xmlns:p14="http://schemas.microsoft.com/office/powerpoint/2010/main" val="1140928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692" userDrawn="1">
          <p15:clr>
            <a:srgbClr val="FBAE40"/>
          </p15:clr>
        </p15:guide>
        <p15:guide id="9" pos="270" userDrawn="1">
          <p15:clr>
            <a:srgbClr val="FBAE40"/>
          </p15:clr>
        </p15:guide>
        <p15:guide id="10" pos="3839" userDrawn="1">
          <p15:clr>
            <a:srgbClr val="FBAE40"/>
          </p15:clr>
        </p15:guide>
        <p15:guide id="11" orient="horz" pos="4047" userDrawn="1">
          <p15:clr>
            <a:srgbClr val="FBAE40"/>
          </p15:clr>
        </p15:guide>
        <p15:guide id="12" orient="horz" pos="963" userDrawn="1">
          <p15:clr>
            <a:srgbClr val="FBAE40"/>
          </p15:clr>
        </p15:guide>
        <p15:guide id="13" pos="35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5909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Chapter 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36310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528763"/>
            <a:ext cx="11329200" cy="489902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73797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587"/>
            <a:ext cx="113292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11329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698861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50059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5447999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447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2000" y="2160587"/>
            <a:ext cx="5449788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2000" y="1530000"/>
            <a:ext cx="5449788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935784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963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1359" userDrawn="1">
          <p15:clr>
            <a:srgbClr val="FBAE40"/>
          </p15:clr>
        </p15:guide>
        <p15:guide id="21" pos="3974" userDrawn="1">
          <p15:clr>
            <a:srgbClr val="FBAE40"/>
          </p15:clr>
        </p15:guide>
        <p15:guide id="22" pos="37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2824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989789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210" userDrawn="1">
          <p15:clr>
            <a:srgbClr val="FBAE40"/>
          </p15:clr>
        </p15:guide>
        <p15:guide id="24" pos="4940" userDrawn="1">
          <p15:clr>
            <a:srgbClr val="FBAE40"/>
          </p15:clr>
        </p15:guide>
        <p15:guide id="25" pos="2740" userDrawn="1">
          <p15:clr>
            <a:srgbClr val="FBAE40"/>
          </p15:clr>
        </p15:guide>
        <p15:guide id="26" pos="247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075058B-0DA5-BCC2-2884-A3AA6637B8D8}"/>
              </a:ext>
            </a:extLst>
          </p:cNvPr>
          <p:cNvGraphicFramePr>
            <a:graphicFrameLocks noChangeAspect="1"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21007809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306" imgH="306" progId="TCLayout.ActiveDocument.1">
                  <p:embed/>
                </p:oleObj>
              </mc:Choice>
              <mc:Fallback>
                <p:oleObj name="think-cell Slide" r:id="rId28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075058B-0DA5-BCC2-2884-A3AA6637B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B6DD6-B6DA-4A3B-AA01-32E0D792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noProof="0" dirty="0"/>
              <a:t>Title, 28pt, </a:t>
            </a:r>
            <a:br>
              <a:rPr lang="en-GB" noProof="0" dirty="0"/>
            </a:br>
            <a:r>
              <a:rPr lang="en-GB" noProof="0" dirty="0"/>
              <a:t>2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B469-A741-AADC-88BD-759DB5D4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Sixth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0CF3-0723-425A-205C-484322D63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rtl="0">
              <a:defRPr sz="1000">
                <a:solidFill>
                  <a:schemeClr val="bg2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31C2-6712-205D-6768-F1C229CF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 rtl="0">
              <a:defRPr sz="1000">
                <a:solidFill>
                  <a:schemeClr val="bg2"/>
                </a:solidFill>
              </a:defRPr>
            </a:lvl1pPr>
          </a:lstStyle>
          <a:p>
            <a:fld id="{97B27895-1833-42C6-927E-7C9AD7EEEA97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85608BD-05B9-34D2-34A7-A5AF7917B1E7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021614" y="352800"/>
            <a:ext cx="73838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706" r:id="rId5"/>
    <p:sldLayoutId id="2147483709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7" r:id="rId24"/>
    <p:sldLayoutId id="2147483708" r:id="rId2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6" Type="http://schemas.openxmlformats.org/officeDocument/2006/relationships/image" Target="../media/image1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6" Type="http://schemas.openxmlformats.org/officeDocument/2006/relationships/image" Target="../media/image1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36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F1D8C-1739-DDC6-D7FE-DFC420EEE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8F064-8248-C91F-00EC-551CBBFF3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212158"/>
            <a:ext cx="6121200" cy="13254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/>
              <a:t>Ceramics: celadon glaze, white-and-blue, lotus &amp; dragon motifs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Jewelry: gold and silver, delicate carvings, pearl ornaments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Strong influence of Buddhism → lotus and phoenix designs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51B866-1AF6-2E90-CE7D-E667EAAF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Lý &amp; Trần Dynasties (11th–14th centuries)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7257BFFB-1BB7-E9D6-7EA0-EB7D8D6FC7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33108DD-E98E-4D13-FBCB-5D0FF2B6A8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D9A53E4-DA39-DEF7-33E0-B8886E6D3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DB594B4A-E21A-7F51-6FB3-03240EA603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D2F429-A022-7B94-2CD1-0CE47C2F15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58000" y="1212158"/>
            <a:ext cx="5178806" cy="51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0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589145-28B6-A540-FAA9-E313334D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Lý &amp; Trần Dynasties (11th–14th centuries)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DA83BC4-34BE-71B8-09FA-BA8A9EE83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B5873-45DD-4D54-1F30-3DE34E7FFB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673" y="1098000"/>
            <a:ext cx="9417854" cy="52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5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BF375-8D9E-B307-3A06-A892E99C2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05EC-A330-BDA5-2C6F-093BB6B0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Lý &amp; Trần Dynasties (11th–14th centuries)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CD1C73DE-9AF6-937C-3ED7-CA5A5AF77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5C4E645-5AA3-0034-255F-626D79049F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79010-2F78-F4DD-4DFD-60BC8D8203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1999" y="1226336"/>
            <a:ext cx="4079295" cy="5435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801B6B-CCDF-B43E-E221-1B22F75D24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9487" y="1925225"/>
            <a:ext cx="7175058" cy="40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6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EBCB1-A6CF-D99D-D0C1-C0B4BF44C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FB062-EA3C-4016-EBAE-4394E93AB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212158"/>
            <a:ext cx="11535411" cy="26740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Ceramics: blue-and-white porcelain, brown-glazed ware, imperial wares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Jewelry: rings, hairpins, jade pendants, royal ornaments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Influences: China and Europe → more diverse designs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FF1F6C-6296-EAC3-A44C-A645A721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Lê &amp; Nguyễn Dynasties (15th–19th centuries)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F740E70-3A92-B7F5-78BA-AB13B7640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3B7B1C4-D679-6ECD-FFF8-A53A3BE9DD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41EB6DA-84FB-44E1-B8C9-E6BB0E82A1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580A8014-44E6-67EB-FE0A-B2B6847A2A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6F4ACF48-8E51-7271-80D3-3DEB4504D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0909-3463-0959-89CA-3A977E317AF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999" y="3059905"/>
            <a:ext cx="5623206" cy="3164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647753-0ED9-C5ED-7908-0E119ABB2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04" y="3059905"/>
            <a:ext cx="5664001" cy="31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134FF6-4FDC-6F6A-CEAE-71178014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Artistic &amp; Cultural Values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63FBA5-2D40-587F-D6F7-C3522B4EB335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431999" y="1334608"/>
            <a:ext cx="73853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Creativity &amp; Craftsmanship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advanced techniques over centuries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Symbolism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reflect beliefs, religion, and power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connect past and present through cultural heritage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7F6CBA53-5416-E64F-9D19-05594D8F92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3B663067-E8A5-1A33-9E2A-CDBA2A8CE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F52CDF-C870-5716-5E01-9B79687481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1999" y="2539142"/>
            <a:ext cx="11328002" cy="41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4C3384-5027-4C77-97D2-F40BD1AEF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 &amp; Discussion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7975115-F9F1-847B-75B3-ECD875029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Thank you for listening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C7966D-E564-D984-0228-9B1A860065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"/>
          <a:stretch>
            <a:fillRect/>
          </a:stretch>
        </p:blipFill>
        <p:spPr>
          <a:xfrm>
            <a:off x="428626" y="882316"/>
            <a:ext cx="11334748" cy="39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2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18451F-DE2B-B8D1-E7DA-DF54F2094E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DC8AC8-3EE6-0346-C3D1-617A95A52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bbv Software Services AG  |  </a:t>
            </a:r>
            <a:r>
              <a:rPr lang="en-CH"/>
              <a:t>Date</a:t>
            </a:r>
            <a:r>
              <a:rPr lang="en-US"/>
              <a:t>: 25/08/2025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4A268C-5455-5620-C433-3CCEA8882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Ypp 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57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BBE1C08-AA88-72BB-AF71-C57753F3F3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2188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BBE1C08-AA88-72BB-AF71-C57753F3F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A02ED5A7-572B-82DF-E867-D87AF7CFD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by: Luong Tuyet Mi – Intern, BBV Vietnam </a:t>
            </a:r>
            <a:r>
              <a:rPr lang="en-GB"/>
              <a:t>|  </a:t>
            </a:r>
            <a:r>
              <a:rPr lang="en-CH"/>
              <a:t>Date</a:t>
            </a:r>
            <a:r>
              <a:rPr lang="en-US"/>
              <a:t>: 25/08/2025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A50645-4898-AAC6-F648-5D00E1663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The Art of Ceramics and Jewelry in Vietnamese History</a:t>
            </a:r>
            <a:endParaRPr lang="en-GB" noProof="0"/>
          </a:p>
        </p:txBody>
      </p:sp>
      <p:pic>
        <p:nvPicPr>
          <p:cNvPr id="1032" name="Picture 8" descr="The Flourishing Periods Of Vietnamese Ceramics">
            <a:extLst>
              <a:ext uri="{FF2B5EF4-FFF2-40B4-BE49-F238E27FC236}">
                <a16:creationId xmlns:a16="http://schemas.microsoft.com/office/drawing/2014/main" id="{A1DA6904-979B-A21F-88F9-79D4EC8A3C14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7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50F8-6089-8B05-8B3F-8F26994E4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555665"/>
            <a:ext cx="5232000" cy="4896000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Prehistoric Period </a:t>
            </a:r>
          </a:p>
          <a:p>
            <a:r>
              <a:rPr lang="en-US"/>
              <a:t>Champa &amp; Óc Eo Cultures </a:t>
            </a:r>
          </a:p>
          <a:p>
            <a:r>
              <a:rPr lang="en-US"/>
              <a:t>Lý &amp; Trần Dynasties</a:t>
            </a:r>
          </a:p>
          <a:p>
            <a:r>
              <a:rPr lang="en-US"/>
              <a:t>Lê &amp; Nguyễn Dynasties</a:t>
            </a:r>
          </a:p>
          <a:p>
            <a:r>
              <a:rPr lang="en-US"/>
              <a:t>Artistic and Cultural Values</a:t>
            </a:r>
          </a:p>
          <a:p>
            <a:r>
              <a:rPr lang="en-US"/>
              <a:t>Q &amp; 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23D42-BBCC-FF67-3367-1A97BAB8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pic>
        <p:nvPicPr>
          <p:cNvPr id="2052" name="Picture 4" descr="The charm of Vietnamese ceramics in the flow of history">
            <a:extLst>
              <a:ext uri="{FF2B5EF4-FFF2-40B4-BE49-F238E27FC236}">
                <a16:creationId xmlns:a16="http://schemas.microsoft.com/office/drawing/2014/main" id="{5CEEDC9A-7D22-E72D-4A67-B61425BE1870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4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81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9B0D693-42D5-3C0F-5ED4-40522D2C121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74289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9B0D693-42D5-3C0F-5ED4-40522D2C12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648B22-9BC3-A38D-EECF-81EDB4845C6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98000"/>
            <a:ext cx="12192000" cy="2160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F6CD6B-1F52-35AC-8E87-6337B4A10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Exploring cultural treasures through historical artifacts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CE0C7-F39C-A9B7-EFD4-CECED4307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Introduction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58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668753-AE01-D243-1CA4-27C2F4130C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530000"/>
            <a:ext cx="5232000" cy="212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Vietnamese history reflected in art and artifacts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Ceramics and jewelry: everyday objects, yet cultural symbols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Preserved at the History Museum of Ho Chi Minh City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A6776EB-B990-E5D6-297F-298D4C16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4099" name="Picture 3" descr="Bảo tàng Lịch sử Thành phố Hồ Chí Minh – Wikipedia tiếng Việt">
            <a:extLst>
              <a:ext uri="{FF2B5EF4-FFF2-40B4-BE49-F238E27FC236}">
                <a16:creationId xmlns:a16="http://schemas.microsoft.com/office/drawing/2014/main" id="{67436AAC-CCB1-E0E7-29F2-12B203B0778E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94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E8FBB-6AFB-3641-B51C-7BACFF729A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212158"/>
            <a:ext cx="10219958" cy="13254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/>
              <a:t>Early pottery: handmade, simple shapes, geometric patterns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Ornaments: stone beads, jade earrings, shell necklaces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Cultures: Đông Sơn (bronze drums), Sa Huỳnh (ear ornaments)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6893B2-4BC7-E366-C843-0B34B64B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Prehistoric Period (2,000–3,000 years ago)</a:t>
            </a:r>
          </a:p>
        </p:txBody>
      </p:sp>
      <p:pic>
        <p:nvPicPr>
          <p:cNvPr id="5124" name="Picture 4" descr="Phát hiện và nghiên cứu văn hóa Sa Huỳnh (1909 - 2019) - Phần 2 - THÁNH ĐỊA  VIỆT NAM HỌC">
            <a:extLst>
              <a:ext uri="{FF2B5EF4-FFF2-40B4-BE49-F238E27FC236}">
                <a16:creationId xmlns:a16="http://schemas.microsoft.com/office/drawing/2014/main" id="{7694245B-BC09-E51C-8967-B13465E5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9426" y="2997000"/>
            <a:ext cx="4975058" cy="300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3C30DC42-25AA-1C36-1FA7-1B3D10E411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DFE01-521D-AAAA-02E9-A8EE6BDF61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2997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2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BBAF5-3C68-EC64-D2E8-A7924E763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52EED-C181-0A5B-A386-54A8A03B0D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212158"/>
            <a:ext cx="10219958" cy="13254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/>
              <a:t>Ceramics: simple, functional, influenced by India &amp; Buddhism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Jewelry: gold rings, gemstone pendants, large ear ornaments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Highlights: Óc Eo gold jewelry, Champa sculptures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A4C644-91EF-BD11-D6ED-9E68F852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Champa &amp; Óc Eo Cultures (1st–9th centuries)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1DA6148A-566E-59DF-2FDF-7C7BA52C7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B1A7478E-4D29-7A38-2C7F-507FDD7AD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999" y="2821669"/>
            <a:ext cx="5141913" cy="342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5">
            <a:extLst>
              <a:ext uri="{FF2B5EF4-FFF2-40B4-BE49-F238E27FC236}">
                <a16:creationId xmlns:a16="http://schemas.microsoft.com/office/drawing/2014/main" id="{CEF20D18-D082-DFC7-B547-6DB00A85CC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DB010BE-9DDB-E63E-B3FD-34568DE7F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CCDEEF-4CED-79BA-869C-AF5D3557695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600" y="2821669"/>
            <a:ext cx="6092403" cy="34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A4E62E-1B7A-7210-259F-437387ED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Champa &amp; Óc Eo Cultures (1st–9th centuries)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3C9528B-0F63-BA9B-45A1-63CB69E2D5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5EB14-52C0-F56D-9EBA-344F14CCB17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999" y="2019300"/>
            <a:ext cx="5551715" cy="3124200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6A80B704-76A5-44C7-C6FC-1AEEF5384E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739BB-A44D-D129-0BEA-F6BE24D581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8287" y="2019300"/>
            <a:ext cx="555171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67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PT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l" rtl="0">
          <a:spcAft>
            <a:spcPts val="600"/>
          </a:spcAft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285750" indent="-285750" algn="l" rtl="0">
          <a:lnSpc>
            <a:spcPct val="120000"/>
          </a:lnSpc>
          <a:spcAft>
            <a:spcPts val="600"/>
          </a:spcAft>
          <a:buClr>
            <a:schemeClr val="tx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custClrLst>
    <a:custClr name="Custom Color 1">
      <a:srgbClr val="005194"/>
    </a:custClr>
    <a:custClr name="Custom Color 2">
      <a:srgbClr val="3374A9"/>
    </a:custClr>
    <a:custClr name="Custom Color 3">
      <a:srgbClr val="6697BF"/>
    </a:custClr>
    <a:custClr name="Custom Color 4">
      <a:srgbClr val="99B9D4"/>
    </a:custClr>
    <a:custClr name="BLANK">
      <a:srgbClr val="FFFFFF"/>
    </a:custClr>
    <a:custClr name="BLANK">
      <a:srgbClr val="FFFFFF"/>
    </a:custClr>
    <a:custClr name="Custom Color 7">
      <a:srgbClr val="F39800"/>
    </a:custClr>
    <a:custClr name="Custom Color 8">
      <a:srgbClr val="F5AD33"/>
    </a:custClr>
    <a:custClr name="Custom Color 9">
      <a:srgbClr val="F8C166"/>
    </a:custClr>
    <a:custClr name="Custom Color 10">
      <a:srgbClr val="FAD699"/>
    </a:custClr>
    <a:custClr name="Custom Color 11">
      <a:srgbClr val="005D39"/>
    </a:custClr>
    <a:custClr name="Custom Color 12">
      <a:srgbClr val="337D61"/>
    </a:custClr>
    <a:custClr name="Custom Color 13">
      <a:srgbClr val="669E88"/>
    </a:custClr>
    <a:custClr name="Custom Color 14">
      <a:srgbClr val="99BEB0"/>
    </a:custClr>
    <a:custClr name="BLANK">
      <a:srgbClr val="FFFFFF"/>
    </a:custClr>
    <a:custClr name="BLANK">
      <a:srgbClr val="FFFFFF"/>
    </a:custClr>
    <a:custClr name="Custom Color 17">
      <a:srgbClr val="5C154F"/>
    </a:custClr>
    <a:custClr name="Custom Color 18">
      <a:srgbClr val="7D4472"/>
    </a:custClr>
    <a:custClr name="Custom Color 19">
      <a:srgbClr val="9D7395"/>
    </a:custClr>
    <a:custClr name="Custom Color 20">
      <a:srgbClr val="BEA1B9"/>
    </a:custClr>
  </a:custClrLst>
  <a:extLst>
    <a:ext uri="{05A4C25C-085E-4340-85A3-A5531E510DB2}">
      <thm15:themeFamily xmlns:thm15="http://schemas.microsoft.com/office/thememl/2012/main" name="bbv Template EN.potx" id="{62510A1F-2EA7-4EA2-AAB4-F1C7937D1124}" vid="{EAF1E2DA-C1F8-46A6-B21C-C2C8E7E0A1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CA5C03B5B3648A59C327F9B592BCA" ma:contentTypeVersion="18" ma:contentTypeDescription="Create a new document." ma:contentTypeScope="" ma:versionID="6c18a499376fe99d18d064f593f17266">
  <xsd:schema xmlns:xsd="http://www.w3.org/2001/XMLSchema" xmlns:xs="http://www.w3.org/2001/XMLSchema" xmlns:p="http://schemas.microsoft.com/office/2006/metadata/properties" xmlns:ns2="ab110e31-9a28-463c-b599-9105678ef09e" xmlns:ns3="b416dfb7-f3da-461d-9305-4b76a01efcc1" targetNamespace="http://schemas.microsoft.com/office/2006/metadata/properties" ma:root="true" ma:fieldsID="c0ea90f0bc4730787fb2734bd82545d6" ns2:_="" ns3:_="">
    <xsd:import namespace="ab110e31-9a28-463c-b599-9105678ef09e"/>
    <xsd:import namespace="b416dfb7-f3da-461d-9305-4b76a01ef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10e31-9a28-463c-b599-9105678ef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c9124cb-9502-46c0-8e39-0e7eaae655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6dfb7-f3da-461d-9305-4b76a01efcc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b86b37b-a08c-44d0-9ed8-25de7933685a}" ma:internalName="TaxCatchAll" ma:showField="CatchAllData" ma:web="b416dfb7-f3da-461d-9305-4b76a01efc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CB484D-016C-43DE-886B-249507DD6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C702D9-9E55-4D09-9269-3B464CFDB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110e31-9a28-463c-b599-9105678ef09e"/>
    <ds:schemaRef ds:uri="b416dfb7-f3da-461d-9305-4b76a01ef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bbv template EN</Template>
  <TotalTime>2566</TotalTime>
  <Words>331</Words>
  <Application>Microsoft Office PowerPoint</Application>
  <PresentationFormat>Widescreen</PresentationFormat>
  <Paragraphs>49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bbv template EN</vt:lpstr>
      <vt:lpstr>think-cell Slide</vt:lpstr>
      <vt:lpstr>PowerPoint Presentation</vt:lpstr>
      <vt:lpstr>Ypp 4</vt:lpstr>
      <vt:lpstr>The Art of Ceramics and Jewelry in Vietnamese History</vt:lpstr>
      <vt:lpstr>Agenda</vt:lpstr>
      <vt:lpstr>Introduction</vt:lpstr>
      <vt:lpstr>Introduction</vt:lpstr>
      <vt:lpstr>Prehistoric Period (2,000–3,000 years ago)</vt:lpstr>
      <vt:lpstr>Champa &amp; Óc Eo Cultures (1st–9th centuries)</vt:lpstr>
      <vt:lpstr>Champa &amp; Óc Eo Cultures (1st–9th centuries)</vt:lpstr>
      <vt:lpstr>Lý &amp; Trần Dynasties (11th–14th centuries)</vt:lpstr>
      <vt:lpstr>Lý &amp; Trần Dynasties (11th–14th centuries)</vt:lpstr>
      <vt:lpstr>Lý &amp; Trần Dynasties (11th–14th centuries)</vt:lpstr>
      <vt:lpstr>Lê &amp; Nguyễn Dynasties (15th–19th centuries)</vt:lpstr>
      <vt:lpstr>Artistic &amp; Cultural Values</vt:lpstr>
      <vt:lpstr>Questions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Dao Trong Vo</dc:creator>
  <cp:lastModifiedBy>Tuyết Mi</cp:lastModifiedBy>
  <cp:revision>36</cp:revision>
  <dcterms:created xsi:type="dcterms:W3CDTF">2025-07-10T03:51:23Z</dcterms:created>
  <dcterms:modified xsi:type="dcterms:W3CDTF">2025-08-24T19:21:29Z</dcterms:modified>
</cp:coreProperties>
</file>