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81" r:id="rId2"/>
    <p:sldId id="290" r:id="rId3"/>
    <p:sldId id="299" r:id="rId4"/>
    <p:sldId id="264" r:id="rId5"/>
    <p:sldId id="282" r:id="rId6"/>
    <p:sldId id="270" r:id="rId7"/>
    <p:sldId id="260" r:id="rId8"/>
    <p:sldId id="263" r:id="rId9"/>
    <p:sldId id="266" r:id="rId10"/>
    <p:sldId id="271" r:id="rId11"/>
    <p:sldId id="269" r:id="rId12"/>
    <p:sldId id="272" r:id="rId13"/>
    <p:sldId id="300" r:id="rId14"/>
    <p:sldId id="273" r:id="rId15"/>
    <p:sldId id="274" r:id="rId16"/>
    <p:sldId id="275" r:id="rId17"/>
    <p:sldId id="276" r:id="rId18"/>
    <p:sldId id="277" r:id="rId19"/>
    <p:sldId id="278" r:id="rId20"/>
    <p:sldId id="279" r:id="rId21"/>
    <p:sldId id="280" r:id="rId22"/>
    <p:sldId id="302" r:id="rId23"/>
    <p:sldId id="303" r:id="rId24"/>
    <p:sldId id="304" r:id="rId25"/>
    <p:sldId id="305" r:id="rId26"/>
    <p:sldId id="306" r:id="rId27"/>
    <p:sldId id="307" r:id="rId28"/>
    <p:sldId id="308" r:id="rId29"/>
    <p:sldId id="309" r:id="rId30"/>
    <p:sldId id="310" r:id="rId31"/>
    <p:sldId id="312" r:id="rId32"/>
    <p:sldId id="311" r:id="rId33"/>
    <p:sldId id="314" r:id="rId34"/>
    <p:sldId id="313" r:id="rId35"/>
    <p:sldId id="315"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79C212-1C3C-4B66-A506-E927E5993046}" type="datetimeFigureOut">
              <a:rPr lang="tr-TR" smtClean="0"/>
              <a:t>1.03.2021</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F6B06-99EA-4182-8BD8-A8DED1349CE1}" type="slidenum">
              <a:rPr lang="tr-TR" smtClean="0"/>
              <a:t>‹#›</a:t>
            </a:fld>
            <a:endParaRPr lang="tr-TR"/>
          </a:p>
        </p:txBody>
      </p:sp>
    </p:spTree>
    <p:extLst>
      <p:ext uri="{BB962C8B-B14F-4D97-AF65-F5344CB8AC3E}">
        <p14:creationId xmlns:p14="http://schemas.microsoft.com/office/powerpoint/2010/main" val="1997609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3DFF3B7-CDDD-40F1-9E00-2CA7C72128F3}"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4898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3DFF3B7-CDDD-40F1-9E00-2CA7C72128F3}"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036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DFF3B7-CDDD-40F1-9E00-2CA7C72128F3}" type="slidenum">
              <a:rPr lang="tr-TR" smtClean="0"/>
              <a:t>23</a:t>
            </a:fld>
            <a:endParaRPr lang="tr-TR"/>
          </a:p>
        </p:txBody>
      </p:sp>
    </p:spTree>
    <p:extLst>
      <p:ext uri="{BB962C8B-B14F-4D97-AF65-F5344CB8AC3E}">
        <p14:creationId xmlns:p14="http://schemas.microsoft.com/office/powerpoint/2010/main" val="423866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r>
              <a:rPr lang="tr-TR"/>
              <a:t>22.02.2018</a:t>
            </a: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5E6B08E3-1F2F-4190-9FAF-906D5E1459BE}"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374624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r>
              <a:rPr lang="tr-TR"/>
              <a:t>22.02.2018</a:t>
            </a: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6B08E3-1F2F-4190-9FAF-906D5E1459BE}"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101578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r>
              <a:rPr lang="tr-TR"/>
              <a:t>22.02.2018</a:t>
            </a: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6B08E3-1F2F-4190-9FAF-906D5E1459BE}"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71259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r>
              <a:rPr lang="tr-TR"/>
              <a:t>22.02.2018</a:t>
            </a: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6B08E3-1F2F-4190-9FAF-906D5E1459BE}"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34687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r>
              <a:rPr lang="tr-TR"/>
              <a:t>22.02.2018</a:t>
            </a: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6B08E3-1F2F-4190-9FAF-906D5E1459BE}"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639230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r>
              <a:rPr lang="tr-TR"/>
              <a:t>22.02.2018</a:t>
            </a: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E6B08E3-1F2F-4190-9FAF-906D5E1459BE}"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360217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r>
              <a:rPr lang="tr-TR"/>
              <a:t>22.02.2018</a:t>
            </a: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E6B08E3-1F2F-4190-9FAF-906D5E1459BE}"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089691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r>
              <a:rPr lang="tr-TR"/>
              <a:t>22.02.2018</a:t>
            </a: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E6B08E3-1F2F-4190-9FAF-906D5E1459BE}"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335966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r-TR"/>
              <a:t>22.02.2018</a:t>
            </a: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E6B08E3-1F2F-4190-9FAF-906D5E1459BE}" type="slidenum">
              <a:rPr lang="tr-TR" smtClean="0"/>
              <a:t>‹#›</a:t>
            </a:fld>
            <a:endParaRPr lang="tr-TR"/>
          </a:p>
        </p:txBody>
      </p:sp>
    </p:spTree>
    <p:extLst>
      <p:ext uri="{BB962C8B-B14F-4D97-AF65-F5344CB8AC3E}">
        <p14:creationId xmlns:p14="http://schemas.microsoft.com/office/powerpoint/2010/main" val="205992640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r>
              <a:rPr lang="tr-TR"/>
              <a:t>22.02.2018</a:t>
            </a: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E6B08E3-1F2F-4190-9FAF-906D5E1459BE}"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447164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tr-TR"/>
              <a:t>22.02.2018</a:t>
            </a:r>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5E6B08E3-1F2F-4190-9FAF-906D5E1459BE}"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788269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9000">
              <a:schemeClr val="bg2">
                <a:tint val="94000"/>
                <a:satMod val="80000"/>
                <a:lumMod val="106000"/>
              </a:scheme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tr-TR"/>
              <a:t>22.02.2018</a:t>
            </a: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E6B08E3-1F2F-4190-9FAF-906D5E1459BE}"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352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hf sldNum="0" hdr="0" ft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4FA7-616C-487C-8F67-D753ED33D03E}"/>
              </a:ext>
            </a:extLst>
          </p:cNvPr>
          <p:cNvSpPr>
            <a:spLocks noGrp="1"/>
          </p:cNvSpPr>
          <p:nvPr>
            <p:ph type="title"/>
          </p:nvPr>
        </p:nvSpPr>
        <p:spPr/>
        <p:txBody>
          <a:bodyPr/>
          <a:lstStyle/>
          <a:p>
            <a:r>
              <a:rPr lang="tr-TR" dirty="0"/>
              <a:t>LAB STUDY</a:t>
            </a:r>
          </a:p>
        </p:txBody>
      </p:sp>
      <p:sp>
        <p:nvSpPr>
          <p:cNvPr id="3" name="Content Placeholder 2">
            <a:extLst>
              <a:ext uri="{FF2B5EF4-FFF2-40B4-BE49-F238E27FC236}">
                <a16:creationId xmlns:a16="http://schemas.microsoft.com/office/drawing/2014/main" id="{F3F6BEE0-492E-4180-93EF-EB31F74A74DF}"/>
              </a:ext>
            </a:extLst>
          </p:cNvPr>
          <p:cNvSpPr>
            <a:spLocks noGrp="1"/>
          </p:cNvSpPr>
          <p:nvPr>
            <p:ph idx="1"/>
          </p:nvPr>
        </p:nvSpPr>
        <p:spPr/>
        <p:txBody>
          <a:bodyPr/>
          <a:lstStyle/>
          <a:p>
            <a:r>
              <a:rPr lang="tr-TR" dirty="0" err="1"/>
              <a:t>Implement</a:t>
            </a:r>
            <a:r>
              <a:rPr lang="tr-TR" dirty="0"/>
              <a:t> </a:t>
            </a:r>
            <a:r>
              <a:rPr lang="tr-TR" dirty="0" err="1"/>
              <a:t>the</a:t>
            </a:r>
            <a:r>
              <a:rPr lang="tr-TR" dirty="0"/>
              <a:t> </a:t>
            </a:r>
            <a:r>
              <a:rPr lang="tr-TR" dirty="0" err="1"/>
              <a:t>flowchart</a:t>
            </a:r>
            <a:r>
              <a:rPr lang="tr-TR" dirty="0"/>
              <a:t> in Java</a:t>
            </a:r>
          </a:p>
          <a:p>
            <a:endParaRPr lang="tr-TR" dirty="0"/>
          </a:p>
          <a:p>
            <a:endParaRPr lang="tr-TR" dirty="0"/>
          </a:p>
        </p:txBody>
      </p:sp>
      <p:pic>
        <p:nvPicPr>
          <p:cNvPr id="6" name="Picture 5"/>
          <p:cNvPicPr>
            <a:picLocks noChangeAspect="1"/>
          </p:cNvPicPr>
          <p:nvPr/>
        </p:nvPicPr>
        <p:blipFill>
          <a:blip r:embed="rId2"/>
          <a:stretch>
            <a:fillRect/>
          </a:stretch>
        </p:blipFill>
        <p:spPr>
          <a:xfrm>
            <a:off x="5958074" y="1113720"/>
            <a:ext cx="5613038" cy="4717423"/>
          </a:xfrm>
          <a:prstGeom prst="rect">
            <a:avLst/>
          </a:prstGeom>
        </p:spPr>
      </p:pic>
    </p:spTree>
    <p:extLst>
      <p:ext uri="{BB962C8B-B14F-4D97-AF65-F5344CB8AC3E}">
        <p14:creationId xmlns:p14="http://schemas.microsoft.com/office/powerpoint/2010/main" val="2923790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B560B23-E6DB-4A47-98FD-41127270B15B}"/>
              </a:ext>
            </a:extLst>
          </p:cNvPr>
          <p:cNvSpPr>
            <a:spLocks noGrp="1" noChangeArrowheads="1"/>
          </p:cNvSpPr>
          <p:nvPr>
            <p:ph type="title"/>
          </p:nvPr>
        </p:nvSpPr>
        <p:spPr/>
        <p:txBody>
          <a:bodyPr/>
          <a:lstStyle/>
          <a:p>
            <a:r>
              <a:rPr lang="tr-TR" altLang="tr-TR" dirty="0">
                <a:cs typeface="Times New Roman" panose="02020603050405020304" pitchFamily="18" charset="0"/>
              </a:rPr>
              <a:t>More about ood</a:t>
            </a:r>
            <a:endParaRPr lang="en-US" altLang="tr-TR" dirty="0">
              <a:cs typeface="Times New Roman" panose="02020603050405020304" pitchFamily="18" charset="0"/>
            </a:endParaRPr>
          </a:p>
        </p:txBody>
      </p:sp>
      <p:sp>
        <p:nvSpPr>
          <p:cNvPr id="48131" name="Rectangle 3">
            <a:extLst>
              <a:ext uri="{FF2B5EF4-FFF2-40B4-BE49-F238E27FC236}">
                <a16:creationId xmlns:a16="http://schemas.microsoft.com/office/drawing/2014/main" id="{81D15BE4-8F6B-4EFB-98D7-2E1BC07AEECD}"/>
              </a:ext>
            </a:extLst>
          </p:cNvPr>
          <p:cNvSpPr>
            <a:spLocks noGrp="1" noChangeArrowheads="1"/>
          </p:cNvSpPr>
          <p:nvPr>
            <p:ph type="body" idx="1"/>
          </p:nvPr>
        </p:nvSpPr>
        <p:spPr/>
        <p:txBody>
          <a:bodyPr>
            <a:normAutofit lnSpcReduction="10000"/>
          </a:bodyPr>
          <a:lstStyle/>
          <a:p>
            <a:r>
              <a:rPr lang="en-US" altLang="tr-TR" dirty="0"/>
              <a:t>Object-oriented design (OOD)</a:t>
            </a:r>
          </a:p>
          <a:p>
            <a:pPr lvl="1"/>
            <a:r>
              <a:rPr lang="en-US" altLang="tr-TR" dirty="0"/>
              <a:t>Models real-world objects</a:t>
            </a:r>
          </a:p>
          <a:p>
            <a:pPr lvl="1"/>
            <a:r>
              <a:rPr lang="en-US" altLang="tr-TR" dirty="0"/>
              <a:t>Models communication among objects</a:t>
            </a:r>
          </a:p>
          <a:p>
            <a:pPr lvl="1"/>
            <a:r>
              <a:rPr lang="en-US" altLang="tr-TR" i="1" dirty="0"/>
              <a:t>Encapsulates</a:t>
            </a:r>
            <a:r>
              <a:rPr lang="en-US" altLang="tr-TR" dirty="0"/>
              <a:t> data (attributes) and functions (behaviors)</a:t>
            </a:r>
          </a:p>
          <a:p>
            <a:pPr lvl="2"/>
            <a:r>
              <a:rPr lang="en-US" altLang="tr-TR" dirty="0"/>
              <a:t>Information hiding</a:t>
            </a:r>
          </a:p>
          <a:p>
            <a:pPr lvl="2"/>
            <a:r>
              <a:rPr lang="en-US" altLang="tr-TR" dirty="0"/>
              <a:t>Communication through well-defined interfaces</a:t>
            </a:r>
          </a:p>
          <a:p>
            <a:r>
              <a:rPr lang="en-US" altLang="tr-TR" dirty="0"/>
              <a:t>Object-oriented language</a:t>
            </a:r>
          </a:p>
          <a:p>
            <a:pPr lvl="1"/>
            <a:r>
              <a:rPr lang="en-US" altLang="tr-TR" dirty="0"/>
              <a:t>Programming is called </a:t>
            </a:r>
            <a:r>
              <a:rPr lang="en-US" altLang="tr-TR" i="1" dirty="0"/>
              <a:t>object-oriented programming</a:t>
            </a:r>
            <a:r>
              <a:rPr lang="en-US" altLang="tr-TR" dirty="0"/>
              <a:t> (</a:t>
            </a:r>
            <a:r>
              <a:rPr lang="en-US" altLang="tr-TR" i="1" dirty="0"/>
              <a:t>OOP</a:t>
            </a:r>
            <a:r>
              <a:rPr lang="en-US" altLang="tr-TR" dirty="0"/>
              <a:t>)</a:t>
            </a:r>
          </a:p>
          <a:p>
            <a:pPr lvl="1"/>
            <a:r>
              <a:rPr lang="en-US" altLang="tr-TR" dirty="0"/>
              <a:t>Java</a:t>
            </a:r>
          </a:p>
        </p:txBody>
      </p:sp>
    </p:spTree>
    <p:extLst>
      <p:ext uri="{BB962C8B-B14F-4D97-AF65-F5344CB8AC3E}">
        <p14:creationId xmlns:p14="http://schemas.microsoft.com/office/powerpoint/2010/main" val="248721261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808F018-8626-4137-B2D4-C561B31BBB45}"/>
              </a:ext>
            </a:extLst>
          </p:cNvPr>
          <p:cNvSpPr>
            <a:spLocks noGrp="1" noChangeArrowheads="1"/>
          </p:cNvSpPr>
          <p:nvPr>
            <p:ph type="title"/>
          </p:nvPr>
        </p:nvSpPr>
        <p:spPr>
          <a:xfrm>
            <a:off x="948240" y="502515"/>
            <a:ext cx="9603275" cy="1267562"/>
          </a:xfrm>
        </p:spPr>
        <p:txBody>
          <a:bodyPr>
            <a:normAutofit/>
          </a:bodyPr>
          <a:lstStyle/>
          <a:p>
            <a:r>
              <a:rPr lang="en-US" altLang="tr-TR" dirty="0">
                <a:cs typeface="Times New Roman" panose="02020603050405020304" pitchFamily="18" charset="0"/>
              </a:rPr>
              <a:t>the Unified Modeling Language</a:t>
            </a:r>
          </a:p>
        </p:txBody>
      </p:sp>
      <p:sp>
        <p:nvSpPr>
          <p:cNvPr id="41987" name="Rectangle 3">
            <a:extLst>
              <a:ext uri="{FF2B5EF4-FFF2-40B4-BE49-F238E27FC236}">
                <a16:creationId xmlns:a16="http://schemas.microsoft.com/office/drawing/2014/main" id="{9BBCC663-73D5-4449-9A71-FE1C6794EF8D}"/>
              </a:ext>
            </a:extLst>
          </p:cNvPr>
          <p:cNvSpPr>
            <a:spLocks noGrp="1" noChangeArrowheads="1"/>
          </p:cNvSpPr>
          <p:nvPr>
            <p:ph type="body" idx="1"/>
          </p:nvPr>
        </p:nvSpPr>
        <p:spPr>
          <a:xfrm>
            <a:off x="1451579" y="2015732"/>
            <a:ext cx="9603275" cy="4003231"/>
          </a:xfrm>
        </p:spPr>
        <p:txBody>
          <a:bodyPr>
            <a:normAutofit/>
          </a:bodyPr>
          <a:lstStyle/>
          <a:p>
            <a:r>
              <a:rPr lang="en-US" altLang="tr-TR" dirty="0"/>
              <a:t>Unified Modeling Language (UML)</a:t>
            </a:r>
          </a:p>
          <a:p>
            <a:pPr lvl="1"/>
            <a:r>
              <a:rPr lang="en-US" altLang="tr-TR" dirty="0"/>
              <a:t>Graphical language that uses common notation</a:t>
            </a:r>
          </a:p>
          <a:p>
            <a:pPr lvl="1"/>
            <a:r>
              <a:rPr lang="en-US" altLang="tr-TR" dirty="0"/>
              <a:t>Allows developers to represent object-oriented designs</a:t>
            </a:r>
            <a:endParaRPr lang="tr-TR" altLang="tr-TR" dirty="0"/>
          </a:p>
          <a:p>
            <a:pPr lvl="1"/>
            <a:r>
              <a:rPr lang="tr-TR" altLang="tr-TR" dirty="0"/>
              <a:t>UML Diagrams</a:t>
            </a:r>
          </a:p>
          <a:p>
            <a:pPr lvl="2"/>
            <a:r>
              <a:rPr lang="tr-TR" altLang="tr-TR" dirty="0"/>
              <a:t>Use Case Diagrams</a:t>
            </a:r>
          </a:p>
          <a:p>
            <a:pPr lvl="2"/>
            <a:r>
              <a:rPr lang="tr-TR" altLang="tr-TR" dirty="0"/>
              <a:t>Class Diagrams</a:t>
            </a:r>
          </a:p>
          <a:p>
            <a:pPr lvl="2"/>
            <a:r>
              <a:rPr lang="tr-TR" altLang="tr-TR" dirty="0" err="1"/>
              <a:t>Sequence</a:t>
            </a:r>
            <a:r>
              <a:rPr lang="tr-TR" altLang="tr-TR" dirty="0"/>
              <a:t> Diagrams</a:t>
            </a:r>
          </a:p>
          <a:p>
            <a:pPr lvl="3"/>
            <a:endParaRPr lang="tr-TR" altLang="tr-TR" dirty="0"/>
          </a:p>
        </p:txBody>
      </p:sp>
    </p:spTree>
    <p:extLst>
      <p:ext uri="{BB962C8B-B14F-4D97-AF65-F5344CB8AC3E}">
        <p14:creationId xmlns:p14="http://schemas.microsoft.com/office/powerpoint/2010/main" val="143907316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2EB4F2E-69D9-4782-A796-F15DF33BCB73}"/>
              </a:ext>
            </a:extLst>
          </p:cNvPr>
          <p:cNvPicPr>
            <a:picLocks noGrp="1" noChangeAspect="1"/>
          </p:cNvPicPr>
          <p:nvPr>
            <p:ph idx="4294967295"/>
          </p:nvPr>
        </p:nvPicPr>
        <p:blipFill>
          <a:blip r:embed="rId2"/>
          <a:stretch>
            <a:fillRect/>
          </a:stretch>
        </p:blipFill>
        <p:spPr>
          <a:xfrm>
            <a:off x="1672730" y="106596"/>
            <a:ext cx="7943850" cy="5886450"/>
          </a:xfrm>
          <a:prstGeom prst="rect">
            <a:avLst/>
          </a:prstGeom>
        </p:spPr>
      </p:pic>
    </p:spTree>
    <p:extLst>
      <p:ext uri="{BB962C8B-B14F-4D97-AF65-F5344CB8AC3E}">
        <p14:creationId xmlns:p14="http://schemas.microsoft.com/office/powerpoint/2010/main" val="314993979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808F018-8626-4137-B2D4-C561B31BBB45}"/>
              </a:ext>
            </a:extLst>
          </p:cNvPr>
          <p:cNvSpPr>
            <a:spLocks noGrp="1" noChangeArrowheads="1"/>
          </p:cNvSpPr>
          <p:nvPr>
            <p:ph type="title"/>
          </p:nvPr>
        </p:nvSpPr>
        <p:spPr>
          <a:xfrm>
            <a:off x="1365928" y="800580"/>
            <a:ext cx="9603275" cy="1267562"/>
          </a:xfrm>
        </p:spPr>
        <p:txBody>
          <a:bodyPr>
            <a:normAutofit/>
          </a:bodyPr>
          <a:lstStyle/>
          <a:p>
            <a:r>
              <a:rPr lang="tr-TR" altLang="tr-TR" dirty="0">
                <a:cs typeface="Times New Roman" panose="02020603050405020304" pitchFamily="18" charset="0"/>
              </a:rPr>
              <a:t>USE CASE DIAGRAM</a:t>
            </a:r>
            <a:endParaRPr lang="en-US" altLang="tr-TR" dirty="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948240" y="1942222"/>
            <a:ext cx="5838825" cy="4019550"/>
          </a:xfrm>
          <a:prstGeom prst="rect">
            <a:avLst/>
          </a:prstGeom>
        </p:spPr>
      </p:pic>
      <p:sp>
        <p:nvSpPr>
          <p:cNvPr id="4" name="Rectangle 3"/>
          <p:cNvSpPr/>
          <p:nvPr/>
        </p:nvSpPr>
        <p:spPr>
          <a:xfrm>
            <a:off x="6887024" y="2078547"/>
            <a:ext cx="5304976"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Gill Sans MT" panose="020B0502020104020203"/>
                <a:ea typeface="+mn-ea"/>
                <a:cs typeface="+mn-cs"/>
              </a:rPr>
              <a:t>&lt;&lt;e</a:t>
            </a:r>
            <a:r>
              <a:rPr kumimoji="0" lang="en-US" sz="1800" b="1" i="0" u="none" strike="noStrike" kern="1200" cap="none" spc="0" normalizeH="0" baseline="0" noProof="0" dirty="0" err="1">
                <a:ln>
                  <a:noFill/>
                </a:ln>
                <a:solidFill>
                  <a:prstClr val="black"/>
                </a:solidFill>
                <a:effectLst/>
                <a:uLnTx/>
                <a:uFillTx/>
                <a:latin typeface="Gill Sans MT" panose="020B0502020104020203"/>
                <a:ea typeface="+mn-ea"/>
                <a:cs typeface="+mn-cs"/>
              </a:rPr>
              <a:t>xtend</a:t>
            </a:r>
            <a:r>
              <a:rPr kumimoji="0" lang="tr-TR" sz="1800" b="1" i="0" u="none" strike="noStrike" kern="1200" cap="none" spc="0" normalizeH="0" baseline="0" noProof="0" dirty="0">
                <a:ln>
                  <a:noFill/>
                </a:ln>
                <a:solidFill>
                  <a:prstClr val="black"/>
                </a:solidFill>
                <a:effectLst/>
                <a:uLnTx/>
                <a:uFillTx/>
                <a:latin typeface="Gill Sans MT" panose="020B0502020104020203"/>
                <a:ea typeface="+mn-ea"/>
                <a:cs typeface="+mn-cs"/>
              </a:rPr>
              <a:t>&gt;&gt;</a:t>
            </a:r>
            <a:r>
              <a:rPr kumimoji="0" lang="en-US" sz="1800" b="1" i="0" u="none" strike="noStrike" kern="1200" cap="none" spc="0" normalizeH="0" baseline="0" noProof="0" dirty="0">
                <a:ln>
                  <a:noFill/>
                </a:ln>
                <a:solidFill>
                  <a:prstClr val="black"/>
                </a:solidFill>
                <a:effectLst/>
                <a:uLnTx/>
                <a:uFillTx/>
                <a:latin typeface="Gill Sans MT" panose="020B0502020104020203"/>
                <a:ea typeface="+mn-ea"/>
                <a:cs typeface="+mn-cs"/>
              </a:rPr>
              <a:t> </a:t>
            </a: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is used when a use case adds steps to another first-class use case.</a:t>
            </a:r>
          </a:p>
        </p:txBody>
      </p:sp>
      <p:sp>
        <p:nvSpPr>
          <p:cNvPr id="6" name="Rectangle 5"/>
          <p:cNvSpPr/>
          <p:nvPr/>
        </p:nvSpPr>
        <p:spPr>
          <a:xfrm>
            <a:off x="7035421" y="2885887"/>
            <a:ext cx="5077557" cy="147732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Gill Sans MT" panose="020B0502020104020203"/>
                <a:ea typeface="+mn-ea"/>
                <a:cs typeface="+mn-cs"/>
              </a:rPr>
              <a:t>&lt;&lt;i</a:t>
            </a:r>
            <a:r>
              <a:rPr kumimoji="0" lang="en-US" sz="1800" b="1" i="0" u="none" strike="noStrike" kern="1200" cap="none" spc="0" normalizeH="0" baseline="0" noProof="0" dirty="0" err="1">
                <a:ln>
                  <a:noFill/>
                </a:ln>
                <a:solidFill>
                  <a:prstClr val="black"/>
                </a:solidFill>
                <a:effectLst/>
                <a:uLnTx/>
                <a:uFillTx/>
                <a:latin typeface="Gill Sans MT" panose="020B0502020104020203"/>
                <a:ea typeface="+mn-ea"/>
                <a:cs typeface="+mn-cs"/>
              </a:rPr>
              <a:t>nclude</a:t>
            </a:r>
            <a:r>
              <a:rPr kumimoji="0" lang="tr-TR" sz="1800" b="1" i="0" u="none" strike="noStrike" kern="1200" cap="none" spc="0" normalizeH="0" baseline="0" noProof="0" dirty="0">
                <a:ln>
                  <a:noFill/>
                </a:ln>
                <a:solidFill>
                  <a:prstClr val="black"/>
                </a:solidFill>
                <a:effectLst/>
                <a:uLnTx/>
                <a:uFillTx/>
                <a:latin typeface="Gill Sans MT" panose="020B0502020104020203"/>
                <a:ea typeface="+mn-ea"/>
                <a:cs typeface="+mn-cs"/>
              </a:rPr>
              <a:t>&gt;&gt;</a:t>
            </a: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is used to extract use case fragments that are duplicated in multiple use cases. </a:t>
            </a:r>
            <a:endParaRPr kumimoji="0" lang="tr-TR"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The included use case cannot stand alone and the original use case is not complete without the included one</a:t>
            </a:r>
          </a:p>
        </p:txBody>
      </p:sp>
    </p:spTree>
    <p:extLst>
      <p:ext uri="{BB962C8B-B14F-4D97-AF65-F5344CB8AC3E}">
        <p14:creationId xmlns:p14="http://schemas.microsoft.com/office/powerpoint/2010/main" val="212236539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7550-38FC-4EA2-85F6-BC01F2C52B59}"/>
              </a:ext>
            </a:extLst>
          </p:cNvPr>
          <p:cNvSpPr>
            <a:spLocks noGrp="1"/>
          </p:cNvSpPr>
          <p:nvPr>
            <p:ph type="title"/>
          </p:nvPr>
        </p:nvSpPr>
        <p:spPr/>
        <p:txBody>
          <a:bodyPr/>
          <a:lstStyle/>
          <a:p>
            <a:r>
              <a:rPr lang="en-US" dirty="0"/>
              <a:t>A Case Study - A Payroll Program</a:t>
            </a:r>
            <a:endParaRPr lang="tr-TR" dirty="0"/>
          </a:p>
        </p:txBody>
      </p:sp>
      <p:sp>
        <p:nvSpPr>
          <p:cNvPr id="3" name="Content Placeholder 2">
            <a:extLst>
              <a:ext uri="{FF2B5EF4-FFF2-40B4-BE49-F238E27FC236}">
                <a16:creationId xmlns:a16="http://schemas.microsoft.com/office/drawing/2014/main" id="{9D658AE0-B4FA-4BEE-8441-22F71BF0C620}"/>
              </a:ext>
            </a:extLst>
          </p:cNvPr>
          <p:cNvSpPr>
            <a:spLocks noGrp="1"/>
          </p:cNvSpPr>
          <p:nvPr>
            <p:ph idx="1"/>
          </p:nvPr>
        </p:nvSpPr>
        <p:spPr/>
        <p:txBody>
          <a:bodyPr/>
          <a:lstStyle/>
          <a:p>
            <a:r>
              <a:rPr lang="en-US" dirty="0"/>
              <a:t>Consider a payroll program that processes employee records at a small manufacturing firm. This company has three types of employees:</a:t>
            </a:r>
            <a:endParaRPr lang="tr-TR" dirty="0"/>
          </a:p>
          <a:p>
            <a:r>
              <a:rPr lang="en-US" dirty="0"/>
              <a:t> 1. Managers: Receive a regular salary. •</a:t>
            </a:r>
            <a:endParaRPr lang="tr-TR" dirty="0"/>
          </a:p>
          <a:p>
            <a:r>
              <a:rPr lang="en-US" dirty="0"/>
              <a:t> 2. Office Workers: Receive an hourly wage and are eligible for overtime after 40 hours.</a:t>
            </a:r>
            <a:endParaRPr lang="tr-TR" dirty="0"/>
          </a:p>
          <a:p>
            <a:r>
              <a:rPr lang="en-US" dirty="0"/>
              <a:t> 3. Production Workers: Are paid according to a piece rate</a:t>
            </a:r>
            <a:endParaRPr lang="tr-TR" dirty="0"/>
          </a:p>
        </p:txBody>
      </p:sp>
    </p:spTree>
    <p:extLst>
      <p:ext uri="{BB962C8B-B14F-4D97-AF65-F5344CB8AC3E}">
        <p14:creationId xmlns:p14="http://schemas.microsoft.com/office/powerpoint/2010/main" val="235379860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7AA3-1EE5-40BD-B511-74A31DD6BAC5}"/>
              </a:ext>
            </a:extLst>
          </p:cNvPr>
          <p:cNvSpPr>
            <a:spLocks noGrp="1"/>
          </p:cNvSpPr>
          <p:nvPr>
            <p:ph type="title"/>
          </p:nvPr>
        </p:nvSpPr>
        <p:spPr/>
        <p:txBody>
          <a:bodyPr/>
          <a:lstStyle/>
          <a:p>
            <a:r>
              <a:rPr lang="tr-TR" dirty="0"/>
              <a:t>Structured Approach</a:t>
            </a:r>
          </a:p>
        </p:txBody>
      </p:sp>
      <p:sp>
        <p:nvSpPr>
          <p:cNvPr id="3" name="Content Placeholder 2">
            <a:extLst>
              <a:ext uri="{FF2B5EF4-FFF2-40B4-BE49-F238E27FC236}">
                <a16:creationId xmlns:a16="http://schemas.microsoft.com/office/drawing/2014/main" id="{3A28A533-C249-4E8F-B1A5-CB31DCE22BFA}"/>
              </a:ext>
            </a:extLst>
          </p:cNvPr>
          <p:cNvSpPr>
            <a:spLocks noGrp="1"/>
          </p:cNvSpPr>
          <p:nvPr>
            <p:ph idx="1"/>
          </p:nvPr>
        </p:nvSpPr>
        <p:spPr/>
        <p:txBody>
          <a:bodyPr>
            <a:normAutofit fontScale="85000" lnSpcReduction="20000"/>
          </a:bodyPr>
          <a:lstStyle/>
          <a:p>
            <a:pPr marL="0" indent="0">
              <a:buNone/>
            </a:pPr>
            <a:r>
              <a:rPr lang="en-US" dirty="0"/>
              <a:t>FOR EVERY EMPLOYEE DO </a:t>
            </a:r>
            <a:endParaRPr lang="tr-TR" dirty="0"/>
          </a:p>
          <a:p>
            <a:pPr marL="0" indent="0">
              <a:buNone/>
            </a:pPr>
            <a:r>
              <a:rPr lang="tr-TR" dirty="0"/>
              <a:t>    </a:t>
            </a:r>
            <a:r>
              <a:rPr lang="en-US" dirty="0"/>
              <a:t>BEGIN </a:t>
            </a:r>
            <a:endParaRPr lang="tr-TR" dirty="0"/>
          </a:p>
          <a:p>
            <a:pPr marL="0" indent="0">
              <a:buNone/>
            </a:pPr>
            <a:r>
              <a:rPr lang="tr-TR" dirty="0"/>
              <a:t>	</a:t>
            </a:r>
            <a:r>
              <a:rPr lang="en-US" dirty="0"/>
              <a:t>IF employee = manager THEN </a:t>
            </a:r>
            <a:endParaRPr lang="tr-TR" dirty="0"/>
          </a:p>
          <a:p>
            <a:pPr marL="0" indent="0">
              <a:buNone/>
            </a:pPr>
            <a:r>
              <a:rPr lang="tr-TR" dirty="0"/>
              <a:t>	     </a:t>
            </a:r>
            <a:r>
              <a:rPr lang="en-US" dirty="0"/>
              <a:t>CALL </a:t>
            </a:r>
            <a:r>
              <a:rPr lang="en-US" dirty="0" err="1"/>
              <a:t>computeManagerSalary</a:t>
            </a:r>
            <a:r>
              <a:rPr lang="en-US" dirty="0"/>
              <a:t> </a:t>
            </a:r>
            <a:endParaRPr lang="tr-TR" dirty="0"/>
          </a:p>
          <a:p>
            <a:pPr marL="0" indent="0">
              <a:buNone/>
            </a:pPr>
            <a:r>
              <a:rPr lang="tr-TR" dirty="0"/>
              <a:t>	</a:t>
            </a:r>
            <a:r>
              <a:rPr lang="en-US" dirty="0"/>
              <a:t>IF employee = office worker THEN</a:t>
            </a:r>
            <a:endParaRPr lang="tr-TR" dirty="0"/>
          </a:p>
          <a:p>
            <a:pPr marL="0" indent="0">
              <a:buNone/>
            </a:pPr>
            <a:r>
              <a:rPr lang="tr-TR" dirty="0"/>
              <a:t>	   </a:t>
            </a:r>
            <a:r>
              <a:rPr lang="en-US" dirty="0"/>
              <a:t> CALL </a:t>
            </a:r>
            <a:r>
              <a:rPr lang="en-US" dirty="0" err="1"/>
              <a:t>computeOfficeWorkerSalary</a:t>
            </a:r>
            <a:r>
              <a:rPr lang="en-US" dirty="0"/>
              <a:t> </a:t>
            </a:r>
            <a:endParaRPr lang="tr-TR" dirty="0"/>
          </a:p>
          <a:p>
            <a:pPr marL="0" indent="0">
              <a:buNone/>
            </a:pPr>
            <a:r>
              <a:rPr lang="tr-TR" dirty="0"/>
              <a:t>	</a:t>
            </a:r>
            <a:r>
              <a:rPr lang="en-US" dirty="0"/>
              <a:t>IF employee = production worker THEN</a:t>
            </a:r>
            <a:endParaRPr lang="tr-TR" dirty="0"/>
          </a:p>
          <a:p>
            <a:pPr marL="0" indent="0">
              <a:buNone/>
            </a:pPr>
            <a:r>
              <a:rPr lang="tr-TR" dirty="0"/>
              <a:t>	   </a:t>
            </a:r>
            <a:r>
              <a:rPr lang="en-US" dirty="0"/>
              <a:t> CALL </a:t>
            </a:r>
            <a:r>
              <a:rPr lang="en-US" dirty="0" err="1"/>
              <a:t>computeProductionWorkerSalary</a:t>
            </a:r>
            <a:r>
              <a:rPr lang="en-US" dirty="0"/>
              <a:t> </a:t>
            </a:r>
            <a:endParaRPr lang="tr-TR" dirty="0"/>
          </a:p>
          <a:p>
            <a:pPr marL="0" indent="0">
              <a:buNone/>
            </a:pPr>
            <a:r>
              <a:rPr lang="tr-TR" dirty="0"/>
              <a:t>    </a:t>
            </a:r>
            <a:r>
              <a:rPr lang="en-US" dirty="0"/>
              <a:t>END</a:t>
            </a:r>
            <a:endParaRPr lang="tr-TR" dirty="0"/>
          </a:p>
        </p:txBody>
      </p:sp>
    </p:spTree>
    <p:extLst>
      <p:ext uri="{BB962C8B-B14F-4D97-AF65-F5344CB8AC3E}">
        <p14:creationId xmlns:p14="http://schemas.microsoft.com/office/powerpoint/2010/main" val="100432434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A5F2-A12F-4CF1-BEAD-3C71D8A08FAE}"/>
              </a:ext>
            </a:extLst>
          </p:cNvPr>
          <p:cNvSpPr>
            <a:spLocks noGrp="1"/>
          </p:cNvSpPr>
          <p:nvPr>
            <p:ph type="title"/>
          </p:nvPr>
        </p:nvSpPr>
        <p:spPr/>
        <p:txBody>
          <a:bodyPr/>
          <a:lstStyle/>
          <a:p>
            <a:r>
              <a:rPr lang="en-US" dirty="0"/>
              <a:t>What if we add two new types of employees?</a:t>
            </a:r>
            <a:endParaRPr lang="tr-TR" dirty="0"/>
          </a:p>
        </p:txBody>
      </p:sp>
      <p:sp>
        <p:nvSpPr>
          <p:cNvPr id="3" name="Content Placeholder 2">
            <a:extLst>
              <a:ext uri="{FF2B5EF4-FFF2-40B4-BE49-F238E27FC236}">
                <a16:creationId xmlns:a16="http://schemas.microsoft.com/office/drawing/2014/main" id="{CE354B2F-5009-4206-85F2-F840A11CDC67}"/>
              </a:ext>
            </a:extLst>
          </p:cNvPr>
          <p:cNvSpPr>
            <a:spLocks noGrp="1"/>
          </p:cNvSpPr>
          <p:nvPr>
            <p:ph idx="1"/>
          </p:nvPr>
        </p:nvSpPr>
        <p:spPr/>
        <p:txBody>
          <a:bodyPr/>
          <a:lstStyle/>
          <a:p>
            <a:r>
              <a:rPr lang="en-US" dirty="0"/>
              <a:t>Temporary office workers ineligible for overtime, </a:t>
            </a:r>
            <a:endParaRPr lang="tr-TR" dirty="0"/>
          </a:p>
          <a:p>
            <a:r>
              <a:rPr lang="en-US" dirty="0"/>
              <a:t>Junior production workers who receive an hourly wage plus a lower piece rate.</a:t>
            </a:r>
            <a:endParaRPr lang="tr-TR" dirty="0"/>
          </a:p>
        </p:txBody>
      </p:sp>
    </p:spTree>
    <p:extLst>
      <p:ext uri="{BB962C8B-B14F-4D97-AF65-F5344CB8AC3E}">
        <p14:creationId xmlns:p14="http://schemas.microsoft.com/office/powerpoint/2010/main" val="135439222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D427-147E-4AA5-9173-BB721EB4273A}"/>
              </a:ext>
            </a:extLst>
          </p:cNvPr>
          <p:cNvSpPr>
            <a:spLocks noGrp="1"/>
          </p:cNvSpPr>
          <p:nvPr>
            <p:ph type="title"/>
          </p:nvPr>
        </p:nvSpPr>
        <p:spPr/>
        <p:txBody>
          <a:bodyPr/>
          <a:lstStyle/>
          <a:p>
            <a:r>
              <a:rPr lang="tr-TR" dirty="0"/>
              <a:t>Structured Approach</a:t>
            </a:r>
          </a:p>
        </p:txBody>
      </p:sp>
      <p:sp>
        <p:nvSpPr>
          <p:cNvPr id="3" name="Content Placeholder 2">
            <a:extLst>
              <a:ext uri="{FF2B5EF4-FFF2-40B4-BE49-F238E27FC236}">
                <a16:creationId xmlns:a16="http://schemas.microsoft.com/office/drawing/2014/main" id="{47E65C62-3576-4E73-BF54-723EB15C70D3}"/>
              </a:ext>
            </a:extLst>
          </p:cNvPr>
          <p:cNvSpPr>
            <a:spLocks noGrp="1"/>
          </p:cNvSpPr>
          <p:nvPr>
            <p:ph idx="1"/>
          </p:nvPr>
        </p:nvSpPr>
        <p:spPr>
          <a:xfrm>
            <a:off x="1451579" y="2015732"/>
            <a:ext cx="9603275" cy="4099842"/>
          </a:xfrm>
        </p:spPr>
        <p:txBody>
          <a:bodyPr>
            <a:normAutofit fontScale="55000" lnSpcReduction="20000"/>
          </a:bodyPr>
          <a:lstStyle/>
          <a:p>
            <a:pPr marL="0" indent="0">
              <a:buNone/>
            </a:pPr>
            <a:r>
              <a:rPr lang="en-US" dirty="0"/>
              <a:t>FOR EVERY EMPLOYEE DO </a:t>
            </a:r>
            <a:endParaRPr lang="tr-TR" dirty="0"/>
          </a:p>
          <a:p>
            <a:pPr marL="0" indent="0">
              <a:buNone/>
            </a:pPr>
            <a:r>
              <a:rPr lang="tr-TR" dirty="0"/>
              <a:t>    </a:t>
            </a:r>
            <a:r>
              <a:rPr lang="en-US" dirty="0"/>
              <a:t>BEGIN </a:t>
            </a:r>
            <a:endParaRPr lang="tr-TR" dirty="0"/>
          </a:p>
          <a:p>
            <a:pPr marL="0" indent="0">
              <a:buNone/>
            </a:pPr>
            <a:r>
              <a:rPr lang="tr-TR" dirty="0"/>
              <a:t>	</a:t>
            </a:r>
            <a:r>
              <a:rPr lang="en-US" dirty="0"/>
              <a:t>IF employee = manager THEN </a:t>
            </a:r>
            <a:endParaRPr lang="tr-TR" dirty="0"/>
          </a:p>
          <a:p>
            <a:pPr marL="0" indent="0">
              <a:buNone/>
            </a:pPr>
            <a:r>
              <a:rPr lang="tr-TR" dirty="0"/>
              <a:t>	     </a:t>
            </a:r>
            <a:r>
              <a:rPr lang="en-US" dirty="0"/>
              <a:t>CALL </a:t>
            </a:r>
            <a:r>
              <a:rPr lang="en-US" dirty="0" err="1"/>
              <a:t>computeManagerSalary</a:t>
            </a:r>
            <a:r>
              <a:rPr lang="en-US" dirty="0"/>
              <a:t> </a:t>
            </a:r>
            <a:endParaRPr lang="tr-TR" dirty="0"/>
          </a:p>
          <a:p>
            <a:pPr marL="0" indent="0">
              <a:buNone/>
            </a:pPr>
            <a:r>
              <a:rPr lang="tr-TR" dirty="0"/>
              <a:t>	</a:t>
            </a:r>
            <a:r>
              <a:rPr lang="en-US" dirty="0"/>
              <a:t>IF employee = office worker THEN</a:t>
            </a:r>
            <a:endParaRPr lang="tr-TR" dirty="0"/>
          </a:p>
          <a:p>
            <a:pPr marL="0" indent="0">
              <a:buNone/>
            </a:pPr>
            <a:r>
              <a:rPr lang="tr-TR" dirty="0"/>
              <a:t>	   </a:t>
            </a:r>
            <a:r>
              <a:rPr lang="en-US" dirty="0"/>
              <a:t> CALL </a:t>
            </a:r>
            <a:r>
              <a:rPr lang="en-US" dirty="0" err="1"/>
              <a:t>computeOfficeWorkerSalary</a:t>
            </a:r>
            <a:r>
              <a:rPr lang="en-US" dirty="0"/>
              <a:t> </a:t>
            </a:r>
            <a:endParaRPr lang="tr-TR" dirty="0"/>
          </a:p>
          <a:p>
            <a:pPr marL="0" indent="0">
              <a:buNone/>
            </a:pPr>
            <a:r>
              <a:rPr lang="tr-TR" dirty="0"/>
              <a:t>	</a:t>
            </a:r>
            <a:r>
              <a:rPr lang="en-US" dirty="0"/>
              <a:t>IF employee = production worker THEN</a:t>
            </a:r>
            <a:endParaRPr lang="tr-TR" dirty="0"/>
          </a:p>
          <a:p>
            <a:pPr marL="0" indent="0">
              <a:buNone/>
            </a:pPr>
            <a:r>
              <a:rPr lang="tr-TR" dirty="0"/>
              <a:t>	   </a:t>
            </a:r>
            <a:r>
              <a:rPr lang="en-US" dirty="0"/>
              <a:t> CALL </a:t>
            </a:r>
            <a:r>
              <a:rPr lang="en-US" dirty="0" err="1"/>
              <a:t>computeProductionWorkerSalary</a:t>
            </a:r>
            <a:r>
              <a:rPr lang="en-US" dirty="0"/>
              <a:t> </a:t>
            </a:r>
            <a:endParaRPr lang="tr-TR" dirty="0"/>
          </a:p>
          <a:p>
            <a:pPr marL="0" indent="0">
              <a:buNone/>
            </a:pPr>
            <a:r>
              <a:rPr lang="tr-TR" dirty="0"/>
              <a:t>	</a:t>
            </a:r>
            <a:r>
              <a:rPr lang="en-US" dirty="0"/>
              <a:t>IF employee = temporary office worker THEN </a:t>
            </a:r>
            <a:endParaRPr lang="tr-TR" dirty="0"/>
          </a:p>
          <a:p>
            <a:pPr marL="0" indent="0">
              <a:buNone/>
            </a:pPr>
            <a:r>
              <a:rPr lang="tr-TR" dirty="0"/>
              <a:t>	    </a:t>
            </a:r>
            <a:r>
              <a:rPr lang="en-US" dirty="0"/>
              <a:t>CALL </a:t>
            </a:r>
            <a:r>
              <a:rPr lang="en-US" dirty="0" err="1"/>
              <a:t>computeTemporaryOfficeWorkerSalary</a:t>
            </a:r>
            <a:r>
              <a:rPr lang="en-US" dirty="0"/>
              <a:t> </a:t>
            </a:r>
            <a:endParaRPr lang="tr-TR" dirty="0"/>
          </a:p>
          <a:p>
            <a:pPr marL="0" indent="0">
              <a:buNone/>
            </a:pPr>
            <a:r>
              <a:rPr lang="tr-TR" dirty="0"/>
              <a:t>	</a:t>
            </a:r>
            <a:r>
              <a:rPr lang="en-US" dirty="0"/>
              <a:t>IF employee = junior production worker THEN </a:t>
            </a:r>
            <a:endParaRPr lang="tr-TR" dirty="0"/>
          </a:p>
          <a:p>
            <a:pPr marL="0" indent="0">
              <a:buNone/>
            </a:pPr>
            <a:r>
              <a:rPr lang="tr-TR" dirty="0"/>
              <a:t>	    </a:t>
            </a:r>
            <a:r>
              <a:rPr lang="en-US" dirty="0"/>
              <a:t>CALL </a:t>
            </a:r>
            <a:r>
              <a:rPr lang="en-US" dirty="0" err="1"/>
              <a:t>computeJuniorProductionWorkerSalary</a:t>
            </a:r>
            <a:endParaRPr lang="tr-TR" dirty="0"/>
          </a:p>
          <a:p>
            <a:pPr marL="0" indent="0">
              <a:buNone/>
            </a:pPr>
            <a:r>
              <a:rPr lang="en-US" dirty="0"/>
              <a:t>END</a:t>
            </a:r>
            <a:endParaRPr lang="tr-TR" dirty="0"/>
          </a:p>
        </p:txBody>
      </p:sp>
    </p:spTree>
    <p:extLst>
      <p:ext uri="{BB962C8B-B14F-4D97-AF65-F5344CB8AC3E}">
        <p14:creationId xmlns:p14="http://schemas.microsoft.com/office/powerpoint/2010/main" val="129926404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D2C4-BFBF-4051-905A-4E286790B144}"/>
              </a:ext>
            </a:extLst>
          </p:cNvPr>
          <p:cNvSpPr>
            <a:spLocks noGrp="1"/>
          </p:cNvSpPr>
          <p:nvPr>
            <p:ph type="title"/>
          </p:nvPr>
        </p:nvSpPr>
        <p:spPr/>
        <p:txBody>
          <a:bodyPr/>
          <a:lstStyle/>
          <a:p>
            <a:r>
              <a:rPr lang="tr-TR" dirty="0"/>
              <a:t>An Object-OrIented Approach</a:t>
            </a:r>
          </a:p>
        </p:txBody>
      </p:sp>
      <p:sp>
        <p:nvSpPr>
          <p:cNvPr id="3" name="Content Placeholder 2">
            <a:extLst>
              <a:ext uri="{FF2B5EF4-FFF2-40B4-BE49-F238E27FC236}">
                <a16:creationId xmlns:a16="http://schemas.microsoft.com/office/drawing/2014/main" id="{B076A2BE-D8A6-416F-946C-3EA484856FD1}"/>
              </a:ext>
            </a:extLst>
          </p:cNvPr>
          <p:cNvSpPr>
            <a:spLocks noGrp="1"/>
          </p:cNvSpPr>
          <p:nvPr>
            <p:ph idx="1"/>
          </p:nvPr>
        </p:nvSpPr>
        <p:spPr/>
        <p:txBody>
          <a:bodyPr/>
          <a:lstStyle/>
          <a:p>
            <a:r>
              <a:rPr lang="en-US" dirty="0"/>
              <a:t>The goal of OO analysis is to identify objects and classes that support the problem domain and system's requirements. </a:t>
            </a:r>
            <a:endParaRPr lang="tr-TR" dirty="0"/>
          </a:p>
          <a:p>
            <a:r>
              <a:rPr lang="tr-TR" dirty="0"/>
              <a:t>Some of application’s classes</a:t>
            </a:r>
          </a:p>
          <a:p>
            <a:pPr lvl="1"/>
            <a:r>
              <a:rPr lang="tr-TR" dirty="0"/>
              <a:t>Employee</a:t>
            </a:r>
          </a:p>
          <a:p>
            <a:pPr lvl="1"/>
            <a:r>
              <a:rPr lang="tr-TR" dirty="0"/>
              <a:t>Manager</a:t>
            </a:r>
          </a:p>
          <a:p>
            <a:pPr lvl="1"/>
            <a:r>
              <a:rPr lang="tr-TR" dirty="0"/>
              <a:t>Office Workers</a:t>
            </a:r>
          </a:p>
          <a:p>
            <a:pPr lvl="1"/>
            <a:r>
              <a:rPr lang="tr-TR" dirty="0"/>
              <a:t>Production Workers </a:t>
            </a:r>
          </a:p>
        </p:txBody>
      </p:sp>
    </p:spTree>
    <p:extLst>
      <p:ext uri="{BB962C8B-B14F-4D97-AF65-F5344CB8AC3E}">
        <p14:creationId xmlns:p14="http://schemas.microsoft.com/office/powerpoint/2010/main" val="63038473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D7D4A-2A63-442C-A249-955F0307392F}"/>
              </a:ext>
            </a:extLst>
          </p:cNvPr>
          <p:cNvSpPr>
            <a:spLocks noGrp="1"/>
          </p:cNvSpPr>
          <p:nvPr>
            <p:ph type="title"/>
          </p:nvPr>
        </p:nvSpPr>
        <p:spPr/>
        <p:txBody>
          <a:bodyPr/>
          <a:lstStyle/>
          <a:p>
            <a:r>
              <a:rPr lang="tr-TR" dirty="0"/>
              <a:t>Class HIERARCHY</a:t>
            </a:r>
          </a:p>
        </p:txBody>
      </p:sp>
      <p:pic>
        <p:nvPicPr>
          <p:cNvPr id="4" name="Content Placeholder 3">
            <a:extLst>
              <a:ext uri="{FF2B5EF4-FFF2-40B4-BE49-F238E27FC236}">
                <a16:creationId xmlns:a16="http://schemas.microsoft.com/office/drawing/2014/main" id="{39F2C321-281C-4B56-9780-85CAF43DA850}"/>
              </a:ext>
            </a:extLst>
          </p:cNvPr>
          <p:cNvPicPr>
            <a:picLocks noGrp="1" noChangeAspect="1"/>
          </p:cNvPicPr>
          <p:nvPr>
            <p:ph idx="1"/>
          </p:nvPr>
        </p:nvPicPr>
        <p:blipFill>
          <a:blip r:embed="rId2"/>
          <a:stretch>
            <a:fillRect/>
          </a:stretch>
        </p:blipFill>
        <p:spPr>
          <a:xfrm>
            <a:off x="2296039" y="1969251"/>
            <a:ext cx="7067880" cy="4084230"/>
          </a:xfrm>
          <a:prstGeom prst="rect">
            <a:avLst/>
          </a:prstGeom>
        </p:spPr>
      </p:pic>
    </p:spTree>
    <p:extLst>
      <p:ext uri="{BB962C8B-B14F-4D97-AF65-F5344CB8AC3E}">
        <p14:creationId xmlns:p14="http://schemas.microsoft.com/office/powerpoint/2010/main" val="35484067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Data </a:t>
            </a:r>
            <a:r>
              <a:rPr lang="tr-TR" dirty="0" err="1"/>
              <a:t>structure</a:t>
            </a:r>
            <a:r>
              <a:rPr lang="tr-TR" dirty="0"/>
              <a:t> </a:t>
            </a:r>
            <a:r>
              <a:rPr lang="tr-TR" dirty="0" err="1"/>
              <a:t>approach</a:t>
            </a:r>
            <a:endParaRPr lang="en-US" dirty="0"/>
          </a:p>
        </p:txBody>
      </p:sp>
      <p:sp>
        <p:nvSpPr>
          <p:cNvPr id="3" name="Content Placeholder 2"/>
          <p:cNvSpPr>
            <a:spLocks noGrp="1"/>
          </p:cNvSpPr>
          <p:nvPr>
            <p:ph idx="1"/>
          </p:nvPr>
        </p:nvSpPr>
        <p:spPr/>
        <p:txBody>
          <a:bodyPr>
            <a:normAutofit fontScale="92500" lnSpcReduction="20000"/>
          </a:bodyPr>
          <a:lstStyle/>
          <a:p>
            <a:r>
              <a:rPr lang="en-US" dirty="0"/>
              <a:t>Structured design is a conceptualization of problem into several well-organized elements of solution. It is basically concerned with the solution design. Benefit of structured design is, it gives better understanding of how the problem is being solved. Structured design also makes it simpler for designer to concentrate on the problem more accurately.</a:t>
            </a:r>
            <a:endParaRPr lang="tr-TR" dirty="0"/>
          </a:p>
          <a:p>
            <a:r>
              <a:rPr lang="en-US" dirty="0"/>
              <a:t>A good structured design always follows some rules for communication among multiple modules, namely -</a:t>
            </a:r>
          </a:p>
          <a:p>
            <a:r>
              <a:rPr lang="en-US" b="1" dirty="0"/>
              <a:t>Cohesion</a:t>
            </a:r>
            <a:r>
              <a:rPr lang="en-US" dirty="0"/>
              <a:t> - grouping of all functionally related elements.</a:t>
            </a:r>
          </a:p>
          <a:p>
            <a:r>
              <a:rPr lang="en-US" b="1" dirty="0"/>
              <a:t>Coupling</a:t>
            </a:r>
            <a:r>
              <a:rPr lang="en-US" dirty="0"/>
              <a:t> - communication between different modules.</a:t>
            </a:r>
          </a:p>
          <a:p>
            <a:r>
              <a:rPr lang="en-US" dirty="0"/>
              <a:t>A good structured design has high cohesion and low coupling arrangements.</a:t>
            </a:r>
          </a:p>
          <a:p>
            <a:endParaRPr lang="en-US" dirty="0"/>
          </a:p>
        </p:txBody>
      </p:sp>
    </p:spTree>
    <p:extLst>
      <p:ext uri="{BB962C8B-B14F-4D97-AF65-F5344CB8AC3E}">
        <p14:creationId xmlns:p14="http://schemas.microsoft.com/office/powerpoint/2010/main" val="14539637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49B4-1B61-4644-A5D8-2C3CF3C9B68E}"/>
              </a:ext>
            </a:extLst>
          </p:cNvPr>
          <p:cNvSpPr>
            <a:spLocks noGrp="1"/>
          </p:cNvSpPr>
          <p:nvPr>
            <p:ph type="title"/>
          </p:nvPr>
        </p:nvSpPr>
        <p:spPr/>
        <p:txBody>
          <a:bodyPr/>
          <a:lstStyle/>
          <a:p>
            <a:r>
              <a:rPr lang="tr-TR" dirty="0"/>
              <a:t>OO APPROACH</a:t>
            </a:r>
          </a:p>
        </p:txBody>
      </p:sp>
      <p:sp>
        <p:nvSpPr>
          <p:cNvPr id="3" name="Content Placeholder 2">
            <a:extLst>
              <a:ext uri="{FF2B5EF4-FFF2-40B4-BE49-F238E27FC236}">
                <a16:creationId xmlns:a16="http://schemas.microsoft.com/office/drawing/2014/main" id="{03BF0A8A-8871-4F0B-9997-6A400E8BD8BB}"/>
              </a:ext>
            </a:extLst>
          </p:cNvPr>
          <p:cNvSpPr>
            <a:spLocks noGrp="1"/>
          </p:cNvSpPr>
          <p:nvPr>
            <p:ph idx="1"/>
          </p:nvPr>
        </p:nvSpPr>
        <p:spPr/>
        <p:txBody>
          <a:bodyPr/>
          <a:lstStyle/>
          <a:p>
            <a:r>
              <a:rPr lang="en-US" dirty="0"/>
              <a:t>FOR EVERY EMPLOYEE DO </a:t>
            </a:r>
            <a:endParaRPr lang="tr-TR" dirty="0"/>
          </a:p>
          <a:p>
            <a:pPr marL="457200" lvl="1" indent="0">
              <a:buNone/>
            </a:pPr>
            <a:r>
              <a:rPr lang="en-US" dirty="0"/>
              <a:t>BEGIN </a:t>
            </a:r>
            <a:endParaRPr lang="tr-TR" dirty="0"/>
          </a:p>
          <a:p>
            <a:pPr marL="457200" lvl="1" indent="0">
              <a:buNone/>
            </a:pPr>
            <a:r>
              <a:rPr lang="tr-TR" dirty="0"/>
              <a:t>	</a:t>
            </a:r>
            <a:r>
              <a:rPr lang="en-US" dirty="0"/>
              <a:t>employee </a:t>
            </a:r>
            <a:r>
              <a:rPr lang="en-US" dirty="0" err="1"/>
              <a:t>computePayroll</a:t>
            </a:r>
            <a:r>
              <a:rPr lang="en-US" dirty="0"/>
              <a:t> </a:t>
            </a:r>
            <a:endParaRPr lang="tr-TR" dirty="0"/>
          </a:p>
          <a:p>
            <a:pPr marL="457200" lvl="1" indent="0">
              <a:buNone/>
            </a:pPr>
            <a:r>
              <a:rPr lang="en-US" dirty="0"/>
              <a:t>END</a:t>
            </a:r>
            <a:endParaRPr lang="tr-TR" dirty="0"/>
          </a:p>
        </p:txBody>
      </p:sp>
    </p:spTree>
    <p:extLst>
      <p:ext uri="{BB962C8B-B14F-4D97-AF65-F5344CB8AC3E}">
        <p14:creationId xmlns:p14="http://schemas.microsoft.com/office/powerpoint/2010/main" val="228235521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821D-E6E8-4F94-A49A-D01957EE2327}"/>
              </a:ext>
            </a:extLst>
          </p:cNvPr>
          <p:cNvSpPr>
            <a:spLocks noGrp="1"/>
          </p:cNvSpPr>
          <p:nvPr>
            <p:ph type="title"/>
          </p:nvPr>
        </p:nvSpPr>
        <p:spPr/>
        <p:txBody>
          <a:bodyPr/>
          <a:lstStyle/>
          <a:p>
            <a:r>
              <a:rPr lang="en-US" dirty="0"/>
              <a:t>If new types of employees were added…</a:t>
            </a:r>
            <a:endParaRPr lang="tr-TR" dirty="0"/>
          </a:p>
        </p:txBody>
      </p:sp>
      <p:pic>
        <p:nvPicPr>
          <p:cNvPr id="4" name="Content Placeholder 3">
            <a:extLst>
              <a:ext uri="{FF2B5EF4-FFF2-40B4-BE49-F238E27FC236}">
                <a16:creationId xmlns:a16="http://schemas.microsoft.com/office/drawing/2014/main" id="{79C90202-C387-4DF3-AE10-FEF995CBBB43}"/>
              </a:ext>
            </a:extLst>
          </p:cNvPr>
          <p:cNvPicPr>
            <a:picLocks noGrp="1" noChangeAspect="1"/>
          </p:cNvPicPr>
          <p:nvPr>
            <p:ph idx="1"/>
          </p:nvPr>
        </p:nvPicPr>
        <p:blipFill>
          <a:blip r:embed="rId2"/>
          <a:stretch>
            <a:fillRect/>
          </a:stretch>
        </p:blipFill>
        <p:spPr>
          <a:xfrm>
            <a:off x="2233637" y="1860223"/>
            <a:ext cx="7566145" cy="4228697"/>
          </a:xfrm>
          <a:prstGeom prst="rect">
            <a:avLst/>
          </a:prstGeom>
        </p:spPr>
      </p:pic>
    </p:spTree>
    <p:extLst>
      <p:ext uri="{BB962C8B-B14F-4D97-AF65-F5344CB8AC3E}">
        <p14:creationId xmlns:p14="http://schemas.microsoft.com/office/powerpoint/2010/main" val="284856983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dirty="0"/>
              <a:t>Basic </a:t>
            </a:r>
            <a:r>
              <a:rPr lang="en-US" altLang="en-US" dirty="0"/>
              <a:t>Characteristics of Java</a:t>
            </a:r>
            <a:endParaRPr lang="en-US" dirty="0"/>
          </a:p>
        </p:txBody>
      </p:sp>
      <p:sp>
        <p:nvSpPr>
          <p:cNvPr id="3" name="Content Placeholder 2"/>
          <p:cNvSpPr>
            <a:spLocks noGrp="1"/>
          </p:cNvSpPr>
          <p:nvPr>
            <p:ph idx="1"/>
          </p:nvPr>
        </p:nvSpPr>
        <p:spPr/>
        <p:txBody>
          <a:bodyPr>
            <a:normAutofit fontScale="92500" lnSpcReduction="20000"/>
          </a:bodyPr>
          <a:lstStyle/>
          <a:p>
            <a:r>
              <a:rPr lang="en-US" altLang="en-US" dirty="0"/>
              <a:t>Java is </a:t>
            </a:r>
            <a:r>
              <a:rPr lang="en-US" altLang="en-US" b="1" i="1" dirty="0"/>
              <a:t>platform independent:</a:t>
            </a:r>
            <a:r>
              <a:rPr lang="en-US" altLang="en-US" dirty="0"/>
              <a:t> the same program can run on any correctly implemented Java system</a:t>
            </a:r>
          </a:p>
          <a:p>
            <a:r>
              <a:rPr lang="en-US" altLang="en-US" dirty="0"/>
              <a:t>Java is </a:t>
            </a:r>
            <a:r>
              <a:rPr lang="en-US" altLang="en-US" b="1" i="1" dirty="0"/>
              <a:t>object-oriented:</a:t>
            </a:r>
          </a:p>
          <a:p>
            <a:pPr lvl="1"/>
            <a:r>
              <a:rPr lang="en-US" altLang="en-US" dirty="0"/>
              <a:t>Structured in terms of </a:t>
            </a:r>
            <a:r>
              <a:rPr lang="en-US" altLang="en-US" b="1" i="1" dirty="0"/>
              <a:t>classes</a:t>
            </a:r>
            <a:r>
              <a:rPr lang="en-US" altLang="en-US" dirty="0"/>
              <a:t>, which group data with operations on that data</a:t>
            </a:r>
          </a:p>
          <a:p>
            <a:pPr lvl="1"/>
            <a:r>
              <a:rPr lang="en-US" altLang="en-US" dirty="0"/>
              <a:t>Can construct new classes by </a:t>
            </a:r>
            <a:r>
              <a:rPr lang="en-US" altLang="en-US" b="1" i="1" dirty="0"/>
              <a:t>extending</a:t>
            </a:r>
            <a:r>
              <a:rPr lang="en-US" altLang="en-US" dirty="0"/>
              <a:t> existing ones</a:t>
            </a:r>
          </a:p>
          <a:p>
            <a:r>
              <a:rPr lang="en-US" altLang="en-US" dirty="0"/>
              <a:t>Java designed as</a:t>
            </a:r>
          </a:p>
          <a:p>
            <a:pPr lvl="1"/>
            <a:r>
              <a:rPr lang="en-US" altLang="en-US" dirty="0"/>
              <a:t>A </a:t>
            </a:r>
            <a:r>
              <a:rPr lang="en-US" altLang="en-US" b="1" i="1" dirty="0"/>
              <a:t>core language</a:t>
            </a:r>
            <a:r>
              <a:rPr lang="en-US" altLang="en-US" dirty="0"/>
              <a:t> plus</a:t>
            </a:r>
          </a:p>
          <a:p>
            <a:pPr lvl="1"/>
            <a:r>
              <a:rPr lang="en-US" altLang="en-US" dirty="0"/>
              <a:t>A rich collection of </a:t>
            </a:r>
            <a:r>
              <a:rPr lang="en-US" altLang="en-US" b="1" i="1" dirty="0"/>
              <a:t>commonly available packages</a:t>
            </a:r>
            <a:endParaRPr lang="en-US" altLang="en-US" dirty="0"/>
          </a:p>
          <a:p>
            <a:r>
              <a:rPr lang="en-US" altLang="en-US" dirty="0"/>
              <a:t>Java can be embedded in Web pages</a:t>
            </a:r>
          </a:p>
          <a:p>
            <a:endParaRPr lang="en-US" dirty="0"/>
          </a:p>
        </p:txBody>
      </p:sp>
      <p:sp>
        <p:nvSpPr>
          <p:cNvPr id="5" name="Rectangle 4"/>
          <p:cNvSpPr/>
          <p:nvPr/>
        </p:nvSpPr>
        <p:spPr>
          <a:xfrm>
            <a:off x="5063505" y="3244334"/>
            <a:ext cx="2064989" cy="369332"/>
          </a:xfrm>
          <a:prstGeom prst="rect">
            <a:avLst/>
          </a:prstGeom>
        </p:spPr>
        <p:txBody>
          <a:bodyPr wrap="none">
            <a:spAutoFit/>
          </a:bodyPr>
          <a:lstStyle/>
          <a:p>
            <a:r>
              <a:rPr lang="en-US" altLang="en-US" dirty="0"/>
              <a:t>Classes and Objects</a:t>
            </a:r>
            <a:endParaRPr lang="en-US" dirty="0"/>
          </a:p>
        </p:txBody>
      </p:sp>
    </p:spTree>
    <p:extLst>
      <p:ext uri="{BB962C8B-B14F-4D97-AF65-F5344CB8AC3E}">
        <p14:creationId xmlns:p14="http://schemas.microsoft.com/office/powerpoint/2010/main" val="307060993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Classes and Objects</a:t>
            </a:r>
            <a:endParaRPr lang="en-US" dirty="0"/>
          </a:p>
        </p:txBody>
      </p:sp>
      <p:sp>
        <p:nvSpPr>
          <p:cNvPr id="3" name="Content Placeholder 2"/>
          <p:cNvSpPr>
            <a:spLocks noGrp="1"/>
          </p:cNvSpPr>
          <p:nvPr>
            <p:ph idx="1"/>
          </p:nvPr>
        </p:nvSpPr>
        <p:spPr/>
        <p:txBody>
          <a:bodyPr>
            <a:normAutofit fontScale="85000" lnSpcReduction="20000"/>
          </a:bodyPr>
          <a:lstStyle/>
          <a:p>
            <a:r>
              <a:rPr lang="en-US" altLang="en-US" dirty="0"/>
              <a:t>The </a:t>
            </a:r>
            <a:r>
              <a:rPr lang="en-US" altLang="en-US" b="1" i="1" dirty="0"/>
              <a:t>class</a:t>
            </a:r>
            <a:r>
              <a:rPr lang="en-US" altLang="en-US" dirty="0"/>
              <a:t> is the unit of programming</a:t>
            </a:r>
          </a:p>
          <a:p>
            <a:r>
              <a:rPr lang="en-US" altLang="en-US" dirty="0"/>
              <a:t>A Java program is a </a:t>
            </a:r>
            <a:r>
              <a:rPr lang="en-US" altLang="en-US" b="1" i="1" dirty="0"/>
              <a:t>collection of classes</a:t>
            </a:r>
          </a:p>
          <a:p>
            <a:pPr lvl="1"/>
            <a:r>
              <a:rPr lang="en-US" altLang="en-US" dirty="0"/>
              <a:t>Each class definition (usually) in its own </a:t>
            </a:r>
            <a:r>
              <a:rPr lang="en-US" altLang="en-US" b="1" dirty="0">
                <a:latin typeface="Courier New" panose="02070309020205020404" pitchFamily="49" charset="0"/>
              </a:rPr>
              <a:t>.java</a:t>
            </a:r>
            <a:r>
              <a:rPr lang="en-US" altLang="en-US" dirty="0"/>
              <a:t> file</a:t>
            </a:r>
          </a:p>
          <a:p>
            <a:pPr lvl="1"/>
            <a:r>
              <a:rPr lang="en-US" altLang="en-US" i="1" dirty="0"/>
              <a:t>The file name must match the class name</a:t>
            </a:r>
          </a:p>
          <a:p>
            <a:r>
              <a:rPr lang="en-US" altLang="en-US" dirty="0"/>
              <a:t>A class describes </a:t>
            </a:r>
            <a:r>
              <a:rPr lang="en-US" altLang="en-US" b="1" i="1" dirty="0"/>
              <a:t>objects (instances)</a:t>
            </a:r>
            <a:endParaRPr lang="en-US" altLang="en-US" dirty="0"/>
          </a:p>
          <a:p>
            <a:pPr lvl="1"/>
            <a:r>
              <a:rPr lang="en-US" altLang="en-US" dirty="0"/>
              <a:t>Describes their common characteristics: is a </a:t>
            </a:r>
            <a:r>
              <a:rPr lang="en-US" altLang="en-US" i="1" dirty="0"/>
              <a:t>blueprint</a:t>
            </a:r>
          </a:p>
          <a:p>
            <a:pPr lvl="1"/>
            <a:r>
              <a:rPr lang="en-US" altLang="en-US" dirty="0"/>
              <a:t>Thus all the instances have these same characteristics</a:t>
            </a:r>
          </a:p>
          <a:p>
            <a:r>
              <a:rPr lang="en-US" altLang="en-US" dirty="0"/>
              <a:t>These characteristics are:</a:t>
            </a:r>
          </a:p>
          <a:p>
            <a:pPr lvl="1"/>
            <a:r>
              <a:rPr lang="en-US" altLang="en-US" b="1" i="1" dirty="0"/>
              <a:t>Data fields</a:t>
            </a:r>
            <a:r>
              <a:rPr lang="en-US" altLang="en-US" dirty="0"/>
              <a:t> for each object</a:t>
            </a:r>
          </a:p>
          <a:p>
            <a:pPr lvl="1"/>
            <a:r>
              <a:rPr lang="en-US" altLang="en-US" b="1" i="1" dirty="0"/>
              <a:t>Methods</a:t>
            </a:r>
            <a:r>
              <a:rPr lang="en-US" altLang="en-US" dirty="0"/>
              <a:t> (operations) that do work on the objects</a:t>
            </a:r>
            <a:endParaRPr lang="en-US" altLang="en-US" b="1" i="1" dirty="0"/>
          </a:p>
          <a:p>
            <a:endParaRPr lang="en-US" dirty="0"/>
          </a:p>
        </p:txBody>
      </p:sp>
    </p:spTree>
    <p:extLst>
      <p:ext uri="{BB962C8B-B14F-4D97-AF65-F5344CB8AC3E}">
        <p14:creationId xmlns:p14="http://schemas.microsoft.com/office/powerpoint/2010/main" val="10859232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Grouping Classes: The Java API</a:t>
            </a:r>
            <a:endParaRPr lang="en-US" dirty="0"/>
          </a:p>
        </p:txBody>
      </p:sp>
      <p:sp>
        <p:nvSpPr>
          <p:cNvPr id="3" name="Content Placeholder 2"/>
          <p:cNvSpPr>
            <a:spLocks noGrp="1"/>
          </p:cNvSpPr>
          <p:nvPr>
            <p:ph idx="1"/>
          </p:nvPr>
        </p:nvSpPr>
        <p:spPr/>
        <p:txBody>
          <a:bodyPr>
            <a:normAutofit fontScale="85000" lnSpcReduction="10000"/>
          </a:bodyPr>
          <a:lstStyle/>
          <a:p>
            <a:r>
              <a:rPr lang="en-US" altLang="en-US" dirty="0"/>
              <a:t>API = </a:t>
            </a:r>
            <a:r>
              <a:rPr lang="en-US" altLang="en-US" i="1" dirty="0"/>
              <a:t>Application Programming Interface</a:t>
            </a:r>
            <a:endParaRPr lang="en-US" altLang="en-US" dirty="0"/>
          </a:p>
          <a:p>
            <a:r>
              <a:rPr lang="en-US" altLang="en-US" dirty="0"/>
              <a:t>Java = small core + extensive collection of packages</a:t>
            </a:r>
          </a:p>
          <a:p>
            <a:r>
              <a:rPr lang="en-US" altLang="en-US" dirty="0"/>
              <a:t>A </a:t>
            </a:r>
            <a:r>
              <a:rPr lang="en-US" altLang="en-US" b="1" i="1" dirty="0"/>
              <a:t>package</a:t>
            </a:r>
            <a:r>
              <a:rPr lang="en-US" altLang="en-US" dirty="0"/>
              <a:t> consists of some related Java classes:</a:t>
            </a:r>
          </a:p>
          <a:p>
            <a:pPr lvl="1"/>
            <a:r>
              <a:rPr lang="en-US" altLang="en-US" dirty="0"/>
              <a:t>Swing: a GUI (graphical user interface) package</a:t>
            </a:r>
          </a:p>
          <a:p>
            <a:pPr lvl="1"/>
            <a:r>
              <a:rPr lang="en-US" altLang="en-US" dirty="0"/>
              <a:t>AWT: Application Window Toolkit (more GUI)</a:t>
            </a:r>
          </a:p>
          <a:p>
            <a:pPr lvl="1"/>
            <a:r>
              <a:rPr lang="en-US" altLang="en-US" dirty="0" err="1"/>
              <a:t>util</a:t>
            </a:r>
            <a:r>
              <a:rPr lang="en-US" altLang="en-US" dirty="0"/>
              <a:t>: utility data structures (important to CS 187!)</a:t>
            </a:r>
          </a:p>
          <a:p>
            <a:r>
              <a:rPr lang="en-US" altLang="en-US" dirty="0"/>
              <a:t>The </a:t>
            </a:r>
            <a:r>
              <a:rPr lang="en-US" altLang="en-US" b="1" i="1" dirty="0"/>
              <a:t>import</a:t>
            </a:r>
            <a:r>
              <a:rPr lang="en-US" altLang="en-US" dirty="0"/>
              <a:t> statement tells the compiler to make available classes and methods of another package</a:t>
            </a:r>
          </a:p>
          <a:p>
            <a:r>
              <a:rPr lang="en-US" altLang="en-US" dirty="0"/>
              <a:t>A </a:t>
            </a:r>
            <a:r>
              <a:rPr lang="en-US" altLang="en-US" b="1" i="1" dirty="0"/>
              <a:t>main</a:t>
            </a:r>
            <a:r>
              <a:rPr lang="en-US" altLang="en-US" dirty="0"/>
              <a:t> method indicates where to begin executing a class (if it is designed to be run as a program)</a:t>
            </a:r>
          </a:p>
          <a:p>
            <a:endParaRPr lang="en-US" dirty="0"/>
          </a:p>
        </p:txBody>
      </p:sp>
    </p:spTree>
    <p:extLst>
      <p:ext uri="{BB962C8B-B14F-4D97-AF65-F5344CB8AC3E}">
        <p14:creationId xmlns:p14="http://schemas.microsoft.com/office/powerpoint/2010/main" val="242302305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Little Example of </a:t>
            </a:r>
            <a:r>
              <a:rPr lang="en-US" altLang="en-US" b="1" dirty="0">
                <a:latin typeface="Courier New" panose="02070309020205020404" pitchFamily="49" charset="0"/>
              </a:rPr>
              <a:t>import</a:t>
            </a:r>
            <a:r>
              <a:rPr lang="en-US" altLang="en-US" dirty="0"/>
              <a:t> and </a:t>
            </a:r>
            <a:r>
              <a:rPr lang="en-US" altLang="en-US" b="1" dirty="0">
                <a:latin typeface="Courier New" panose="02070309020205020404" pitchFamily="49" charset="0"/>
              </a:rPr>
              <a:t>main</a:t>
            </a:r>
            <a:endParaRPr lang="en-US" dirty="0"/>
          </a:p>
        </p:txBody>
      </p:sp>
      <p:sp>
        <p:nvSpPr>
          <p:cNvPr id="3" name="Content Placeholder 2"/>
          <p:cNvSpPr>
            <a:spLocks noGrp="1"/>
          </p:cNvSpPr>
          <p:nvPr>
            <p:ph idx="1"/>
          </p:nvPr>
        </p:nvSpPr>
        <p:spPr/>
        <p:txBody>
          <a:bodyPr>
            <a:normAutofit fontScale="70000" lnSpcReduction="20000"/>
          </a:bodyPr>
          <a:lstStyle/>
          <a:p>
            <a:pPr>
              <a:buFontTx/>
              <a:buNone/>
            </a:pPr>
            <a:r>
              <a:rPr lang="en-US" altLang="en-US" b="1" dirty="0">
                <a:latin typeface="Courier New" panose="02070309020205020404" pitchFamily="49" charset="0"/>
              </a:rPr>
              <a:t>import </a:t>
            </a:r>
            <a:r>
              <a:rPr lang="en-US" altLang="en-US" b="1" dirty="0" err="1">
                <a:latin typeface="Courier New" panose="02070309020205020404" pitchFamily="49" charset="0"/>
              </a:rPr>
              <a:t>javax.swing</a:t>
            </a:r>
            <a:r>
              <a:rPr lang="en-US" altLang="en-US" b="1" dirty="0">
                <a:latin typeface="Courier New" panose="02070309020205020404" pitchFamily="49" charset="0"/>
              </a:rPr>
              <a:t>.*;</a:t>
            </a:r>
          </a:p>
          <a:p>
            <a:pPr>
              <a:buFontTx/>
              <a:buNone/>
            </a:pPr>
            <a:r>
              <a:rPr lang="en-US" altLang="en-US" dirty="0">
                <a:latin typeface="Courier New" panose="02070309020205020404" pitchFamily="49" charset="0"/>
              </a:rPr>
              <a:t>    // all classes from </a:t>
            </a:r>
            <a:r>
              <a:rPr lang="en-US" altLang="en-US" dirty="0" err="1">
                <a:latin typeface="Courier New" panose="02070309020205020404" pitchFamily="49" charset="0"/>
              </a:rPr>
              <a:t>javax.swing</a:t>
            </a:r>
            <a:endParaRPr lang="en-US" altLang="en-US" dirty="0">
              <a:latin typeface="Courier New" panose="02070309020205020404" pitchFamily="49" charset="0"/>
            </a:endParaRPr>
          </a:p>
          <a:p>
            <a:pPr>
              <a:buFontTx/>
              <a:buNone/>
            </a:pPr>
            <a:r>
              <a:rPr lang="en-US" altLang="en-US" b="1" dirty="0">
                <a:latin typeface="Courier New" panose="02070309020205020404" pitchFamily="49" charset="0"/>
              </a:rPr>
              <a:t>public class HelloWorld {  </a:t>
            </a:r>
            <a:r>
              <a:rPr lang="en-US" altLang="en-US" dirty="0">
                <a:latin typeface="Courier New" panose="02070309020205020404" pitchFamily="49" charset="0"/>
              </a:rPr>
              <a:t>// starts a class</a:t>
            </a:r>
          </a:p>
          <a:p>
            <a:pPr>
              <a:buFontTx/>
              <a:buNone/>
            </a:pPr>
            <a:r>
              <a:rPr lang="en-US" altLang="en-US" dirty="0">
                <a:latin typeface="Courier New" panose="02070309020205020404" pitchFamily="49" charset="0"/>
              </a:rPr>
              <a:t>  </a:t>
            </a:r>
            <a:r>
              <a:rPr lang="en-US" altLang="en-US" b="1" dirty="0">
                <a:latin typeface="Courier New" panose="02070309020205020404" pitchFamily="49" charset="0"/>
              </a:rPr>
              <a:t>public static void main (String[] </a:t>
            </a:r>
            <a:r>
              <a:rPr lang="en-US" altLang="en-US" b="1" dirty="0" err="1">
                <a:latin typeface="Courier New" panose="02070309020205020404" pitchFamily="49" charset="0"/>
              </a:rPr>
              <a:t>args</a:t>
            </a:r>
            <a:r>
              <a:rPr lang="en-US" altLang="en-US" b="1" dirty="0">
                <a:latin typeface="Courier New" panose="02070309020205020404" pitchFamily="49" charset="0"/>
              </a:rPr>
              <a:t>) {</a:t>
            </a:r>
          </a:p>
          <a:p>
            <a:pPr>
              <a:buFontTx/>
              <a:buNone/>
            </a:pPr>
            <a:r>
              <a:rPr lang="en-US" altLang="en-US" dirty="0">
                <a:latin typeface="Courier New" panose="02070309020205020404" pitchFamily="49" charset="0"/>
              </a:rPr>
              <a:t>  // starts a main method</a:t>
            </a:r>
          </a:p>
          <a:p>
            <a:pPr>
              <a:buFontTx/>
              <a:buNone/>
            </a:pPr>
            <a:r>
              <a:rPr lang="en-US" altLang="en-US" dirty="0">
                <a:latin typeface="Courier New" panose="02070309020205020404" pitchFamily="49" charset="0"/>
              </a:rPr>
              <a:t>  // in: array of String; out: none (void)</a:t>
            </a:r>
          </a:p>
          <a:p>
            <a:pPr>
              <a:buFontTx/>
              <a:buNone/>
            </a:pPr>
            <a:r>
              <a:rPr lang="en-US" altLang="en-US" dirty="0">
                <a:latin typeface="Courier New" panose="02070309020205020404" pitchFamily="49" charset="0"/>
              </a:rPr>
              <a:t>  </a:t>
            </a:r>
            <a:r>
              <a:rPr lang="en-US" altLang="en-US" b="1" dirty="0">
                <a:latin typeface="Courier New" panose="02070309020205020404" pitchFamily="49" charset="0"/>
              </a:rPr>
              <a:t>}</a:t>
            </a:r>
          </a:p>
          <a:p>
            <a:pPr>
              <a:buFontTx/>
              <a:buNone/>
            </a:pPr>
            <a:r>
              <a:rPr lang="en-US" altLang="en-US" b="1" dirty="0">
                <a:latin typeface="Courier New" panose="02070309020205020404" pitchFamily="49" charset="0"/>
              </a:rPr>
              <a:t>}</a:t>
            </a:r>
          </a:p>
          <a:p>
            <a:r>
              <a:rPr lang="en-US" altLang="en-US" b="1" dirty="0">
                <a:latin typeface="Courier New" panose="02070309020205020404" pitchFamily="49" charset="0"/>
              </a:rPr>
              <a:t>public</a:t>
            </a:r>
            <a:r>
              <a:rPr lang="en-US" altLang="en-US" dirty="0"/>
              <a:t> = can be seen from any package</a:t>
            </a:r>
          </a:p>
          <a:p>
            <a:r>
              <a:rPr lang="en-US" altLang="en-US" b="1" dirty="0">
                <a:latin typeface="Courier New" panose="02070309020205020404" pitchFamily="49" charset="0"/>
              </a:rPr>
              <a:t>static</a:t>
            </a:r>
            <a:r>
              <a:rPr lang="en-US" altLang="en-US" dirty="0"/>
              <a:t> = not “part of” an object</a:t>
            </a:r>
            <a:endParaRPr lang="en-US" altLang="en-US" dirty="0">
              <a:latin typeface="Courier New" panose="02070309020205020404" pitchFamily="49" charset="0"/>
            </a:endParaRPr>
          </a:p>
          <a:p>
            <a:endParaRPr lang="en-US" dirty="0"/>
          </a:p>
        </p:txBody>
      </p:sp>
    </p:spTree>
    <p:extLst>
      <p:ext uri="{BB962C8B-B14F-4D97-AF65-F5344CB8AC3E}">
        <p14:creationId xmlns:p14="http://schemas.microsoft.com/office/powerpoint/2010/main" val="202292882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Primitive Data Types</a:t>
            </a:r>
            <a:endParaRPr lang="en-US" dirty="0"/>
          </a:p>
        </p:txBody>
      </p:sp>
      <p:pic>
        <p:nvPicPr>
          <p:cNvPr id="5" name="Picture 4"/>
          <p:cNvPicPr>
            <a:picLocks noChangeAspect="1"/>
          </p:cNvPicPr>
          <p:nvPr/>
        </p:nvPicPr>
        <p:blipFill>
          <a:blip r:embed="rId2"/>
          <a:stretch>
            <a:fillRect/>
          </a:stretch>
        </p:blipFill>
        <p:spPr>
          <a:xfrm>
            <a:off x="2319161" y="2015732"/>
            <a:ext cx="7400572" cy="4142551"/>
          </a:xfrm>
          <a:prstGeom prst="rect">
            <a:avLst/>
          </a:prstGeom>
        </p:spPr>
      </p:pic>
    </p:spTree>
    <p:extLst>
      <p:ext uri="{BB962C8B-B14F-4D97-AF65-F5344CB8AC3E}">
        <p14:creationId xmlns:p14="http://schemas.microsoft.com/office/powerpoint/2010/main" val="28655304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Operators</a:t>
            </a:r>
            <a:endParaRPr lang="en-US" dirty="0"/>
          </a:p>
        </p:txBody>
      </p:sp>
      <p:sp>
        <p:nvSpPr>
          <p:cNvPr id="3" name="Content Placeholder 2"/>
          <p:cNvSpPr>
            <a:spLocks noGrp="1"/>
          </p:cNvSpPr>
          <p:nvPr>
            <p:ph idx="1"/>
          </p:nvPr>
        </p:nvSpPr>
        <p:spPr>
          <a:xfrm>
            <a:off x="1451579" y="2015732"/>
            <a:ext cx="9603275" cy="4057690"/>
          </a:xfrm>
        </p:spPr>
        <p:txBody>
          <a:bodyPr>
            <a:normAutofit fontScale="70000" lnSpcReduction="20000"/>
          </a:bodyPr>
          <a:lstStyle/>
          <a:p>
            <a:pPr marL="457200" indent="-457200">
              <a:lnSpc>
                <a:spcPct val="90000"/>
              </a:lnSpc>
              <a:buFontTx/>
              <a:buAutoNum type="arabicPeriod"/>
            </a:pPr>
            <a:r>
              <a:rPr lang="en-US" altLang="en-US" dirty="0"/>
              <a:t>subscript </a:t>
            </a:r>
            <a:r>
              <a:rPr lang="en-US" altLang="en-US" b="1" dirty="0">
                <a:latin typeface="Courier New" panose="02070309020205020404" pitchFamily="49" charset="0"/>
              </a:rPr>
              <a:t>[ ]</a:t>
            </a:r>
            <a:r>
              <a:rPr lang="en-US" altLang="en-US" dirty="0"/>
              <a:t>, call </a:t>
            </a:r>
            <a:r>
              <a:rPr lang="en-US" altLang="en-US" b="1" dirty="0">
                <a:latin typeface="Courier New" panose="02070309020205020404" pitchFamily="49" charset="0"/>
              </a:rPr>
              <a:t>( )</a:t>
            </a:r>
            <a:r>
              <a:rPr lang="en-US" altLang="en-US" dirty="0">
                <a:latin typeface="Courier New" panose="02070309020205020404" pitchFamily="49" charset="0"/>
              </a:rPr>
              <a:t>,</a:t>
            </a:r>
            <a:r>
              <a:rPr lang="en-US" altLang="en-US" dirty="0"/>
              <a:t> member access </a:t>
            </a:r>
            <a:r>
              <a:rPr lang="en-US" altLang="en-US" b="1" dirty="0">
                <a:latin typeface="Courier New" panose="02070309020205020404" pitchFamily="49" charset="0"/>
              </a:rPr>
              <a:t>.</a:t>
            </a:r>
          </a:p>
          <a:p>
            <a:pPr marL="457200" indent="-457200">
              <a:lnSpc>
                <a:spcPct val="90000"/>
              </a:lnSpc>
              <a:buFontTx/>
              <a:buAutoNum type="arabicPeriod"/>
            </a:pPr>
            <a:r>
              <a:rPr lang="en-US" altLang="en-US" dirty="0"/>
              <a:t>pre/post-increment </a:t>
            </a:r>
            <a:r>
              <a:rPr lang="en-US" altLang="en-US" b="1" dirty="0">
                <a:latin typeface="Courier New" panose="02070309020205020404" pitchFamily="49" charset="0"/>
              </a:rPr>
              <a:t>++ --</a:t>
            </a:r>
            <a:r>
              <a:rPr lang="en-US" altLang="en-US" dirty="0"/>
              <a:t>, </a:t>
            </a:r>
            <a:r>
              <a:rPr lang="en-US" altLang="en-US" dirty="0" err="1"/>
              <a:t>boolean</a:t>
            </a:r>
            <a:r>
              <a:rPr lang="en-US" altLang="en-US" dirty="0"/>
              <a:t> complement </a:t>
            </a:r>
            <a:r>
              <a:rPr lang="en-US" altLang="en-US" b="1" dirty="0">
                <a:latin typeface="Courier New" panose="02070309020205020404" pitchFamily="49" charset="0"/>
              </a:rPr>
              <a:t>!</a:t>
            </a:r>
            <a:r>
              <a:rPr lang="en-US" altLang="en-US" dirty="0"/>
              <a:t>, bitwise complement </a:t>
            </a:r>
            <a:r>
              <a:rPr lang="en-US" altLang="en-US" b="1" dirty="0">
                <a:latin typeface="Courier New" panose="02070309020205020404" pitchFamily="49" charset="0"/>
              </a:rPr>
              <a:t>~</a:t>
            </a:r>
            <a:r>
              <a:rPr lang="en-US" altLang="en-US" dirty="0"/>
              <a:t>, unary </a:t>
            </a:r>
            <a:r>
              <a:rPr lang="en-US" altLang="en-US" b="1" dirty="0">
                <a:latin typeface="Courier New" panose="02070309020205020404" pitchFamily="49" charset="0"/>
              </a:rPr>
              <a:t>+ -</a:t>
            </a:r>
            <a:r>
              <a:rPr lang="en-US" altLang="en-US" dirty="0"/>
              <a:t>, type cast </a:t>
            </a:r>
            <a:r>
              <a:rPr lang="en-US" altLang="en-US" b="1" dirty="0">
                <a:latin typeface="Courier New" panose="02070309020205020404" pitchFamily="49" charset="0"/>
              </a:rPr>
              <a:t>(type)</a:t>
            </a:r>
            <a:r>
              <a:rPr lang="en-US" altLang="en-US" dirty="0"/>
              <a:t>, object creation </a:t>
            </a:r>
            <a:r>
              <a:rPr lang="en-US" altLang="en-US" b="1" dirty="0">
                <a:latin typeface="Courier New" panose="02070309020205020404" pitchFamily="49" charset="0"/>
              </a:rPr>
              <a:t>new</a:t>
            </a:r>
            <a:endParaRPr lang="en-US" altLang="en-US" b="1" dirty="0"/>
          </a:p>
          <a:p>
            <a:pPr marL="457200" indent="-457200">
              <a:lnSpc>
                <a:spcPct val="90000"/>
              </a:lnSpc>
              <a:buFontTx/>
              <a:buAutoNum type="arabicPeriod"/>
            </a:pPr>
            <a:r>
              <a:rPr lang="en-US" altLang="en-US" dirty="0"/>
              <a:t> </a:t>
            </a:r>
            <a:r>
              <a:rPr lang="en-US" altLang="en-US" b="1" dirty="0">
                <a:latin typeface="Courier New" panose="02070309020205020404" pitchFamily="49" charset="0"/>
              </a:rPr>
              <a:t>*/ %</a:t>
            </a:r>
          </a:p>
          <a:p>
            <a:pPr marL="457200" indent="-457200">
              <a:lnSpc>
                <a:spcPct val="90000"/>
              </a:lnSpc>
              <a:buFontTx/>
              <a:buAutoNum type="arabicPeriod"/>
            </a:pPr>
            <a:r>
              <a:rPr lang="en-US" altLang="en-US" dirty="0"/>
              <a:t>binary </a:t>
            </a:r>
            <a:r>
              <a:rPr lang="en-US" altLang="en-US" b="1" dirty="0">
                <a:latin typeface="Courier New" panose="02070309020205020404" pitchFamily="49" charset="0"/>
              </a:rPr>
              <a:t>+ -</a:t>
            </a:r>
            <a:r>
              <a:rPr lang="en-US" altLang="en-US" dirty="0"/>
              <a:t>   (</a:t>
            </a:r>
            <a:r>
              <a:rPr lang="en-US" altLang="en-US" b="1" dirty="0">
                <a:latin typeface="Courier New" panose="02070309020205020404" pitchFamily="49" charset="0"/>
              </a:rPr>
              <a:t>+</a:t>
            </a:r>
            <a:r>
              <a:rPr lang="en-US" altLang="en-US" dirty="0"/>
              <a:t> also concatenates strings)</a:t>
            </a:r>
          </a:p>
          <a:p>
            <a:pPr marL="457200" indent="-457200">
              <a:lnSpc>
                <a:spcPct val="90000"/>
              </a:lnSpc>
              <a:buFontTx/>
              <a:buAutoNum type="arabicPeriod"/>
            </a:pPr>
            <a:r>
              <a:rPr lang="en-US" altLang="en-US" dirty="0"/>
              <a:t>signed shift </a:t>
            </a:r>
            <a:r>
              <a:rPr lang="en-US" altLang="en-US" b="1" dirty="0">
                <a:latin typeface="Courier New" panose="02070309020205020404" pitchFamily="49" charset="0"/>
              </a:rPr>
              <a:t>&lt;&lt; &gt;&gt;</a:t>
            </a:r>
            <a:r>
              <a:rPr lang="en-US" altLang="en-US" dirty="0"/>
              <a:t>, unsigned shift </a:t>
            </a:r>
            <a:r>
              <a:rPr lang="en-US" altLang="en-US" b="1" dirty="0">
                <a:latin typeface="Courier New" panose="02070309020205020404" pitchFamily="49" charset="0"/>
              </a:rPr>
              <a:t>&gt;&gt;&gt;</a:t>
            </a:r>
            <a:endParaRPr lang="en-US" altLang="en-US" b="1" dirty="0"/>
          </a:p>
          <a:p>
            <a:pPr marL="457200" indent="-457200">
              <a:lnSpc>
                <a:spcPct val="90000"/>
              </a:lnSpc>
              <a:buFontTx/>
              <a:buAutoNum type="arabicPeriod"/>
            </a:pPr>
            <a:r>
              <a:rPr lang="en-US" altLang="en-US" dirty="0"/>
              <a:t>comparison </a:t>
            </a:r>
            <a:r>
              <a:rPr lang="en-US" altLang="en-US" b="1" dirty="0">
                <a:latin typeface="Courier New" panose="02070309020205020404" pitchFamily="49" charset="0"/>
              </a:rPr>
              <a:t>&lt; &lt;= &gt; &gt;=</a:t>
            </a:r>
            <a:r>
              <a:rPr lang="en-US" altLang="en-US" dirty="0"/>
              <a:t>, class test </a:t>
            </a:r>
            <a:r>
              <a:rPr lang="en-US" altLang="en-US" b="1" dirty="0" err="1">
                <a:latin typeface="Courier New" panose="02070309020205020404" pitchFamily="49" charset="0"/>
              </a:rPr>
              <a:t>instanceof</a:t>
            </a:r>
            <a:endParaRPr lang="en-US" altLang="en-US" b="1" dirty="0"/>
          </a:p>
          <a:p>
            <a:pPr marL="457200" indent="-457200">
              <a:lnSpc>
                <a:spcPct val="90000"/>
              </a:lnSpc>
              <a:buFontTx/>
              <a:buAutoNum type="arabicPeriod"/>
            </a:pPr>
            <a:r>
              <a:rPr lang="en-US" altLang="en-US" dirty="0"/>
              <a:t>equality comparison </a:t>
            </a:r>
            <a:r>
              <a:rPr lang="en-US" altLang="en-US" b="1" dirty="0">
                <a:latin typeface="Courier New" panose="02070309020205020404" pitchFamily="49" charset="0"/>
              </a:rPr>
              <a:t>== !=</a:t>
            </a:r>
            <a:endParaRPr lang="en-US" altLang="en-US" b="1" dirty="0"/>
          </a:p>
          <a:p>
            <a:pPr marL="457200" indent="-457200">
              <a:lnSpc>
                <a:spcPct val="90000"/>
              </a:lnSpc>
              <a:buFontTx/>
              <a:buAutoNum type="arabicPeriod"/>
            </a:pPr>
            <a:r>
              <a:rPr lang="en-US" altLang="en-US" dirty="0"/>
              <a:t>bitwise and </a:t>
            </a:r>
            <a:r>
              <a:rPr lang="en-US" altLang="en-US" b="1" dirty="0">
                <a:latin typeface="Courier New" panose="02070309020205020404" pitchFamily="49" charset="0"/>
              </a:rPr>
              <a:t>&amp;</a:t>
            </a:r>
            <a:endParaRPr lang="en-US" altLang="en-US" b="1" dirty="0"/>
          </a:p>
          <a:p>
            <a:pPr marL="457200" indent="-457200">
              <a:lnSpc>
                <a:spcPct val="90000"/>
              </a:lnSpc>
              <a:buFontTx/>
              <a:buAutoNum type="arabicPeriod"/>
            </a:pPr>
            <a:r>
              <a:rPr lang="en-US" altLang="en-US" dirty="0"/>
              <a:t>bitwise or</a:t>
            </a:r>
            <a:r>
              <a:rPr lang="en-US" altLang="en-US" dirty="0">
                <a:latin typeface="Courier New" panose="02070309020205020404" pitchFamily="49" charset="0"/>
              </a:rPr>
              <a:t> </a:t>
            </a:r>
            <a:r>
              <a:rPr lang="en-US" altLang="en-US" b="1" dirty="0">
                <a:latin typeface="Courier New" panose="02070309020205020404" pitchFamily="49" charset="0"/>
              </a:rPr>
              <a:t>|</a:t>
            </a:r>
            <a:endParaRPr lang="en-US" altLang="en-US" b="1" dirty="0"/>
          </a:p>
          <a:p>
            <a:pPr marL="457200" indent="-457200">
              <a:buFontTx/>
              <a:buAutoNum type="arabicPeriod" startAt="11"/>
            </a:pPr>
            <a:r>
              <a:rPr lang="en-US" altLang="en-US" dirty="0"/>
              <a:t>logical (sequential) and </a:t>
            </a:r>
            <a:r>
              <a:rPr lang="en-US" altLang="en-US" b="1" dirty="0">
                <a:latin typeface="Courier New" panose="02070309020205020404" pitchFamily="49" charset="0"/>
              </a:rPr>
              <a:t>&amp;&amp;</a:t>
            </a:r>
            <a:endParaRPr lang="en-US" altLang="en-US" b="1" dirty="0"/>
          </a:p>
          <a:p>
            <a:pPr marL="457200" indent="-457200">
              <a:buFontTx/>
              <a:buAutoNum type="arabicPeriod" startAt="11"/>
            </a:pPr>
            <a:r>
              <a:rPr lang="en-US" altLang="en-US" dirty="0"/>
              <a:t>logical (sequential) or </a:t>
            </a:r>
            <a:r>
              <a:rPr lang="en-US" altLang="en-US" b="1" dirty="0">
                <a:latin typeface="Courier New" panose="02070309020205020404" pitchFamily="49" charset="0"/>
              </a:rPr>
              <a:t>||</a:t>
            </a:r>
            <a:endParaRPr lang="en-US" altLang="en-US" b="1" dirty="0"/>
          </a:p>
          <a:p>
            <a:pPr marL="457200" indent="-457200">
              <a:buFontTx/>
              <a:buAutoNum type="arabicPeriod" startAt="11"/>
            </a:pPr>
            <a:r>
              <a:rPr lang="en-US" altLang="en-US" dirty="0"/>
              <a:t>conditional  </a:t>
            </a:r>
            <a:r>
              <a:rPr lang="en-US" altLang="en-US" b="1" dirty="0" err="1">
                <a:latin typeface="Courier New" panose="02070309020205020404" pitchFamily="49" charset="0"/>
              </a:rPr>
              <a:t>cond</a:t>
            </a:r>
            <a:r>
              <a:rPr lang="en-US" altLang="en-US" b="1" dirty="0">
                <a:latin typeface="Courier New" panose="02070309020205020404" pitchFamily="49" charset="0"/>
              </a:rPr>
              <a:t> ? true-expr : false-expr</a:t>
            </a:r>
            <a:endParaRPr lang="en-US" altLang="en-US" b="1" dirty="0"/>
          </a:p>
          <a:p>
            <a:pPr marL="457200" indent="-457200">
              <a:buFontTx/>
              <a:buAutoNum type="arabicPeriod" startAt="11"/>
            </a:pPr>
            <a:r>
              <a:rPr lang="en-US" altLang="en-US" dirty="0"/>
              <a:t>assignment</a:t>
            </a:r>
            <a:r>
              <a:rPr lang="en-US" altLang="en-US" dirty="0">
                <a:latin typeface="Courier New" panose="02070309020205020404" pitchFamily="49" charset="0"/>
              </a:rPr>
              <a:t> </a:t>
            </a:r>
            <a:r>
              <a:rPr lang="en-US" altLang="en-US" b="1" dirty="0">
                <a:latin typeface="Courier New" panose="02070309020205020404" pitchFamily="49" charset="0"/>
              </a:rPr>
              <a:t>=</a:t>
            </a:r>
            <a:r>
              <a:rPr lang="en-US" altLang="en-US" dirty="0"/>
              <a:t>, compound assignment </a:t>
            </a:r>
            <a:r>
              <a:rPr lang="en-US" altLang="en-US" b="1" dirty="0">
                <a:latin typeface="Courier New" panose="02070309020205020404" pitchFamily="49" charset="0"/>
              </a:rPr>
              <a:t>+= -= *= /= &lt;&lt;= &gt;&gt;= &gt;&gt;&gt;= &amp;= |=</a:t>
            </a:r>
            <a:endParaRPr lang="en-US" altLang="en-US" b="1" dirty="0"/>
          </a:p>
          <a:p>
            <a:endParaRPr lang="en-US" dirty="0"/>
          </a:p>
        </p:txBody>
      </p:sp>
    </p:spTree>
    <p:extLst>
      <p:ext uri="{BB962C8B-B14F-4D97-AF65-F5344CB8AC3E}">
        <p14:creationId xmlns:p14="http://schemas.microsoft.com/office/powerpoint/2010/main" val="171102418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Java Control Statements</a:t>
            </a:r>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689578" y="2018702"/>
            <a:ext cx="6431845" cy="4732054"/>
          </a:xfrm>
          <a:prstGeom prst="rect">
            <a:avLst/>
          </a:prstGeom>
          <a:noFill/>
          <a:ln/>
        </p:spPr>
      </p:pic>
    </p:spTree>
    <p:extLst>
      <p:ext uri="{BB962C8B-B14F-4D97-AF65-F5344CB8AC3E}">
        <p14:creationId xmlns:p14="http://schemas.microsoft.com/office/powerpoint/2010/main" val="392231445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Java Control Statements (continued)</a:t>
            </a:r>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218266"/>
            <a:ext cx="6629400"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27627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Structured</a:t>
            </a:r>
            <a:r>
              <a:rPr lang="tr-TR" dirty="0"/>
              <a:t> </a:t>
            </a:r>
            <a:r>
              <a:rPr lang="tr-TR" dirty="0" err="1"/>
              <a:t>desıgn</a:t>
            </a:r>
            <a:endParaRPr lang="en-US" dirty="0"/>
          </a:p>
        </p:txBody>
      </p:sp>
      <p:pic>
        <p:nvPicPr>
          <p:cNvPr id="5" name="Picture 4"/>
          <p:cNvPicPr>
            <a:picLocks noChangeAspect="1"/>
          </p:cNvPicPr>
          <p:nvPr/>
        </p:nvPicPr>
        <p:blipFill>
          <a:blip r:embed="rId2"/>
          <a:stretch>
            <a:fillRect/>
          </a:stretch>
        </p:blipFill>
        <p:spPr>
          <a:xfrm>
            <a:off x="2437165" y="2015732"/>
            <a:ext cx="6729413" cy="3987155"/>
          </a:xfrm>
          <a:prstGeom prst="rect">
            <a:avLst/>
          </a:prstGeom>
        </p:spPr>
      </p:pic>
    </p:spTree>
    <p:extLst>
      <p:ext uri="{BB962C8B-B14F-4D97-AF65-F5344CB8AC3E}">
        <p14:creationId xmlns:p14="http://schemas.microsoft.com/office/powerpoint/2010/main" val="4075578659"/>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Methods</a:t>
            </a:r>
            <a:endParaRPr lang="en-US" dirty="0"/>
          </a:p>
        </p:txBody>
      </p:sp>
      <p:sp>
        <p:nvSpPr>
          <p:cNvPr id="6" name="Rectangle 3"/>
          <p:cNvSpPr>
            <a:spLocks noGrp="1" noChangeArrowheads="1"/>
          </p:cNvSpPr>
          <p:nvPr>
            <p:ph idx="1"/>
          </p:nvPr>
        </p:nvSpPr>
        <p:spPr/>
        <p:txBody>
          <a:bodyPr/>
          <a:lstStyle/>
          <a:p>
            <a:pPr algn="l">
              <a:lnSpc>
                <a:spcPct val="90000"/>
              </a:lnSpc>
            </a:pPr>
            <a:r>
              <a:rPr lang="en-US" altLang="en-US" dirty="0"/>
              <a:t>A Java method defines a group of statements as performing a particular operation</a:t>
            </a:r>
          </a:p>
          <a:p>
            <a:pPr algn="l">
              <a:lnSpc>
                <a:spcPct val="90000"/>
              </a:lnSpc>
            </a:pPr>
            <a:r>
              <a:rPr lang="en-US" altLang="en-US" b="1" dirty="0">
                <a:latin typeface="Courier New" panose="02070309020205020404" pitchFamily="49" charset="0"/>
              </a:rPr>
              <a:t>static</a:t>
            </a:r>
            <a:r>
              <a:rPr lang="en-US" altLang="en-US" dirty="0"/>
              <a:t> indicates a </a:t>
            </a:r>
            <a:r>
              <a:rPr lang="en-US" altLang="en-US" b="1" i="1" dirty="0"/>
              <a:t>static</a:t>
            </a:r>
            <a:r>
              <a:rPr lang="en-US" altLang="en-US" dirty="0"/>
              <a:t> or </a:t>
            </a:r>
            <a:r>
              <a:rPr lang="en-US" altLang="en-US" b="1" i="1" dirty="0"/>
              <a:t>class</a:t>
            </a:r>
            <a:r>
              <a:rPr lang="en-US" altLang="en-US" dirty="0"/>
              <a:t> method</a:t>
            </a:r>
          </a:p>
          <a:p>
            <a:pPr algn="l">
              <a:lnSpc>
                <a:spcPct val="90000"/>
              </a:lnSpc>
            </a:pPr>
            <a:r>
              <a:rPr lang="en-US" altLang="en-US" dirty="0"/>
              <a:t>A method that is not </a:t>
            </a:r>
            <a:r>
              <a:rPr lang="en-US" altLang="en-US" b="1" dirty="0">
                <a:latin typeface="Courier New" panose="02070309020205020404" pitchFamily="49" charset="0"/>
              </a:rPr>
              <a:t>static</a:t>
            </a:r>
            <a:r>
              <a:rPr lang="en-US" altLang="en-US" dirty="0"/>
              <a:t> is an </a:t>
            </a:r>
            <a:r>
              <a:rPr lang="en-US" altLang="en-US" b="1" i="1" dirty="0"/>
              <a:t>instance</a:t>
            </a:r>
            <a:r>
              <a:rPr lang="en-US" altLang="en-US" dirty="0"/>
              <a:t> method</a:t>
            </a:r>
          </a:p>
          <a:p>
            <a:pPr algn="l">
              <a:lnSpc>
                <a:spcPct val="90000"/>
              </a:lnSpc>
            </a:pPr>
            <a:r>
              <a:rPr lang="en-US" altLang="en-US" dirty="0"/>
              <a:t>All method arguments are </a:t>
            </a:r>
            <a:r>
              <a:rPr lang="en-US" altLang="en-US" b="1" i="1" dirty="0"/>
              <a:t>call-by-value</a:t>
            </a:r>
          </a:p>
          <a:p>
            <a:pPr lvl="1">
              <a:lnSpc>
                <a:spcPct val="90000"/>
              </a:lnSpc>
            </a:pPr>
            <a:r>
              <a:rPr lang="en-US" altLang="en-US" dirty="0"/>
              <a:t>Primitive type: </a:t>
            </a:r>
            <a:r>
              <a:rPr lang="en-US" altLang="en-US" i="1" dirty="0"/>
              <a:t>value </a:t>
            </a:r>
            <a:r>
              <a:rPr lang="en-US" altLang="en-US" dirty="0"/>
              <a:t>is passed to the method</a:t>
            </a:r>
          </a:p>
          <a:p>
            <a:pPr lvl="1">
              <a:lnSpc>
                <a:spcPct val="90000"/>
              </a:lnSpc>
            </a:pPr>
            <a:r>
              <a:rPr lang="en-US" altLang="en-US" dirty="0"/>
              <a:t>Method may modify local copy </a:t>
            </a:r>
            <a:r>
              <a:rPr lang="en-US" altLang="en-US" b="1" i="1" dirty="0"/>
              <a:t>but</a:t>
            </a:r>
            <a:r>
              <a:rPr lang="en-US" altLang="en-US" dirty="0"/>
              <a:t> will not affect caller’s value</a:t>
            </a:r>
          </a:p>
          <a:p>
            <a:pPr lvl="1">
              <a:lnSpc>
                <a:spcPct val="90000"/>
              </a:lnSpc>
            </a:pPr>
            <a:r>
              <a:rPr lang="en-US" altLang="en-US" dirty="0"/>
              <a:t>Object reference: </a:t>
            </a:r>
            <a:r>
              <a:rPr lang="en-US" altLang="en-US" i="1" dirty="0"/>
              <a:t>address of object</a:t>
            </a:r>
            <a:r>
              <a:rPr lang="en-US" altLang="en-US" b="1" dirty="0"/>
              <a:t> </a:t>
            </a:r>
            <a:r>
              <a:rPr lang="en-US" altLang="en-US" dirty="0"/>
              <a:t>is passed</a:t>
            </a:r>
          </a:p>
          <a:p>
            <a:pPr lvl="1">
              <a:lnSpc>
                <a:spcPct val="90000"/>
              </a:lnSpc>
            </a:pPr>
            <a:r>
              <a:rPr lang="en-US" altLang="en-US" dirty="0"/>
              <a:t>Change to reference variable does not affect caller</a:t>
            </a:r>
          </a:p>
          <a:p>
            <a:pPr lvl="1">
              <a:lnSpc>
                <a:spcPct val="90000"/>
              </a:lnSpc>
            </a:pPr>
            <a:r>
              <a:rPr lang="en-US" altLang="en-US" b="1" i="1" dirty="0"/>
              <a:t>But </a:t>
            </a:r>
            <a:r>
              <a:rPr lang="en-US" altLang="en-US" dirty="0"/>
              <a:t>operations can affect the object, visible to caller</a:t>
            </a:r>
            <a:endParaRPr lang="en-US" altLang="en-US" b="1" i="1" dirty="0"/>
          </a:p>
        </p:txBody>
      </p:sp>
    </p:spTree>
    <p:extLst>
      <p:ext uri="{BB962C8B-B14F-4D97-AF65-F5344CB8AC3E}">
        <p14:creationId xmlns:p14="http://schemas.microsoft.com/office/powerpoint/2010/main" val="169768945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METHOD </a:t>
            </a:r>
            <a:r>
              <a:rPr lang="tr-TR" dirty="0" err="1"/>
              <a:t>EXAMPLEs</a:t>
            </a:r>
            <a:endParaRPr lang="en-US" dirty="0"/>
          </a:p>
        </p:txBody>
      </p:sp>
      <p:pic>
        <p:nvPicPr>
          <p:cNvPr id="5" name="Picture 4"/>
          <p:cNvPicPr>
            <a:picLocks noChangeAspect="1"/>
          </p:cNvPicPr>
          <p:nvPr/>
        </p:nvPicPr>
        <p:blipFill>
          <a:blip r:embed="rId2"/>
          <a:stretch>
            <a:fillRect/>
          </a:stretch>
        </p:blipFill>
        <p:spPr>
          <a:xfrm>
            <a:off x="-20628" y="2018702"/>
            <a:ext cx="3905250" cy="3305175"/>
          </a:xfrm>
          <a:prstGeom prst="rect">
            <a:avLst/>
          </a:prstGeom>
        </p:spPr>
      </p:pic>
      <p:pic>
        <p:nvPicPr>
          <p:cNvPr id="6" name="Picture 5"/>
          <p:cNvPicPr>
            <a:picLocks noChangeAspect="1"/>
          </p:cNvPicPr>
          <p:nvPr/>
        </p:nvPicPr>
        <p:blipFill>
          <a:blip r:embed="rId3"/>
          <a:stretch>
            <a:fillRect/>
          </a:stretch>
        </p:blipFill>
        <p:spPr>
          <a:xfrm>
            <a:off x="3884622" y="2769834"/>
            <a:ext cx="3863994" cy="3296995"/>
          </a:xfrm>
          <a:prstGeom prst="rect">
            <a:avLst/>
          </a:prstGeom>
        </p:spPr>
      </p:pic>
      <p:pic>
        <p:nvPicPr>
          <p:cNvPr id="7" name="Picture 6"/>
          <p:cNvPicPr>
            <a:picLocks noChangeAspect="1"/>
          </p:cNvPicPr>
          <p:nvPr/>
        </p:nvPicPr>
        <p:blipFill>
          <a:blip r:embed="rId4"/>
          <a:stretch>
            <a:fillRect/>
          </a:stretch>
        </p:blipFill>
        <p:spPr>
          <a:xfrm>
            <a:off x="7748616" y="1853754"/>
            <a:ext cx="4562714" cy="3296995"/>
          </a:xfrm>
          <a:prstGeom prst="rect">
            <a:avLst/>
          </a:prstGeom>
        </p:spPr>
      </p:pic>
    </p:spTree>
    <p:extLst>
      <p:ext uri="{BB962C8B-B14F-4D97-AF65-F5344CB8AC3E}">
        <p14:creationId xmlns:p14="http://schemas.microsoft.com/office/powerpoint/2010/main" val="167559410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b="1" dirty="0">
                <a:latin typeface="Courier New" panose="02070309020205020404" pitchFamily="49" charset="0"/>
              </a:rPr>
              <a:t>String</a:t>
            </a:r>
            <a:r>
              <a:rPr lang="en-US" altLang="en-US" dirty="0"/>
              <a:t> Class</a:t>
            </a:r>
            <a:endParaRPr lang="en-US" dirty="0"/>
          </a:p>
        </p:txBody>
      </p:sp>
      <p:sp>
        <p:nvSpPr>
          <p:cNvPr id="3" name="Content Placeholder 2"/>
          <p:cNvSpPr>
            <a:spLocks noGrp="1"/>
          </p:cNvSpPr>
          <p:nvPr>
            <p:ph idx="1"/>
          </p:nvPr>
        </p:nvSpPr>
        <p:spPr/>
        <p:txBody>
          <a:bodyPr/>
          <a:lstStyle/>
          <a:p>
            <a:r>
              <a:rPr lang="en-US" altLang="en-US" dirty="0"/>
              <a:t>The </a:t>
            </a:r>
            <a:r>
              <a:rPr lang="en-US" altLang="en-US" b="1" dirty="0">
                <a:latin typeface="Courier New" panose="02070309020205020404" pitchFamily="49" charset="0"/>
              </a:rPr>
              <a:t>String</a:t>
            </a:r>
            <a:r>
              <a:rPr lang="en-US" altLang="en-US" dirty="0"/>
              <a:t> class defines a data type that is used to store a sequence of characters</a:t>
            </a:r>
          </a:p>
          <a:p>
            <a:r>
              <a:rPr lang="en-US" altLang="en-US" dirty="0"/>
              <a:t>You cannot modify a </a:t>
            </a:r>
            <a:r>
              <a:rPr lang="en-US" altLang="en-US" b="1" dirty="0">
                <a:latin typeface="Courier New" panose="02070309020205020404" pitchFamily="49" charset="0"/>
              </a:rPr>
              <a:t>String</a:t>
            </a:r>
            <a:r>
              <a:rPr lang="en-US" altLang="en-US" dirty="0"/>
              <a:t> object</a:t>
            </a:r>
          </a:p>
          <a:p>
            <a:pPr lvl="1"/>
            <a:r>
              <a:rPr lang="en-US" altLang="en-US" dirty="0"/>
              <a:t>If you attempt to do so, Java will create a new object that contains the modified character sequence</a:t>
            </a:r>
          </a:p>
          <a:p>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006" y="3596949"/>
            <a:ext cx="6183489" cy="2307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508618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Java </a:t>
            </a:r>
            <a:r>
              <a:rPr lang="tr-TR" dirty="0" err="1"/>
              <a:t>Strıng</a:t>
            </a:r>
            <a:r>
              <a:rPr lang="tr-TR" dirty="0"/>
              <a:t> </a:t>
            </a:r>
            <a:r>
              <a:rPr lang="tr-TR" dirty="0" err="1"/>
              <a:t>methods</a:t>
            </a:r>
            <a:endParaRPr lang="en-US" dirty="0"/>
          </a:p>
        </p:txBody>
      </p:sp>
      <p:pic>
        <p:nvPicPr>
          <p:cNvPr id="5" name="Picture 4"/>
          <p:cNvPicPr>
            <a:picLocks noChangeAspect="1"/>
          </p:cNvPicPr>
          <p:nvPr/>
        </p:nvPicPr>
        <p:blipFill>
          <a:blip r:embed="rId2"/>
          <a:stretch>
            <a:fillRect/>
          </a:stretch>
        </p:blipFill>
        <p:spPr>
          <a:xfrm>
            <a:off x="2415470" y="2212622"/>
            <a:ext cx="7174524" cy="3070578"/>
          </a:xfrm>
          <a:prstGeom prst="rect">
            <a:avLst/>
          </a:prstGeom>
        </p:spPr>
      </p:pic>
    </p:spTree>
    <p:extLst>
      <p:ext uri="{BB962C8B-B14F-4D97-AF65-F5344CB8AC3E}">
        <p14:creationId xmlns:p14="http://schemas.microsoft.com/office/powerpoint/2010/main" val="127306485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LAB </a:t>
            </a:r>
            <a:r>
              <a:rPr lang="tr-TR" dirty="0" err="1"/>
              <a:t>Study</a:t>
            </a:r>
            <a:endParaRPr lang="en-US" dirty="0"/>
          </a:p>
        </p:txBody>
      </p:sp>
      <p:sp>
        <p:nvSpPr>
          <p:cNvPr id="3" name="Content Placeholder 2"/>
          <p:cNvSpPr>
            <a:spLocks noGrp="1"/>
          </p:cNvSpPr>
          <p:nvPr>
            <p:ph idx="1"/>
          </p:nvPr>
        </p:nvSpPr>
        <p:spPr/>
        <p:txBody>
          <a:bodyPr/>
          <a:lstStyle/>
          <a:p>
            <a:r>
              <a:rPr lang="tr-TR" dirty="0" err="1"/>
              <a:t>Pull</a:t>
            </a:r>
            <a:r>
              <a:rPr lang="tr-TR" dirty="0"/>
              <a:t> assignment_01 – 02 </a:t>
            </a:r>
            <a:r>
              <a:rPr lang="tr-TR" dirty="0" err="1"/>
              <a:t>and</a:t>
            </a:r>
            <a:r>
              <a:rPr lang="tr-TR" dirty="0"/>
              <a:t> 03 </a:t>
            </a:r>
            <a:r>
              <a:rPr lang="tr-TR" dirty="0" err="1"/>
              <a:t>from</a:t>
            </a:r>
            <a:r>
              <a:rPr lang="tr-TR" dirty="0"/>
              <a:t> </a:t>
            </a:r>
            <a:r>
              <a:rPr lang="tr-TR" dirty="0" err="1"/>
              <a:t>github</a:t>
            </a:r>
            <a:r>
              <a:rPr lang="tr-TR" dirty="0"/>
              <a:t> </a:t>
            </a:r>
            <a:r>
              <a:rPr lang="tr-TR" dirty="0" err="1"/>
              <a:t>repository</a:t>
            </a:r>
            <a:endParaRPr lang="tr-TR" dirty="0"/>
          </a:p>
          <a:p>
            <a:r>
              <a:rPr lang="tr-TR" dirty="0" err="1"/>
              <a:t>Implement</a:t>
            </a:r>
            <a:r>
              <a:rPr lang="tr-TR" dirty="0"/>
              <a:t> </a:t>
            </a:r>
            <a:r>
              <a:rPr lang="tr-TR" dirty="0" err="1"/>
              <a:t>the</a:t>
            </a:r>
            <a:r>
              <a:rPr lang="tr-TR" dirty="0"/>
              <a:t> </a:t>
            </a:r>
            <a:r>
              <a:rPr lang="tr-TR" dirty="0" err="1"/>
              <a:t>methods</a:t>
            </a:r>
            <a:endParaRPr lang="en-US" dirty="0"/>
          </a:p>
        </p:txBody>
      </p:sp>
    </p:spTree>
    <p:extLst>
      <p:ext uri="{BB962C8B-B14F-4D97-AF65-F5344CB8AC3E}">
        <p14:creationId xmlns:p14="http://schemas.microsoft.com/office/powerpoint/2010/main" val="2400464635"/>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35C5E4-E5C3-4AE0-B25B-A51416607887}"/>
              </a:ext>
            </a:extLst>
          </p:cNvPr>
          <p:cNvSpPr>
            <a:spLocks noGrp="1"/>
          </p:cNvSpPr>
          <p:nvPr>
            <p:ph type="ctrTitle"/>
          </p:nvPr>
        </p:nvSpPr>
        <p:spPr/>
        <p:txBody>
          <a:bodyPr/>
          <a:lstStyle/>
          <a:p>
            <a:br>
              <a:rPr lang="tr-TR" dirty="0"/>
            </a:br>
            <a:r>
              <a:rPr lang="tr-TR" dirty="0" err="1"/>
              <a:t>thanks</a:t>
            </a:r>
            <a:endParaRPr lang="tr-TR" dirty="0"/>
          </a:p>
        </p:txBody>
      </p:sp>
      <p:sp>
        <p:nvSpPr>
          <p:cNvPr id="6" name="Subtitle 5">
            <a:extLst>
              <a:ext uri="{FF2B5EF4-FFF2-40B4-BE49-F238E27FC236}">
                <a16:creationId xmlns:a16="http://schemas.microsoft.com/office/drawing/2014/main" id="{055CDE72-2F6C-4198-AC42-2D8C13EC1EC3}"/>
              </a:ext>
            </a:extLst>
          </p:cNvPr>
          <p:cNvSpPr>
            <a:spLocks noGrp="1"/>
          </p:cNvSpPr>
          <p:nvPr>
            <p:ph type="subTitle" idx="1"/>
          </p:nvPr>
        </p:nvSpPr>
        <p:spPr/>
        <p:txBody>
          <a:bodyPr/>
          <a:lstStyle/>
          <a:p>
            <a:r>
              <a:rPr lang="tr-TR" dirty="0"/>
              <a:t>Handan yarıcı</a:t>
            </a:r>
          </a:p>
        </p:txBody>
      </p:sp>
    </p:spTree>
    <p:extLst>
      <p:ext uri="{BB962C8B-B14F-4D97-AF65-F5344CB8AC3E}">
        <p14:creationId xmlns:p14="http://schemas.microsoft.com/office/powerpoint/2010/main" val="1479251450"/>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Object </a:t>
            </a:r>
            <a:r>
              <a:rPr lang="tr-TR" dirty="0" err="1"/>
              <a:t>Orıented</a:t>
            </a:r>
            <a:r>
              <a:rPr lang="tr-TR" dirty="0"/>
              <a:t> </a:t>
            </a:r>
            <a:r>
              <a:rPr lang="tr-TR" dirty="0" err="1"/>
              <a:t>desıgn</a:t>
            </a:r>
            <a:r>
              <a:rPr lang="tr-TR" dirty="0"/>
              <a:t> </a:t>
            </a:r>
            <a:r>
              <a:rPr lang="tr-TR" dirty="0" err="1"/>
              <a:t>prıncıples</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tr-TR"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rPr>
              <a:t>11.02.2020</a:t>
            </a:r>
          </a:p>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tr-TR"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endParaRPr>
          </a:p>
        </p:txBody>
      </p:sp>
      <p:pic>
        <p:nvPicPr>
          <p:cNvPr id="6" name="Picture 5"/>
          <p:cNvPicPr>
            <a:picLocks noChangeAspect="1"/>
          </p:cNvPicPr>
          <p:nvPr/>
        </p:nvPicPr>
        <p:blipFill>
          <a:blip r:embed="rId2"/>
          <a:stretch>
            <a:fillRect/>
          </a:stretch>
        </p:blipFill>
        <p:spPr>
          <a:xfrm>
            <a:off x="1451579" y="1853754"/>
            <a:ext cx="5819775" cy="4210050"/>
          </a:xfrm>
          <a:prstGeom prst="rect">
            <a:avLst/>
          </a:prstGeom>
        </p:spPr>
      </p:pic>
      <p:sp>
        <p:nvSpPr>
          <p:cNvPr id="7" name="Rectangle 6"/>
          <p:cNvSpPr/>
          <p:nvPr/>
        </p:nvSpPr>
        <p:spPr>
          <a:xfrm>
            <a:off x="7554138" y="2144431"/>
            <a:ext cx="4518212" cy="203132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Manage complexity of a system</a:t>
            </a:r>
            <a:endParaRPr kumimoji="0" lang="tr-TR"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Improve software quality factors </a:t>
            </a:r>
            <a:endParaRPr kumimoji="0" lang="tr-TR"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Manage changes easily with minimum cost</a:t>
            </a:r>
            <a:endParaRPr kumimoji="0" lang="tr-TR"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Facilitate reusability</a:t>
            </a:r>
          </a:p>
        </p:txBody>
      </p:sp>
    </p:spTree>
    <p:extLst>
      <p:ext uri="{BB962C8B-B14F-4D97-AF65-F5344CB8AC3E}">
        <p14:creationId xmlns:p14="http://schemas.microsoft.com/office/powerpoint/2010/main" val="3494887033"/>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Responsibility Principle (SRP) </a:t>
            </a:r>
          </a:p>
        </p:txBody>
      </p:sp>
      <p:sp>
        <p:nvSpPr>
          <p:cNvPr id="3" name="Content Placeholder 2"/>
          <p:cNvSpPr>
            <a:spLocks noGrp="1"/>
          </p:cNvSpPr>
          <p:nvPr>
            <p:ph idx="1"/>
          </p:nvPr>
        </p:nvSpPr>
        <p:spPr/>
        <p:txBody>
          <a:bodyPr/>
          <a:lstStyle/>
          <a:p>
            <a:r>
              <a:rPr lang="en-US" dirty="0"/>
              <a:t>There should never be more than one reason for a class to change.</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tr-TR"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rPr>
              <a:t>11.02.2020</a:t>
            </a:r>
          </a:p>
        </p:txBody>
      </p:sp>
      <p:pic>
        <p:nvPicPr>
          <p:cNvPr id="5" name="Picture 4"/>
          <p:cNvPicPr>
            <a:picLocks noChangeAspect="1"/>
          </p:cNvPicPr>
          <p:nvPr/>
        </p:nvPicPr>
        <p:blipFill>
          <a:blip r:embed="rId2"/>
          <a:stretch>
            <a:fillRect/>
          </a:stretch>
        </p:blipFill>
        <p:spPr>
          <a:xfrm>
            <a:off x="2116231" y="2494430"/>
            <a:ext cx="6991350" cy="3429000"/>
          </a:xfrm>
          <a:prstGeom prst="rect">
            <a:avLst/>
          </a:prstGeom>
        </p:spPr>
      </p:pic>
    </p:spTree>
    <p:extLst>
      <p:ext uri="{BB962C8B-B14F-4D97-AF65-F5344CB8AC3E}">
        <p14:creationId xmlns:p14="http://schemas.microsoft.com/office/powerpoint/2010/main" val="1904418491"/>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Responsibility Principle (SRP) </a:t>
            </a:r>
          </a:p>
        </p:txBody>
      </p:sp>
      <p:pic>
        <p:nvPicPr>
          <p:cNvPr id="5" name="Content Placeholder 4"/>
          <p:cNvPicPr>
            <a:picLocks noGrp="1" noChangeAspect="1"/>
          </p:cNvPicPr>
          <p:nvPr>
            <p:ph idx="1"/>
          </p:nvPr>
        </p:nvPicPr>
        <p:blipFill>
          <a:blip r:embed="rId2"/>
          <a:stretch>
            <a:fillRect/>
          </a:stretch>
        </p:blipFill>
        <p:spPr>
          <a:xfrm>
            <a:off x="3258807" y="2016125"/>
            <a:ext cx="5988711" cy="3449638"/>
          </a:xfrm>
          <a:prstGeom prst="rect">
            <a:avLst/>
          </a:prstGeom>
        </p:spPr>
      </p:pic>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tr-TR"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rPr>
              <a:t>11.02.2020</a:t>
            </a:r>
          </a:p>
        </p:txBody>
      </p:sp>
    </p:spTree>
    <p:extLst>
      <p:ext uri="{BB962C8B-B14F-4D97-AF65-F5344CB8AC3E}">
        <p14:creationId xmlns:p14="http://schemas.microsoft.com/office/powerpoint/2010/main" val="910903025"/>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Open/</a:t>
            </a:r>
            <a:r>
              <a:rPr lang="tr-TR" dirty="0" err="1"/>
              <a:t>closed</a:t>
            </a:r>
            <a:r>
              <a:rPr lang="tr-TR" dirty="0"/>
              <a:t> </a:t>
            </a:r>
            <a:r>
              <a:rPr lang="tr-TR" dirty="0" err="1"/>
              <a:t>prıncıple</a:t>
            </a:r>
            <a:r>
              <a:rPr lang="tr-TR" dirty="0"/>
              <a:t> (</a:t>
            </a:r>
            <a:r>
              <a:rPr lang="tr-TR" dirty="0" err="1"/>
              <a:t>Ocp</a:t>
            </a:r>
            <a:r>
              <a:rPr lang="tr-TR" dirty="0"/>
              <a:t>)</a:t>
            </a:r>
            <a:endParaRPr lang="en-US" dirty="0"/>
          </a:p>
        </p:txBody>
      </p:sp>
      <p:sp>
        <p:nvSpPr>
          <p:cNvPr id="3" name="Content Placeholder 2"/>
          <p:cNvSpPr>
            <a:spLocks noGrp="1"/>
          </p:cNvSpPr>
          <p:nvPr>
            <p:ph idx="1"/>
          </p:nvPr>
        </p:nvSpPr>
        <p:spPr/>
        <p:txBody>
          <a:bodyPr/>
          <a:lstStyle/>
          <a:p>
            <a:r>
              <a:rPr lang="en-US" dirty="0"/>
              <a:t>A module should be open for extension but closed for modification</a:t>
            </a:r>
            <a:endParaRPr lang="tr-TR" dirty="0"/>
          </a:p>
          <a:p>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tr-TR"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rPr>
              <a:t>11.02.2020</a:t>
            </a:r>
          </a:p>
        </p:txBody>
      </p:sp>
      <p:pic>
        <p:nvPicPr>
          <p:cNvPr id="6" name="Picture 5"/>
          <p:cNvPicPr>
            <a:picLocks noChangeAspect="1"/>
          </p:cNvPicPr>
          <p:nvPr/>
        </p:nvPicPr>
        <p:blipFill>
          <a:blip r:embed="rId2"/>
          <a:stretch>
            <a:fillRect/>
          </a:stretch>
        </p:blipFill>
        <p:spPr>
          <a:xfrm>
            <a:off x="2788303" y="2527399"/>
            <a:ext cx="6319837" cy="3228222"/>
          </a:xfrm>
          <a:prstGeom prst="rect">
            <a:avLst/>
          </a:prstGeom>
        </p:spPr>
      </p:pic>
    </p:spTree>
    <p:extLst>
      <p:ext uri="{BB962C8B-B14F-4D97-AF65-F5344CB8AC3E}">
        <p14:creationId xmlns:p14="http://schemas.microsoft.com/office/powerpoint/2010/main" val="126039310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8B784C9-11A9-47E5-BA71-510FAA504688}"/>
              </a:ext>
            </a:extLst>
          </p:cNvPr>
          <p:cNvSpPr>
            <a:spLocks noGrp="1"/>
          </p:cNvSpPr>
          <p:nvPr>
            <p:ph type="title"/>
          </p:nvPr>
        </p:nvSpPr>
        <p:spPr>
          <a:xfrm>
            <a:off x="1451579" y="520995"/>
            <a:ext cx="9603275" cy="1332759"/>
          </a:xfrm>
        </p:spPr>
        <p:txBody>
          <a:bodyPr>
            <a:normAutofit/>
          </a:bodyPr>
          <a:lstStyle/>
          <a:p>
            <a:r>
              <a:rPr lang="tr-TR" dirty="0"/>
              <a:t>WHY OBJECT ORIENTED</a:t>
            </a:r>
            <a:br>
              <a:rPr lang="tr-TR" sz="2400" dirty="0"/>
            </a:br>
            <a:endParaRPr lang="tr-TR" b="1" i="1" dirty="0"/>
          </a:p>
        </p:txBody>
      </p:sp>
      <p:sp>
        <p:nvSpPr>
          <p:cNvPr id="3" name="İçerik Yer Tutucusu 2">
            <a:extLst>
              <a:ext uri="{FF2B5EF4-FFF2-40B4-BE49-F238E27FC236}">
                <a16:creationId xmlns:a16="http://schemas.microsoft.com/office/drawing/2014/main" id="{79FD1F9B-7037-44F9-A4BB-6C19D135A8D0}"/>
              </a:ext>
            </a:extLst>
          </p:cNvPr>
          <p:cNvSpPr>
            <a:spLocks noGrp="1"/>
          </p:cNvSpPr>
          <p:nvPr>
            <p:ph idx="1"/>
          </p:nvPr>
        </p:nvSpPr>
        <p:spPr/>
        <p:txBody>
          <a:bodyPr/>
          <a:lstStyle/>
          <a:p>
            <a:pPr marL="0" indent="0">
              <a:buNone/>
            </a:pPr>
            <a:r>
              <a:rPr lang="en-US" altLang="tr-TR" sz="1600" i="1" dirty="0"/>
              <a:t>“The "software crises" came about when people realized the major problems in software development were … caused by </a:t>
            </a:r>
            <a:r>
              <a:rPr lang="en-US" altLang="tr-TR" sz="1600" b="1" i="1" dirty="0"/>
              <a:t>communication</a:t>
            </a:r>
            <a:r>
              <a:rPr lang="en-US" altLang="tr-TR" sz="1600" i="1" dirty="0"/>
              <a:t> difficulties and the management of </a:t>
            </a:r>
            <a:r>
              <a:rPr lang="en-US" altLang="tr-TR" sz="1600" b="1" i="1" dirty="0"/>
              <a:t>complexity”</a:t>
            </a:r>
            <a:r>
              <a:rPr lang="en-US" altLang="tr-TR" sz="1600" i="1" dirty="0"/>
              <a:t> </a:t>
            </a:r>
            <a:endParaRPr lang="tr-TR" altLang="tr-TR" sz="1600" i="1" dirty="0"/>
          </a:p>
          <a:p>
            <a:pPr marL="0" indent="0">
              <a:buNone/>
            </a:pPr>
            <a:endParaRPr lang="tr-TR" sz="1600" dirty="0"/>
          </a:p>
        </p:txBody>
      </p:sp>
      <p:sp>
        <p:nvSpPr>
          <p:cNvPr id="7" name="Content Placeholder 2">
            <a:extLst>
              <a:ext uri="{FF2B5EF4-FFF2-40B4-BE49-F238E27FC236}">
                <a16:creationId xmlns:a16="http://schemas.microsoft.com/office/drawing/2014/main" id="{FE376408-CE9E-4DCE-BB76-C8DAC45FC87B}"/>
              </a:ext>
            </a:extLst>
          </p:cNvPr>
          <p:cNvSpPr txBox="1">
            <a:spLocks/>
          </p:cNvSpPr>
          <p:nvPr/>
        </p:nvSpPr>
        <p:spPr>
          <a:xfrm>
            <a:off x="1603979" y="2168132"/>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endParaRPr kumimoji="0" lang="tr-TR"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4" name="Picture 3">
            <a:extLst>
              <a:ext uri="{FF2B5EF4-FFF2-40B4-BE49-F238E27FC236}">
                <a16:creationId xmlns:a16="http://schemas.microsoft.com/office/drawing/2014/main" id="{83A6AE4B-C7B9-41CC-8956-A28A4A4701B8}"/>
              </a:ext>
            </a:extLst>
          </p:cNvPr>
          <p:cNvPicPr>
            <a:picLocks noChangeAspect="1"/>
          </p:cNvPicPr>
          <p:nvPr/>
        </p:nvPicPr>
        <p:blipFill>
          <a:blip r:embed="rId2"/>
          <a:stretch>
            <a:fillRect/>
          </a:stretch>
        </p:blipFill>
        <p:spPr>
          <a:xfrm>
            <a:off x="3228469" y="2662290"/>
            <a:ext cx="5735061" cy="3036209"/>
          </a:xfrm>
          <a:prstGeom prst="rect">
            <a:avLst/>
          </a:prstGeom>
        </p:spPr>
      </p:pic>
      <p:sp>
        <p:nvSpPr>
          <p:cNvPr id="6" name="Text Box 21">
            <a:extLst>
              <a:ext uri="{FF2B5EF4-FFF2-40B4-BE49-F238E27FC236}">
                <a16:creationId xmlns:a16="http://schemas.microsoft.com/office/drawing/2014/main" id="{AFA9E488-E8A9-43D3-942B-C99E3B43AC35}"/>
              </a:ext>
            </a:extLst>
          </p:cNvPr>
          <p:cNvSpPr txBox="1">
            <a:spLocks noChangeArrowheads="1"/>
          </p:cNvSpPr>
          <p:nvPr/>
        </p:nvSpPr>
        <p:spPr bwMode="auto">
          <a:xfrm>
            <a:off x="3587254" y="5698499"/>
            <a:ext cx="746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tr-TR" sz="1800" b="1"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Concept formation: from chaos to order!</a:t>
            </a:r>
          </a:p>
        </p:txBody>
      </p:sp>
    </p:spTree>
    <p:extLst>
      <p:ext uri="{BB962C8B-B14F-4D97-AF65-F5344CB8AC3E}">
        <p14:creationId xmlns:p14="http://schemas.microsoft.com/office/powerpoint/2010/main" val="3846991544"/>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Liskov</a:t>
            </a:r>
            <a:r>
              <a:rPr lang="en-US" dirty="0"/>
              <a:t> Substitution Principle (LSP)</a:t>
            </a:r>
          </a:p>
        </p:txBody>
      </p:sp>
      <p:sp>
        <p:nvSpPr>
          <p:cNvPr id="3" name="Content Placeholder 2"/>
          <p:cNvSpPr>
            <a:spLocks noGrp="1"/>
          </p:cNvSpPr>
          <p:nvPr>
            <p:ph idx="1"/>
          </p:nvPr>
        </p:nvSpPr>
        <p:spPr/>
        <p:txBody>
          <a:bodyPr/>
          <a:lstStyle/>
          <a:p>
            <a:r>
              <a:rPr lang="en-US" dirty="0"/>
              <a:t>Subclasses should be substitutable for their base classes.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tr-TR"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rPr>
              <a:t>11.02.2020</a:t>
            </a:r>
          </a:p>
        </p:txBody>
      </p:sp>
      <p:pic>
        <p:nvPicPr>
          <p:cNvPr id="5" name="Picture 4"/>
          <p:cNvPicPr>
            <a:picLocks noChangeAspect="1"/>
          </p:cNvPicPr>
          <p:nvPr/>
        </p:nvPicPr>
        <p:blipFill>
          <a:blip r:embed="rId2"/>
          <a:stretch>
            <a:fillRect/>
          </a:stretch>
        </p:blipFill>
        <p:spPr>
          <a:xfrm>
            <a:off x="3120558" y="2522759"/>
            <a:ext cx="4875960" cy="3422801"/>
          </a:xfrm>
          <a:prstGeom prst="rect">
            <a:avLst/>
          </a:prstGeom>
        </p:spPr>
      </p:pic>
    </p:spTree>
    <p:extLst>
      <p:ext uri="{BB962C8B-B14F-4D97-AF65-F5344CB8AC3E}">
        <p14:creationId xmlns:p14="http://schemas.microsoft.com/office/powerpoint/2010/main" val="4213508740"/>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Segregation Principle (ISP) </a:t>
            </a:r>
          </a:p>
        </p:txBody>
      </p:sp>
      <p:sp>
        <p:nvSpPr>
          <p:cNvPr id="3" name="Content Placeholder 2"/>
          <p:cNvSpPr>
            <a:spLocks noGrp="1"/>
          </p:cNvSpPr>
          <p:nvPr>
            <p:ph idx="1"/>
          </p:nvPr>
        </p:nvSpPr>
        <p:spPr/>
        <p:txBody>
          <a:bodyPr/>
          <a:lstStyle/>
          <a:p>
            <a:r>
              <a:rPr lang="en-US" dirty="0"/>
              <a:t>Many client specific interfaces are better than one general purpose interface</a:t>
            </a:r>
            <a:r>
              <a:rPr lang="tr-TR" dirty="0"/>
              <a:t>.</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tr-TR"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rPr>
              <a:t>11.02.2020</a:t>
            </a:r>
          </a:p>
        </p:txBody>
      </p:sp>
      <p:pic>
        <p:nvPicPr>
          <p:cNvPr id="5" name="Picture 4"/>
          <p:cNvPicPr>
            <a:picLocks noChangeAspect="1"/>
          </p:cNvPicPr>
          <p:nvPr/>
        </p:nvPicPr>
        <p:blipFill>
          <a:blip r:embed="rId2"/>
          <a:stretch>
            <a:fillRect/>
          </a:stretch>
        </p:blipFill>
        <p:spPr>
          <a:xfrm>
            <a:off x="1686818" y="2600324"/>
            <a:ext cx="8039100" cy="3181350"/>
          </a:xfrm>
          <a:prstGeom prst="rect">
            <a:avLst/>
          </a:prstGeom>
        </p:spPr>
      </p:pic>
    </p:spTree>
    <p:extLst>
      <p:ext uri="{BB962C8B-B14F-4D97-AF65-F5344CB8AC3E}">
        <p14:creationId xmlns:p14="http://schemas.microsoft.com/office/powerpoint/2010/main" val="4066674371"/>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Inversion Principle (DIP)</a:t>
            </a:r>
          </a:p>
        </p:txBody>
      </p:sp>
      <p:sp>
        <p:nvSpPr>
          <p:cNvPr id="3" name="Content Placeholder 2"/>
          <p:cNvSpPr>
            <a:spLocks noGrp="1"/>
          </p:cNvSpPr>
          <p:nvPr>
            <p:ph idx="1"/>
          </p:nvPr>
        </p:nvSpPr>
        <p:spPr/>
        <p:txBody>
          <a:bodyPr/>
          <a:lstStyle/>
          <a:p>
            <a:r>
              <a:rPr lang="en-US" dirty="0"/>
              <a:t>Depend upon Abstractions. Do not depend upon concretions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tr-TR"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rPr>
              <a:t>11.02.2020</a:t>
            </a:r>
          </a:p>
        </p:txBody>
      </p:sp>
      <p:pic>
        <p:nvPicPr>
          <p:cNvPr id="5" name="Picture 4"/>
          <p:cNvPicPr>
            <a:picLocks noChangeAspect="1"/>
          </p:cNvPicPr>
          <p:nvPr/>
        </p:nvPicPr>
        <p:blipFill>
          <a:blip r:embed="rId2"/>
          <a:stretch>
            <a:fillRect/>
          </a:stretch>
        </p:blipFill>
        <p:spPr>
          <a:xfrm>
            <a:off x="2081493" y="2694623"/>
            <a:ext cx="7562850" cy="2933700"/>
          </a:xfrm>
          <a:prstGeom prst="rect">
            <a:avLst/>
          </a:prstGeom>
        </p:spPr>
      </p:pic>
    </p:spTree>
    <p:extLst>
      <p:ext uri="{BB962C8B-B14F-4D97-AF65-F5344CB8AC3E}">
        <p14:creationId xmlns:p14="http://schemas.microsoft.com/office/powerpoint/2010/main" val="4062466037"/>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DRY – Don’t Repeat yourself</a:t>
            </a:r>
          </a:p>
        </p:txBody>
      </p:sp>
      <p:sp>
        <p:nvSpPr>
          <p:cNvPr id="3" name="Content Placeholder 2"/>
          <p:cNvSpPr>
            <a:spLocks noGrp="1"/>
          </p:cNvSpPr>
          <p:nvPr>
            <p:ph idx="1"/>
          </p:nvPr>
        </p:nvSpPr>
        <p:spPr/>
        <p:txBody>
          <a:bodyPr/>
          <a:lstStyle/>
          <a:p>
            <a:r>
              <a:rPr lang="en-US" dirty="0"/>
              <a:t>The Don’t Repeat Yourself (DRY) principle states that duplication in logic should be eliminated via abstraction; duplication in process should be eliminated via automation.</a:t>
            </a:r>
            <a:endParaRPr lang="tr-TR" dirty="0"/>
          </a:p>
          <a:p>
            <a:endParaRPr lang="tr-TR" b="1" dirty="0"/>
          </a:p>
          <a:p>
            <a:r>
              <a:rPr lang="en-US" b="1" dirty="0"/>
              <a:t>Duplication is Waste</a:t>
            </a:r>
            <a:br>
              <a:rPr lang="en-US" dirty="0"/>
            </a:br>
            <a:r>
              <a:rPr lang="en-US" dirty="0"/>
              <a:t>Adding additional, unnecessary code to a codebase increases the amount of work required to extend and maintain the software in the future.  Duplicate code adds to technical debt. </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tr-TR" sz="1000" b="0" i="0" u="none" strike="noStrike" kern="1200" cap="none" spc="0" normalizeH="0" baseline="0" noProof="0" dirty="0">
                <a:ln>
                  <a:noFill/>
                </a:ln>
                <a:solidFill>
                  <a:prstClr val="black">
                    <a:tint val="75000"/>
                  </a:prstClr>
                </a:solidFill>
                <a:effectLst/>
                <a:uLnTx/>
                <a:uFillTx/>
                <a:latin typeface="Gill Sans MT" panose="020B0502020104020203"/>
                <a:ea typeface="+mn-ea"/>
                <a:cs typeface="+mn-cs"/>
              </a:rPr>
              <a:t>11.02.2020</a:t>
            </a:r>
          </a:p>
        </p:txBody>
      </p:sp>
    </p:spTree>
    <p:extLst>
      <p:ext uri="{BB962C8B-B14F-4D97-AF65-F5344CB8AC3E}">
        <p14:creationId xmlns:p14="http://schemas.microsoft.com/office/powerpoint/2010/main" val="135726498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20E95C3-061B-4BCD-B055-87EE457F37CF}"/>
              </a:ext>
            </a:extLst>
          </p:cNvPr>
          <p:cNvSpPr>
            <a:spLocks noGrp="1"/>
          </p:cNvSpPr>
          <p:nvPr>
            <p:ph type="title"/>
          </p:nvPr>
        </p:nvSpPr>
        <p:spPr/>
        <p:txBody>
          <a:bodyPr/>
          <a:lstStyle/>
          <a:p>
            <a:r>
              <a:rPr lang="tr-TR" dirty="0"/>
              <a:t>WHAT IS object?</a:t>
            </a:r>
          </a:p>
        </p:txBody>
      </p:sp>
      <p:sp>
        <p:nvSpPr>
          <p:cNvPr id="5" name="İçerik Yer Tutucusu 2">
            <a:extLst>
              <a:ext uri="{FF2B5EF4-FFF2-40B4-BE49-F238E27FC236}">
                <a16:creationId xmlns:a16="http://schemas.microsoft.com/office/drawing/2014/main" id="{22D8FCAB-844A-438F-B9CF-1FE3E2B5BD11}"/>
              </a:ext>
            </a:extLst>
          </p:cNvPr>
          <p:cNvSpPr>
            <a:spLocks noGrp="1"/>
          </p:cNvSpPr>
          <p:nvPr>
            <p:ph idx="1"/>
          </p:nvPr>
        </p:nvSpPr>
        <p:spPr>
          <a:xfrm>
            <a:off x="1451579" y="2111122"/>
            <a:ext cx="9822672" cy="3450613"/>
          </a:xfrm>
        </p:spPr>
        <p:txBody>
          <a:bodyPr/>
          <a:lstStyle/>
          <a:p>
            <a:pPr>
              <a:lnSpc>
                <a:spcPct val="80000"/>
              </a:lnSpc>
            </a:pPr>
            <a:r>
              <a:rPr lang="en-US" altLang="tr-TR" dirty="0"/>
              <a:t>An "object" is anything to which a concept applies, </a:t>
            </a:r>
            <a:r>
              <a:rPr lang="en-US" altLang="tr-TR" sz="1800" b="1" i="1" dirty="0">
                <a:solidFill>
                  <a:srgbClr val="0000FF"/>
                </a:solidFill>
              </a:rPr>
              <a:t>in our awareness</a:t>
            </a:r>
            <a:endParaRPr lang="en-US" altLang="tr-TR" dirty="0"/>
          </a:p>
          <a:p>
            <a:pPr>
              <a:lnSpc>
                <a:spcPct val="80000"/>
              </a:lnSpc>
            </a:pPr>
            <a:r>
              <a:rPr lang="en-US" altLang="tr-TR" dirty="0"/>
              <a:t>Things drawn from the problem domain or solution space.</a:t>
            </a:r>
          </a:p>
          <a:p>
            <a:pPr lvl="1">
              <a:lnSpc>
                <a:spcPct val="80000"/>
              </a:lnSpc>
            </a:pPr>
            <a:r>
              <a:rPr lang="en-US" altLang="tr-TR" sz="1600" dirty="0"/>
              <a:t>E.g., a living person in the problem domain, a software component in the solution space.</a:t>
            </a:r>
          </a:p>
        </p:txBody>
      </p:sp>
      <p:pic>
        <p:nvPicPr>
          <p:cNvPr id="4" name="Picture 3">
            <a:extLst>
              <a:ext uri="{FF2B5EF4-FFF2-40B4-BE49-F238E27FC236}">
                <a16:creationId xmlns:a16="http://schemas.microsoft.com/office/drawing/2014/main" id="{8B877F50-E47E-47C3-9DAF-E7FF22B55A1B}"/>
              </a:ext>
            </a:extLst>
          </p:cNvPr>
          <p:cNvPicPr>
            <a:picLocks noChangeAspect="1"/>
          </p:cNvPicPr>
          <p:nvPr/>
        </p:nvPicPr>
        <p:blipFill>
          <a:blip r:embed="rId2"/>
          <a:stretch>
            <a:fillRect/>
          </a:stretch>
        </p:blipFill>
        <p:spPr>
          <a:xfrm>
            <a:off x="2227029" y="3209166"/>
            <a:ext cx="2505075" cy="2400300"/>
          </a:xfrm>
          <a:prstGeom prst="rect">
            <a:avLst/>
          </a:prstGeom>
        </p:spPr>
      </p:pic>
      <p:pic>
        <p:nvPicPr>
          <p:cNvPr id="8" name="Picture 7">
            <a:extLst>
              <a:ext uri="{FF2B5EF4-FFF2-40B4-BE49-F238E27FC236}">
                <a16:creationId xmlns:a16="http://schemas.microsoft.com/office/drawing/2014/main" id="{DA927050-0D60-4105-9FB1-85E9EE130B04}"/>
              </a:ext>
            </a:extLst>
          </p:cNvPr>
          <p:cNvPicPr>
            <a:picLocks noChangeAspect="1"/>
          </p:cNvPicPr>
          <p:nvPr/>
        </p:nvPicPr>
        <p:blipFill>
          <a:blip r:embed="rId3"/>
          <a:stretch>
            <a:fillRect/>
          </a:stretch>
        </p:blipFill>
        <p:spPr>
          <a:xfrm>
            <a:off x="6253216" y="3209166"/>
            <a:ext cx="2824740" cy="2352569"/>
          </a:xfrm>
          <a:prstGeom prst="rect">
            <a:avLst/>
          </a:prstGeom>
        </p:spPr>
      </p:pic>
    </p:spTree>
    <p:extLst>
      <p:ext uri="{BB962C8B-B14F-4D97-AF65-F5344CB8AC3E}">
        <p14:creationId xmlns:p14="http://schemas.microsoft.com/office/powerpoint/2010/main" val="195490608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97D0C94-537C-4DCD-A261-C5B9219682E2}"/>
              </a:ext>
            </a:extLst>
          </p:cNvPr>
          <p:cNvSpPr>
            <a:spLocks noGrp="1" noChangeArrowheads="1"/>
          </p:cNvSpPr>
          <p:nvPr>
            <p:ph type="title"/>
          </p:nvPr>
        </p:nvSpPr>
        <p:spPr/>
        <p:txBody>
          <a:bodyPr/>
          <a:lstStyle/>
          <a:p>
            <a:r>
              <a:rPr lang="en-US" altLang="tr-TR" dirty="0">
                <a:cs typeface="Times New Roman" panose="02020603050405020304" pitchFamily="18" charset="0"/>
              </a:rPr>
              <a:t>Thinking About Objects</a:t>
            </a:r>
          </a:p>
        </p:txBody>
      </p:sp>
      <p:sp>
        <p:nvSpPr>
          <p:cNvPr id="47107" name="Rectangle 3">
            <a:extLst>
              <a:ext uri="{FF2B5EF4-FFF2-40B4-BE49-F238E27FC236}">
                <a16:creationId xmlns:a16="http://schemas.microsoft.com/office/drawing/2014/main" id="{3A06175E-DA94-44CE-A157-5C65EFA692F6}"/>
              </a:ext>
            </a:extLst>
          </p:cNvPr>
          <p:cNvSpPr>
            <a:spLocks noGrp="1" noChangeArrowheads="1"/>
          </p:cNvSpPr>
          <p:nvPr>
            <p:ph type="body" idx="1"/>
          </p:nvPr>
        </p:nvSpPr>
        <p:spPr/>
        <p:txBody>
          <a:bodyPr/>
          <a:lstStyle/>
          <a:p>
            <a:r>
              <a:rPr lang="en-US" altLang="tr-TR" dirty="0"/>
              <a:t>Objects</a:t>
            </a:r>
          </a:p>
          <a:p>
            <a:pPr lvl="1"/>
            <a:r>
              <a:rPr lang="en-US" altLang="tr-TR" dirty="0"/>
              <a:t>Reusable software components that model real-world items</a:t>
            </a:r>
          </a:p>
          <a:p>
            <a:pPr lvl="1"/>
            <a:r>
              <a:rPr lang="en-US" altLang="tr-TR" dirty="0"/>
              <a:t>Look all around you</a:t>
            </a:r>
          </a:p>
          <a:p>
            <a:pPr lvl="2"/>
            <a:r>
              <a:rPr lang="en-US" altLang="tr-TR" dirty="0"/>
              <a:t>People, animals, plants, cars, etc.</a:t>
            </a:r>
          </a:p>
          <a:p>
            <a:pPr lvl="1"/>
            <a:r>
              <a:rPr lang="en-US" altLang="tr-TR" dirty="0"/>
              <a:t>Attributes</a:t>
            </a:r>
          </a:p>
          <a:p>
            <a:pPr lvl="2"/>
            <a:r>
              <a:rPr lang="en-US" altLang="tr-TR" dirty="0"/>
              <a:t>Size, shape, color, weight, etc.</a:t>
            </a:r>
          </a:p>
          <a:p>
            <a:pPr lvl="1"/>
            <a:r>
              <a:rPr lang="en-US" altLang="tr-TR" dirty="0"/>
              <a:t>Behaviors</a:t>
            </a:r>
          </a:p>
          <a:p>
            <a:pPr lvl="2"/>
            <a:r>
              <a:rPr lang="en-US" altLang="tr-TR" dirty="0"/>
              <a:t>Babies cry, crawl, sleep, etc.</a:t>
            </a:r>
          </a:p>
        </p:txBody>
      </p:sp>
    </p:spTree>
    <p:extLst>
      <p:ext uri="{BB962C8B-B14F-4D97-AF65-F5344CB8AC3E}">
        <p14:creationId xmlns:p14="http://schemas.microsoft.com/office/powerpoint/2010/main" val="360387860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20E95C3-061B-4BCD-B055-87EE457F37CF}"/>
              </a:ext>
            </a:extLst>
          </p:cNvPr>
          <p:cNvSpPr>
            <a:spLocks noGrp="1"/>
          </p:cNvSpPr>
          <p:nvPr>
            <p:ph type="title"/>
          </p:nvPr>
        </p:nvSpPr>
        <p:spPr/>
        <p:txBody>
          <a:bodyPr/>
          <a:lstStyle/>
          <a:p>
            <a:r>
              <a:rPr lang="tr-TR" dirty="0"/>
              <a:t>WHAT IS CLASS?</a:t>
            </a:r>
          </a:p>
        </p:txBody>
      </p:sp>
      <p:sp>
        <p:nvSpPr>
          <p:cNvPr id="5" name="İçerik Yer Tutucusu 2">
            <a:extLst>
              <a:ext uri="{FF2B5EF4-FFF2-40B4-BE49-F238E27FC236}">
                <a16:creationId xmlns:a16="http://schemas.microsoft.com/office/drawing/2014/main" id="{22D8FCAB-844A-438F-B9CF-1FE3E2B5BD11}"/>
              </a:ext>
            </a:extLst>
          </p:cNvPr>
          <p:cNvSpPr>
            <a:spLocks noGrp="1"/>
          </p:cNvSpPr>
          <p:nvPr>
            <p:ph idx="1"/>
          </p:nvPr>
        </p:nvSpPr>
        <p:spPr>
          <a:xfrm>
            <a:off x="1451579" y="2111122"/>
            <a:ext cx="9822672" cy="3450613"/>
          </a:xfrm>
        </p:spPr>
        <p:txBody>
          <a:bodyPr/>
          <a:lstStyle/>
          <a:p>
            <a:r>
              <a:rPr lang="en-GB" altLang="tr-TR" dirty="0"/>
              <a:t>Object classes are templates for objects. They may be used to create objects</a:t>
            </a:r>
          </a:p>
          <a:p>
            <a:r>
              <a:rPr lang="en-GB" altLang="tr-TR" dirty="0"/>
              <a:t>Object classes may inherit attributes and services from other object classes</a:t>
            </a:r>
          </a:p>
        </p:txBody>
      </p:sp>
      <p:pic>
        <p:nvPicPr>
          <p:cNvPr id="3" name="Picture 2">
            <a:extLst>
              <a:ext uri="{FF2B5EF4-FFF2-40B4-BE49-F238E27FC236}">
                <a16:creationId xmlns:a16="http://schemas.microsoft.com/office/drawing/2014/main" id="{AC237464-A33B-4F54-B76C-0B5562D51983}"/>
              </a:ext>
            </a:extLst>
          </p:cNvPr>
          <p:cNvPicPr>
            <a:picLocks noChangeAspect="1"/>
          </p:cNvPicPr>
          <p:nvPr/>
        </p:nvPicPr>
        <p:blipFill>
          <a:blip r:embed="rId2"/>
          <a:stretch>
            <a:fillRect/>
          </a:stretch>
        </p:blipFill>
        <p:spPr>
          <a:xfrm>
            <a:off x="1553228" y="3153026"/>
            <a:ext cx="3963317" cy="2780358"/>
          </a:xfrm>
          <a:prstGeom prst="rect">
            <a:avLst/>
          </a:prstGeom>
        </p:spPr>
      </p:pic>
      <p:pic>
        <p:nvPicPr>
          <p:cNvPr id="6" name="Picture 5">
            <a:extLst>
              <a:ext uri="{FF2B5EF4-FFF2-40B4-BE49-F238E27FC236}">
                <a16:creationId xmlns:a16="http://schemas.microsoft.com/office/drawing/2014/main" id="{B1E830DF-2EF5-4D5C-A515-E21CCB7C2F72}"/>
              </a:ext>
            </a:extLst>
          </p:cNvPr>
          <p:cNvPicPr>
            <a:picLocks noChangeAspect="1"/>
          </p:cNvPicPr>
          <p:nvPr/>
        </p:nvPicPr>
        <p:blipFill>
          <a:blip r:embed="rId3"/>
          <a:stretch>
            <a:fillRect/>
          </a:stretch>
        </p:blipFill>
        <p:spPr>
          <a:xfrm>
            <a:off x="7218744" y="2993206"/>
            <a:ext cx="2422968" cy="3060275"/>
          </a:xfrm>
          <a:prstGeom prst="rect">
            <a:avLst/>
          </a:prstGeom>
        </p:spPr>
      </p:pic>
    </p:spTree>
    <p:extLst>
      <p:ext uri="{BB962C8B-B14F-4D97-AF65-F5344CB8AC3E}">
        <p14:creationId xmlns:p14="http://schemas.microsoft.com/office/powerpoint/2010/main" val="48539494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C20F-4BEC-4C52-A464-A73A569CD650}"/>
              </a:ext>
            </a:extLst>
          </p:cNvPr>
          <p:cNvSpPr>
            <a:spLocks noGrp="1"/>
          </p:cNvSpPr>
          <p:nvPr>
            <p:ph type="title"/>
          </p:nvPr>
        </p:nvSpPr>
        <p:spPr/>
        <p:txBody>
          <a:bodyPr>
            <a:normAutofit/>
          </a:bodyPr>
          <a:lstStyle/>
          <a:p>
            <a:r>
              <a:rPr lang="en-US" dirty="0"/>
              <a:t>Object-Oriented Style</a:t>
            </a:r>
            <a:br>
              <a:rPr lang="tr-TR" sz="2400" dirty="0"/>
            </a:br>
            <a:endParaRPr lang="tr-TR" dirty="0"/>
          </a:p>
        </p:txBody>
      </p:sp>
      <p:sp>
        <p:nvSpPr>
          <p:cNvPr id="3" name="Content Placeholder 2">
            <a:extLst>
              <a:ext uri="{FF2B5EF4-FFF2-40B4-BE49-F238E27FC236}">
                <a16:creationId xmlns:a16="http://schemas.microsoft.com/office/drawing/2014/main" id="{8D1E15B7-66E0-417B-8458-21A3BFA7945B}"/>
              </a:ext>
            </a:extLst>
          </p:cNvPr>
          <p:cNvSpPr>
            <a:spLocks noGrp="1"/>
          </p:cNvSpPr>
          <p:nvPr>
            <p:ph idx="1"/>
          </p:nvPr>
        </p:nvSpPr>
        <p:spPr/>
        <p:txBody>
          <a:bodyPr/>
          <a:lstStyle/>
          <a:p>
            <a:pPr>
              <a:defRPr/>
            </a:pPr>
            <a:r>
              <a:rPr lang="en-US" dirty="0"/>
              <a:t>Programming with  </a:t>
            </a:r>
            <a:r>
              <a:rPr lang="en-US" i="1" dirty="0"/>
              <a:t>Abstract Data Types</a:t>
            </a:r>
          </a:p>
          <a:p>
            <a:pPr lvl="1">
              <a:defRPr/>
            </a:pPr>
            <a:r>
              <a:rPr lang="en-US" i="1" dirty="0"/>
              <a:t>  </a:t>
            </a:r>
            <a:r>
              <a:rPr lang="en-US" dirty="0">
                <a:solidFill>
                  <a:srgbClr val="000000"/>
                </a:solidFill>
                <a:effectLst>
                  <a:outerShdw blurRad="38100" dist="38100" dir="2700000" algn="tl">
                    <a:srgbClr val="FFFFFF"/>
                  </a:outerShdw>
                </a:effectLst>
              </a:rPr>
              <a:t>ADTs  specify/describe  behaviors.</a:t>
            </a:r>
            <a:endParaRPr lang="en-US" i="1" dirty="0">
              <a:solidFill>
                <a:srgbClr val="000000"/>
              </a:solidFill>
              <a:effectLst>
                <a:outerShdw blurRad="38100" dist="38100" dir="2700000" algn="tl">
                  <a:srgbClr val="FFFFFF"/>
                </a:outerShdw>
              </a:effectLst>
            </a:endParaRPr>
          </a:p>
          <a:p>
            <a:pPr>
              <a:defRPr/>
            </a:pPr>
            <a:r>
              <a:rPr lang="en-US" dirty="0"/>
              <a:t>Has an Basic Program Unit:  </a:t>
            </a:r>
            <a:r>
              <a:rPr lang="en-US" i="1" dirty="0"/>
              <a:t>Class</a:t>
            </a:r>
          </a:p>
          <a:p>
            <a:pPr lvl="1">
              <a:defRPr/>
            </a:pPr>
            <a:r>
              <a:rPr lang="en-US" i="1" dirty="0">
                <a:solidFill>
                  <a:srgbClr val="000000"/>
                </a:solidFill>
                <a:effectLst>
                  <a:outerShdw blurRad="38100" dist="38100" dir="2700000" algn="tl">
                    <a:srgbClr val="FFFFFF"/>
                  </a:outerShdw>
                </a:effectLst>
              </a:rPr>
              <a:t>  </a:t>
            </a:r>
            <a:r>
              <a:rPr lang="en-US" dirty="0">
                <a:solidFill>
                  <a:srgbClr val="000000"/>
                </a:solidFill>
                <a:effectLst>
                  <a:outerShdw blurRad="38100" dist="38100" dir="2700000" algn="tl">
                    <a:srgbClr val="FFFFFF"/>
                  </a:outerShdw>
                </a:effectLst>
              </a:rPr>
              <a:t>Implementation of an ADT.</a:t>
            </a:r>
          </a:p>
          <a:p>
            <a:pPr lvl="2">
              <a:defRPr/>
            </a:pPr>
            <a:r>
              <a:rPr lang="en-US" dirty="0"/>
              <a:t>  Abstraction enforced  by encapsulation.</a:t>
            </a:r>
          </a:p>
          <a:p>
            <a:pPr>
              <a:defRPr/>
            </a:pPr>
            <a:r>
              <a:rPr lang="en-US" dirty="0"/>
              <a:t>Basic Run-time Unit:  </a:t>
            </a:r>
            <a:r>
              <a:rPr lang="en-US" i="1" dirty="0"/>
              <a:t>Object</a:t>
            </a:r>
            <a:endParaRPr lang="en-US" dirty="0"/>
          </a:p>
          <a:p>
            <a:pPr lvl="1">
              <a:defRPr/>
            </a:pPr>
            <a:r>
              <a:rPr lang="en-US" dirty="0"/>
              <a:t> </a:t>
            </a:r>
            <a:r>
              <a:rPr lang="en-US" dirty="0">
                <a:solidFill>
                  <a:srgbClr val="000000"/>
                </a:solidFill>
                <a:effectLst>
                  <a:outerShdw blurRad="38100" dist="38100" dir="2700000" algn="tl">
                    <a:srgbClr val="FFFFFF"/>
                  </a:outerShdw>
                </a:effectLst>
              </a:rPr>
              <a:t>Instance of a class.</a:t>
            </a:r>
          </a:p>
          <a:p>
            <a:pPr lvl="2">
              <a:defRPr/>
            </a:pPr>
            <a:r>
              <a:rPr lang="en-US" dirty="0"/>
              <a:t>associated  </a:t>
            </a:r>
            <a:r>
              <a:rPr lang="en-US" i="1" dirty="0"/>
              <a:t>state.</a:t>
            </a:r>
          </a:p>
        </p:txBody>
      </p:sp>
    </p:spTree>
    <p:extLst>
      <p:ext uri="{BB962C8B-B14F-4D97-AF65-F5344CB8AC3E}">
        <p14:creationId xmlns:p14="http://schemas.microsoft.com/office/powerpoint/2010/main" val="156480357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C20F-4BEC-4C52-A464-A73A569CD650}"/>
              </a:ext>
            </a:extLst>
          </p:cNvPr>
          <p:cNvSpPr>
            <a:spLocks noGrp="1"/>
          </p:cNvSpPr>
          <p:nvPr>
            <p:ph type="title"/>
          </p:nvPr>
        </p:nvSpPr>
        <p:spPr/>
        <p:txBody>
          <a:bodyPr>
            <a:normAutofit/>
          </a:bodyPr>
          <a:lstStyle/>
          <a:p>
            <a:r>
              <a:rPr lang="en-US" dirty="0"/>
              <a:t>Object-Oriented Concepts</a:t>
            </a:r>
            <a:br>
              <a:rPr lang="tr-TR" sz="2400" dirty="0"/>
            </a:br>
            <a:endParaRPr lang="tr-TR" dirty="0"/>
          </a:p>
        </p:txBody>
      </p:sp>
      <p:sp>
        <p:nvSpPr>
          <p:cNvPr id="3" name="Content Placeholder 2">
            <a:extLst>
              <a:ext uri="{FF2B5EF4-FFF2-40B4-BE49-F238E27FC236}">
                <a16:creationId xmlns:a16="http://schemas.microsoft.com/office/drawing/2014/main" id="{8D1E15B7-66E0-417B-8458-21A3BFA7945B}"/>
              </a:ext>
            </a:extLst>
          </p:cNvPr>
          <p:cNvSpPr>
            <a:spLocks noGrp="1"/>
          </p:cNvSpPr>
          <p:nvPr>
            <p:ph idx="1"/>
          </p:nvPr>
        </p:nvSpPr>
        <p:spPr/>
        <p:txBody>
          <a:bodyPr/>
          <a:lstStyle/>
          <a:p>
            <a:pPr>
              <a:defRPr/>
            </a:pPr>
            <a:r>
              <a:rPr lang="en-US" dirty="0"/>
              <a:t>Data Abstraction   (specifies behavior)</a:t>
            </a:r>
          </a:p>
          <a:p>
            <a:pPr>
              <a:defRPr/>
            </a:pPr>
            <a:r>
              <a:rPr lang="en-US" dirty="0"/>
              <a:t>Encapsulation (controls visibility of names)</a:t>
            </a:r>
          </a:p>
          <a:p>
            <a:pPr>
              <a:defRPr/>
            </a:pPr>
            <a:r>
              <a:rPr lang="en-US" dirty="0"/>
              <a:t>Polymorphism (accommodates various                  				implementations)</a:t>
            </a:r>
          </a:p>
          <a:p>
            <a:pPr>
              <a:defRPr/>
            </a:pPr>
            <a:r>
              <a:rPr lang="en-US" dirty="0"/>
              <a:t>Inheritance (facilitates code reuse)</a:t>
            </a:r>
          </a:p>
          <a:p>
            <a:pPr>
              <a:defRPr/>
            </a:pPr>
            <a:r>
              <a:rPr lang="en-US" dirty="0"/>
              <a:t>Modularity (relates to unit of compilation)</a:t>
            </a:r>
          </a:p>
        </p:txBody>
      </p:sp>
    </p:spTree>
    <p:extLst>
      <p:ext uri="{BB962C8B-B14F-4D97-AF65-F5344CB8AC3E}">
        <p14:creationId xmlns:p14="http://schemas.microsoft.com/office/powerpoint/2010/main" val="405866726"/>
      </p:ext>
    </p:extLst>
  </p:cSld>
  <p:clrMapOvr>
    <a:masterClrMapping/>
  </p:clrMapOvr>
  <p:transition spd="slow">
    <p:push dir="u"/>
  </p:transition>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TotalTime>
  <Words>1555</Words>
  <Application>Microsoft Office PowerPoint</Application>
  <PresentationFormat>Widescreen</PresentationFormat>
  <Paragraphs>224</Paragraphs>
  <Slides>43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Courier New</vt:lpstr>
      <vt:lpstr>Gill Sans MT</vt:lpstr>
      <vt:lpstr>Times New Roman</vt:lpstr>
      <vt:lpstr>Galeri</vt:lpstr>
      <vt:lpstr>LAB STUDY</vt:lpstr>
      <vt:lpstr>Data structure approach</vt:lpstr>
      <vt:lpstr>Structured desıgn</vt:lpstr>
      <vt:lpstr>WHY OBJECT ORIENTED </vt:lpstr>
      <vt:lpstr>WHAT IS object?</vt:lpstr>
      <vt:lpstr>Thinking About Objects</vt:lpstr>
      <vt:lpstr>WHAT IS CLASS?</vt:lpstr>
      <vt:lpstr>Object-Oriented Style </vt:lpstr>
      <vt:lpstr>Object-Oriented Concepts </vt:lpstr>
      <vt:lpstr>More about ood</vt:lpstr>
      <vt:lpstr>the Unified Modeling Language</vt:lpstr>
      <vt:lpstr>PowerPoint Presentation</vt:lpstr>
      <vt:lpstr>USE CASE DIAGRAM</vt:lpstr>
      <vt:lpstr>A Case Study - A Payroll Program</vt:lpstr>
      <vt:lpstr>Structured Approach</vt:lpstr>
      <vt:lpstr>What if we add two new types of employees?</vt:lpstr>
      <vt:lpstr>Structured Approach</vt:lpstr>
      <vt:lpstr>An Object-OrIented Approach</vt:lpstr>
      <vt:lpstr>Class HIERARCHY</vt:lpstr>
      <vt:lpstr>OO APPROACH</vt:lpstr>
      <vt:lpstr>If new types of employees were added…</vt:lpstr>
      <vt:lpstr>Basic Characteristics of Java</vt:lpstr>
      <vt:lpstr>Classes and Objects</vt:lpstr>
      <vt:lpstr>Grouping Classes: The Java API</vt:lpstr>
      <vt:lpstr>A Little Example of import and main</vt:lpstr>
      <vt:lpstr>Primitive Data Types</vt:lpstr>
      <vt:lpstr>Operators</vt:lpstr>
      <vt:lpstr>Java Control Statements</vt:lpstr>
      <vt:lpstr>Java Control Statements (continued)</vt:lpstr>
      <vt:lpstr>Methods</vt:lpstr>
      <vt:lpstr>METHOD EXAMPLEs</vt:lpstr>
      <vt:lpstr>The String Class</vt:lpstr>
      <vt:lpstr>Java Strıng methods</vt:lpstr>
      <vt:lpstr>LAB Study</vt:lpstr>
      <vt:lpstr> thanks</vt:lpstr>
      <vt:lpstr>Object Orıented desıgn prıncıples</vt:lpstr>
      <vt:lpstr>Single Responsibility Principle (SRP) </vt:lpstr>
      <vt:lpstr>Single Responsibility Principle (SRP) </vt:lpstr>
      <vt:lpstr>Open/closed prıncıple (Ocp)</vt:lpstr>
      <vt:lpstr>Liskov Substitution Principle (LSP)</vt:lpstr>
      <vt:lpstr>Interface Segregation Principle (ISP) </vt:lpstr>
      <vt:lpstr>Dependency Inversion Principle (DIP)</vt:lpstr>
      <vt:lpstr>DRY – Don’t Repeat yourself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approach</dc:title>
  <dc:creator>HANDAN YARICI</dc:creator>
  <cp:lastModifiedBy>HANDAN YARICI</cp:lastModifiedBy>
  <cp:revision>8</cp:revision>
  <dcterms:created xsi:type="dcterms:W3CDTF">2021-03-01T05:21:53Z</dcterms:created>
  <dcterms:modified xsi:type="dcterms:W3CDTF">2021-03-01T21:13:59Z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b326c22a-7d1f-4b4a-bec8-eaf61dc5a7de</vt:lpwstr>
  </property>
  <property fmtid="{D5CDD505-2E9C-101B-9397-08002B2CF9AE}" pid="3" name="TURKCELLCLASSIFICATION">
    <vt:lpwstr>TURKCELL DAHİLİ</vt:lpwstr>
  </property>
</Properties>
</file>