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6" r:id="rId2"/>
    <p:sldId id="315" r:id="rId3"/>
    <p:sldId id="316" r:id="rId4"/>
    <p:sldId id="269" r:id="rId5"/>
    <p:sldId id="300" r:id="rId6"/>
    <p:sldId id="273" r:id="rId7"/>
    <p:sldId id="274" r:id="rId8"/>
    <p:sldId id="317" r:id="rId9"/>
    <p:sldId id="275" r:id="rId10"/>
    <p:sldId id="319" r:id="rId11"/>
    <p:sldId id="276" r:id="rId12"/>
    <p:sldId id="277" r:id="rId13"/>
    <p:sldId id="320" r:id="rId14"/>
    <p:sldId id="321" r:id="rId15"/>
    <p:sldId id="322" r:id="rId16"/>
    <p:sldId id="323" r:id="rId17"/>
    <p:sldId id="32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5" autoAdjust="0"/>
  </p:normalViewPr>
  <p:slideViewPr>
    <p:cSldViewPr snapToGrid="0">
      <p:cViewPr varScale="1">
        <p:scale>
          <a:sx n="50" d="100"/>
          <a:sy n="50" d="100"/>
        </p:scale>
        <p:origin x="12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4.04.2021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7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VOLKAN TUYJI</a:t>
            </a:r>
            <a:endParaRPr lang="tr-TR" sz="5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SOFTWARE ARCHITECH</a:t>
            </a:r>
            <a:endParaRPr lang="tr-TR" sz="4200" dirty="0"/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main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en-US" dirty="0" err="1"/>
              <a:t>Metod</a:t>
            </a:r>
            <a:r>
              <a:rPr lang="tr-TR" dirty="0"/>
              <a:t>unun parametreleri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tr-TR" dirty="0">
                <a:latin typeface="Courier New" panose="02070309020205020404" pitchFamily="49" charset="0"/>
              </a:rPr>
              <a:t>main</a:t>
            </a:r>
            <a:r>
              <a:rPr lang="en-US" altLang="tr-TR" dirty="0"/>
              <a:t> </a:t>
            </a:r>
            <a:r>
              <a:rPr lang="en-US" altLang="tr-TR" dirty="0" err="1"/>
              <a:t>metod</a:t>
            </a:r>
            <a:r>
              <a:rPr lang="tr-TR" altLang="tr-TR" dirty="0"/>
              <a:t>u</a:t>
            </a:r>
            <a:r>
              <a:rPr lang="en-US" altLang="tr-TR" dirty="0"/>
              <a:t> </a:t>
            </a:r>
            <a:r>
              <a:rPr lang="tr-TR" altLang="tr-TR" dirty="0"/>
              <a:t>bir </a:t>
            </a:r>
            <a:r>
              <a:rPr lang="en-US" altLang="tr-TR" dirty="0">
                <a:latin typeface="Courier New" panose="02070309020205020404" pitchFamily="49" charset="0"/>
              </a:rPr>
              <a:t>String</a:t>
            </a:r>
            <a:r>
              <a:rPr lang="tr-TR" altLang="tr-TR" dirty="0"/>
              <a:t> dizisini parametre olarak alır</a:t>
            </a:r>
            <a:r>
              <a:rPr lang="en-US" altLang="tr-TR" dirty="0"/>
              <a:t>:</a:t>
            </a:r>
          </a:p>
          <a:p>
            <a:pPr>
              <a:buNone/>
            </a:pPr>
            <a:r>
              <a:rPr lang="en-US" altLang="tr-TR" dirty="0"/>
              <a:t>	</a:t>
            </a:r>
            <a:r>
              <a:rPr lang="en-US" altLang="tr-TR" dirty="0">
                <a:latin typeface="Courier New" panose="02070309020205020404" pitchFamily="49" charset="0"/>
              </a:rPr>
              <a:t>public static void main(</a:t>
            </a:r>
            <a:r>
              <a:rPr lang="en-US" altLang="tr-TR" b="1" dirty="0">
                <a:latin typeface="Courier New" panose="02070309020205020404" pitchFamily="49" charset="0"/>
              </a:rPr>
              <a:t>String[] </a:t>
            </a:r>
            <a:r>
              <a:rPr lang="en-US" altLang="tr-TR" b="1" dirty="0" err="1">
                <a:latin typeface="Courier New" panose="02070309020205020404" pitchFamily="49" charset="0"/>
              </a:rPr>
              <a:t>args</a:t>
            </a:r>
            <a:r>
              <a:rPr lang="en-US" altLang="tr-TR" dirty="0">
                <a:latin typeface="Courier New" panose="02070309020205020404" pitchFamily="49" charset="0"/>
              </a:rPr>
              <a:t>)</a:t>
            </a:r>
          </a:p>
          <a:p>
            <a:r>
              <a:rPr lang="tr-TR" altLang="tr-TR" dirty="0"/>
              <a:t>Komut satırından bir program çalıştırırken</a:t>
            </a:r>
            <a:r>
              <a:rPr lang="en-US" altLang="tr-TR" dirty="0"/>
              <a:t>, class </a:t>
            </a:r>
            <a:r>
              <a:rPr lang="tr-TR" altLang="tr-TR" dirty="0"/>
              <a:t>isminden sonra verilen </a:t>
            </a:r>
            <a:r>
              <a:rPr lang="tr-TR" altLang="tr-TR" dirty="0" err="1"/>
              <a:t>herşey</a:t>
            </a:r>
            <a:r>
              <a:rPr lang="tr-TR" altLang="tr-TR" dirty="0"/>
              <a:t> main metoduna </a:t>
            </a:r>
            <a:r>
              <a:rPr lang="en-US" altLang="tr-TR" dirty="0" err="1"/>
              <a:t>args</a:t>
            </a:r>
            <a:r>
              <a:rPr lang="en-US" altLang="tr-TR" dirty="0"/>
              <a:t> </a:t>
            </a:r>
            <a:r>
              <a:rPr lang="tr-TR" altLang="tr-TR" dirty="0"/>
              <a:t>dizisinin elemanları olarak verilir</a:t>
            </a:r>
            <a:r>
              <a:rPr lang="en-US" altLang="tr-TR" dirty="0"/>
              <a:t>.</a:t>
            </a:r>
          </a:p>
          <a:p>
            <a:pPr>
              <a:buNone/>
            </a:pPr>
            <a:r>
              <a:rPr lang="en-US" altLang="tr-TR" dirty="0">
                <a:latin typeface="Courier New" panose="02070309020205020404" pitchFamily="49" charset="0"/>
              </a:rPr>
              <a:t>	java </a:t>
            </a:r>
            <a:r>
              <a:rPr lang="tr-TR" altLang="tr-TR" dirty="0">
                <a:latin typeface="Courier New" panose="02070309020205020404" pitchFamily="49" charset="0"/>
              </a:rPr>
              <a:t>Merhaba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tr-TR" altLang="tr-TR" b="1" dirty="0">
                <a:latin typeface="Courier New" panose="02070309020205020404" pitchFamily="49" charset="0"/>
              </a:rPr>
              <a:t>isim </a:t>
            </a:r>
            <a:r>
              <a:rPr lang="tr-TR" altLang="tr-TR" b="1" dirty="0" err="1">
                <a:latin typeface="Courier New" panose="02070309020205020404" pitchFamily="49" charset="0"/>
              </a:rPr>
              <a:t>soyisim</a:t>
            </a:r>
            <a:endParaRPr lang="en-US" altLang="tr-TR" b="1" dirty="0">
              <a:latin typeface="Courier New" panose="02070309020205020404" pitchFamily="49" charset="0"/>
            </a:endParaRPr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pPr>
              <a:buNone/>
            </a:pPr>
            <a:r>
              <a:rPr lang="en-US" altLang="tr-TR" dirty="0">
                <a:latin typeface="Courier New" panose="02070309020205020404" pitchFamily="49" charset="0"/>
              </a:rPr>
              <a:t>	</a:t>
            </a:r>
            <a:r>
              <a:rPr lang="tr-TR" altLang="tr-TR" dirty="0">
                <a:latin typeface="Courier New" panose="02070309020205020404" pitchFamily="49" charset="0"/>
              </a:rPr>
              <a:t>Merhaba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tr-TR" altLang="tr-TR" dirty="0">
                <a:latin typeface="Courier New" panose="02070309020205020404" pitchFamily="49" charset="0"/>
              </a:rPr>
              <a:t>isim </a:t>
            </a:r>
            <a:r>
              <a:rPr lang="tr-TR" altLang="tr-TR" dirty="0" err="1">
                <a:latin typeface="Courier New" panose="02070309020205020404" pitchFamily="49" charset="0"/>
              </a:rPr>
              <a:t>soyisim</a:t>
            </a:r>
            <a:endParaRPr lang="en-US" altLang="tr-TR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3578" y="3623733"/>
            <a:ext cx="8456613" cy="1200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tr-TR" sz="1800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   </a:t>
            </a:r>
            <a:r>
              <a:rPr lang="en-US" altLang="tr-TR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tr-TR" sz="1800" dirty="0">
                <a:latin typeface="Courier New" panose="02070309020205020404" pitchFamily="49" charset="0"/>
              </a:rPr>
              <a:t>(“</a:t>
            </a:r>
            <a:r>
              <a:rPr lang="tr-TR" altLang="tr-TR" sz="1800" dirty="0">
                <a:latin typeface="Courier New" panose="02070309020205020404" pitchFamily="49" charset="0"/>
              </a:rPr>
              <a:t>Merhaba</a:t>
            </a:r>
            <a:r>
              <a:rPr lang="en-US" altLang="tr-TR" sz="1800" dirty="0">
                <a:latin typeface="Courier New" panose="02070309020205020404" pitchFamily="49" charset="0"/>
              </a:rPr>
              <a:t> “ + </a:t>
            </a:r>
            <a:r>
              <a:rPr lang="en-US" altLang="tr-TR" sz="1800" b="1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b="1" dirty="0">
                <a:latin typeface="Courier New" panose="02070309020205020404" pitchFamily="49" charset="0"/>
              </a:rPr>
              <a:t>[0]</a:t>
            </a:r>
            <a:r>
              <a:rPr lang="en-US" altLang="tr-TR" sz="1800" dirty="0">
                <a:latin typeface="Courier New" panose="02070309020205020404" pitchFamily="49" charset="0"/>
              </a:rPr>
              <a:t> + “ “ + </a:t>
            </a:r>
            <a:r>
              <a:rPr lang="en-US" altLang="tr-TR" sz="1800" b="1" dirty="0" err="1">
                <a:latin typeface="Courier New" panose="02070309020205020404" pitchFamily="49" charset="0"/>
              </a:rPr>
              <a:t>args</a:t>
            </a:r>
            <a:r>
              <a:rPr lang="en-US" altLang="tr-TR" sz="1800" b="1" dirty="0">
                <a:latin typeface="Courier New" panose="02070309020205020404" pitchFamily="49" charset="0"/>
              </a:rPr>
              <a:t>[1]</a:t>
            </a:r>
            <a:r>
              <a:rPr lang="en-US" altLang="tr-TR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5477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isimlerinde </a:t>
            </a:r>
            <a:r>
              <a:rPr lang="en-US" dirty="0"/>
              <a:t>= </a:t>
            </a:r>
            <a:r>
              <a:rPr lang="tr-TR" dirty="0"/>
              <a:t>kullanılması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Refer</a:t>
            </a:r>
            <a:r>
              <a:rPr lang="tr-TR" dirty="0" err="1"/>
              <a:t>ans</a:t>
            </a:r>
            <a:r>
              <a:rPr lang="tr-TR" dirty="0"/>
              <a:t> </a:t>
            </a:r>
            <a:r>
              <a:rPr lang="en-US" dirty="0"/>
              <a:t>T</a:t>
            </a:r>
            <a:r>
              <a:rPr lang="tr-TR" dirty="0"/>
              <a:t>i</a:t>
            </a:r>
            <a:r>
              <a:rPr lang="en-US" dirty="0"/>
              <a:t>p</a:t>
            </a:r>
            <a:r>
              <a:rPr lang="tr-TR" dirty="0" err="1"/>
              <a:t>leri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33" y="2018702"/>
            <a:ext cx="7575668" cy="4046008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== </a:t>
            </a:r>
            <a:r>
              <a:rPr lang="tr-TR" altLang="tr-TR" dirty="0"/>
              <a:t>ile dizileri karşılaştırma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00" y="2018702"/>
            <a:ext cx="8592432" cy="4557501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Two Arrays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994377" cy="3450613"/>
          </a:xfrm>
        </p:spPr>
        <p:txBody>
          <a:bodyPr/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To test two arrays for equality you need to define an </a:t>
            </a:r>
            <a:r>
              <a:rPr lang="en-US" dirty="0">
                <a:latin typeface="Courier New" pitchFamily="49" charset="0"/>
              </a:rPr>
              <a:t>equals</a:t>
            </a:r>
            <a:r>
              <a:rPr lang="en-US" dirty="0"/>
              <a:t> method that returns true if and only the arrays have the same length and all corresponding values are equal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This code shows an example of an </a:t>
            </a:r>
            <a:r>
              <a:rPr lang="en-US" dirty="0">
                <a:latin typeface="Courier New" pitchFamily="49" charset="0"/>
              </a:rPr>
              <a:t>equals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95" y="1479374"/>
            <a:ext cx="5181600" cy="509587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0295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Çok boyutlu diziler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8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altLang="tr-TR" sz="2200" dirty="0"/>
              <a:t>Birden fazla </a:t>
            </a:r>
            <a:r>
              <a:rPr lang="tr-TR" altLang="tr-TR" sz="2200" dirty="0" err="1"/>
              <a:t>index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boyut sayısı</a:t>
            </a:r>
            <a:r>
              <a:rPr lang="en-US" altLang="tr-TR" sz="2000" dirty="0"/>
              <a:t> = </a:t>
            </a:r>
            <a:r>
              <a:rPr lang="tr-TR" altLang="tr-TR" sz="2000" dirty="0" err="1"/>
              <a:t>index</a:t>
            </a:r>
            <a:r>
              <a:rPr lang="tr-TR" altLang="tr-TR" sz="2000" dirty="0"/>
              <a:t> sayısı</a:t>
            </a:r>
            <a:endParaRPr lang="en-US" altLang="tr-TR" sz="2000" dirty="0"/>
          </a:p>
          <a:p>
            <a:pPr>
              <a:lnSpc>
                <a:spcPct val="80000"/>
              </a:lnSpc>
              <a:buNone/>
            </a:pP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en-US" altLang="tr-TR" sz="2200" dirty="0"/>
              <a:t>2-D </a:t>
            </a:r>
            <a:r>
              <a:rPr lang="tr-TR" altLang="tr-TR" sz="2200" dirty="0"/>
              <a:t>dizi bir tablo veya ızgara gibi düşünülebilir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bir boyutu satır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diğer boyutu sütun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hücre</a:t>
            </a:r>
            <a:r>
              <a:rPr lang="en-US" altLang="tr-TR" sz="2000" dirty="0"/>
              <a:t>: </a:t>
            </a:r>
            <a:r>
              <a:rPr lang="tr-TR" altLang="tr-TR" sz="2000" dirty="0"/>
              <a:t>bir satır ve bir sütunun kesişimi</a:t>
            </a:r>
            <a:endParaRPr lang="en-US" altLang="tr-TR" sz="2000" dirty="0"/>
          </a:p>
          <a:p>
            <a:pPr lvl="1">
              <a:lnSpc>
                <a:spcPct val="80000"/>
              </a:lnSpc>
            </a:pPr>
            <a:r>
              <a:rPr lang="tr-TR" altLang="tr-TR" sz="2000" dirty="0"/>
              <a:t>dizinin bir elemanı tablodaki bir hücreye karşılık gelir</a:t>
            </a:r>
          </a:p>
          <a:p>
            <a:pPr>
              <a:lnSpc>
                <a:spcPct val="80000"/>
              </a:lnSpc>
            </a:pPr>
            <a:r>
              <a:rPr lang="tr-TR" altLang="tr-TR" sz="2200" dirty="0"/>
              <a:t>iki </a:t>
            </a:r>
            <a:r>
              <a:rPr lang="tr-TR" altLang="tr-TR" sz="2200" dirty="0" err="1"/>
              <a:t>index</a:t>
            </a:r>
            <a:r>
              <a:rPr lang="en-US" altLang="tr-TR" sz="2200" dirty="0"/>
              <a:t>: [</a:t>
            </a:r>
            <a:r>
              <a:rPr lang="tr-TR" altLang="tr-TR" sz="2200" dirty="0"/>
              <a:t>satır</a:t>
            </a:r>
            <a:r>
              <a:rPr lang="en-US" altLang="tr-TR" sz="2200" dirty="0"/>
              <a:t>][</a:t>
            </a:r>
            <a:r>
              <a:rPr lang="tr-TR" altLang="tr-TR" sz="2200" dirty="0"/>
              <a:t>sütun</a:t>
            </a:r>
            <a:r>
              <a:rPr lang="en-US" altLang="tr-TR" sz="2200" dirty="0"/>
              <a:t>]</a:t>
            </a:r>
          </a:p>
          <a:p>
            <a:pPr>
              <a:lnSpc>
                <a:spcPct val="80000"/>
              </a:lnSpc>
            </a:pPr>
            <a:r>
              <a:rPr lang="tr-TR" altLang="tr-TR" sz="2200" dirty="0"/>
              <a:t>ilk boyut</a:t>
            </a:r>
            <a:r>
              <a:rPr lang="en-US" altLang="tr-TR" sz="2200" dirty="0"/>
              <a:t>: </a:t>
            </a:r>
            <a:r>
              <a:rPr lang="tr-TR" altLang="tr-TR" sz="2200" dirty="0"/>
              <a:t>satır</a:t>
            </a:r>
            <a:r>
              <a:rPr lang="en-US" altLang="tr-TR" sz="2200" dirty="0"/>
              <a:t> index</a:t>
            </a:r>
            <a:r>
              <a:rPr lang="tr-TR" altLang="tr-TR" sz="2200" dirty="0"/>
              <a:t>i</a:t>
            </a: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tr-TR" altLang="tr-TR" sz="2200" dirty="0"/>
              <a:t>ikinci boyut</a:t>
            </a:r>
            <a:r>
              <a:rPr lang="en-US" altLang="tr-TR" sz="2200" dirty="0"/>
              <a:t>: </a:t>
            </a:r>
            <a:r>
              <a:rPr lang="tr-TR" altLang="tr-TR" sz="2200" dirty="0"/>
              <a:t>sütun</a:t>
            </a:r>
            <a:r>
              <a:rPr lang="en-US" altLang="tr-TR" sz="2200" dirty="0"/>
              <a:t> index</a:t>
            </a:r>
            <a:r>
              <a:rPr lang="tr-TR" altLang="tr-TR" sz="2200" dirty="0"/>
              <a:t>i</a:t>
            </a:r>
            <a:endParaRPr lang="en-US" altLang="tr-TR" sz="2200" dirty="0"/>
          </a:p>
          <a:p>
            <a:pPr>
              <a:lnSpc>
                <a:spcPct val="80000"/>
              </a:lnSpc>
            </a:pPr>
            <a:r>
              <a:rPr lang="tr-TR" altLang="tr-TR" sz="2200" dirty="0"/>
              <a:t>bütün </a:t>
            </a:r>
            <a:r>
              <a:rPr lang="tr-TR" altLang="tr-TR" sz="2200" dirty="0" err="1"/>
              <a:t>indexler</a:t>
            </a:r>
            <a:r>
              <a:rPr lang="tr-TR" altLang="tr-TR" sz="2200" dirty="0"/>
              <a:t> sıfırdan başlar</a:t>
            </a:r>
            <a:endParaRPr lang="en-US" altLang="tr-TR" sz="2200" dirty="0"/>
          </a:p>
          <a:p>
            <a:pPr lvl="1">
              <a:lnSpc>
                <a:spcPct val="80000"/>
              </a:lnSpc>
            </a:pPr>
            <a:r>
              <a:rPr lang="tr-TR" altLang="tr-TR" sz="2000" dirty="0" err="1">
                <a:solidFill>
                  <a:srgbClr val="0033CC"/>
                </a:solidFill>
              </a:rPr>
              <a:t>Degerler</a:t>
            </a:r>
            <a:r>
              <a:rPr lang="en-US" altLang="tr-TR" sz="2000" dirty="0">
                <a:solidFill>
                  <a:srgbClr val="0033CC"/>
                </a:solidFill>
              </a:rPr>
              <a:t>[</a:t>
            </a:r>
            <a:r>
              <a:rPr lang="en-US" altLang="tr-TR" sz="2000" i="1" dirty="0">
                <a:solidFill>
                  <a:srgbClr val="0033CC"/>
                </a:solidFill>
              </a:rPr>
              <a:t>3</a:t>
            </a:r>
            <a:r>
              <a:rPr lang="en-US" altLang="tr-TR" sz="2000" dirty="0">
                <a:solidFill>
                  <a:srgbClr val="0033CC"/>
                </a:solidFill>
              </a:rPr>
              <a:t>][</a:t>
            </a:r>
            <a:r>
              <a:rPr lang="en-US" altLang="tr-TR" sz="2000" i="1" dirty="0">
                <a:solidFill>
                  <a:srgbClr val="0033CC"/>
                </a:solidFill>
              </a:rPr>
              <a:t>4</a:t>
            </a:r>
            <a:r>
              <a:rPr lang="en-US" altLang="tr-TR" sz="2000" dirty="0">
                <a:solidFill>
                  <a:srgbClr val="0033CC"/>
                </a:solidFill>
              </a:rPr>
              <a:t>]</a:t>
            </a:r>
            <a:r>
              <a:rPr lang="en-US" altLang="tr-TR" sz="2000" dirty="0"/>
              <a:t> = </a:t>
            </a:r>
            <a:r>
              <a:rPr lang="en-US" altLang="tr-TR" sz="2000" dirty="0">
                <a:solidFill>
                  <a:srgbClr val="0033CC"/>
                </a:solidFill>
              </a:rPr>
              <a:t>4</a:t>
            </a:r>
            <a:r>
              <a:rPr lang="tr-TR" altLang="tr-TR" sz="2000" dirty="0">
                <a:solidFill>
                  <a:srgbClr val="0033CC"/>
                </a:solidFill>
              </a:rPr>
              <a:t>.</a:t>
            </a:r>
            <a:r>
              <a:rPr lang="en-US" altLang="tr-TR" sz="2000" dirty="0">
                <a:solidFill>
                  <a:srgbClr val="0033CC"/>
                </a:solidFill>
              </a:rPr>
              <a:t> </a:t>
            </a:r>
            <a:r>
              <a:rPr lang="tr-TR" altLang="tr-TR" sz="2000" dirty="0">
                <a:solidFill>
                  <a:srgbClr val="0033CC"/>
                </a:solidFill>
              </a:rPr>
              <a:t>satır</a:t>
            </a:r>
            <a:r>
              <a:rPr lang="en-US" altLang="tr-TR" sz="2000" dirty="0"/>
              <a:t> </a:t>
            </a:r>
            <a:r>
              <a:rPr lang="tr-TR" altLang="tr-TR" sz="2000" dirty="0"/>
              <a:t>ve</a:t>
            </a:r>
            <a:r>
              <a:rPr lang="en-US" altLang="tr-TR" sz="2000" dirty="0"/>
              <a:t> </a:t>
            </a:r>
            <a:r>
              <a:rPr lang="en-US" altLang="tr-TR" sz="2000" dirty="0">
                <a:solidFill>
                  <a:srgbClr val="0033CC"/>
                </a:solidFill>
              </a:rPr>
              <a:t>5</a:t>
            </a:r>
            <a:r>
              <a:rPr lang="tr-TR" altLang="tr-TR" sz="2000" dirty="0">
                <a:solidFill>
                  <a:srgbClr val="0033CC"/>
                </a:solidFill>
              </a:rPr>
              <a:t>.</a:t>
            </a:r>
            <a:r>
              <a:rPr lang="en-US" altLang="tr-TR" sz="2000" dirty="0">
                <a:solidFill>
                  <a:srgbClr val="0033CC"/>
                </a:solidFill>
              </a:rPr>
              <a:t> </a:t>
            </a:r>
            <a:r>
              <a:rPr lang="tr-TR" altLang="tr-TR" sz="2000" dirty="0">
                <a:solidFill>
                  <a:srgbClr val="0033CC"/>
                </a:solidFill>
              </a:rPr>
              <a:t>sütun</a:t>
            </a:r>
            <a:endParaRPr lang="en-US" altLang="tr-TR" sz="2000" dirty="0"/>
          </a:p>
          <a:p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3023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2-D </a:t>
            </a:r>
            <a:r>
              <a:rPr lang="tr-TR" altLang="tr-TR" dirty="0"/>
              <a:t>Dizi</a:t>
            </a:r>
            <a:endParaRPr lang="en-US" dirty="0"/>
          </a:p>
        </p:txBody>
      </p:sp>
      <p:sp>
        <p:nvSpPr>
          <p:cNvPr id="5" name="Rectangle 1027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8668"/>
          </a:xfrm>
        </p:spPr>
        <p:txBody>
          <a:bodyPr/>
          <a:lstStyle/>
          <a:p>
            <a:pPr eaLnBrk="1" hangingPunct="1"/>
            <a:r>
              <a:rPr lang="en-US" altLang="tr-TR" sz="2400" dirty="0"/>
              <a:t>2</a:t>
            </a:r>
            <a:r>
              <a:rPr lang="tr-TR" altLang="tr-TR" sz="2400" dirty="0"/>
              <a:t> boyutlu 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tablo</a:t>
            </a:r>
            <a:r>
              <a:rPr lang="tr-TR" altLang="tr-TR" sz="2400" dirty="0"/>
              <a:t> adında bir </a:t>
            </a:r>
            <a:r>
              <a:rPr lang="en-US" altLang="tr-TR" sz="2400" dirty="0" err="1">
                <a:latin typeface="Courier New" panose="02070309020205020404" pitchFamily="49" charset="0"/>
              </a:rPr>
              <a:t>int</a:t>
            </a:r>
            <a:r>
              <a:rPr lang="en-US" altLang="tr-TR" sz="2400" dirty="0"/>
              <a:t> </a:t>
            </a:r>
            <a:r>
              <a:rPr lang="tr-TR" altLang="tr-TR" sz="2400" dirty="0"/>
              <a:t>dizisi</a:t>
            </a:r>
            <a:endParaRPr lang="en-US" altLang="tr-TR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tr-TR" altLang="tr-TR" sz="2400" dirty="0"/>
              <a:t>on satır ve altı sütundan oluşacak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tr-TR" sz="2400" dirty="0"/>
              <a:t> </a:t>
            </a:r>
            <a:r>
              <a:rPr lang="en-US" altLang="tr-TR" sz="2400" dirty="0" err="1">
                <a:latin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</a:rPr>
              <a:t>[][] </a:t>
            </a:r>
            <a:r>
              <a:rPr lang="tr-TR" altLang="tr-TR" sz="2400" dirty="0">
                <a:latin typeface="Courier New" panose="02070309020205020404" pitchFamily="49" charset="0"/>
              </a:rPr>
              <a:t>tablo</a:t>
            </a:r>
            <a:r>
              <a:rPr lang="en-US" altLang="tr-TR" sz="2400" dirty="0">
                <a:latin typeface="Courier New" panose="02070309020205020404" pitchFamily="49" charset="0"/>
              </a:rPr>
              <a:t> = new </a:t>
            </a:r>
            <a:r>
              <a:rPr lang="en-US" altLang="tr-TR" sz="2400" dirty="0" err="1">
                <a:latin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</a:rPr>
              <a:t>[10][6];</a:t>
            </a:r>
            <a:endParaRPr lang="tr-TR" altLang="tr-TR" sz="2400" dirty="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tr-TR" altLang="tr-TR" sz="24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ClrTx/>
              <a:buSzTx/>
              <a:buNone/>
            </a:pP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[][]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tabl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[10][6];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for (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= 0;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&lt; 10;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++)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     for (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= 0;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&lt; 6; 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++)</a:t>
            </a:r>
            <a:endParaRPr lang="en-US" altLang="tr-TR" sz="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tabl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US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satır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][</a:t>
            </a:r>
            <a:r>
              <a:rPr lang="tr-TR" altLang="tr-TR" dirty="0" err="1">
                <a:latin typeface="Arial" panose="020B0604020202020204" pitchFamily="34" charset="0"/>
                <a:cs typeface="Times New Roman" panose="02020603050405020304" pitchFamily="18" charset="0"/>
              </a:rPr>
              <a:t>sutun</a:t>
            </a:r>
            <a:r>
              <a:rPr lang="en-US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] = </a:t>
            </a:r>
            <a:r>
              <a:rPr lang="tr-TR" altLang="tr-TR" dirty="0">
                <a:latin typeface="Arial" panose="020B0604020202020204" pitchFamily="34" charset="0"/>
                <a:cs typeface="Times New Roman" panose="02020603050405020304" pitchFamily="18" charset="0"/>
              </a:rPr>
              <a:t>...</a:t>
            </a:r>
            <a:endParaRPr lang="en-US" altLang="tr-TR" sz="1600" dirty="0">
              <a:latin typeface="Arial" panose="020B0604020202020204" pitchFamily="34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tr-TR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25414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Çok boyutlu dizilerin oluşturulması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7" y="1650838"/>
            <a:ext cx="6980767" cy="50111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2678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 Boyutlu dizi oluşturma - örnek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tr-TR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diziDoldur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[][] M;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 = new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[4][5];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row=0; row &lt; 4; row++) {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5; col++) {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M[row][col] =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row+col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738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Ekrandan alacağınız </a:t>
            </a:r>
            <a:r>
              <a:rPr lang="en-US" b="1" dirty="0"/>
              <a:t>N</a:t>
            </a:r>
            <a:r>
              <a:rPr lang="tr-TR" b="1" dirty="0"/>
              <a:t> adet </a:t>
            </a:r>
            <a:r>
              <a:rPr lang="tr-TR" b="1" dirty="0" err="1"/>
              <a:t>tamsay</a:t>
            </a:r>
            <a:r>
              <a:rPr lang="en-US" b="1" dirty="0" err="1"/>
              <a:t>ının</a:t>
            </a:r>
            <a:r>
              <a:rPr lang="en-US" b="1" dirty="0"/>
              <a:t> </a:t>
            </a:r>
            <a:r>
              <a:rPr lang="en-US" b="1" dirty="0" err="1"/>
              <a:t>toplamını</a:t>
            </a:r>
            <a:r>
              <a:rPr lang="en-US" b="1" dirty="0"/>
              <a:t> </a:t>
            </a:r>
            <a:r>
              <a:rPr lang="en-US" b="1" dirty="0" err="1"/>
              <a:t>hesaplayan</a:t>
            </a:r>
            <a:r>
              <a:rPr lang="en-US" b="1" dirty="0"/>
              <a:t> </a:t>
            </a:r>
            <a:r>
              <a:rPr lang="tr-TR" b="1" dirty="0"/>
              <a:t>Java programını geliştiriniz. </a:t>
            </a:r>
            <a:endParaRPr lang="tr-TR" dirty="0"/>
          </a:p>
          <a:p>
            <a:r>
              <a:rPr lang="tr-TR" dirty="0"/>
              <a:t>Örnek </a:t>
            </a:r>
            <a:r>
              <a:rPr lang="tr-TR" dirty="0" err="1"/>
              <a:t>Input</a:t>
            </a:r>
            <a:r>
              <a:rPr lang="en-US" dirty="0"/>
              <a:t> (N = 5)</a:t>
            </a:r>
            <a:r>
              <a:rPr lang="tr-TR" dirty="0"/>
              <a:t>:</a:t>
            </a:r>
          </a:p>
          <a:p>
            <a:pPr lvl="1"/>
            <a:r>
              <a:rPr lang="en-US" dirty="0"/>
              <a:t>1</a:t>
            </a:r>
            <a:endParaRPr lang="tr-TR" dirty="0"/>
          </a:p>
          <a:p>
            <a:pPr lvl="1"/>
            <a:r>
              <a:rPr lang="en-US" dirty="0"/>
              <a:t>2</a:t>
            </a:r>
            <a:endParaRPr lang="tr-TR" dirty="0"/>
          </a:p>
          <a:p>
            <a:pPr lvl="1"/>
            <a:r>
              <a:rPr lang="tr-TR" dirty="0"/>
              <a:t>3</a:t>
            </a:r>
          </a:p>
          <a:p>
            <a:pPr lvl="1"/>
            <a:r>
              <a:rPr lang="en-US" dirty="0"/>
              <a:t>4</a:t>
            </a:r>
            <a:endParaRPr lang="tr-TR" dirty="0"/>
          </a:p>
          <a:p>
            <a:pPr lvl="1"/>
            <a:r>
              <a:rPr lang="en-US" dirty="0"/>
              <a:t>5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:</a:t>
            </a:r>
            <a:r>
              <a:rPr lang="en-US"/>
              <a:t>  Sum </a:t>
            </a:r>
            <a:r>
              <a:rPr lang="en-US" dirty="0"/>
              <a:t>= 15</a:t>
            </a:r>
            <a:endParaRPr lang="tr-T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</a:t>
            </a:r>
            <a:r>
              <a:rPr lang="tr-TR" altLang="en-US" dirty="0"/>
              <a:t>DIZILER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1579" y="2018703"/>
            <a:ext cx="9758288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tr-TR" dirty="0"/>
              <a:t>D</a:t>
            </a:r>
            <a:r>
              <a:rPr lang="tr-TR" altLang="tr-TR" dirty="0"/>
              <a:t>izi</a:t>
            </a:r>
            <a:r>
              <a:rPr lang="en-US" altLang="tr-TR" dirty="0"/>
              <a:t>: </a:t>
            </a:r>
            <a:r>
              <a:rPr lang="tr-TR" altLang="tr-TR" dirty="0"/>
              <a:t>belirli sayıda ve aynı veri türünden değişkenlere aynı adla erişilmesini sağlayan bir yapıdır.</a:t>
            </a:r>
          </a:p>
          <a:p>
            <a:pPr>
              <a:lnSpc>
                <a:spcPct val="90000"/>
              </a:lnSpc>
            </a:pPr>
            <a:endParaRPr lang="en-US" altLang="tr-TR" dirty="0"/>
          </a:p>
          <a:p>
            <a:pPr lvl="1">
              <a:lnSpc>
                <a:spcPct val="90000"/>
              </a:lnSpc>
            </a:pPr>
            <a:endParaRPr lang="en-US" altLang="tr-TR" sz="800" dirty="0"/>
          </a:p>
          <a:p>
            <a:pPr>
              <a:lnSpc>
                <a:spcPct val="90000"/>
              </a:lnSpc>
            </a:pPr>
            <a:r>
              <a:rPr lang="tr-TR" altLang="tr-TR" dirty="0"/>
              <a:t>Dizilerde döngü işlemleri sıklıkla kullanılır. Özellikle </a:t>
            </a:r>
            <a:r>
              <a:rPr lang="tr-TR" altLang="tr-TR" dirty="0" err="1"/>
              <a:t>for</a:t>
            </a:r>
            <a:r>
              <a:rPr lang="tr-TR" altLang="tr-TR" dirty="0"/>
              <a:t> döngüleri dizilerle kullanılmaya çok uygundur.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  <a:p>
            <a:pPr>
              <a:lnSpc>
                <a:spcPct val="90000"/>
              </a:lnSpc>
            </a:pPr>
            <a:r>
              <a:rPr lang="tr-TR" altLang="tr-TR" dirty="0"/>
              <a:t>Diziler tek boyutlu olabileceği gibi iki veya daha çok boyutlu da olabilirler. Matrisler iki boyutlu dizilere örnektir.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  <a:p>
            <a:pPr>
              <a:defRPr/>
            </a:pPr>
            <a:r>
              <a:rPr lang="tr-TR" dirty="0"/>
              <a:t>Diziler aşağıdaki gibi tanımlanır</a:t>
            </a:r>
            <a:r>
              <a:rPr lang="en-US" dirty="0"/>
              <a:t>:</a:t>
            </a:r>
          </a:p>
          <a:p>
            <a:pPr marL="320040" indent="-320040">
              <a:defRPr/>
            </a:pPr>
            <a:endParaRPr lang="en-US" sz="600" dirty="0"/>
          </a:p>
          <a:p>
            <a:pPr marL="320040" indent="-320040">
              <a:defRPr/>
            </a:pPr>
            <a:r>
              <a:rPr lang="tr-TR" i="1" dirty="0">
                <a:latin typeface="Courier New" pitchFamily="49" charset="0"/>
              </a:rPr>
              <a:t>  </a:t>
            </a:r>
            <a:r>
              <a:rPr lang="tr-TR" i="1" dirty="0" err="1">
                <a:latin typeface="Courier New" pitchFamily="49" charset="0"/>
              </a:rPr>
              <a:t>dizi_tipi</a:t>
            </a:r>
            <a:r>
              <a:rPr lang="en-US" i="1" dirty="0">
                <a:latin typeface="Courier New" pitchFamily="49" charset="0"/>
              </a:rPr>
              <a:t>[] </a:t>
            </a:r>
            <a:r>
              <a:rPr lang="tr-TR" i="1" dirty="0" err="1">
                <a:latin typeface="Courier New" pitchFamily="49" charset="0"/>
              </a:rPr>
              <a:t>dizi_adı</a:t>
            </a:r>
            <a:r>
              <a:rPr lang="en-US" i="1" dirty="0">
                <a:latin typeface="Courier New" pitchFamily="49" charset="0"/>
              </a:rPr>
              <a:t> = new </a:t>
            </a:r>
            <a:r>
              <a:rPr lang="tr-TR" i="1" dirty="0" err="1">
                <a:latin typeface="Courier New" pitchFamily="49" charset="0"/>
              </a:rPr>
              <a:t>dizi_tipi</a:t>
            </a:r>
            <a:r>
              <a:rPr lang="en-US" i="1" dirty="0">
                <a:latin typeface="Courier New" pitchFamily="49" charset="0"/>
              </a:rPr>
              <a:t>[</a:t>
            </a:r>
            <a:r>
              <a:rPr lang="tr-TR" i="1" dirty="0">
                <a:latin typeface="Courier New" pitchFamily="49" charset="0"/>
              </a:rPr>
              <a:t>uzunluk</a:t>
            </a:r>
            <a:r>
              <a:rPr lang="en-US" i="1" dirty="0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tr-TR" altLang="tr-TR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7769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</a:t>
            </a:r>
            <a:r>
              <a:rPr lang="tr-TR" altLang="en-US" dirty="0" err="1"/>
              <a:t>dIZILER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1579" y="2144889"/>
            <a:ext cx="1039046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tr-TR" dirty="0"/>
              <a:t>Örnekler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80</a:t>
            </a:r>
            <a:r>
              <a:rPr lang="tr-TR" dirty="0"/>
              <a:t> elemanlı </a:t>
            </a:r>
            <a:r>
              <a:rPr lang="en-US" dirty="0">
                <a:latin typeface="Courier New" pitchFamily="49" charset="0"/>
              </a:rPr>
              <a:t>char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tipinde bir dizi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char[] s</a:t>
            </a:r>
            <a:r>
              <a:rPr lang="tr-TR" dirty="0" err="1">
                <a:latin typeface="Courier New" pitchFamily="49" charset="0"/>
              </a:rPr>
              <a:t>emboller</a:t>
            </a:r>
            <a:r>
              <a:rPr lang="en-US" dirty="0">
                <a:latin typeface="Courier New" pitchFamily="49" charset="0"/>
              </a:rPr>
              <a:t> = new char[80];</a:t>
            </a:r>
            <a:br>
              <a:rPr lang="tr-TR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br>
              <a:rPr lang="en-US" sz="400" dirty="0">
                <a:latin typeface="Courier New" pitchFamily="49" charset="0"/>
              </a:rPr>
            </a:br>
            <a:r>
              <a:rPr lang="en-US" dirty="0"/>
              <a:t>100</a:t>
            </a:r>
            <a:r>
              <a:rPr lang="tr-TR" dirty="0"/>
              <a:t> elemanlı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dizisi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double[] </a:t>
            </a:r>
            <a:r>
              <a:rPr lang="tr-TR" dirty="0" err="1">
                <a:latin typeface="Courier New" pitchFamily="49" charset="0"/>
              </a:rPr>
              <a:t>sayilar</a:t>
            </a:r>
            <a:r>
              <a:rPr lang="en-US" dirty="0">
                <a:latin typeface="Courier New" pitchFamily="49" charset="0"/>
              </a:rPr>
              <a:t> = new double[100];</a:t>
            </a:r>
            <a:endParaRPr lang="tr-TR" dirty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endParaRPr lang="tr-TR" dirty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endParaRPr lang="en-US" dirty="0">
              <a:latin typeface="Courier New" pitchFamily="49" charset="0"/>
            </a:endParaRP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tr-TR" dirty="0" err="1"/>
              <a:t>sayilar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float[] </a:t>
            </a:r>
            <a:r>
              <a:rPr lang="tr-TR" dirty="0" err="1"/>
              <a:t>maaslar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String[]</a:t>
            </a:r>
            <a:r>
              <a:rPr lang="tr-TR" dirty="0"/>
              <a:t> isimler</a:t>
            </a:r>
            <a:r>
              <a:rPr lang="en-US" dirty="0"/>
              <a:t>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37850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1440" y="841182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/>
              <a:t>Dizi isimleri ile </a:t>
            </a:r>
            <a:r>
              <a:rPr lang="en-US" altLang="tr-TR" dirty="0"/>
              <a:t>[ ]</a:t>
            </a:r>
            <a:r>
              <a:rPr lang="tr-TR" altLang="tr-TR" dirty="0"/>
              <a:t> kullanımı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D13879-4A09-417F-8C12-2A6CEC0B34E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442155" y="1981200"/>
            <a:ext cx="9612698" cy="4876800"/>
          </a:xfrm>
        </p:spPr>
        <p:txBody>
          <a:bodyPr rtlCol="0"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1</a:t>
            </a:r>
            <a:r>
              <a:rPr lang="en-US" sz="1800" dirty="0"/>
              <a:t>. </a:t>
            </a:r>
            <a:r>
              <a:rPr lang="tr-TR" sz="1800" dirty="0"/>
              <a:t>Yeni bir tip adı oluşturmak için</a:t>
            </a:r>
            <a:r>
              <a:rPr lang="en-US" sz="1800" dirty="0"/>
              <a:t>, </a:t>
            </a:r>
            <a:r>
              <a:rPr lang="tr-TR" sz="1800" dirty="0"/>
              <a:t> örneğin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[] </a:t>
            </a:r>
            <a:r>
              <a:rPr lang="tr-TR" sz="1800" dirty="0">
                <a:latin typeface="Courier New" pitchFamily="49" charset="0"/>
              </a:rPr>
              <a:t>degerler</a:t>
            </a:r>
            <a:r>
              <a:rPr lang="en-US" sz="1800" dirty="0">
                <a:latin typeface="Courier New" pitchFamily="49" charset="0"/>
              </a:rPr>
              <a:t>;</a:t>
            </a:r>
            <a:r>
              <a:rPr lang="en-US" sz="1800" dirty="0"/>
              <a:t> </a:t>
            </a:r>
            <a:r>
              <a:rPr lang="tr-TR" sz="1800" dirty="0"/>
              <a:t>“int dizisi” türünde bir isim yaratır</a:t>
            </a:r>
            <a:endParaRPr lang="en-US" sz="18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dizisi</a:t>
            </a:r>
            <a:r>
              <a:rPr lang="tr-TR" dirty="0"/>
              <a:t> farklı türlerdir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int dizisi ismin türünü belirtir</a:t>
            </a:r>
            <a:r>
              <a:rPr lang="en-US" dirty="0"/>
              <a:t>, </a:t>
            </a:r>
            <a:r>
              <a:rPr lang="tr-TR" dirty="0"/>
              <a:t>verinin türünü değil</a:t>
            </a: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/>
              <a:t>2. </a:t>
            </a:r>
            <a:r>
              <a:rPr lang="tr-TR" sz="1800" dirty="0"/>
              <a:t>Yeni bir dizi oluşturmak için: </a:t>
            </a:r>
            <a:r>
              <a:rPr lang="en-US" sz="1800" dirty="0"/>
              <a:t> </a:t>
            </a: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= new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[100];</a:t>
            </a:r>
            <a:br>
              <a:rPr lang="tr-TR" sz="1800" dirty="0">
                <a:latin typeface="Courier New" pitchFamily="49" charset="0"/>
              </a:rPr>
            </a:br>
            <a:r>
              <a:rPr lang="en-US" sz="1800" dirty="0"/>
              <a:t>k = new </a:t>
            </a:r>
            <a:r>
              <a:rPr lang="en-US" sz="1800" dirty="0" err="1"/>
              <a:t>int</a:t>
            </a:r>
            <a:r>
              <a:rPr lang="en-US" sz="1800" dirty="0"/>
              <a:t>[3]; </a:t>
            </a:r>
            <a:br>
              <a:rPr lang="tr-TR" sz="1800" dirty="0"/>
            </a:br>
            <a:r>
              <a:rPr lang="en-US" sz="1800" dirty="0" err="1"/>
              <a:t>yt</a:t>
            </a:r>
            <a:r>
              <a:rPr lang="en-US" sz="1800" dirty="0"/>
              <a:t> = new float[7]; </a:t>
            </a:r>
            <a:br>
              <a:rPr lang="tr-TR" sz="1800" dirty="0"/>
            </a:br>
            <a:r>
              <a:rPr lang="tr-TR" sz="1800" dirty="0"/>
              <a:t>isimler</a:t>
            </a:r>
            <a:r>
              <a:rPr lang="en-US" sz="1800" dirty="0"/>
              <a:t> = new String[50];</a:t>
            </a:r>
            <a:endParaRPr lang="en-US" sz="1800" dirty="0">
              <a:latin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/>
              <a:t>3. </a:t>
            </a:r>
            <a:r>
              <a:rPr lang="tr-TR" sz="1800" dirty="0"/>
              <a:t>Dizi içindeki bir elemanı isimlendirmek için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tr-TR" sz="1800" dirty="0"/>
              <a:t>indexlenmiş değişken de denir</a:t>
            </a:r>
            <a:br>
              <a:rPr lang="en-US" sz="1800" dirty="0"/>
            </a:b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[3] = </a:t>
            </a:r>
            <a:r>
              <a:rPr lang="tr-TR" sz="1800" dirty="0">
                <a:latin typeface="Courier New" pitchFamily="49" charset="0"/>
              </a:rPr>
              <a:t>34;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(“</a:t>
            </a:r>
            <a:r>
              <a:rPr lang="tr-TR" sz="1800" dirty="0">
                <a:latin typeface="Courier New" pitchFamily="49" charset="0"/>
              </a:rPr>
              <a:t>Dizinin 3. elemanı</a:t>
            </a:r>
            <a:r>
              <a:rPr lang="en-US" sz="1800" dirty="0">
                <a:latin typeface="Courier New" pitchFamily="49" charset="0"/>
              </a:rPr>
              <a:t>" + </a:t>
            </a:r>
            <a:r>
              <a:rPr lang="tr-TR" sz="1800" dirty="0">
                <a:latin typeface="Courier New" pitchFamily="49" charset="0"/>
              </a:rPr>
              <a:t>değerler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tr-TR" sz="18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]);</a:t>
            </a:r>
            <a:endParaRPr lang="en-US" sz="1800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578" y="1026358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/>
              <a:t>Dizi terminolojisi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95" y="1937984"/>
            <a:ext cx="9210675" cy="3952875"/>
          </a:xfrm>
          <a:prstGeom prst="rect">
            <a:avLst/>
          </a:prstGeom>
        </p:spPr>
      </p:pic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Dizilerin uzunluğu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54A737-F55D-4757-AE76-80499AF5FB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451579" y="2018702"/>
            <a:ext cx="8643938" cy="4724400"/>
          </a:xfrm>
        </p:spPr>
        <p:txBody>
          <a:bodyPr rtlCol="0">
            <a:normAutofit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tr-TR" dirty="0"/>
              <a:t>Bir dizinin uzunluğu </a:t>
            </a:r>
            <a:r>
              <a:rPr lang="en-US" dirty="0">
                <a:latin typeface="Courier New" pitchFamily="49" charset="0"/>
              </a:rPr>
              <a:t>new</a:t>
            </a:r>
            <a:r>
              <a:rPr lang="tr-TR" dirty="0">
                <a:latin typeface="Courier New" pitchFamily="49" charset="0"/>
              </a:rPr>
              <a:t> </a:t>
            </a:r>
            <a:r>
              <a:rPr lang="tr-TR" dirty="0"/>
              <a:t>kullanılarak oluşturulduğu zaman parantez içinde verilir.</a:t>
            </a:r>
            <a:endParaRPr lang="en-US" dirty="0">
              <a:latin typeface="Courier New" pitchFamily="49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dizinin elemanlarına (değerlerine) ne kadar hafıza ayrılacağını belirlemek için ve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tr-TR" dirty="0"/>
              <a:t>dizinin en fazla ne kadar eleman alabileceğini belirlemek için kullanılır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"/>
              <a:defRPr/>
            </a:pPr>
            <a:r>
              <a:rPr lang="tr-TR" dirty="0"/>
              <a:t>elemanlara değer atanıp atanmamasına bakılmaksızın hafızada yer ayrılır</a:t>
            </a:r>
            <a:endParaRPr lang="en-US" dirty="0"/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"/>
              <a:defRPr/>
            </a:pPr>
            <a:endParaRPr lang="en-US" sz="800" dirty="0"/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latin typeface="Courier New" pitchFamily="49" charset="0"/>
              </a:rPr>
              <a:t>length</a:t>
            </a:r>
            <a:r>
              <a:rPr lang="en-US" dirty="0"/>
              <a:t>, </a:t>
            </a:r>
            <a:r>
              <a:rPr lang="tr-TR" dirty="0"/>
              <a:t>değişkeni kullanılarak dizinin uzunluğu öğrenilebilir 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tr-TR" dirty="0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[] </a:t>
            </a:r>
            <a:r>
              <a:rPr lang="tr-TR" dirty="0">
                <a:latin typeface="Courier New" pitchFamily="49" charset="0"/>
              </a:rPr>
              <a:t>sicaklik</a:t>
            </a:r>
            <a:r>
              <a:rPr lang="en-US" dirty="0">
                <a:latin typeface="Courier New" pitchFamily="49" charset="0"/>
              </a:rPr>
              <a:t> = new </a:t>
            </a:r>
            <a:r>
              <a:rPr lang="tr-TR" dirty="0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[20];</a:t>
            </a: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tr-TR" dirty="0">
                <a:latin typeface="Courier New" pitchFamily="49" charset="0"/>
              </a:rPr>
              <a:t>sicaklik</a:t>
            </a:r>
            <a:r>
              <a:rPr lang="en-US" dirty="0">
                <a:latin typeface="Courier New" pitchFamily="49" charset="0"/>
              </a:rPr>
              <a:t>.length);</a:t>
            </a:r>
          </a:p>
          <a:p>
            <a:pPr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800" dirty="0">
              <a:latin typeface="Courier New" pitchFamily="49" charset="0"/>
            </a:endParaRP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tr-TR" dirty="0"/>
              <a:t>Dizinin uzunluğu tanımlama esnasında belirtilir ve daha sonra dizi yeniden tanımlanmadığı sürece değiştirilemez. </a:t>
            </a:r>
            <a:endParaRPr lang="en-US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5072"/>
            <a:ext cx="9603275" cy="1049235"/>
          </a:xfrm>
        </p:spPr>
        <p:txBody>
          <a:bodyPr/>
          <a:lstStyle/>
          <a:p>
            <a:r>
              <a:rPr lang="tr-TR" altLang="tr-TR" dirty="0"/>
              <a:t>Alt-</a:t>
            </a:r>
            <a:r>
              <a:rPr lang="tr-TR" altLang="tr-TR" dirty="0" err="1"/>
              <a:t>index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51578" y="2085118"/>
            <a:ext cx="79925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/>
              <a:t>Diziler sıfırdan başlayan </a:t>
            </a:r>
            <a:r>
              <a:rPr lang="tr-TR" altLang="tr-TR" dirty="0" err="1"/>
              <a:t>altindexler</a:t>
            </a:r>
            <a:r>
              <a:rPr lang="tr-TR" altLang="tr-TR" dirty="0"/>
              <a:t> kullanırlar</a:t>
            </a:r>
            <a:endParaRPr lang="en-US" altLang="tr-TR" dirty="0"/>
          </a:p>
          <a:p>
            <a:pPr lvl="1"/>
            <a:r>
              <a:rPr lang="tr-TR" altLang="tr-TR" dirty="0"/>
              <a:t>ilk elemanın </a:t>
            </a:r>
            <a:r>
              <a:rPr lang="tr-TR" altLang="tr-TR" dirty="0" err="1"/>
              <a:t>indexi</a:t>
            </a:r>
            <a:r>
              <a:rPr lang="tr-TR" altLang="tr-TR" dirty="0"/>
              <a:t> </a:t>
            </a:r>
            <a:r>
              <a:rPr lang="en-US" altLang="tr-TR" dirty="0"/>
              <a:t>0</a:t>
            </a:r>
          </a:p>
          <a:p>
            <a:pPr lvl="1"/>
            <a:r>
              <a:rPr lang="tr-TR" altLang="tr-TR" dirty="0"/>
              <a:t>ikinci elemanın </a:t>
            </a:r>
            <a:r>
              <a:rPr lang="tr-TR" altLang="tr-TR" dirty="0" err="1"/>
              <a:t>indexi</a:t>
            </a:r>
            <a:r>
              <a:rPr lang="en-US" altLang="tr-TR" dirty="0"/>
              <a:t> 1</a:t>
            </a:r>
          </a:p>
          <a:p>
            <a:pPr lvl="1"/>
            <a:r>
              <a:rPr lang="en-US" altLang="tr-TR" dirty="0"/>
              <a:t>n</a:t>
            </a:r>
            <a:r>
              <a:rPr lang="tr-TR" altLang="tr-TR" dirty="0"/>
              <a:t>.</a:t>
            </a:r>
            <a:r>
              <a:rPr lang="tr-TR" altLang="tr-TR" baseline="30000" dirty="0"/>
              <a:t> </a:t>
            </a:r>
            <a:r>
              <a:rPr lang="en-US" altLang="tr-TR" dirty="0" err="1"/>
              <a:t>elem</a:t>
            </a:r>
            <a:r>
              <a:rPr lang="tr-TR" altLang="tr-TR" dirty="0"/>
              <a:t>anın</a:t>
            </a:r>
            <a:r>
              <a:rPr lang="en-US" altLang="tr-TR" dirty="0"/>
              <a:t> </a:t>
            </a:r>
            <a:r>
              <a:rPr lang="tr-TR" altLang="tr-TR" dirty="0" err="1"/>
              <a:t>indexi</a:t>
            </a:r>
            <a:r>
              <a:rPr lang="tr-TR" altLang="tr-TR" dirty="0"/>
              <a:t> </a:t>
            </a:r>
            <a:r>
              <a:rPr lang="en-US" altLang="tr-TR" dirty="0"/>
              <a:t>n-1</a:t>
            </a:r>
          </a:p>
          <a:p>
            <a:pPr lvl="1"/>
            <a:r>
              <a:rPr lang="tr-TR" altLang="tr-TR" dirty="0"/>
              <a:t>son elemanın </a:t>
            </a:r>
            <a:r>
              <a:rPr lang="tr-TR" altLang="tr-TR" dirty="0" err="1"/>
              <a:t>indexi</a:t>
            </a:r>
            <a:r>
              <a:rPr lang="en-US" altLang="tr-TR" dirty="0"/>
              <a:t> </a:t>
            </a:r>
            <a:r>
              <a:rPr lang="en-US" altLang="tr-TR" dirty="0">
                <a:latin typeface="Courier New" panose="02070309020205020404" pitchFamily="49" charset="0"/>
              </a:rPr>
              <a:t>length-1</a:t>
            </a: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dirty="0"/>
              <a:t>Örnek</a:t>
            </a:r>
            <a:r>
              <a:rPr lang="en-US" altLang="tr-TR" dirty="0"/>
              <a:t>:</a:t>
            </a:r>
          </a:p>
          <a:p>
            <a:pPr lvl="4"/>
            <a:r>
              <a:rPr lang="tr-TR" altLang="tr-TR" dirty="0">
                <a:latin typeface="Courier New" panose="02070309020205020404" pitchFamily="49" charset="0"/>
              </a:rPr>
              <a:t>   </a:t>
            </a:r>
            <a:r>
              <a:rPr lang="en-US" altLang="tr-TR" dirty="0" err="1">
                <a:latin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</a:rPr>
              <a:t>[] scores = {97, 86, 92, 71};</a:t>
            </a: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  <a:p>
            <a:pPr lvl="1"/>
            <a:endParaRPr lang="en-US" altLang="tr-TR" dirty="0">
              <a:latin typeface="Courier New" panose="02070309020205020404" pitchFamily="49" charset="0"/>
            </a:endParaRP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3933"/>
              </p:ext>
            </p:extLst>
          </p:nvPr>
        </p:nvGraphicFramePr>
        <p:xfrm>
          <a:off x="5790141" y="4676422"/>
          <a:ext cx="5521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26999" imgH="801523" progId="Word.Document.8">
                  <p:embed/>
                </p:oleObj>
              </mc:Choice>
              <mc:Fallback>
                <p:oleObj name="Document" r:id="rId2" imgW="4326999" imgH="801523" progId="Word.Document.8">
                  <p:embed/>
                  <p:pic>
                    <p:nvPicPr>
                      <p:cNvPr id="225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141" y="4676422"/>
                        <a:ext cx="5521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Index out of Range</a:t>
            </a:r>
            <a:r>
              <a:rPr lang="tr-TR" altLang="tr-TR" dirty="0"/>
              <a:t> </a:t>
            </a:r>
            <a:r>
              <a:rPr lang="tr-TR" altLang="tr-TR" dirty="0" err="1"/>
              <a:t>Exception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51579" y="2413338"/>
            <a:ext cx="96032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400" dirty="0">
                <a:latin typeface="Courier New" panose="02070309020205020404" pitchFamily="49" charset="0"/>
              </a:rPr>
              <a:t>length-1</a:t>
            </a:r>
            <a:r>
              <a:rPr lang="en-US" altLang="tr-TR" sz="2400" dirty="0"/>
              <a:t> </a:t>
            </a:r>
            <a:r>
              <a:rPr lang="tr-TR" altLang="tr-TR" sz="2400" dirty="0"/>
              <a:t>den daha büyük bir </a:t>
            </a:r>
            <a:r>
              <a:rPr lang="tr-TR" altLang="tr-TR" sz="2400" dirty="0" err="1"/>
              <a:t>altindex</a:t>
            </a:r>
            <a:r>
              <a:rPr lang="tr-TR" altLang="tr-TR" sz="2400" dirty="0"/>
              <a:t> kullanma </a:t>
            </a:r>
            <a:r>
              <a:rPr lang="en-US" altLang="tr-TR" sz="2400" i="1" dirty="0"/>
              <a:t>run time </a:t>
            </a:r>
            <a:r>
              <a:rPr lang="tr-TR" altLang="tr-TR" sz="2400" i="1" dirty="0"/>
              <a:t>–çalışma zamanı- </a:t>
            </a:r>
            <a:r>
              <a:rPr lang="en-US" altLang="tr-TR" sz="2400" dirty="0"/>
              <a:t>(</a:t>
            </a:r>
            <a:r>
              <a:rPr lang="tr-TR" altLang="tr-TR" sz="2400" dirty="0"/>
              <a:t>derleme zamanı değil</a:t>
            </a:r>
            <a:r>
              <a:rPr lang="en-US" altLang="tr-TR" sz="2400" dirty="0"/>
              <a:t>) </a:t>
            </a:r>
            <a:r>
              <a:rPr lang="tr-TR" altLang="tr-TR" sz="2400" dirty="0"/>
              <a:t>hatasına sebep olur</a:t>
            </a:r>
            <a:endParaRPr lang="en-US" altLang="tr-TR" sz="2400" dirty="0"/>
          </a:p>
          <a:p>
            <a:pPr lvl="1"/>
            <a:r>
              <a:rPr lang="en-US" altLang="tr-TR" sz="2400" dirty="0" err="1">
                <a:latin typeface="Courier New" panose="02070309020205020404" pitchFamily="49" charset="0"/>
              </a:rPr>
              <a:t>ArrayOutOfBoundsException</a:t>
            </a:r>
            <a:r>
              <a:rPr lang="en-US" altLang="tr-TR" sz="2400" dirty="0"/>
              <a:t> </a:t>
            </a:r>
            <a:r>
              <a:rPr lang="tr-TR" altLang="tr-TR" sz="2400" dirty="0"/>
              <a:t>hatası verir</a:t>
            </a:r>
            <a:endParaRPr lang="en-US" altLang="tr-TR" sz="2400" dirty="0"/>
          </a:p>
          <a:p>
            <a:pPr lvl="2"/>
            <a:r>
              <a:rPr lang="en-US" altLang="tr-TR" sz="2400" dirty="0"/>
              <a:t> </a:t>
            </a:r>
          </a:p>
          <a:p>
            <a:r>
              <a:rPr lang="en-US" altLang="tr-TR" sz="2400" dirty="0"/>
              <a:t>C </a:t>
            </a:r>
            <a:r>
              <a:rPr lang="tr-TR" altLang="tr-TR" sz="2400" dirty="0"/>
              <a:t>ve </a:t>
            </a:r>
            <a:r>
              <a:rPr lang="en-US" altLang="tr-TR" sz="2400" dirty="0"/>
              <a:t>C++</a:t>
            </a:r>
            <a:r>
              <a:rPr lang="tr-TR" altLang="tr-TR" sz="2400" dirty="0"/>
              <a:t> gibi bazı diller </a:t>
            </a:r>
            <a:r>
              <a:rPr lang="tr-TR" altLang="tr-TR" sz="2400" dirty="0" err="1"/>
              <a:t>run</a:t>
            </a:r>
            <a:r>
              <a:rPr lang="tr-TR" altLang="tr-TR" sz="2400" dirty="0"/>
              <a:t> time hatayı bile vermez</a:t>
            </a:r>
            <a:endParaRPr lang="en-US" altLang="tr-TR" sz="2400" dirty="0"/>
          </a:p>
          <a:p>
            <a:pPr lvl="1"/>
            <a:r>
              <a:rPr lang="tr-TR" altLang="tr-TR" sz="2400" dirty="0"/>
              <a:t>bu dillerin en tehlikeli özelliklerinden biri de sınır dışı </a:t>
            </a:r>
            <a:r>
              <a:rPr lang="tr-TR" altLang="tr-TR" sz="2400" dirty="0" err="1"/>
              <a:t>indexlere</a:t>
            </a:r>
            <a:r>
              <a:rPr lang="tr-TR" altLang="tr-TR" sz="2400" dirty="0"/>
              <a:t> izin vermeleridir</a:t>
            </a:r>
            <a:endParaRPr lang="en-US" altLang="tr-TR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5680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Dizileri </a:t>
            </a:r>
            <a:r>
              <a:rPr lang="tr-TR" dirty="0" err="1"/>
              <a:t>Metodlara</a:t>
            </a:r>
            <a:r>
              <a:rPr lang="tr-TR" dirty="0"/>
              <a:t> parametre olarak vermek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35" y="2015732"/>
            <a:ext cx="7858655" cy="4466035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03</a:t>
            </a:r>
            <a:r>
              <a:rPr lang="en-US" dirty="0"/>
              <a:t>.0</a:t>
            </a:r>
            <a:r>
              <a:rPr lang="tr-TR" dirty="0"/>
              <a:t>3</a:t>
            </a:r>
            <a:r>
              <a:rPr lang="en-US" dirty="0"/>
              <a:t>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4434</TotalTime>
  <Words>961</Words>
  <Application>Microsoft Office PowerPoint</Application>
  <PresentationFormat>Widescreen</PresentationFormat>
  <Paragraphs>136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Monotype Sorts</vt:lpstr>
      <vt:lpstr>Wingdings</vt:lpstr>
      <vt:lpstr>Wingdings 2</vt:lpstr>
      <vt:lpstr>Galeri</vt:lpstr>
      <vt:lpstr>Document</vt:lpstr>
      <vt:lpstr>VOLKAN TUYJI</vt:lpstr>
      <vt:lpstr>Java DIZILER</vt:lpstr>
      <vt:lpstr>Java dIZILER</vt:lpstr>
      <vt:lpstr>Dizi isimleri ile [ ] kullanımı</vt:lpstr>
      <vt:lpstr>Dizi terminolojisi</vt:lpstr>
      <vt:lpstr>Dizilerin uzunluğu</vt:lpstr>
      <vt:lpstr>Alt-index</vt:lpstr>
      <vt:lpstr>Index out of Range Exception</vt:lpstr>
      <vt:lpstr>Dizileri Metodlara parametre olarak vermek</vt:lpstr>
      <vt:lpstr>main Metodunun parametreleri</vt:lpstr>
      <vt:lpstr>Dizi isimlerinde = kullanılması: Referans Tipleri</vt:lpstr>
      <vt:lpstr>== ile dizileri karşılaştırma</vt:lpstr>
      <vt:lpstr>Testing Two Arrays for Equality</vt:lpstr>
      <vt:lpstr>Çok boyutlu diziler</vt:lpstr>
      <vt:lpstr>2-D Dizi</vt:lpstr>
      <vt:lpstr>Çok boyutlu dizilerin oluşturulması</vt:lpstr>
      <vt:lpstr>2 Boyutlu dizi oluşturma - örnek</vt:lpstr>
      <vt:lpstr>LAB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Volkan TUYJİ</cp:lastModifiedBy>
  <cp:revision>298</cp:revision>
  <dcterms:created xsi:type="dcterms:W3CDTF">2018-01-02T11:14:43Z</dcterms:created>
  <dcterms:modified xsi:type="dcterms:W3CDTF">2021-04-04T11:40:44Z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