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85" r:id="rId3"/>
    <p:sldId id="258" r:id="rId4"/>
    <p:sldId id="259" r:id="rId6"/>
    <p:sldId id="300" r:id="rId7"/>
    <p:sldId id="328" r:id="rId8"/>
    <p:sldId id="287" r:id="rId9"/>
    <p:sldId id="305" r:id="rId10"/>
    <p:sldId id="306" r:id="rId11"/>
    <p:sldId id="307" r:id="rId12"/>
    <p:sldId id="308" r:id="rId13"/>
    <p:sldId id="309" r:id="rId14"/>
    <p:sldId id="316" r:id="rId15"/>
    <p:sldId id="326" r:id="rId16"/>
    <p:sldId id="327" r:id="rId17"/>
    <p:sldId id="325" r:id="rId18"/>
    <p:sldId id="324" r:id="rId19"/>
    <p:sldId id="323" r:id="rId20"/>
    <p:sldId id="317" r:id="rId21"/>
    <p:sldId id="310" r:id="rId22"/>
    <p:sldId id="311" r:id="rId23"/>
    <p:sldId id="322" r:id="rId24"/>
    <p:sldId id="312" r:id="rId25"/>
    <p:sldId id="303" r:id="rId26"/>
  </p:sldIdLst>
  <p:sldSz cx="9144000" cy="514477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3227" autoAdjust="0"/>
  </p:normalViewPr>
  <p:slideViewPr>
    <p:cSldViewPr>
      <p:cViewPr varScale="1">
        <p:scale>
          <a:sx n="98" d="100"/>
          <a:sy n="98" d="100"/>
        </p:scale>
        <p:origin x="152" y="5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0609E5-0D7D-4A72-A3E7-84F347EBBF9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3E3D15-37DA-4B0B-BB5B-F9782FE4C10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9AAB4CE-8A27-47B7-B03E-50DEC6974D5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9AAB4CE-8A27-47B7-B03E-50DEC6974D5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9AAB4CE-8A27-47B7-B03E-50DEC6974D5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29AAB4CE-8A27-47B7-B03E-50DEC6974D5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9378248-A63A-4CC1-A050-FA7A832C65B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B4BFE3-3554-44DF-AACC-08A711377ADC}" type="slidenum">
              <a:rPr lang="zh-CN" altLang="en-US" smtClean="0"/>
            </a:fld>
            <a:endParaRPr lang="zh-CN" altLang="en-US"/>
          </a:p>
        </p:txBody>
      </p:sp>
    </p:spTree>
  </p:cSld>
  <p:clrMapOvr>
    <a:masterClrMapping/>
  </p:clrMapOvr>
  <p:transition spd="med" advClick="0" advTm="0">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fld>
            <a:endParaRPr lang="zh-CN" altLang="en-US"/>
          </a:p>
        </p:txBody>
      </p:sp>
      <p:sp>
        <p:nvSpPr>
          <p:cNvPr id="5" name="矩形 4"/>
          <p:cNvSpPr/>
          <p:nvPr userDrawn="1"/>
        </p:nvSpPr>
        <p:spPr>
          <a:xfrm>
            <a:off x="0" y="232284"/>
            <a:ext cx="39556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
        <p:nvSpPr>
          <p:cNvPr id="6" name="文本框 37"/>
          <p:cNvSpPr txBox="1"/>
          <p:nvPr userDrawn="1"/>
        </p:nvSpPr>
        <p:spPr>
          <a:xfrm>
            <a:off x="467576" y="232284"/>
            <a:ext cx="1836172" cy="315475"/>
          </a:xfrm>
          <a:prstGeom prst="rect">
            <a:avLst/>
          </a:prstGeom>
          <a:noFill/>
        </p:spPr>
        <p:txBody>
          <a:bodyPr wrap="square" lIns="68584" tIns="34292" rIns="68584" bIns="34292" rtlCol="0">
            <a:spAutoFit/>
          </a:bodyPr>
          <a:lstStyle/>
          <a:p>
            <a:pPr lvl="0" algn="dist"/>
            <a:r>
              <a:rPr lang="zh-CN" altLang="zh-CN" sz="1600" b="0" kern="1200" dirty="0">
                <a:solidFill>
                  <a:schemeClr val="accent1"/>
                </a:solidFill>
                <a:latin typeface="微软雅黑" panose="020B0503020204020204" pitchFamily="34" charset="-122"/>
                <a:ea typeface="微软雅黑" panose="020B0503020204020204" pitchFamily="34" charset="-122"/>
                <a:cs typeface="+mn-cs"/>
              </a:rPr>
              <a:t>成功项目展示</a:t>
            </a:r>
            <a:endParaRPr lang="zh-CN" altLang="zh-CN" sz="1600" b="0" kern="1200" dirty="0">
              <a:solidFill>
                <a:schemeClr val="accent1"/>
              </a:solidFill>
              <a:latin typeface="微软雅黑" panose="020B0503020204020204" pitchFamily="34" charset="-122"/>
              <a:ea typeface="微软雅黑" panose="020B0503020204020204" pitchFamily="34" charset="-122"/>
              <a:cs typeface="+mn-cs"/>
            </a:endParaRPr>
          </a:p>
        </p:txBody>
      </p:sp>
      <p:sp>
        <p:nvSpPr>
          <p:cNvPr id="7" name="文本框 38"/>
          <p:cNvSpPr txBox="1"/>
          <p:nvPr userDrawn="1"/>
        </p:nvSpPr>
        <p:spPr>
          <a:xfrm>
            <a:off x="431540" y="556320"/>
            <a:ext cx="2039271" cy="207753"/>
          </a:xfrm>
          <a:prstGeom prst="rect">
            <a:avLst/>
          </a:prstGeom>
          <a:noFill/>
        </p:spPr>
        <p:txBody>
          <a:bodyPr wrap="square" lIns="68584" tIns="34292" rIns="68584" bIns="34292" rtlCol="0">
            <a:spAutoFit/>
          </a:bodyPr>
          <a:lstStyle/>
          <a:p>
            <a:pPr algn="dist" defTabSz="685165"/>
            <a:r>
              <a:rPr lang="en-US" altLang="zh-CN" sz="900" dirty="0">
                <a:solidFill>
                  <a:schemeClr val="tx1">
                    <a:lumMod val="50000"/>
                    <a:lumOff val="50000"/>
                  </a:schemeClr>
                </a:solidFill>
                <a:cs typeface="+mn-ea"/>
                <a:sym typeface="+mn-lt"/>
              </a:rPr>
              <a:t>ADD RELATED TITLE WORDS</a:t>
            </a:r>
            <a:endParaRPr lang="zh-CN" altLang="en-US" sz="900" dirty="0">
              <a:solidFill>
                <a:schemeClr val="tx1">
                  <a:lumMod val="50000"/>
                  <a:lumOff val="50000"/>
                </a:schemeClr>
              </a:solidFill>
              <a:cs typeface="+mn-ea"/>
              <a:sym typeface="+mn-lt"/>
            </a:endParaRPr>
          </a:p>
        </p:txBody>
      </p:sp>
    </p:spTree>
  </p:cSld>
  <p:clrMapOvr>
    <a:masterClrMapping/>
  </p:clrMapOvr>
  <p:transition spd="med" advClick="0" advTm="0">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fld>
            <a:endParaRPr lang="zh-CN" altLang="en-US"/>
          </a:p>
        </p:txBody>
      </p:sp>
      <p:sp>
        <p:nvSpPr>
          <p:cNvPr id="5" name="矩形 4"/>
          <p:cNvSpPr/>
          <p:nvPr userDrawn="1"/>
        </p:nvSpPr>
        <p:spPr>
          <a:xfrm>
            <a:off x="0" y="232284"/>
            <a:ext cx="39556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
        <p:nvSpPr>
          <p:cNvPr id="6" name="文本框 37"/>
          <p:cNvSpPr txBox="1"/>
          <p:nvPr userDrawn="1"/>
        </p:nvSpPr>
        <p:spPr>
          <a:xfrm>
            <a:off x="467576" y="232284"/>
            <a:ext cx="1836172" cy="315475"/>
          </a:xfrm>
          <a:prstGeom prst="rect">
            <a:avLst/>
          </a:prstGeom>
          <a:noFill/>
        </p:spPr>
        <p:txBody>
          <a:bodyPr wrap="square" lIns="68584" tIns="34292" rIns="68584" bIns="34292" rtlCol="0">
            <a:spAutoFit/>
          </a:bodyPr>
          <a:lstStyle/>
          <a:p>
            <a:pPr algn="dist"/>
            <a:r>
              <a:rPr lang="zh-CN" altLang="zh-CN" sz="1600" b="0" kern="1200" dirty="0">
                <a:solidFill>
                  <a:schemeClr val="accent1"/>
                </a:solidFill>
                <a:latin typeface="微软雅黑" panose="020B0503020204020204" pitchFamily="34" charset="-122"/>
                <a:ea typeface="微软雅黑" panose="020B0503020204020204" pitchFamily="34" charset="-122"/>
                <a:cs typeface="+mn-cs"/>
              </a:rPr>
              <a:t>明年工作计划</a:t>
            </a:r>
            <a:endParaRPr lang="zh-CN" altLang="zh-CN" sz="1600" b="0" kern="1200" dirty="0">
              <a:solidFill>
                <a:schemeClr val="accent1"/>
              </a:solidFill>
              <a:latin typeface="微软雅黑" panose="020B0503020204020204" pitchFamily="34" charset="-122"/>
              <a:ea typeface="微软雅黑" panose="020B0503020204020204" pitchFamily="34" charset="-122"/>
              <a:cs typeface="+mn-cs"/>
            </a:endParaRPr>
          </a:p>
        </p:txBody>
      </p:sp>
      <p:sp>
        <p:nvSpPr>
          <p:cNvPr id="7" name="文本框 38"/>
          <p:cNvSpPr txBox="1"/>
          <p:nvPr userDrawn="1"/>
        </p:nvSpPr>
        <p:spPr>
          <a:xfrm>
            <a:off x="431540" y="556320"/>
            <a:ext cx="2039271" cy="207753"/>
          </a:xfrm>
          <a:prstGeom prst="rect">
            <a:avLst/>
          </a:prstGeom>
          <a:noFill/>
        </p:spPr>
        <p:txBody>
          <a:bodyPr wrap="square" lIns="68584" tIns="34292" rIns="68584" bIns="34292" rtlCol="0">
            <a:spAutoFit/>
          </a:bodyPr>
          <a:lstStyle/>
          <a:p>
            <a:pPr algn="dist" defTabSz="685165"/>
            <a:r>
              <a:rPr lang="en-US" altLang="zh-CN" sz="900" dirty="0">
                <a:solidFill>
                  <a:schemeClr val="tx1">
                    <a:lumMod val="50000"/>
                    <a:lumOff val="50000"/>
                  </a:schemeClr>
                </a:solidFill>
                <a:cs typeface="+mn-ea"/>
                <a:sym typeface="+mn-lt"/>
              </a:rPr>
              <a:t>ADD RELATED TITLE WORDS</a:t>
            </a:r>
            <a:endParaRPr lang="zh-CN" altLang="en-US" sz="900" dirty="0">
              <a:solidFill>
                <a:schemeClr val="tx1">
                  <a:lumMod val="50000"/>
                  <a:lumOff val="50000"/>
                </a:schemeClr>
              </a:solidFill>
              <a:cs typeface="+mn-ea"/>
              <a:sym typeface="+mn-lt"/>
            </a:endParaRPr>
          </a:p>
        </p:txBody>
      </p:sp>
    </p:spTree>
  </p:cSld>
  <p:clrMapOvr>
    <a:masterClrMapping/>
  </p:clrMapOvr>
  <p:transition spd="med" advClick="0" advTm="0">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9378248-A63A-4CC1-A050-FA7A832C65B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B4BFE3-3554-44DF-AACC-08A711377ADC}" type="slidenum">
              <a:rPr lang="zh-CN" altLang="en-US" smtClean="0"/>
            </a:fld>
            <a:endParaRPr lang="zh-CN" altLang="en-US"/>
          </a:p>
        </p:txBody>
      </p:sp>
    </p:spTree>
  </p:cSld>
  <p:clrMapOvr>
    <a:masterClrMapping/>
  </p:clrMapOvr>
  <p:transition spd="med" advClick="0" advTm="0">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9378248-A63A-4CC1-A050-FA7A832C65B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B4BFE3-3554-44DF-AACC-08A711377ADC}" type="slidenum">
              <a:rPr lang="zh-CN" altLang="en-US" smtClean="0"/>
            </a:fld>
            <a:endParaRPr lang="zh-CN" altLang="en-US"/>
          </a:p>
        </p:txBody>
      </p:sp>
    </p:spTree>
  </p:cSld>
  <p:clrMapOvr>
    <a:masterClrMapping/>
  </p:clrMapOvr>
  <p:transition spd="med" advClick="0" advTm="0">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9378248-A63A-4CC1-A050-FA7A832C65B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B4BFE3-3554-44DF-AACC-08A711377ADC}" type="slidenum">
              <a:rPr lang="zh-CN" altLang="en-US" smtClean="0"/>
            </a:fld>
            <a:endParaRPr lang="zh-CN" altLang="en-US"/>
          </a:p>
        </p:txBody>
      </p:sp>
    </p:spTree>
  </p:cSld>
  <p:clrMapOvr>
    <a:masterClrMapping/>
  </p:clrMapOvr>
  <p:transition spd="med" advClick="0" advTm="0">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829"/>
            <a:ext cx="2057400" cy="329309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54829"/>
            <a:ext cx="6019800" cy="329309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9378248-A63A-4CC1-A050-FA7A832C65B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B4BFE3-3554-44DF-AACC-08A711377ADC}" type="slidenum">
              <a:rPr lang="zh-CN" altLang="en-US" smtClean="0"/>
            </a:fld>
            <a:endParaRPr lang="zh-CN" altLang="en-US"/>
          </a:p>
        </p:txBody>
      </p:sp>
    </p:spTree>
  </p:cSld>
  <p:clrMapOvr>
    <a:masterClrMapping/>
  </p:clrMapOvr>
  <p:transition spd="med" advClick="0" advTm="0">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2_标题和内容">
    <p:spTree>
      <p:nvGrpSpPr>
        <p:cNvPr id="1" name=""/>
        <p:cNvGrpSpPr/>
        <p:nvPr/>
      </p:nvGrpSpPr>
      <p:grpSpPr>
        <a:xfrm>
          <a:off x="0" y="0"/>
          <a:ext cx="0" cy="0"/>
          <a:chOff x="0" y="0"/>
          <a:chExt cx="0" cy="0"/>
        </a:xfrm>
      </p:grpSpPr>
    </p:spTree>
  </p:cSld>
  <p:clrMapOvr>
    <a:masterClrMapping/>
  </p:clrMapOvr>
  <p:transition spd="med" advClick="0" advTm="0">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3_标题和内容">
    <p:spTree>
      <p:nvGrpSpPr>
        <p:cNvPr id="1" name=""/>
        <p:cNvGrpSpPr/>
        <p:nvPr/>
      </p:nvGrpSpPr>
      <p:grpSpPr>
        <a:xfrm>
          <a:off x="0" y="0"/>
          <a:ext cx="0" cy="0"/>
          <a:chOff x="0" y="0"/>
          <a:chExt cx="0" cy="0"/>
        </a:xfrm>
      </p:grpSpPr>
    </p:spTree>
  </p:cSld>
  <p:clrMapOvr>
    <a:masterClrMapping/>
  </p:clrMapOvr>
  <p:transition spd="med" advClick="0" advTm="0">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Tree>
  </p:cSld>
  <p:clrMapOvr>
    <a:masterClrMapping/>
  </p:clrMapOvr>
  <p:transition spd="med" advClick="0" advTm="0">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6_标题和内容">
    <p:spTree>
      <p:nvGrpSpPr>
        <p:cNvPr id="1" name=""/>
        <p:cNvGrpSpPr/>
        <p:nvPr/>
      </p:nvGrpSpPr>
      <p:grpSpPr>
        <a:xfrm>
          <a:off x="0" y="0"/>
          <a:ext cx="0" cy="0"/>
          <a:chOff x="0" y="0"/>
          <a:chExt cx="0" cy="0"/>
        </a:xfrm>
      </p:grpSpPr>
    </p:spTree>
  </p:cSld>
  <p:clrMapOvr>
    <a:masterClrMapping/>
  </p:clrMapOvr>
  <p:transition spd="med" advClick="0" advTm="0">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9378248-A63A-4CC1-A050-FA7A832C65B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B4BFE3-3554-44DF-AACC-08A711377ADC}" type="slidenum">
              <a:rPr lang="zh-CN" altLang="en-US" smtClean="0"/>
            </a:fld>
            <a:endParaRPr lang="zh-CN" altLang="en-US"/>
          </a:p>
        </p:txBody>
      </p:sp>
    </p:spTree>
  </p:cSld>
  <p:clrMapOvr>
    <a:masterClrMapping/>
  </p:clrMapOvr>
  <p:transition spd="med" advClick="0" advTm="0">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15" name="任意多边形 14"/>
          <p:cNvSpPr/>
          <p:nvPr userDrawn="1"/>
        </p:nvSpPr>
        <p:spPr>
          <a:xfrm>
            <a:off x="8711160" y="4723360"/>
            <a:ext cx="432841" cy="432974"/>
          </a:xfrm>
          <a:custGeom>
            <a:avLst/>
            <a:gdLst>
              <a:gd name="connsiteX0" fmla="*/ 689548 w 1064301"/>
              <a:gd name="connsiteY0" fmla="*/ 0 h 1064301"/>
              <a:gd name="connsiteX1" fmla="*/ 957951 w 1064301"/>
              <a:gd name="connsiteY1" fmla="*/ 54188 h 1064301"/>
              <a:gd name="connsiteX2" fmla="*/ 1064301 w 1064301"/>
              <a:gd name="connsiteY2" fmla="*/ 111913 h 1064301"/>
              <a:gd name="connsiteX3" fmla="*/ 1064301 w 1064301"/>
              <a:gd name="connsiteY3" fmla="*/ 1064301 h 1064301"/>
              <a:gd name="connsiteX4" fmla="*/ 111913 w 1064301"/>
              <a:gd name="connsiteY4" fmla="*/ 1064301 h 1064301"/>
              <a:gd name="connsiteX5" fmla="*/ 54188 w 1064301"/>
              <a:gd name="connsiteY5" fmla="*/ 957951 h 1064301"/>
              <a:gd name="connsiteX6" fmla="*/ 0 w 1064301"/>
              <a:gd name="connsiteY6" fmla="*/ 689548 h 1064301"/>
              <a:gd name="connsiteX7" fmla="*/ 689548 w 1064301"/>
              <a:gd name="connsiteY7" fmla="*/ 0 h 106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4301" h="1064301">
                <a:moveTo>
                  <a:pt x="689548" y="0"/>
                </a:moveTo>
                <a:cubicBezTo>
                  <a:pt x="784755" y="0"/>
                  <a:pt x="875455" y="19295"/>
                  <a:pt x="957951" y="54188"/>
                </a:cubicBezTo>
                <a:lnTo>
                  <a:pt x="1064301" y="111913"/>
                </a:lnTo>
                <a:lnTo>
                  <a:pt x="1064301" y="1064301"/>
                </a:lnTo>
                <a:lnTo>
                  <a:pt x="111913" y="1064301"/>
                </a:lnTo>
                <a:lnTo>
                  <a:pt x="54188" y="957951"/>
                </a:lnTo>
                <a:cubicBezTo>
                  <a:pt x="19295" y="875455"/>
                  <a:pt x="0" y="784755"/>
                  <a:pt x="0" y="689548"/>
                </a:cubicBezTo>
                <a:cubicBezTo>
                  <a:pt x="0" y="308721"/>
                  <a:pt x="308721" y="0"/>
                  <a:pt x="689548"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 name="TextBox 15"/>
          <p:cNvSpPr txBox="1"/>
          <p:nvPr userDrawn="1"/>
        </p:nvSpPr>
        <p:spPr>
          <a:xfrm>
            <a:off x="8785275" y="4860172"/>
            <a:ext cx="340825" cy="221197"/>
          </a:xfrm>
          <a:prstGeom prst="rect">
            <a:avLst/>
          </a:prstGeom>
          <a:noFill/>
        </p:spPr>
        <p:txBody>
          <a:bodyPr wrap="square" lIns="51419" tIns="25709" rIns="51419" bIns="25709" rtlCol="0">
            <a:spAutoFit/>
          </a:bodyPr>
          <a:lstStyle/>
          <a:p>
            <a:pPr algn="ctr"/>
            <a:fld id="{2EEF1883-7A0E-4F66-9932-E581691AD397}" type="slidenum">
              <a:rPr lang="zh-CN" altLang="en-US" sz="1100" smtClean="0">
                <a:solidFill>
                  <a:schemeClr val="bg1">
                    <a:lumMod val="85000"/>
                  </a:schemeClr>
                </a:solidFill>
                <a:latin typeface="Arial Unicode MS" panose="020B0604020202020204" pitchFamily="34" charset="-122"/>
                <a:ea typeface="Arial Unicode MS" panose="020B0604020202020204" pitchFamily="34" charset="-122"/>
                <a:cs typeface="Arial Unicode MS" panose="020B0604020202020204" pitchFamily="34" charset="-122"/>
              </a:rPr>
            </a:fld>
            <a:r>
              <a:rPr lang="zh-CN" altLang="en-US" sz="1100" dirty="0">
                <a:solidFill>
                  <a:schemeClr val="bg1">
                    <a:lumMod val="85000"/>
                  </a:schemeClr>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100" b="0" dirty="0">
              <a:solidFill>
                <a:schemeClr val="bg1">
                  <a:lumMod val="85000"/>
                </a:schemeClr>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transition spd="med" advClick="0" advTm="0">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1026" name="Picture 2" descr="L:\下载\清新树叶装饰标签矢量素材\56f33ebe31d64.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1587"/>
            <a:ext cx="9144001" cy="514826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a:xfrm>
            <a:off x="0" y="160276"/>
            <a:ext cx="467291" cy="3240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
        <p:nvSpPr>
          <p:cNvPr id="4" name="文本框 37"/>
          <p:cNvSpPr txBox="1"/>
          <p:nvPr userDrawn="1"/>
        </p:nvSpPr>
        <p:spPr>
          <a:xfrm>
            <a:off x="545445" y="196280"/>
            <a:ext cx="2190351" cy="315475"/>
          </a:xfrm>
          <a:prstGeom prst="rect">
            <a:avLst/>
          </a:prstGeom>
          <a:noFill/>
        </p:spPr>
        <p:txBody>
          <a:bodyPr wrap="none" lIns="68584" tIns="34292" rIns="68584" bIns="34292" rtlCol="0">
            <a:spAutoFit/>
          </a:bodyPr>
          <a:lstStyle/>
          <a:p>
            <a:pPr defTabSz="685165"/>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5" name="文本框 38"/>
          <p:cNvSpPr txBox="1"/>
          <p:nvPr userDrawn="1"/>
        </p:nvSpPr>
        <p:spPr>
          <a:xfrm>
            <a:off x="2879812" y="304292"/>
            <a:ext cx="2039271" cy="207753"/>
          </a:xfrm>
          <a:prstGeom prst="rect">
            <a:avLst/>
          </a:prstGeom>
          <a:noFill/>
        </p:spPr>
        <p:txBody>
          <a:bodyPr wrap="square" lIns="68584" tIns="34292" rIns="68584" bIns="34292" rtlCol="0">
            <a:spAutoFit/>
          </a:bodyPr>
          <a:lstStyle/>
          <a:p>
            <a:pPr algn="dist" defTabSz="685165"/>
            <a:r>
              <a:rPr lang="en-US" altLang="zh-CN" sz="900" dirty="0">
                <a:solidFill>
                  <a:schemeClr val="tx1">
                    <a:lumMod val="50000"/>
                    <a:lumOff val="50000"/>
                  </a:schemeClr>
                </a:solidFill>
                <a:cs typeface="+mn-ea"/>
                <a:sym typeface="+mn-lt"/>
              </a:rPr>
              <a:t>ADD RELATED TITLE WORDS</a:t>
            </a:r>
            <a:endParaRPr lang="zh-CN" altLang="en-US" sz="900" dirty="0">
              <a:solidFill>
                <a:schemeClr val="tx1">
                  <a:lumMod val="50000"/>
                  <a:lumOff val="50000"/>
                </a:schemeClr>
              </a:solidFill>
              <a:cs typeface="+mn-ea"/>
              <a:sym typeface="+mn-lt"/>
            </a:endParaRPr>
          </a:p>
        </p:txBody>
      </p:sp>
    </p:spTree>
  </p:cSld>
  <p:clrMapOvr>
    <a:masterClrMapping/>
  </p:clrMapOvr>
  <p:transition spd="med" advClick="0" advTm="0">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Blank New Slide">
    <p:spTree>
      <p:nvGrpSpPr>
        <p:cNvPr id="1" name=""/>
        <p:cNvGrpSpPr/>
        <p:nvPr/>
      </p:nvGrpSpPr>
      <p:grpSpPr>
        <a:xfrm>
          <a:off x="0" y="0"/>
          <a:ext cx="0" cy="0"/>
          <a:chOff x="0" y="0"/>
          <a:chExt cx="0" cy="0"/>
        </a:xfrm>
      </p:grpSpPr>
    </p:spTree>
  </p:cSld>
  <p:clrMapOvr>
    <a:masterClrMapping/>
  </p:clrMapOvr>
  <p:transition spd="med" advClick="0" advTm="0">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9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advClick="0" advTm="4956"/>
    </mc:Choice>
    <mc:Fallback>
      <p:transition advClick="0" advTm="4956"/>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750" advClick="0" advTm="2000">
        <p14:gallery dir="l"/>
      </p:transition>
    </mc:Choice>
    <mc:Fallback>
      <p:transition spd="slow" advClick="0" advTm="2000">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p:transition advClick="0">
    <p:pull/>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929"/>
            <a:ext cx="7886700" cy="994479"/>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628650" y="4768735"/>
            <a:ext cx="2057400" cy="273928"/>
          </a:xfrm>
        </p:spPr>
        <p:txBody>
          <a:bodyPr/>
          <a:lstStyle>
            <a:lvl1pPr>
              <a:defRPr/>
            </a:lvl1pPr>
          </a:lstStyle>
          <a:p>
            <a:fld id="{1F931BFC-FA3C-44C9-BDF3-A1EA94A517F2}" type="datetime1">
              <a:rPr lang="zh-CN" altLang="en-US"/>
            </a:fld>
            <a:endParaRPr lang="zh-CN" altLang="en-US" sz="1400" dirty="0">
              <a:solidFill>
                <a:schemeClr val="tx1"/>
              </a:solidFill>
            </a:endParaRPr>
          </a:p>
        </p:txBody>
      </p:sp>
      <p:sp>
        <p:nvSpPr>
          <p:cNvPr id="4" name="页脚占位符 3"/>
          <p:cNvSpPr>
            <a:spLocks noGrp="1"/>
          </p:cNvSpPr>
          <p:nvPr>
            <p:ph type="ftr" sz="quarter" idx="11"/>
          </p:nvPr>
        </p:nvSpPr>
        <p:spPr>
          <a:xfrm>
            <a:off x="3028950" y="4768735"/>
            <a:ext cx="3086100" cy="273928"/>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6457950" y="4768735"/>
            <a:ext cx="2057400" cy="273928"/>
          </a:xfrm>
        </p:spPr>
        <p:txBody>
          <a:bodyPr/>
          <a:lstStyle>
            <a:lvl1pPr>
              <a:defRPr/>
            </a:lvl1pPr>
          </a:lstStyle>
          <a:p>
            <a:fld id="{2E9294EB-43AD-4253-9111-B513B7CCDA25}" type="slidenum">
              <a:rPr lang="zh-CN" altLang="en-US"/>
            </a:fld>
            <a:endParaRPr lang="zh-CN" altLang="en-US" sz="1400" dirty="0">
              <a:solidFill>
                <a:schemeClr val="tx1"/>
              </a:solidFill>
            </a:endParaRPr>
          </a:p>
        </p:txBody>
      </p:sp>
    </p:spTree>
  </p:cSld>
  <p:clrMapOvr>
    <a:masterClrMapping/>
  </p:clrMapOvr>
  <p:transition spd="med" advClick="0" advTm="0">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9378248-A63A-4CC1-A050-FA7A832C65B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B4BFE3-3554-44DF-AACC-08A711377ADC}" type="slidenum">
              <a:rPr lang="zh-CN" altLang="en-US" smtClean="0"/>
            </a:fld>
            <a:endParaRPr lang="zh-CN" altLang="en-US"/>
          </a:p>
        </p:txBody>
      </p:sp>
    </p:spTree>
  </p:cSld>
  <p:clrMapOvr>
    <a:masterClrMapping/>
  </p:clrMapOvr>
  <p:transition spd="med" advClick="0" advTm="0">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9378248-A63A-4CC1-A050-FA7A832C65B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B4BFE3-3554-44DF-AACC-08A711377ADC}" type="slidenum">
              <a:rPr lang="zh-CN" altLang="en-US" smtClean="0"/>
            </a:fld>
            <a:endParaRPr lang="zh-CN" altLang="en-US"/>
          </a:p>
        </p:txBody>
      </p:sp>
    </p:spTree>
  </p:cSld>
  <p:clrMapOvr>
    <a:masterClrMapping/>
  </p:clrMapOvr>
  <p:transition spd="med" advClick="0" advTm="0">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9378248-A63A-4CC1-A050-FA7A832C65B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B4BFE3-3554-44DF-AACC-08A711377ADC}" type="slidenum">
              <a:rPr lang="zh-CN" altLang="en-US" smtClean="0"/>
            </a:fld>
            <a:endParaRPr lang="zh-CN" altLang="en-US"/>
          </a:p>
        </p:txBody>
      </p:sp>
    </p:spTree>
  </p:cSld>
  <p:clrMapOvr>
    <a:masterClrMapping/>
  </p:clrMapOvr>
  <p:transition spd="med" advClick="0" advTm="0">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9378248-A63A-4CC1-A050-FA7A832C65B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B4BFE3-3554-44DF-AACC-08A711377ADC}" type="slidenum">
              <a:rPr lang="zh-CN" altLang="en-US" smtClean="0"/>
            </a:fld>
            <a:endParaRPr lang="zh-CN" altLang="en-US"/>
          </a:p>
        </p:txBody>
      </p:sp>
    </p:spTree>
  </p:cSld>
  <p:clrMapOvr>
    <a:masterClrMapping/>
  </p:clrMapOvr>
  <p:transition spd="med" advClick="0" advTm="0">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9378248-A63A-4CC1-A050-FA7A832C65B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B4BFE3-3554-44DF-AACC-08A711377ADC}" type="slidenum">
              <a:rPr lang="zh-CN" altLang="en-US" smtClean="0"/>
            </a:fld>
            <a:endParaRPr lang="zh-CN" altLang="en-US"/>
          </a:p>
        </p:txBody>
      </p:sp>
    </p:spTree>
  </p:cSld>
  <p:clrMapOvr>
    <a:masterClrMapping/>
  </p:clrMapOvr>
  <p:transition spd="med" advClick="0" advTm="0">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fld>
            <a:endParaRPr lang="zh-CN" altLang="en-US"/>
          </a:p>
        </p:txBody>
      </p:sp>
      <p:sp>
        <p:nvSpPr>
          <p:cNvPr id="5" name="矩形 4"/>
          <p:cNvSpPr/>
          <p:nvPr userDrawn="1"/>
        </p:nvSpPr>
        <p:spPr>
          <a:xfrm>
            <a:off x="0" y="232284"/>
            <a:ext cx="39556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
        <p:nvSpPr>
          <p:cNvPr id="6" name="文本框 37"/>
          <p:cNvSpPr txBox="1"/>
          <p:nvPr userDrawn="1"/>
        </p:nvSpPr>
        <p:spPr>
          <a:xfrm>
            <a:off x="467576" y="232284"/>
            <a:ext cx="1836172" cy="315475"/>
          </a:xfrm>
          <a:prstGeom prst="rect">
            <a:avLst/>
          </a:prstGeom>
          <a:noFill/>
        </p:spPr>
        <p:txBody>
          <a:bodyPr wrap="square" lIns="68584" tIns="34292" rIns="68584" bIns="34292" rtlCol="0">
            <a:spAutoFit/>
          </a:bodyPr>
          <a:lstStyle/>
          <a:p>
            <a:pPr lvl="0" algn="dist"/>
            <a:r>
              <a:rPr lang="zh-CN" altLang="zh-CN" sz="1600" dirty="0">
                <a:solidFill>
                  <a:schemeClr val="accent1"/>
                </a:solidFill>
                <a:latin typeface="微软雅黑" panose="020B0503020204020204" pitchFamily="34" charset="-122"/>
                <a:ea typeface="微软雅黑" panose="020B0503020204020204" pitchFamily="34" charset="-122"/>
              </a:rPr>
              <a:t>年度工作概述</a:t>
            </a:r>
            <a:endParaRPr lang="zh-CN" altLang="zh-CN" sz="1600" dirty="0">
              <a:solidFill>
                <a:schemeClr val="accent1"/>
              </a:solidFill>
              <a:latin typeface="微软雅黑" panose="020B0503020204020204" pitchFamily="34" charset="-122"/>
              <a:ea typeface="微软雅黑" panose="020B0503020204020204" pitchFamily="34" charset="-122"/>
            </a:endParaRPr>
          </a:p>
        </p:txBody>
      </p:sp>
      <p:sp>
        <p:nvSpPr>
          <p:cNvPr id="7" name="文本框 38"/>
          <p:cNvSpPr txBox="1"/>
          <p:nvPr userDrawn="1"/>
        </p:nvSpPr>
        <p:spPr>
          <a:xfrm>
            <a:off x="431540" y="556320"/>
            <a:ext cx="2039271" cy="207753"/>
          </a:xfrm>
          <a:prstGeom prst="rect">
            <a:avLst/>
          </a:prstGeom>
          <a:noFill/>
        </p:spPr>
        <p:txBody>
          <a:bodyPr wrap="square" lIns="68584" tIns="34292" rIns="68584" bIns="34292" rtlCol="0">
            <a:spAutoFit/>
          </a:bodyPr>
          <a:lstStyle/>
          <a:p>
            <a:pPr algn="dist" defTabSz="685165"/>
            <a:r>
              <a:rPr lang="en-US" altLang="zh-CN" sz="900" dirty="0">
                <a:solidFill>
                  <a:schemeClr val="tx1">
                    <a:lumMod val="50000"/>
                    <a:lumOff val="50000"/>
                  </a:schemeClr>
                </a:solidFill>
                <a:cs typeface="+mn-ea"/>
                <a:sym typeface="+mn-lt"/>
              </a:rPr>
              <a:t>ADD RELATED TITLE WORDS</a:t>
            </a:r>
            <a:endParaRPr lang="zh-CN" altLang="en-US" sz="900" dirty="0">
              <a:solidFill>
                <a:schemeClr val="tx1">
                  <a:lumMod val="50000"/>
                  <a:lumOff val="50000"/>
                </a:schemeClr>
              </a:solidFill>
              <a:cs typeface="+mn-ea"/>
              <a:sym typeface="+mn-lt"/>
            </a:endParaRPr>
          </a:p>
        </p:txBody>
      </p:sp>
    </p:spTree>
  </p:cSld>
  <p:clrMapOvr>
    <a:masterClrMapping/>
  </p:clrMapOvr>
  <p:transition spd="med" advClick="0" advTm="0">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fld>
            <a:endParaRPr lang="zh-CN" altLang="en-US"/>
          </a:p>
        </p:txBody>
      </p:sp>
      <p:sp>
        <p:nvSpPr>
          <p:cNvPr id="5" name="矩形 4"/>
          <p:cNvSpPr/>
          <p:nvPr userDrawn="1"/>
        </p:nvSpPr>
        <p:spPr>
          <a:xfrm>
            <a:off x="0" y="232284"/>
            <a:ext cx="395570"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
        <p:nvSpPr>
          <p:cNvPr id="6" name="文本框 37"/>
          <p:cNvSpPr txBox="1"/>
          <p:nvPr userDrawn="1"/>
        </p:nvSpPr>
        <p:spPr>
          <a:xfrm>
            <a:off x="467576" y="232284"/>
            <a:ext cx="1836172" cy="315475"/>
          </a:xfrm>
          <a:prstGeom prst="rect">
            <a:avLst/>
          </a:prstGeom>
          <a:noFill/>
        </p:spPr>
        <p:txBody>
          <a:bodyPr wrap="square" lIns="68584" tIns="34292" rIns="68584" bIns="34292" rtlCol="0">
            <a:spAutoFit/>
          </a:bodyPr>
          <a:lstStyle/>
          <a:p>
            <a:pPr lvl="0" algn="dist"/>
            <a:r>
              <a:rPr lang="zh-CN" altLang="zh-CN" sz="1600" b="0" kern="1200" dirty="0">
                <a:solidFill>
                  <a:schemeClr val="accent1"/>
                </a:solidFill>
                <a:latin typeface="微软雅黑" panose="020B0503020204020204" pitchFamily="34" charset="-122"/>
                <a:ea typeface="微软雅黑" panose="020B0503020204020204" pitchFamily="34" charset="-122"/>
                <a:cs typeface="+mn-cs"/>
              </a:rPr>
              <a:t>工作完成情况</a:t>
            </a:r>
            <a:endParaRPr lang="zh-CN" altLang="zh-CN" sz="1600" b="0" kern="1200" dirty="0">
              <a:solidFill>
                <a:schemeClr val="accent1"/>
              </a:solidFill>
              <a:latin typeface="微软雅黑" panose="020B0503020204020204" pitchFamily="34" charset="-122"/>
              <a:ea typeface="微软雅黑" panose="020B0503020204020204" pitchFamily="34" charset="-122"/>
              <a:cs typeface="+mn-cs"/>
            </a:endParaRPr>
          </a:p>
        </p:txBody>
      </p:sp>
      <p:sp>
        <p:nvSpPr>
          <p:cNvPr id="7" name="文本框 38"/>
          <p:cNvSpPr txBox="1"/>
          <p:nvPr userDrawn="1"/>
        </p:nvSpPr>
        <p:spPr>
          <a:xfrm>
            <a:off x="431540" y="556320"/>
            <a:ext cx="2039271" cy="207753"/>
          </a:xfrm>
          <a:prstGeom prst="rect">
            <a:avLst/>
          </a:prstGeom>
          <a:noFill/>
        </p:spPr>
        <p:txBody>
          <a:bodyPr wrap="square" lIns="68584" tIns="34292" rIns="68584" bIns="34292" rtlCol="0">
            <a:spAutoFit/>
          </a:bodyPr>
          <a:lstStyle/>
          <a:p>
            <a:pPr algn="dist" defTabSz="685165"/>
            <a:r>
              <a:rPr lang="en-US" altLang="zh-CN" sz="900" dirty="0">
                <a:solidFill>
                  <a:schemeClr val="tx1">
                    <a:lumMod val="50000"/>
                    <a:lumOff val="50000"/>
                  </a:schemeClr>
                </a:solidFill>
                <a:cs typeface="+mn-ea"/>
                <a:sym typeface="+mn-lt"/>
              </a:rPr>
              <a:t>ADD RELATED TITLE WORDS</a:t>
            </a:r>
            <a:endParaRPr lang="zh-CN" altLang="en-US" sz="900" dirty="0">
              <a:solidFill>
                <a:schemeClr val="tx1">
                  <a:lumMod val="50000"/>
                  <a:lumOff val="50000"/>
                </a:schemeClr>
              </a:solidFill>
              <a:cs typeface="+mn-ea"/>
              <a:sym typeface="+mn-lt"/>
            </a:endParaRPr>
          </a:p>
        </p:txBody>
      </p:sp>
    </p:spTree>
  </p:cSld>
  <p:clrMapOvr>
    <a:masterClrMapping/>
  </p:clrMapOvr>
  <p:transition spd="med" advClick="0" advTm="0">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7" Type="http://schemas.openxmlformats.org/officeDocument/2006/relationships/theme" Target="../theme/theme1.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defRPr>
            </a:lvl1pPr>
          </a:lstStyle>
          <a:p>
            <a:fld id="{F9378248-A63A-4CC1-A050-FA7A832C65BD}" type="datetimeFigureOut">
              <a:rPr lang="zh-CN" altLang="en-US" smtClean="0"/>
            </a:fld>
            <a:endParaRPr lang="zh-CN" altLang="en-US"/>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defRPr>
            </a:lvl1pPr>
          </a:lstStyle>
          <a:p>
            <a:fld id="{50B4BFE3-3554-44DF-AACC-08A711377AD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transition spd="med" advClick="0" advTm="0">
    <p:random/>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descr="C:\Users\Administrator\Desktop\0dc83604b3c9895e05e98c341ebe7a21.png"/>
          <p:cNvPicPr>
            <a:picLocks noChangeAspect="1" noChangeArrowheads="1"/>
          </p:cNvPicPr>
          <p:nvPr/>
        </p:nvPicPr>
        <p:blipFill>
          <a:blip r:embed="rId1" cstate="print"/>
          <a:srcRect/>
          <a:stretch>
            <a:fillRect/>
          </a:stretch>
        </p:blipFill>
        <p:spPr bwMode="auto">
          <a:xfrm flipH="1">
            <a:off x="1475656" y="1168388"/>
            <a:ext cx="5184576" cy="3053944"/>
          </a:xfrm>
          <a:prstGeom prst="rect">
            <a:avLst/>
          </a:prstGeom>
          <a:noFill/>
        </p:spPr>
      </p:pic>
      <p:sp>
        <p:nvSpPr>
          <p:cNvPr id="15" name="TextBox 10"/>
          <p:cNvSpPr txBox="1"/>
          <p:nvPr/>
        </p:nvSpPr>
        <p:spPr>
          <a:xfrm>
            <a:off x="3856817" y="1852464"/>
            <a:ext cx="4201160" cy="560705"/>
          </a:xfrm>
          <a:prstGeom prst="rect">
            <a:avLst/>
          </a:prstGeom>
          <a:noFill/>
        </p:spPr>
        <p:txBody>
          <a:bodyPr wrap="none" lIns="68589" tIns="34295" rIns="68589" bIns="34295" rtlCol="0">
            <a:spAutoFit/>
          </a:bodyPr>
          <a:lstStyle/>
          <a:p>
            <a:r>
              <a:rPr lang="zh-CN" altLang="en-US" sz="3200" dirty="0" smtClean="0">
                <a:solidFill>
                  <a:schemeClr val="accent3"/>
                </a:solidFill>
                <a:latin typeface="微软雅黑" panose="020B0503020204020204" pitchFamily="34" charset="-122"/>
                <a:ea typeface="微软雅黑" panose="020B0503020204020204" pitchFamily="34" charset="-122"/>
              </a:rPr>
              <a:t>编译原理大作业二报告</a:t>
            </a:r>
            <a:endParaRPr lang="zh-CN" altLang="en-US" sz="3200" dirty="0">
              <a:solidFill>
                <a:schemeClr val="accent3"/>
              </a:solidFill>
              <a:latin typeface="微软雅黑" panose="020B0503020204020204" pitchFamily="34" charset="-122"/>
              <a:ea typeface="微软雅黑" panose="020B0503020204020204" pitchFamily="34" charset="-122"/>
            </a:endParaRPr>
          </a:p>
        </p:txBody>
      </p:sp>
      <p:sp>
        <p:nvSpPr>
          <p:cNvPr id="17" name="矩形 16"/>
          <p:cNvSpPr/>
          <p:nvPr/>
        </p:nvSpPr>
        <p:spPr>
          <a:xfrm>
            <a:off x="6264188" y="2700362"/>
            <a:ext cx="1620180" cy="50014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涂远鹏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1652262</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r"/>
            <a:r>
              <a:rPr lang="zh-CN" altLang="en-US" sz="1400" dirty="0" smtClean="0">
                <a:solidFill>
                  <a:schemeClr val="tx1">
                    <a:lumMod val="65000"/>
                    <a:lumOff val="35000"/>
                  </a:schemeClr>
                </a:solidFill>
                <a:latin typeface="微软雅黑" panose="020B0503020204020204" pitchFamily="34" charset="-122"/>
                <a:ea typeface="微软雅黑" panose="020B0503020204020204" pitchFamily="34" charset="-122"/>
              </a:rPr>
              <a:t>黎</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盛烜 </a:t>
            </a:r>
            <a:r>
              <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rPr>
              <a:t>1652310</a:t>
            </a:r>
            <a:endParaRPr lang="en-US" altLang="zh-CN" sz="1400" dirty="0" smtClean="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5536" y="1204392"/>
            <a:ext cx="7380820" cy="3139321"/>
          </a:xfrm>
          <a:prstGeom prst="rect">
            <a:avLst/>
          </a:prstGeom>
          <a:noFill/>
        </p:spPr>
        <p:txBody>
          <a:bodyPr wrap="square" rtlCol="0">
            <a:spAutoFit/>
          </a:bodyPr>
          <a:lstStyle/>
          <a:p>
            <a:r>
              <a:rPr lang="en-US" altLang="zh-CN" dirty="0"/>
              <a:t>&lt;</a:t>
            </a:r>
            <a:r>
              <a:rPr lang="en-US" altLang="zh-CN" dirty="0" err="1"/>
              <a:t>relop</a:t>
            </a:r>
            <a:r>
              <a:rPr lang="en-US" altLang="zh-CN" dirty="0"/>
              <a:t>&gt; ::= &lt;</a:t>
            </a:r>
            <a:endParaRPr lang="en-US" altLang="zh-CN" dirty="0"/>
          </a:p>
          <a:p>
            <a:r>
              <a:rPr lang="en-US" altLang="zh-CN" dirty="0"/>
              <a:t>&lt;</a:t>
            </a:r>
            <a:r>
              <a:rPr lang="en-US" altLang="zh-CN" dirty="0" err="1"/>
              <a:t>relop</a:t>
            </a:r>
            <a:r>
              <a:rPr lang="en-US" altLang="zh-CN" dirty="0"/>
              <a:t>&gt; ::= &lt;=</a:t>
            </a:r>
            <a:endParaRPr lang="en-US" altLang="zh-CN" dirty="0"/>
          </a:p>
          <a:p>
            <a:r>
              <a:rPr lang="en-US" altLang="zh-CN" dirty="0"/>
              <a:t>&lt;</a:t>
            </a:r>
            <a:r>
              <a:rPr lang="en-US" altLang="zh-CN" dirty="0" err="1"/>
              <a:t>relop</a:t>
            </a:r>
            <a:r>
              <a:rPr lang="en-US" altLang="zh-CN" dirty="0"/>
              <a:t>&gt; ::= &gt;</a:t>
            </a:r>
            <a:endParaRPr lang="en-US" altLang="zh-CN" dirty="0"/>
          </a:p>
          <a:p>
            <a:r>
              <a:rPr lang="en-US" altLang="zh-CN" dirty="0"/>
              <a:t>&lt;</a:t>
            </a:r>
            <a:r>
              <a:rPr lang="en-US" altLang="zh-CN" dirty="0" err="1"/>
              <a:t>relop</a:t>
            </a:r>
            <a:r>
              <a:rPr lang="en-US" altLang="zh-CN" dirty="0"/>
              <a:t>&gt; ::= &gt;=</a:t>
            </a:r>
            <a:endParaRPr lang="en-US" altLang="zh-CN" dirty="0"/>
          </a:p>
          <a:p>
            <a:r>
              <a:rPr lang="en-US" altLang="zh-CN" dirty="0"/>
              <a:t>&lt;</a:t>
            </a:r>
            <a:r>
              <a:rPr lang="en-US" altLang="zh-CN" dirty="0" err="1"/>
              <a:t>relop</a:t>
            </a:r>
            <a:r>
              <a:rPr lang="en-US" altLang="zh-CN" dirty="0"/>
              <a:t>&gt; ::= ==</a:t>
            </a:r>
            <a:endParaRPr lang="en-US" altLang="zh-CN" dirty="0"/>
          </a:p>
          <a:p>
            <a:r>
              <a:rPr lang="en-US" altLang="zh-CN" dirty="0"/>
              <a:t>&lt;</a:t>
            </a:r>
            <a:r>
              <a:rPr lang="en-US" altLang="zh-CN" dirty="0" err="1"/>
              <a:t>relop</a:t>
            </a:r>
            <a:r>
              <a:rPr lang="en-US" altLang="zh-CN" dirty="0"/>
              <a:t>&gt; ::= !=</a:t>
            </a:r>
            <a:endParaRPr lang="en-US" altLang="zh-CN" dirty="0"/>
          </a:p>
          <a:p>
            <a:r>
              <a:rPr lang="en-US" altLang="zh-CN" dirty="0"/>
              <a:t>&lt;PLUS_EXPRESSION&gt; ::= &lt;TERM&gt; &lt;ALTER_PLUS_EXPRESSION&gt;</a:t>
            </a:r>
            <a:endParaRPr lang="en-US" altLang="zh-CN" dirty="0"/>
          </a:p>
          <a:p>
            <a:r>
              <a:rPr lang="en-US" altLang="zh-CN" dirty="0"/>
              <a:t>&lt;ALTER_PLUS_EXPRESSION&gt; ::= + &lt;TERM&gt; &lt;ALTER_PLUS_EXPRESSION&gt;</a:t>
            </a:r>
            <a:endParaRPr lang="en-US" altLang="zh-CN" dirty="0"/>
          </a:p>
          <a:p>
            <a:r>
              <a:rPr lang="en-US" altLang="zh-CN" dirty="0"/>
              <a:t>&lt;ALTER_PLUS_EXPRESSION&gt; ::= - &lt;TERM&gt; &lt;ALTER_PLUS_EXPRESSION&gt;</a:t>
            </a:r>
            <a:endParaRPr lang="en-US" altLang="zh-CN" dirty="0"/>
          </a:p>
          <a:p>
            <a:r>
              <a:rPr lang="en-US" altLang="zh-CN" dirty="0"/>
              <a:t>&lt;ALTER_PLUS_EXPRESSION&gt; ::= NONE</a:t>
            </a:r>
            <a:endParaRPr lang="en-US" altLang="zh-CN" dirty="0"/>
          </a:p>
          <a:p>
            <a:r>
              <a:rPr lang="en-US" altLang="zh-CN" dirty="0"/>
              <a:t>&lt;TERM&gt; ::= &lt;FACTOR&gt; &lt;ALTER_TERM</a:t>
            </a:r>
            <a:r>
              <a:rPr lang="en-US" altLang="zh-CN" dirty="0" smtClean="0"/>
              <a:t>&gt;</a:t>
            </a:r>
            <a:endParaRPr lang="en-US" altLang="zh-CN" dirty="0"/>
          </a:p>
        </p:txBody>
      </p:sp>
      <p:sp>
        <p:nvSpPr>
          <p:cNvPr id="6" name="文本框 5"/>
          <p:cNvSpPr txBox="1"/>
          <p:nvPr/>
        </p:nvSpPr>
        <p:spPr>
          <a:xfrm>
            <a:off x="395536" y="339470"/>
            <a:ext cx="3168352" cy="46037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sym typeface="+mn-ea"/>
              </a:rPr>
              <a:t>使用的语法规则：</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ransition spd="med" advClick="0" advTm="0">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5536" y="1204392"/>
            <a:ext cx="7380820" cy="3416320"/>
          </a:xfrm>
          <a:prstGeom prst="rect">
            <a:avLst/>
          </a:prstGeom>
          <a:noFill/>
        </p:spPr>
        <p:txBody>
          <a:bodyPr wrap="square" rtlCol="0">
            <a:spAutoFit/>
          </a:bodyPr>
          <a:lstStyle/>
          <a:p>
            <a:r>
              <a:rPr lang="en-US" altLang="zh-CN" dirty="0"/>
              <a:t>&lt;ALTER_TERM&gt; ::= NONE</a:t>
            </a:r>
            <a:endParaRPr lang="en-US" altLang="zh-CN" dirty="0"/>
          </a:p>
          <a:p>
            <a:r>
              <a:rPr lang="en-US" altLang="zh-CN" dirty="0"/>
              <a:t>&lt;FACTOR&gt; ::= </a:t>
            </a:r>
            <a:r>
              <a:rPr lang="en-US" altLang="zh-CN" dirty="0" err="1"/>
              <a:t>num</a:t>
            </a:r>
            <a:endParaRPr lang="en-US" altLang="zh-CN" dirty="0"/>
          </a:p>
          <a:p>
            <a:r>
              <a:rPr lang="en-US" altLang="zh-CN" dirty="0"/>
              <a:t>&lt;FACTOR&gt; ::= ( &lt;EXPRESSION&gt; )</a:t>
            </a:r>
            <a:endParaRPr lang="en-US" altLang="zh-CN" dirty="0"/>
          </a:p>
          <a:p>
            <a:r>
              <a:rPr lang="en-US" altLang="zh-CN" dirty="0"/>
              <a:t>&lt;FACTOR&gt; ::= &lt;ID&gt;  FTYPE</a:t>
            </a:r>
            <a:endParaRPr lang="en-US" altLang="zh-CN" dirty="0"/>
          </a:p>
          <a:p>
            <a:r>
              <a:rPr lang="en-US" altLang="zh-CN" dirty="0"/>
              <a:t>FTYPE ::= &lt;call&gt;</a:t>
            </a:r>
            <a:endParaRPr lang="en-US" altLang="zh-CN" dirty="0"/>
          </a:p>
          <a:p>
            <a:r>
              <a:rPr lang="en-US" altLang="zh-CN" dirty="0"/>
              <a:t>FTYPE ::= NONE</a:t>
            </a:r>
            <a:endParaRPr lang="en-US" altLang="zh-CN" dirty="0"/>
          </a:p>
          <a:p>
            <a:r>
              <a:rPr lang="en-US" altLang="zh-CN" dirty="0"/>
              <a:t>&lt;call&gt; ::= ( &lt;ACTUAL_PARAMETER&gt; )</a:t>
            </a:r>
            <a:endParaRPr lang="en-US" altLang="zh-CN" dirty="0"/>
          </a:p>
          <a:p>
            <a:r>
              <a:rPr lang="en-US" altLang="zh-CN" dirty="0"/>
              <a:t>&lt;ACTUAL_PARAMETER&gt; ::= &lt;ACTUAL_PARAMETER_LIST&gt;</a:t>
            </a:r>
            <a:endParaRPr lang="en-US" altLang="zh-CN" dirty="0"/>
          </a:p>
          <a:p>
            <a:r>
              <a:rPr lang="en-US" altLang="zh-CN" dirty="0"/>
              <a:t>&lt;ACTUAL_PARAMETER&gt; ::= NONE</a:t>
            </a:r>
            <a:endParaRPr lang="en-US" altLang="zh-CN" dirty="0"/>
          </a:p>
          <a:p>
            <a:r>
              <a:rPr lang="en-US" altLang="zh-CN" dirty="0"/>
              <a:t>&lt;ACTUAL_PARAMETER_LIST&gt; ::= &lt;EXPRESSION&gt; &lt;ALTER_ACTUAL_PARAMETER_LIST&gt;</a:t>
            </a:r>
            <a:endParaRPr lang="en-US" altLang="zh-CN" dirty="0"/>
          </a:p>
          <a:p>
            <a:r>
              <a:rPr lang="en-US" altLang="zh-CN" dirty="0"/>
              <a:t>&lt;ALTER_ACTUAL_PARAMETER_LIST&gt; ::= , &lt;EXPRESSION</a:t>
            </a:r>
            <a:r>
              <a:rPr lang="en-US" altLang="zh-CN" dirty="0" smtClean="0"/>
              <a:t>&gt;</a:t>
            </a:r>
            <a:endParaRPr lang="en-US" altLang="zh-CN" dirty="0"/>
          </a:p>
        </p:txBody>
      </p:sp>
      <p:sp>
        <p:nvSpPr>
          <p:cNvPr id="6" name="文本框 5"/>
          <p:cNvSpPr txBox="1"/>
          <p:nvPr/>
        </p:nvSpPr>
        <p:spPr>
          <a:xfrm>
            <a:off x="395536" y="376300"/>
            <a:ext cx="3168352" cy="46037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sym typeface="+mn-ea"/>
              </a:rPr>
              <a:t>使用的语法规则：</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ransition spd="med" advClick="0" advTm="0">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395605" y="376555"/>
            <a:ext cx="3608070" cy="52197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四元式生成算法</a:t>
            </a:r>
            <a:endParaRPr lang="zh-CN" altLang="en-US" sz="2800" dirty="0" smtClean="0">
              <a:latin typeface="微软雅黑" panose="020B0503020204020204" pitchFamily="34" charset="-122"/>
              <a:ea typeface="微软雅黑" panose="020B0503020204020204" pitchFamily="34" charset="-122"/>
            </a:endParaRPr>
          </a:p>
        </p:txBody>
      </p:sp>
      <p:sp>
        <p:nvSpPr>
          <p:cNvPr id="10" name="文本框 9"/>
          <p:cNvSpPr txBox="1"/>
          <p:nvPr/>
        </p:nvSpPr>
        <p:spPr>
          <a:xfrm>
            <a:off x="509905" y="3264535"/>
            <a:ext cx="8262620" cy="147637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首先进行语法分析生成一颗语法分析树</a:t>
            </a:r>
            <a:endParaRPr lang="zh-CN" altLang="en-US"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从根结点开始取语法分析树的节点，对该节点取出当前节点的内容进行语义分析匹配对应的生成式进行移进规约操作，随后将当前节点的儿子节点也进行递归遍历进行语义分析操作，取完儿子节点之后再次对当前节点进行语义匹配：</a:t>
            </a:r>
            <a:endParaRPr lang="zh-CN" altLang="en-US" dirty="0" smtClean="0">
              <a:latin typeface="微软雅黑" panose="020B0503020204020204" pitchFamily="34" charset="-122"/>
              <a:ea typeface="微软雅黑" panose="020B0503020204020204" pitchFamily="34" charset="-122"/>
            </a:endParaRPr>
          </a:p>
        </p:txBody>
      </p:sp>
      <p:pic>
        <p:nvPicPr>
          <p:cNvPr id="4" name="图片 1"/>
          <p:cNvPicPr>
            <a:picLocks noChangeAspect="1"/>
          </p:cNvPicPr>
          <p:nvPr/>
        </p:nvPicPr>
        <p:blipFill>
          <a:blip r:embed="rId1"/>
          <a:stretch>
            <a:fillRect/>
          </a:stretch>
        </p:blipFill>
        <p:spPr>
          <a:xfrm>
            <a:off x="509588" y="898525"/>
            <a:ext cx="2968625" cy="1695450"/>
          </a:xfrm>
          <a:prstGeom prst="rect">
            <a:avLst/>
          </a:prstGeom>
          <a:noFill/>
          <a:ln w="9525">
            <a:noFill/>
          </a:ln>
        </p:spPr>
      </p:pic>
    </p:spTree>
  </p:cSld>
  <p:clrMapOvr>
    <a:masterClrMapping/>
  </p:clrMapOvr>
  <p:transition spd="med" advClick="0" advTm="0">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395605" y="376555"/>
            <a:ext cx="3608070" cy="52197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四元式生成算法</a:t>
            </a:r>
            <a:endParaRPr lang="zh-CN" altLang="en-US" sz="2800" dirty="0" smtClean="0">
              <a:latin typeface="微软雅黑" panose="020B0503020204020204" pitchFamily="34" charset="-122"/>
              <a:ea typeface="微软雅黑" panose="020B0503020204020204" pitchFamily="34" charset="-122"/>
            </a:endParaRPr>
          </a:p>
        </p:txBody>
      </p:sp>
      <p:sp>
        <p:nvSpPr>
          <p:cNvPr id="10" name="文本框 9"/>
          <p:cNvSpPr txBox="1"/>
          <p:nvPr/>
        </p:nvSpPr>
        <p:spPr>
          <a:xfrm>
            <a:off x="509905" y="2894965"/>
            <a:ext cx="8262620" cy="203009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对当前节点中的语句判断为说明语句/赋值语句/布尔表达式，对条件控制及其语句的的翻译采用两遍扫描的方式根据对应的翻译规则翻译为不同的四元式，在每一个语义匹配函数中</a:t>
            </a:r>
            <a:r>
              <a:rPr lang="en-US"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如果匹配成功，则新建一个Quadruples节点并用generate函数生成对应的四元式，对于匹配函数的节点label赋值为FuncLable进行标记，对于符号定义语句，新建ST_Node并压入到符号栈中，修改符号栈的栈顶指针位置：</a:t>
            </a:r>
            <a:endParaRPr lang="zh-CN" altLang="en-US" dirty="0" smtClean="0">
              <a:latin typeface="微软雅黑" panose="020B0503020204020204" pitchFamily="34" charset="-122"/>
              <a:ea typeface="微软雅黑" panose="020B0503020204020204" pitchFamily="34" charset="-122"/>
            </a:endParaRPr>
          </a:p>
        </p:txBody>
      </p:sp>
      <p:pic>
        <p:nvPicPr>
          <p:cNvPr id="16" name="图片 5"/>
          <p:cNvPicPr>
            <a:picLocks noChangeAspect="1"/>
          </p:cNvPicPr>
          <p:nvPr/>
        </p:nvPicPr>
        <p:blipFill>
          <a:blip r:embed="rId1"/>
          <a:stretch>
            <a:fillRect/>
          </a:stretch>
        </p:blipFill>
        <p:spPr>
          <a:xfrm>
            <a:off x="395288" y="898525"/>
            <a:ext cx="4266565" cy="1885950"/>
          </a:xfrm>
          <a:prstGeom prst="rect">
            <a:avLst/>
          </a:prstGeom>
          <a:noFill/>
          <a:ln w="9525">
            <a:noFill/>
          </a:ln>
        </p:spPr>
      </p:pic>
      <p:pic>
        <p:nvPicPr>
          <p:cNvPr id="15" name="图片 4"/>
          <p:cNvPicPr>
            <a:picLocks noChangeAspect="1"/>
          </p:cNvPicPr>
          <p:nvPr/>
        </p:nvPicPr>
        <p:blipFill>
          <a:blip r:embed="rId2"/>
          <a:stretch>
            <a:fillRect/>
          </a:stretch>
        </p:blipFill>
        <p:spPr>
          <a:xfrm>
            <a:off x="4662170" y="898525"/>
            <a:ext cx="3884295" cy="1885950"/>
          </a:xfrm>
          <a:prstGeom prst="rect">
            <a:avLst/>
          </a:prstGeom>
          <a:noFill/>
          <a:ln w="9525">
            <a:noFill/>
          </a:ln>
        </p:spPr>
      </p:pic>
    </p:spTree>
  </p:cSld>
  <p:clrMapOvr>
    <a:masterClrMapping/>
  </p:clrMapOvr>
  <p:transition spd="med" advClick="0" advTm="0">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395605" y="376555"/>
            <a:ext cx="3608070" cy="52197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四元式生成算法</a:t>
            </a:r>
            <a:endParaRPr lang="zh-CN" altLang="en-US" sz="2800" dirty="0" smtClean="0">
              <a:latin typeface="微软雅黑" panose="020B0503020204020204" pitchFamily="34" charset="-122"/>
              <a:ea typeface="微软雅黑" panose="020B0503020204020204" pitchFamily="34" charset="-122"/>
            </a:endParaRPr>
          </a:p>
        </p:txBody>
      </p:sp>
      <p:sp>
        <p:nvSpPr>
          <p:cNvPr id="10" name="文本框 9"/>
          <p:cNvSpPr txBox="1"/>
          <p:nvPr/>
        </p:nvSpPr>
        <p:spPr>
          <a:xfrm>
            <a:off x="509905" y="2894965"/>
            <a:ext cx="8262620" cy="1198880"/>
          </a:xfrm>
          <a:prstGeom prst="rect">
            <a:avLst/>
          </a:prstGeom>
          <a:noFill/>
        </p:spPr>
        <p:txBody>
          <a:bodyPr wrap="square" rtlCol="0">
            <a:spAutoFit/>
          </a:bodyPr>
          <a:lstStyle/>
          <a:p>
            <a:pPr marL="285750" indent="-285750">
              <a:buFont typeface="Arial" panose="020B0604020202020204" pitchFamily="34" charset="0"/>
              <a:buChar char="•"/>
            </a:pPr>
            <a:r>
              <a:rPr dirty="0" smtClean="0">
                <a:latin typeface="微软雅黑" panose="020B0503020204020204" pitchFamily="34" charset="-122"/>
                <a:ea typeface="微软雅黑" panose="020B0503020204020204" pitchFamily="34" charset="-122"/>
              </a:rPr>
              <a:t>在上述操作中，翻译语句为四元式之后，将该节点拼接入四元式链的尾部</a:t>
            </a:r>
            <a:endParaRPr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如果子树的节点已完全遍历，则将子树生成的四元式链与父节点的四元式链尾部进行连接</a:t>
            </a:r>
            <a:endParaRPr lang="zh-CN" altLang="en-US" dirty="0" smtClean="0">
              <a:latin typeface="微软雅黑" panose="020B0503020204020204" pitchFamily="34" charset="-122"/>
              <a:ea typeface="微软雅黑" panose="020B0503020204020204" pitchFamily="34" charset="-122"/>
            </a:endParaRPr>
          </a:p>
        </p:txBody>
      </p:sp>
      <p:pic>
        <p:nvPicPr>
          <p:cNvPr id="18" name="图片 7"/>
          <p:cNvPicPr>
            <a:picLocks noChangeAspect="1"/>
          </p:cNvPicPr>
          <p:nvPr/>
        </p:nvPicPr>
        <p:blipFill>
          <a:blip r:embed="rId1"/>
          <a:stretch>
            <a:fillRect/>
          </a:stretch>
        </p:blipFill>
        <p:spPr>
          <a:xfrm>
            <a:off x="509588" y="953770"/>
            <a:ext cx="3900805" cy="1664970"/>
          </a:xfrm>
          <a:prstGeom prst="rect">
            <a:avLst/>
          </a:prstGeom>
          <a:noFill/>
          <a:ln w="9525">
            <a:noFill/>
          </a:ln>
        </p:spPr>
      </p:pic>
      <p:pic>
        <p:nvPicPr>
          <p:cNvPr id="2" name="图片 1"/>
          <p:cNvPicPr>
            <a:picLocks noChangeAspect="1"/>
          </p:cNvPicPr>
          <p:nvPr/>
        </p:nvPicPr>
        <p:blipFill>
          <a:blip r:embed="rId2"/>
          <a:stretch>
            <a:fillRect/>
          </a:stretch>
        </p:blipFill>
        <p:spPr>
          <a:xfrm>
            <a:off x="4779010" y="75565"/>
            <a:ext cx="3415665" cy="2727960"/>
          </a:xfrm>
          <a:prstGeom prst="rect">
            <a:avLst/>
          </a:prstGeom>
        </p:spPr>
      </p:pic>
    </p:spTree>
  </p:cSld>
  <p:clrMapOvr>
    <a:masterClrMapping/>
  </p:clrMapOvr>
  <p:transition spd="med" advClick="0" advTm="0">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395605" y="376555"/>
            <a:ext cx="3608070" cy="52197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错误分析算法</a:t>
            </a:r>
            <a:endParaRPr lang="zh-CN" altLang="en-US" sz="2800" dirty="0" smtClean="0">
              <a:latin typeface="微软雅黑" panose="020B0503020204020204" pitchFamily="34" charset="-122"/>
              <a:ea typeface="微软雅黑" panose="020B0503020204020204" pitchFamily="34" charset="-122"/>
            </a:endParaRPr>
          </a:p>
        </p:txBody>
      </p:sp>
      <p:sp>
        <p:nvSpPr>
          <p:cNvPr id="10" name="文本框 9"/>
          <p:cNvSpPr txBox="1"/>
          <p:nvPr/>
        </p:nvSpPr>
        <p:spPr>
          <a:xfrm>
            <a:off x="509905" y="3264535"/>
            <a:ext cx="8262620" cy="92202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变量定义错误检查：取出当前变量/函数名，取出符号表的头结点从头到尾在符号表中进行匹配，如果该变量已在之前定义过，那么新建一个ERR_Node，将错误信息存入ERR_Node节点并加入到错误列表Etable中</a:t>
            </a:r>
            <a:endParaRPr lang="zh-CN" altLang="en-US" dirty="0" smtClean="0">
              <a:latin typeface="微软雅黑" panose="020B0503020204020204" pitchFamily="34" charset="-122"/>
              <a:ea typeface="微软雅黑" panose="020B0503020204020204" pitchFamily="34" charset="-122"/>
            </a:endParaRPr>
          </a:p>
        </p:txBody>
      </p:sp>
      <p:pic>
        <p:nvPicPr>
          <p:cNvPr id="14" name="图片 3"/>
          <p:cNvPicPr>
            <a:picLocks noChangeAspect="1"/>
          </p:cNvPicPr>
          <p:nvPr/>
        </p:nvPicPr>
        <p:blipFill>
          <a:blip r:embed="rId1"/>
          <a:stretch>
            <a:fillRect/>
          </a:stretch>
        </p:blipFill>
        <p:spPr>
          <a:xfrm>
            <a:off x="509588" y="898208"/>
            <a:ext cx="3267075" cy="2051685"/>
          </a:xfrm>
          <a:prstGeom prst="rect">
            <a:avLst/>
          </a:prstGeom>
          <a:noFill/>
          <a:ln w="9525">
            <a:noFill/>
          </a:ln>
        </p:spPr>
      </p:pic>
    </p:spTree>
  </p:cSld>
  <p:clrMapOvr>
    <a:masterClrMapping/>
  </p:clrMapOvr>
  <p:transition spd="med" advClick="0" advTm="0">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395605" y="376555"/>
            <a:ext cx="3608070" cy="52197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错误分析算法</a:t>
            </a:r>
            <a:endParaRPr lang="zh-CN" altLang="en-US" sz="2800" dirty="0" smtClean="0">
              <a:latin typeface="微软雅黑" panose="020B0503020204020204" pitchFamily="34" charset="-122"/>
              <a:ea typeface="微软雅黑" panose="020B0503020204020204" pitchFamily="34" charset="-122"/>
            </a:endParaRPr>
          </a:p>
        </p:txBody>
      </p:sp>
      <p:sp>
        <p:nvSpPr>
          <p:cNvPr id="10" name="文本框 9"/>
          <p:cNvSpPr txBox="1"/>
          <p:nvPr/>
        </p:nvSpPr>
        <p:spPr>
          <a:xfrm>
            <a:off x="509905" y="3356610"/>
            <a:ext cx="8262620" cy="119888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变量及函数使用错误检查：取出当前变量/函数名，取出符号表的头结点从头到尾在符号表中进行匹配，如果没有匹配到，说明该变量/函数在当前使用之前未被定义过，那么新建一个ERR_Node，将错误信息存入ERR_Node节点并加入到错误列表Etable中</a:t>
            </a:r>
            <a:endParaRPr lang="zh-CN" altLang="en-US" dirty="0" smtClean="0">
              <a:latin typeface="微软雅黑" panose="020B0503020204020204" pitchFamily="34" charset="-122"/>
              <a:ea typeface="微软雅黑" panose="020B0503020204020204" pitchFamily="34" charset="-122"/>
            </a:endParaRPr>
          </a:p>
        </p:txBody>
      </p:sp>
      <p:pic>
        <p:nvPicPr>
          <p:cNvPr id="11" name="图片 2"/>
          <p:cNvPicPr>
            <a:picLocks noChangeAspect="1"/>
          </p:cNvPicPr>
          <p:nvPr/>
        </p:nvPicPr>
        <p:blipFill>
          <a:blip r:embed="rId1"/>
          <a:stretch>
            <a:fillRect/>
          </a:stretch>
        </p:blipFill>
        <p:spPr>
          <a:xfrm>
            <a:off x="509905" y="959485"/>
            <a:ext cx="2816860" cy="2397125"/>
          </a:xfrm>
          <a:prstGeom prst="rect">
            <a:avLst/>
          </a:prstGeom>
          <a:noFill/>
          <a:ln w="9525">
            <a:noFill/>
          </a:ln>
        </p:spPr>
      </p:pic>
    </p:spTree>
  </p:cSld>
  <p:clrMapOvr>
    <a:masterClrMapping/>
  </p:clrMapOvr>
  <p:transition spd="med" advClick="0" advTm="0">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395605" y="376555"/>
            <a:ext cx="3608070" cy="52197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四元式表输出</a:t>
            </a:r>
            <a:endParaRPr lang="zh-CN" altLang="en-US" sz="24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509905" y="3264535"/>
            <a:ext cx="8262620" cy="175323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显示四元式表所用的Qt控件为QtableWidget</a:t>
            </a:r>
            <a:endParaRPr lang="zh-CN" altLang="en-US"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由于四元式表是利用链表方式存储的，首先获取STREE类中的链表头节点然后依次往下取节点，每次取出一个Quadruples节点，按照Quadruples中存储的五个对象内容分别赋给五个QTableWidgetItem对象并将该对象加入到table中，从而达到显示表结构目的</a:t>
            </a:r>
            <a:endParaRPr lang="zh-CN" altLang="en-US" dirty="0" smtClean="0">
              <a:latin typeface="微软雅黑" panose="020B0503020204020204" pitchFamily="34" charset="-122"/>
              <a:ea typeface="微软雅黑" panose="020B0503020204020204" pitchFamily="34" charset="-122"/>
            </a:endParaRPr>
          </a:p>
        </p:txBody>
      </p:sp>
      <p:pic>
        <p:nvPicPr>
          <p:cNvPr id="3" name="图片 10"/>
          <p:cNvPicPr>
            <a:picLocks noChangeAspect="1"/>
          </p:cNvPicPr>
          <p:nvPr/>
        </p:nvPicPr>
        <p:blipFill>
          <a:blip r:embed="rId1"/>
          <a:stretch>
            <a:fillRect/>
          </a:stretch>
        </p:blipFill>
        <p:spPr>
          <a:xfrm>
            <a:off x="395288" y="898525"/>
            <a:ext cx="5271135" cy="2366010"/>
          </a:xfrm>
          <a:prstGeom prst="rect">
            <a:avLst/>
          </a:prstGeom>
          <a:noFill/>
          <a:ln w="9525">
            <a:noFill/>
          </a:ln>
        </p:spPr>
      </p:pic>
    </p:spTree>
  </p:cSld>
  <p:clrMapOvr>
    <a:masterClrMapping/>
  </p:clrMapOvr>
  <p:transition spd="med" advClick="0" advTm="0">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395605" y="376555"/>
            <a:ext cx="4051300" cy="52197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错误列表方式输出步骤</a:t>
            </a:r>
            <a:endParaRPr lang="zh-CN" altLang="en-US" sz="24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395605" y="2922270"/>
            <a:ext cx="7679690" cy="175323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显示错误列表所用的Qt控件为QtableWidget</a:t>
            </a:r>
            <a:r>
              <a:rPr lang="en-US"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使用自定义类Etable存储错误信息，自定义类中存储有链表的头尾节点，每个节点的类为ERR_Node存储有错误信息，在输出到表格时，每一行均分别新建QTableWidgetItem成员，并给该成员赋值为SEM.Etable链表中节点的Errormessage内容并添加该成员到表结构中。</a:t>
            </a:r>
            <a:endParaRPr lang="zh-CN" altLang="en-US" dirty="0" smtClean="0">
              <a:latin typeface="微软雅黑" panose="020B0503020204020204" pitchFamily="34" charset="-122"/>
              <a:ea typeface="微软雅黑" panose="020B0503020204020204" pitchFamily="34" charset="-122"/>
            </a:endParaRPr>
          </a:p>
        </p:txBody>
      </p:sp>
      <p:pic>
        <p:nvPicPr>
          <p:cNvPr id="3" name="图片 9"/>
          <p:cNvPicPr>
            <a:picLocks noChangeAspect="1"/>
          </p:cNvPicPr>
          <p:nvPr/>
        </p:nvPicPr>
        <p:blipFill>
          <a:blip r:embed="rId1"/>
          <a:stretch>
            <a:fillRect/>
          </a:stretch>
        </p:blipFill>
        <p:spPr>
          <a:xfrm>
            <a:off x="395288" y="898525"/>
            <a:ext cx="5267325" cy="1748790"/>
          </a:xfrm>
          <a:prstGeom prst="rect">
            <a:avLst/>
          </a:prstGeom>
          <a:noFill/>
          <a:ln w="9525">
            <a:noFill/>
          </a:ln>
        </p:spPr>
      </p:pic>
    </p:spTree>
  </p:cSld>
  <p:clrMapOvr>
    <a:masterClrMapping/>
  </p:clrMapOvr>
  <p:transition spd="med" advClick="0" advTm="0">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p:nvPr/>
        </p:nvSpPr>
        <p:spPr>
          <a:xfrm>
            <a:off x="2522749" y="1653940"/>
            <a:ext cx="609600" cy="738505"/>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4800" b="0" dirty="0" smtClean="0">
                <a:solidFill>
                  <a:schemeClr val="accent1"/>
                </a:solidFill>
                <a:latin typeface="MS Gothic" panose="020B0609070205080204" pitchFamily="49" charset="-128"/>
                <a:ea typeface="MS Gothic" panose="020B0609070205080204" pitchFamily="49" charset="-128"/>
                <a:cs typeface="Arial" panose="020B0604020202020204" pitchFamily="34" charset="0"/>
              </a:rPr>
              <a:t>03</a:t>
            </a:r>
            <a:endParaRPr lang="en-US" sz="4800" b="0" dirty="0">
              <a:solidFill>
                <a:schemeClr val="accent1"/>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9" name="文本框 48"/>
          <p:cNvSpPr txBox="1"/>
          <p:nvPr/>
        </p:nvSpPr>
        <p:spPr>
          <a:xfrm>
            <a:off x="3171329" y="1979494"/>
            <a:ext cx="2915842" cy="377026"/>
          </a:xfrm>
          <a:prstGeom prst="rect">
            <a:avLst/>
          </a:prstGeom>
          <a:noFill/>
        </p:spPr>
        <p:txBody>
          <a:bodyPr wrap="square" lIns="68580" tIns="34290" rIns="68580" bIns="34290" rtlCol="0">
            <a:spAutoFit/>
          </a:bodyPr>
          <a:lstStyle/>
          <a:p>
            <a:r>
              <a:rPr lang="zh-CN" altLang="en-US" sz="2000" dirty="0" smtClean="0">
                <a:solidFill>
                  <a:schemeClr val="accent1"/>
                </a:solidFill>
                <a:latin typeface="微软雅黑" panose="020B0503020204020204" pitchFamily="34" charset="-122"/>
                <a:ea typeface="微软雅黑" panose="020B0503020204020204" pitchFamily="34" charset="-122"/>
                <a:sym typeface="Arial" panose="020B0604020202020204" pitchFamily="34" charset="0"/>
              </a:rPr>
              <a:t>参考文献</a:t>
            </a:r>
            <a:endParaRPr lang="en-US" altLang="zh-CN" sz="2000" dirty="0" smtClean="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0" name="文本框 49"/>
          <p:cNvSpPr txBox="1"/>
          <p:nvPr/>
        </p:nvSpPr>
        <p:spPr>
          <a:xfrm>
            <a:off x="4103948" y="2565876"/>
            <a:ext cx="1447201" cy="314325"/>
          </a:xfrm>
          <a:prstGeom prst="rect">
            <a:avLst/>
          </a:prstGeom>
          <a:noFill/>
        </p:spPr>
        <p:txBody>
          <a:bodyPr wrap="square" lIns="68580" tIns="34290" rIns="68580" bIns="34290" rtlCol="0">
            <a:spAutoFit/>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r>
              <a:rPr lang="en-US" altLang="zh-CN" sz="1600" b="0" dirty="0">
                <a:solidFill>
                  <a:schemeClr val="tx1">
                    <a:lumMod val="65000"/>
                    <a:lumOff val="35000"/>
                  </a:schemeClr>
                </a:solidFill>
                <a:latin typeface="Arial" panose="020B0604020202020204" pitchFamily="34" charset="0"/>
                <a:cs typeface="Arial" panose="020B0604020202020204" pitchFamily="34" charset="0"/>
              </a:rPr>
              <a:t>Part Three</a:t>
            </a:r>
            <a:endParaRPr lang="zh-CN" altLang="en-US" sz="1600" b="0"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71" name="Straight Connector 13"/>
          <p:cNvCxnSpPr>
            <a:endCxn id="9" idx="6"/>
          </p:cNvCxnSpPr>
          <p:nvPr/>
        </p:nvCxnSpPr>
        <p:spPr>
          <a:xfrm flipH="1" flipV="1">
            <a:off x="437980" y="2457527"/>
            <a:ext cx="4782092" cy="25107"/>
          </a:xfrm>
          <a:prstGeom prst="line">
            <a:avLst/>
          </a:prstGeom>
          <a:ln w="12700" cap="sq">
            <a:solidFill>
              <a:schemeClr val="accent1"/>
            </a:solidFill>
            <a:prstDash val="solid"/>
            <a:headEnd type="oval"/>
          </a:ln>
        </p:spPr>
        <p:style>
          <a:lnRef idx="1">
            <a:schemeClr val="accent1"/>
          </a:lnRef>
          <a:fillRef idx="0">
            <a:schemeClr val="accent1"/>
          </a:fillRef>
          <a:effectRef idx="0">
            <a:schemeClr val="accent1"/>
          </a:effectRef>
          <a:fontRef idx="minor">
            <a:schemeClr val="tx1"/>
          </a:fontRef>
        </p:style>
      </p:cxnSp>
      <p:grpSp>
        <p:nvGrpSpPr>
          <p:cNvPr id="3" name="组合 45"/>
          <p:cNvGrpSpPr/>
          <p:nvPr/>
        </p:nvGrpSpPr>
        <p:grpSpPr bwMode="auto">
          <a:xfrm>
            <a:off x="1" y="2248508"/>
            <a:ext cx="437979" cy="418038"/>
            <a:chOff x="0" y="0"/>
            <a:chExt cx="650875" cy="620712"/>
          </a:xfrm>
          <a:solidFill>
            <a:schemeClr val="accent1"/>
          </a:solidFill>
        </p:grpSpPr>
        <p:sp>
          <p:nvSpPr>
            <p:cNvPr id="9" name="Oval 17"/>
            <p:cNvSpPr>
              <a:spLocks noChangeArrowheads="1"/>
            </p:cNvSpPr>
            <p:nvPr/>
          </p:nvSpPr>
          <p:spPr bwMode="auto">
            <a:xfrm>
              <a:off x="0" y="0"/>
              <a:ext cx="650875" cy="620712"/>
            </a:xfrm>
            <a:prstGeom prst="ellipse">
              <a:avLst/>
            </a:prstGeom>
            <a:grpFill/>
            <a:ln w="9525">
              <a:noFill/>
              <a:round/>
            </a:ln>
          </p:spPr>
          <p:txBody>
            <a:bodyPr/>
            <a:lstStyle/>
            <a:p>
              <a:pPr eaLnBrk="1" hangingPunct="1"/>
              <a:endParaRPr lang="zh-CN" altLang="en-US" dirty="0">
                <a:solidFill>
                  <a:schemeClr val="bg1"/>
                </a:solidFill>
              </a:endParaRPr>
            </a:p>
          </p:txBody>
        </p:sp>
        <p:sp>
          <p:nvSpPr>
            <p:cNvPr id="10" name="Freeform 18"/>
            <p:cNvSpPr>
              <a:spLocks noEditPoints="1"/>
            </p:cNvSpPr>
            <p:nvPr/>
          </p:nvSpPr>
          <p:spPr bwMode="auto">
            <a:xfrm>
              <a:off x="147696" y="15999"/>
              <a:ext cx="190500" cy="465137"/>
            </a:xfrm>
            <a:custGeom>
              <a:avLst/>
              <a:gdLst>
                <a:gd name="T0" fmla="*/ 1635 w 233"/>
                <a:gd name="T1" fmla="*/ 165451 h 596"/>
                <a:gd name="T2" fmla="*/ 1635 w 233"/>
                <a:gd name="T3" fmla="*/ 177158 h 596"/>
                <a:gd name="T4" fmla="*/ 44150 w 233"/>
                <a:gd name="T5" fmla="*/ 295003 h 596"/>
                <a:gd name="T6" fmla="*/ 84212 w 233"/>
                <a:gd name="T7" fmla="*/ 295003 h 596"/>
                <a:gd name="T8" fmla="*/ 89118 w 233"/>
                <a:gd name="T9" fmla="*/ 290320 h 596"/>
                <a:gd name="T10" fmla="*/ 89118 w 233"/>
                <a:gd name="T11" fmla="*/ 135015 h 596"/>
                <a:gd name="T12" fmla="*/ 73584 w 233"/>
                <a:gd name="T13" fmla="*/ 119406 h 596"/>
                <a:gd name="T14" fmla="*/ 97294 w 233"/>
                <a:gd name="T15" fmla="*/ 98334 h 596"/>
                <a:gd name="T16" fmla="*/ 114464 w 233"/>
                <a:gd name="T17" fmla="*/ 120967 h 596"/>
                <a:gd name="T18" fmla="*/ 98929 w 233"/>
                <a:gd name="T19" fmla="*/ 134234 h 596"/>
                <a:gd name="T20" fmla="*/ 98929 w 233"/>
                <a:gd name="T21" fmla="*/ 290320 h 596"/>
                <a:gd name="T22" fmla="*/ 104652 w 233"/>
                <a:gd name="T23" fmla="*/ 295003 h 596"/>
                <a:gd name="T24" fmla="*/ 150438 w 233"/>
                <a:gd name="T25" fmla="*/ 295003 h 596"/>
                <a:gd name="T26" fmla="*/ 190500 w 233"/>
                <a:gd name="T27" fmla="*/ 177158 h 596"/>
                <a:gd name="T28" fmla="*/ 188865 w 233"/>
                <a:gd name="T29" fmla="*/ 166232 h 596"/>
                <a:gd name="T30" fmla="*/ 97294 w 233"/>
                <a:gd name="T31" fmla="*/ 3122 h 596"/>
                <a:gd name="T32" fmla="*/ 90753 w 233"/>
                <a:gd name="T33" fmla="*/ 3122 h 596"/>
                <a:gd name="T34" fmla="*/ 46603 w 233"/>
                <a:gd name="T35" fmla="*/ 83506 h 596"/>
                <a:gd name="T36" fmla="*/ 1635 w 233"/>
                <a:gd name="T37" fmla="*/ 165451 h 596"/>
                <a:gd name="T38" fmla="*/ 14717 w 233"/>
                <a:gd name="T39" fmla="*/ 357437 h 596"/>
                <a:gd name="T40" fmla="*/ 14717 w 233"/>
                <a:gd name="T41" fmla="*/ 459674 h 596"/>
                <a:gd name="T42" fmla="*/ 20440 w 233"/>
                <a:gd name="T43" fmla="*/ 464357 h 596"/>
                <a:gd name="T44" fmla="*/ 120187 w 233"/>
                <a:gd name="T45" fmla="*/ 464357 h 596"/>
                <a:gd name="T46" fmla="*/ 125092 w 233"/>
                <a:gd name="T47" fmla="*/ 459674 h 596"/>
                <a:gd name="T48" fmla="*/ 125092 w 233"/>
                <a:gd name="T49" fmla="*/ 351194 h 596"/>
                <a:gd name="T50" fmla="*/ 147167 w 233"/>
                <a:gd name="T51" fmla="*/ 351194 h 596"/>
                <a:gd name="T52" fmla="*/ 147167 w 233"/>
                <a:gd name="T53" fmla="*/ 462796 h 596"/>
                <a:gd name="T54" fmla="*/ 156161 w 233"/>
                <a:gd name="T55" fmla="*/ 464357 h 596"/>
                <a:gd name="T56" fmla="*/ 173330 w 233"/>
                <a:gd name="T57" fmla="*/ 464357 h 596"/>
                <a:gd name="T58" fmla="*/ 179871 w 233"/>
                <a:gd name="T59" fmla="*/ 458113 h 596"/>
                <a:gd name="T60" fmla="*/ 179871 w 233"/>
                <a:gd name="T61" fmla="*/ 357437 h 596"/>
                <a:gd name="T62" fmla="*/ 167607 w 233"/>
                <a:gd name="T63" fmla="*/ 326220 h 596"/>
                <a:gd name="T64" fmla="*/ 148803 w 233"/>
                <a:gd name="T65" fmla="*/ 308270 h 596"/>
                <a:gd name="T66" fmla="*/ 44150 w 233"/>
                <a:gd name="T67" fmla="*/ 309051 h 596"/>
                <a:gd name="T68" fmla="*/ 14717 w 233"/>
                <a:gd name="T69" fmla="*/ 357437 h 5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33" h="596">
                  <a:moveTo>
                    <a:pt x="2" y="212"/>
                  </a:moveTo>
                  <a:cubicBezTo>
                    <a:pt x="0" y="217"/>
                    <a:pt x="0" y="222"/>
                    <a:pt x="2" y="227"/>
                  </a:cubicBezTo>
                  <a:cubicBezTo>
                    <a:pt x="7" y="243"/>
                    <a:pt x="38" y="378"/>
                    <a:pt x="54" y="378"/>
                  </a:cubicBezTo>
                  <a:cubicBezTo>
                    <a:pt x="70" y="378"/>
                    <a:pt x="86" y="378"/>
                    <a:pt x="103" y="378"/>
                  </a:cubicBezTo>
                  <a:cubicBezTo>
                    <a:pt x="107" y="378"/>
                    <a:pt x="109" y="377"/>
                    <a:pt x="109" y="372"/>
                  </a:cubicBezTo>
                  <a:cubicBezTo>
                    <a:pt x="109" y="306"/>
                    <a:pt x="109" y="241"/>
                    <a:pt x="109" y="173"/>
                  </a:cubicBezTo>
                  <a:cubicBezTo>
                    <a:pt x="103" y="170"/>
                    <a:pt x="90" y="164"/>
                    <a:pt x="90" y="153"/>
                  </a:cubicBezTo>
                  <a:cubicBezTo>
                    <a:pt x="89" y="135"/>
                    <a:pt x="101" y="124"/>
                    <a:pt x="119" y="126"/>
                  </a:cubicBezTo>
                  <a:cubicBezTo>
                    <a:pt x="135" y="127"/>
                    <a:pt x="143" y="141"/>
                    <a:pt x="140" y="155"/>
                  </a:cubicBezTo>
                  <a:cubicBezTo>
                    <a:pt x="141" y="163"/>
                    <a:pt x="129" y="170"/>
                    <a:pt x="121" y="172"/>
                  </a:cubicBezTo>
                  <a:cubicBezTo>
                    <a:pt x="121" y="239"/>
                    <a:pt x="121" y="305"/>
                    <a:pt x="121" y="372"/>
                  </a:cubicBezTo>
                  <a:cubicBezTo>
                    <a:pt x="121" y="377"/>
                    <a:pt x="123" y="378"/>
                    <a:pt x="128" y="378"/>
                  </a:cubicBezTo>
                  <a:cubicBezTo>
                    <a:pt x="147" y="378"/>
                    <a:pt x="166" y="378"/>
                    <a:pt x="184" y="378"/>
                  </a:cubicBezTo>
                  <a:cubicBezTo>
                    <a:pt x="196" y="378"/>
                    <a:pt x="228" y="247"/>
                    <a:pt x="233" y="227"/>
                  </a:cubicBezTo>
                  <a:cubicBezTo>
                    <a:pt x="233" y="222"/>
                    <a:pt x="233" y="217"/>
                    <a:pt x="231" y="213"/>
                  </a:cubicBezTo>
                  <a:cubicBezTo>
                    <a:pt x="194" y="143"/>
                    <a:pt x="157" y="73"/>
                    <a:pt x="119" y="4"/>
                  </a:cubicBezTo>
                  <a:cubicBezTo>
                    <a:pt x="115" y="0"/>
                    <a:pt x="113" y="1"/>
                    <a:pt x="111" y="4"/>
                  </a:cubicBezTo>
                  <a:cubicBezTo>
                    <a:pt x="103" y="20"/>
                    <a:pt x="65" y="92"/>
                    <a:pt x="57" y="107"/>
                  </a:cubicBezTo>
                  <a:cubicBezTo>
                    <a:pt x="51" y="117"/>
                    <a:pt x="2" y="210"/>
                    <a:pt x="2" y="212"/>
                  </a:cubicBezTo>
                  <a:close/>
                  <a:moveTo>
                    <a:pt x="18" y="458"/>
                  </a:moveTo>
                  <a:cubicBezTo>
                    <a:pt x="18" y="502"/>
                    <a:pt x="18" y="545"/>
                    <a:pt x="18" y="589"/>
                  </a:cubicBezTo>
                  <a:cubicBezTo>
                    <a:pt x="18" y="593"/>
                    <a:pt x="20" y="595"/>
                    <a:pt x="25" y="595"/>
                  </a:cubicBezTo>
                  <a:cubicBezTo>
                    <a:pt x="65" y="595"/>
                    <a:pt x="106" y="595"/>
                    <a:pt x="147" y="595"/>
                  </a:cubicBezTo>
                  <a:cubicBezTo>
                    <a:pt x="151" y="595"/>
                    <a:pt x="153" y="593"/>
                    <a:pt x="153" y="589"/>
                  </a:cubicBezTo>
                  <a:cubicBezTo>
                    <a:pt x="153" y="542"/>
                    <a:pt x="153" y="496"/>
                    <a:pt x="153" y="450"/>
                  </a:cubicBezTo>
                  <a:cubicBezTo>
                    <a:pt x="162" y="450"/>
                    <a:pt x="171" y="450"/>
                    <a:pt x="180" y="450"/>
                  </a:cubicBezTo>
                  <a:cubicBezTo>
                    <a:pt x="180" y="497"/>
                    <a:pt x="180" y="545"/>
                    <a:pt x="180" y="593"/>
                  </a:cubicBezTo>
                  <a:cubicBezTo>
                    <a:pt x="181" y="596"/>
                    <a:pt x="185" y="595"/>
                    <a:pt x="191" y="595"/>
                  </a:cubicBezTo>
                  <a:cubicBezTo>
                    <a:pt x="198" y="595"/>
                    <a:pt x="205" y="595"/>
                    <a:pt x="212" y="595"/>
                  </a:cubicBezTo>
                  <a:cubicBezTo>
                    <a:pt x="217" y="595"/>
                    <a:pt x="220" y="591"/>
                    <a:pt x="220" y="587"/>
                  </a:cubicBezTo>
                  <a:cubicBezTo>
                    <a:pt x="220" y="544"/>
                    <a:pt x="220" y="501"/>
                    <a:pt x="220" y="458"/>
                  </a:cubicBezTo>
                  <a:cubicBezTo>
                    <a:pt x="220" y="444"/>
                    <a:pt x="211" y="428"/>
                    <a:pt x="205" y="418"/>
                  </a:cubicBezTo>
                  <a:cubicBezTo>
                    <a:pt x="195" y="402"/>
                    <a:pt x="190" y="397"/>
                    <a:pt x="182" y="395"/>
                  </a:cubicBezTo>
                  <a:cubicBezTo>
                    <a:pt x="158" y="395"/>
                    <a:pt x="68" y="395"/>
                    <a:pt x="54" y="396"/>
                  </a:cubicBezTo>
                  <a:cubicBezTo>
                    <a:pt x="45" y="398"/>
                    <a:pt x="18" y="437"/>
                    <a:pt x="18" y="458"/>
                  </a:cubicBezTo>
                  <a:close/>
                </a:path>
              </a:pathLst>
            </a:custGeom>
            <a:grpFill/>
            <a:ln w="9525">
              <a:noFill/>
              <a:round/>
            </a:ln>
          </p:spPr>
          <p:txBody>
            <a:bodyPr/>
            <a:lstStyle/>
            <a:p>
              <a:r>
                <a:rPr lang="en-US" altLang="zh-CN" dirty="0">
                  <a:solidFill>
                    <a:schemeClr val="bg1"/>
                  </a:solidFill>
                </a:rPr>
                <a:t>3</a:t>
              </a:r>
              <a:endParaRPr lang="zh-CN" altLang="en-US" dirty="0">
                <a:solidFill>
                  <a:schemeClr val="bg1"/>
                </a:solidFill>
              </a:endParaRPr>
            </a:p>
          </p:txBody>
        </p:sp>
      </p:gr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additive="base">
                                        <p:cTn id="12" dur="500" fill="hold"/>
                                        <p:tgtEl>
                                          <p:spTgt spid="71"/>
                                        </p:tgtEl>
                                        <p:attrNameLst>
                                          <p:attrName>ppt_x</p:attrName>
                                        </p:attrNameLst>
                                      </p:cBhvr>
                                      <p:tavLst>
                                        <p:tav tm="0">
                                          <p:val>
                                            <p:strVal val="0-#ppt_w/2"/>
                                          </p:val>
                                        </p:tav>
                                        <p:tav tm="100000">
                                          <p:val>
                                            <p:strVal val="#ppt_x"/>
                                          </p:val>
                                        </p:tav>
                                      </p:tavLst>
                                    </p:anim>
                                    <p:anim calcmode="lin" valueType="num">
                                      <p:cBhvr additive="base">
                                        <p:cTn id="13" dur="500" fill="hold"/>
                                        <p:tgtEl>
                                          <p:spTgt spid="7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47" presetClass="entr" presetSubtype="0" fill="hold" grpId="0" nodeType="after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1000"/>
                                        <p:tgtEl>
                                          <p:spTgt spid="50"/>
                                        </p:tgtEl>
                                      </p:cBhvr>
                                    </p:animEffect>
                                    <p:anim calcmode="lin" valueType="num">
                                      <p:cBhvr>
                                        <p:cTn id="23" dur="1000" fill="hold"/>
                                        <p:tgtEl>
                                          <p:spTgt spid="50"/>
                                        </p:tgtEl>
                                        <p:attrNameLst>
                                          <p:attrName>ppt_x</p:attrName>
                                        </p:attrNameLst>
                                      </p:cBhvr>
                                      <p:tavLst>
                                        <p:tav tm="0">
                                          <p:val>
                                            <p:strVal val="#ppt_x"/>
                                          </p:val>
                                        </p:tav>
                                        <p:tav tm="100000">
                                          <p:val>
                                            <p:strVal val="#ppt_x"/>
                                          </p:val>
                                        </p:tav>
                                      </p:tavLst>
                                    </p:anim>
                                    <p:anim calcmode="lin" valueType="num">
                                      <p:cBhvr>
                                        <p:cTn id="24" dur="1000" fill="hold"/>
                                        <p:tgtEl>
                                          <p:spTgt spid="50"/>
                                        </p:tgtEl>
                                        <p:attrNameLst>
                                          <p:attrName>ppt_y</p:attrName>
                                        </p:attrNameLst>
                                      </p:cBhvr>
                                      <p:tavLst>
                                        <p:tav tm="0">
                                          <p:val>
                                            <p:strVal val="#ppt_y-.1"/>
                                          </p:val>
                                        </p:tav>
                                        <p:tav tm="100000">
                                          <p:val>
                                            <p:strVal val="#ppt_y"/>
                                          </p:val>
                                        </p:tav>
                                      </p:tavLst>
                                    </p:anim>
                                  </p:childTnLst>
                                </p:cTn>
                              </p:par>
                            </p:childTnLst>
                          </p:cTn>
                        </p:par>
                        <p:par>
                          <p:cTn id="25" fill="hold">
                            <p:stCondLst>
                              <p:cond delay="2500"/>
                            </p:stCondLst>
                            <p:childTnLst>
                              <p:par>
                                <p:cTn id="26" presetID="2" presetClass="entr" presetSubtype="2" fill="hold" grpId="0" nodeType="afterEffect">
                                  <p:stCondLst>
                                    <p:cond delay="0"/>
                                  </p:stCondLst>
                                  <p:childTnLst>
                                    <p:set>
                                      <p:cBhvr>
                                        <p:cTn id="27" dur="1" fill="hold">
                                          <p:stCondLst>
                                            <p:cond delay="0"/>
                                          </p:stCondLst>
                                        </p:cTn>
                                        <p:tgtEl>
                                          <p:spTgt spid="49"/>
                                        </p:tgtEl>
                                        <p:attrNameLst>
                                          <p:attrName>style.visibility</p:attrName>
                                        </p:attrNameLst>
                                      </p:cBhvr>
                                      <p:to>
                                        <p:strVal val="visible"/>
                                      </p:to>
                                    </p:set>
                                    <p:anim calcmode="lin" valueType="num">
                                      <p:cBhvr additive="base">
                                        <p:cTn id="28" dur="500" fill="hold"/>
                                        <p:tgtEl>
                                          <p:spTgt spid="49"/>
                                        </p:tgtEl>
                                        <p:attrNameLst>
                                          <p:attrName>ppt_x</p:attrName>
                                        </p:attrNameLst>
                                      </p:cBhvr>
                                      <p:tavLst>
                                        <p:tav tm="0">
                                          <p:val>
                                            <p:strVal val="1+#ppt_w/2"/>
                                          </p:val>
                                        </p:tav>
                                        <p:tav tm="100000">
                                          <p:val>
                                            <p:strVal val="#ppt_x"/>
                                          </p:val>
                                        </p:tav>
                                      </p:tavLst>
                                    </p:anim>
                                    <p:anim calcmode="lin" valueType="num">
                                      <p:cBhvr additive="base">
                                        <p:cTn id="29"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p:bldP spid="5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txBox="1">
            <a:spLocks noChangeArrowheads="1"/>
          </p:cNvSpPr>
          <p:nvPr/>
        </p:nvSpPr>
        <p:spPr bwMode="auto">
          <a:xfrm>
            <a:off x="1259632" y="1833125"/>
            <a:ext cx="1188132" cy="451387"/>
          </a:xfrm>
          <a:prstGeom prst="rect">
            <a:avLst/>
          </a:prstGeom>
          <a:noFill/>
          <a:ln w="9525">
            <a:noFill/>
            <a:miter lim="800000"/>
          </a:ln>
        </p:spPr>
        <p:txBody>
          <a:bodyPr lIns="68562" tIns="34281" rIns="68562" bIns="34281" anchor="ctr"/>
          <a:lstStyle/>
          <a:p>
            <a:pPr eaLnBrk="1" hangingPunct="1"/>
            <a:r>
              <a:rPr lang="zh-CN" altLang="en-US" sz="2800" dirty="0">
                <a:solidFill>
                  <a:schemeClr val="accent1"/>
                </a:solidFill>
                <a:ea typeface="微软雅黑" panose="020B0503020204020204" pitchFamily="34" charset="-122"/>
              </a:rPr>
              <a:t>目 录</a:t>
            </a:r>
            <a:endParaRPr lang="zh-CN" altLang="en-US" sz="2800" dirty="0">
              <a:solidFill>
                <a:schemeClr val="accent1"/>
              </a:solidFill>
              <a:ea typeface="微软雅黑" panose="020B0503020204020204" pitchFamily="34" charset="-122"/>
            </a:endParaRPr>
          </a:p>
        </p:txBody>
      </p:sp>
      <p:sp>
        <p:nvSpPr>
          <p:cNvPr id="7174" name="Text Box 5"/>
          <p:cNvSpPr txBox="1">
            <a:spLocks noChangeArrowheads="1"/>
          </p:cNvSpPr>
          <p:nvPr/>
        </p:nvSpPr>
        <p:spPr bwMode="auto">
          <a:xfrm>
            <a:off x="935596" y="2277998"/>
            <a:ext cx="1586358" cy="377008"/>
          </a:xfrm>
          <a:prstGeom prst="rect">
            <a:avLst/>
          </a:prstGeom>
          <a:noFill/>
          <a:ln w="9525">
            <a:noFill/>
            <a:miter lim="800000"/>
          </a:ln>
          <a:effectLst/>
        </p:spPr>
        <p:txBody>
          <a:bodyPr wrap="square" lIns="68562" tIns="34281" rIns="68562" bIns="34281">
            <a:spAutoFit/>
          </a:bodyPr>
          <a:lstStyle/>
          <a:p>
            <a:pPr algn="ctr" eaLnBrk="1" hangingPunct="1"/>
            <a:r>
              <a:rPr lang="en-US" altLang="zh-CN" sz="2000" dirty="0">
                <a:solidFill>
                  <a:schemeClr val="accent2"/>
                </a:solidFill>
                <a:ea typeface="微软雅黑" panose="020B0503020204020204" pitchFamily="34" charset="-122"/>
              </a:rPr>
              <a:t>C</a:t>
            </a:r>
            <a:r>
              <a:rPr lang="zh-CN" altLang="en-US" sz="2000" dirty="0">
                <a:solidFill>
                  <a:schemeClr val="accent2"/>
                </a:solidFill>
                <a:ea typeface="微软雅黑" panose="020B0503020204020204" pitchFamily="34" charset="-122"/>
              </a:rPr>
              <a:t>ontents</a:t>
            </a:r>
            <a:endParaRPr lang="zh-CN" altLang="en-US" sz="2000" dirty="0">
              <a:solidFill>
                <a:schemeClr val="accent2"/>
              </a:solidFill>
              <a:ea typeface="微软雅黑" panose="020B0503020204020204" pitchFamily="34" charset="-122"/>
            </a:endParaRPr>
          </a:p>
        </p:txBody>
      </p:sp>
      <p:sp>
        <p:nvSpPr>
          <p:cNvPr id="7181" name="TextBox 80"/>
          <p:cNvSpPr txBox="1">
            <a:spLocks noChangeArrowheads="1"/>
          </p:cNvSpPr>
          <p:nvPr/>
        </p:nvSpPr>
        <p:spPr bwMode="auto">
          <a:xfrm>
            <a:off x="4275078" y="1197154"/>
            <a:ext cx="2379512" cy="346230"/>
          </a:xfrm>
          <a:prstGeom prst="rect">
            <a:avLst/>
          </a:prstGeom>
          <a:noFill/>
          <a:ln w="9525">
            <a:noFill/>
            <a:miter lim="800000"/>
          </a:ln>
        </p:spPr>
        <p:txBody>
          <a:bodyPr wrap="square" lIns="68562" tIns="34281" rIns="68562" bIns="34281">
            <a:spAutoFit/>
          </a:bodyPr>
          <a:lstStyle/>
          <a:p>
            <a:r>
              <a:rPr lang="zh-CN" altLang="en-US" dirty="0" smtClean="0">
                <a:solidFill>
                  <a:schemeClr val="accent1"/>
                </a:solidFill>
                <a:latin typeface="微软雅黑" panose="020B0503020204020204" pitchFamily="34" charset="-122"/>
                <a:ea typeface="微软雅黑" panose="020B0503020204020204" pitchFamily="34" charset="-122"/>
                <a:sym typeface="Arial" panose="020B0604020202020204" pitchFamily="34" charset="0"/>
              </a:rPr>
              <a:t>效果展示</a:t>
            </a:r>
            <a:endParaRPr lang="en-US" altLang="zh-CN" dirty="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182" name="TextBox 83"/>
          <p:cNvSpPr txBox="1">
            <a:spLocks noChangeArrowheads="1"/>
          </p:cNvSpPr>
          <p:nvPr/>
        </p:nvSpPr>
        <p:spPr bwMode="auto">
          <a:xfrm>
            <a:off x="4275078" y="1986781"/>
            <a:ext cx="2379512" cy="344170"/>
          </a:xfrm>
          <a:prstGeom prst="rect">
            <a:avLst/>
          </a:prstGeom>
          <a:noFill/>
          <a:ln w="9525">
            <a:noFill/>
            <a:miter lim="800000"/>
          </a:ln>
        </p:spPr>
        <p:txBody>
          <a:bodyPr wrap="square" lIns="68562" tIns="34281" rIns="68562" bIns="34281">
            <a:spAutoFit/>
          </a:bodyPr>
          <a:lstStyle/>
          <a:p>
            <a:pPr lvl="0"/>
            <a:r>
              <a:rPr lang="zh-CN" altLang="en-US"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语义分析</a:t>
            </a:r>
            <a:endParaRPr lang="en-US" altLang="zh-CN" dirty="0">
              <a:solidFill>
                <a:schemeClr val="accent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183" name="TextBox 84"/>
          <p:cNvSpPr txBox="1">
            <a:spLocks noChangeArrowheads="1"/>
          </p:cNvSpPr>
          <p:nvPr/>
        </p:nvSpPr>
        <p:spPr bwMode="auto">
          <a:xfrm>
            <a:off x="4275078" y="2773863"/>
            <a:ext cx="2379512" cy="344170"/>
          </a:xfrm>
          <a:prstGeom prst="rect">
            <a:avLst/>
          </a:prstGeom>
          <a:noFill/>
          <a:ln w="9525">
            <a:noFill/>
            <a:miter lim="800000"/>
          </a:ln>
        </p:spPr>
        <p:txBody>
          <a:bodyPr wrap="square" lIns="68562" tIns="34281" rIns="68562" bIns="34281">
            <a:spAutoFit/>
          </a:bodyPr>
          <a:lstStyle/>
          <a:p>
            <a:pPr lvl="0"/>
            <a:r>
              <a:rPr lang="zh-CN" altLang="en-US" dirty="0" smtClean="0">
                <a:solidFill>
                  <a:schemeClr val="accent1"/>
                </a:solidFill>
                <a:latin typeface="微软雅黑" panose="020B0503020204020204" pitchFamily="34" charset="-122"/>
                <a:ea typeface="微软雅黑" panose="020B0503020204020204" pitchFamily="34" charset="-122"/>
                <a:sym typeface="Arial" panose="020B0604020202020204" pitchFamily="34" charset="0"/>
              </a:rPr>
              <a:t>参考文献</a:t>
            </a:r>
            <a:endParaRPr lang="en-US" altLang="zh-CN" dirty="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3" name="组合 46"/>
          <p:cNvGrpSpPr/>
          <p:nvPr/>
        </p:nvGrpSpPr>
        <p:grpSpPr bwMode="auto">
          <a:xfrm>
            <a:off x="3435437" y="1923063"/>
            <a:ext cx="437979" cy="418038"/>
            <a:chOff x="0" y="0"/>
            <a:chExt cx="650875" cy="620712"/>
          </a:xfrm>
          <a:solidFill>
            <a:schemeClr val="accent2"/>
          </a:solidFill>
        </p:grpSpPr>
        <p:sp>
          <p:nvSpPr>
            <p:cNvPr id="7192" name="Oval 14"/>
            <p:cNvSpPr>
              <a:spLocks noChangeArrowheads="1"/>
            </p:cNvSpPr>
            <p:nvPr/>
          </p:nvSpPr>
          <p:spPr bwMode="auto">
            <a:xfrm>
              <a:off x="0" y="0"/>
              <a:ext cx="650875" cy="620712"/>
            </a:xfrm>
            <a:prstGeom prst="ellipse">
              <a:avLst/>
            </a:prstGeom>
            <a:grpFill/>
            <a:ln w="9525">
              <a:noFill/>
              <a:round/>
            </a:ln>
          </p:spPr>
          <p:txBody>
            <a:bodyPr/>
            <a:lstStyle/>
            <a:p>
              <a:pPr eaLnBrk="1" hangingPunct="1"/>
              <a:endParaRPr lang="zh-CN" altLang="en-US">
                <a:solidFill>
                  <a:schemeClr val="bg1"/>
                </a:solidFill>
              </a:endParaRPr>
            </a:p>
          </p:txBody>
        </p:sp>
        <p:sp>
          <p:nvSpPr>
            <p:cNvPr id="5" name="Freeform 15"/>
            <p:cNvSpPr>
              <a:spLocks noEditPoints="1"/>
            </p:cNvSpPr>
            <p:nvPr/>
          </p:nvSpPr>
          <p:spPr bwMode="auto">
            <a:xfrm>
              <a:off x="124176" y="44805"/>
              <a:ext cx="446088" cy="393701"/>
            </a:xfrm>
            <a:custGeom>
              <a:avLst/>
              <a:gdLst>
                <a:gd name="T0" fmla="*/ 0 w 545"/>
                <a:gd name="T1" fmla="*/ 233102 h 505"/>
                <a:gd name="T2" fmla="*/ 171887 w 545"/>
                <a:gd name="T3" fmla="*/ 393700 h 505"/>
                <a:gd name="T4" fmla="*/ 300393 w 545"/>
                <a:gd name="T5" fmla="*/ 372651 h 505"/>
                <a:gd name="T6" fmla="*/ 271745 w 545"/>
                <a:gd name="T7" fmla="*/ 173852 h 505"/>
                <a:gd name="T8" fmla="*/ 264378 w 545"/>
                <a:gd name="T9" fmla="*/ 365634 h 505"/>
                <a:gd name="T10" fmla="*/ 175161 w 545"/>
                <a:gd name="T11" fmla="*/ 329772 h 505"/>
                <a:gd name="T12" fmla="*/ 150606 w 545"/>
                <a:gd name="T13" fmla="*/ 229983 h 505"/>
                <a:gd name="T14" fmla="*/ 30285 w 545"/>
                <a:gd name="T15" fmla="*/ 226085 h 505"/>
                <a:gd name="T16" fmla="*/ 34377 w 545"/>
                <a:gd name="T17" fmla="*/ 72503 h 505"/>
                <a:gd name="T18" fmla="*/ 175161 w 545"/>
                <a:gd name="T19" fmla="*/ 41319 h 505"/>
                <a:gd name="T20" fmla="*/ 0 w 545"/>
                <a:gd name="T21" fmla="*/ 69385 h 505"/>
                <a:gd name="T22" fmla="*/ 251282 w 545"/>
                <a:gd name="T23" fmla="*/ 81079 h 505"/>
                <a:gd name="T24" fmla="*/ 235730 w 545"/>
                <a:gd name="T25" fmla="*/ 64707 h 505"/>
                <a:gd name="T26" fmla="*/ 248008 w 545"/>
                <a:gd name="T27" fmla="*/ 55352 h 505"/>
                <a:gd name="T28" fmla="*/ 278293 w 545"/>
                <a:gd name="T29" fmla="*/ 55352 h 505"/>
                <a:gd name="T30" fmla="*/ 290570 w 545"/>
                <a:gd name="T31" fmla="*/ 64707 h 505"/>
                <a:gd name="T32" fmla="*/ 275837 w 545"/>
                <a:gd name="T33" fmla="*/ 81079 h 505"/>
                <a:gd name="T34" fmla="*/ 290570 w 545"/>
                <a:gd name="T35" fmla="*/ 98230 h 505"/>
                <a:gd name="T36" fmla="*/ 278293 w 545"/>
                <a:gd name="T37" fmla="*/ 107585 h 505"/>
                <a:gd name="T38" fmla="*/ 248008 w 545"/>
                <a:gd name="T39" fmla="*/ 107585 h 505"/>
                <a:gd name="T40" fmla="*/ 235730 w 545"/>
                <a:gd name="T41" fmla="*/ 98230 h 505"/>
                <a:gd name="T42" fmla="*/ 364236 w 545"/>
                <a:gd name="T43" fmla="*/ 148125 h 505"/>
                <a:gd name="T44" fmla="*/ 440357 w 545"/>
                <a:gd name="T45" fmla="*/ 241677 h 505"/>
                <a:gd name="T46" fmla="*/ 409254 w 545"/>
                <a:gd name="T47" fmla="*/ 250253 h 505"/>
                <a:gd name="T48" fmla="*/ 364236 w 545"/>
                <a:gd name="T49" fmla="*/ 148125 h 505"/>
                <a:gd name="T50" fmla="*/ 318400 w 545"/>
                <a:gd name="T51" fmla="*/ 28845 h 505"/>
                <a:gd name="T52" fmla="*/ 351959 w 545"/>
                <a:gd name="T53" fmla="*/ 147345 h 505"/>
                <a:gd name="T54" fmla="*/ 336407 w 545"/>
                <a:gd name="T55" fmla="*/ 165276 h 505"/>
                <a:gd name="T56" fmla="*/ 307759 w 545"/>
                <a:gd name="T57" fmla="*/ 141888 h 505"/>
                <a:gd name="T58" fmla="*/ 207901 w 545"/>
                <a:gd name="T59" fmla="*/ 28845 h 505"/>
                <a:gd name="T60" fmla="*/ 300393 w 545"/>
                <a:gd name="T61" fmla="*/ 45997 h 505"/>
                <a:gd name="T62" fmla="*/ 226727 w 545"/>
                <a:gd name="T63" fmla="*/ 116161 h 505"/>
                <a:gd name="T64" fmla="*/ 142420 w 545"/>
                <a:gd name="T65" fmla="*/ 343026 h 505"/>
                <a:gd name="T66" fmla="*/ 54840 w 545"/>
                <a:gd name="T67" fmla="*/ 257269 h 505"/>
                <a:gd name="T68" fmla="*/ 142420 w 545"/>
                <a:gd name="T69" fmla="*/ 343026 h 505"/>
                <a:gd name="T70" fmla="*/ 51566 w 545"/>
                <a:gd name="T71" fmla="*/ 111483 h 505"/>
                <a:gd name="T72" fmla="*/ 175161 w 545"/>
                <a:gd name="T73" fmla="*/ 118500 h 505"/>
                <a:gd name="T74" fmla="*/ 111317 w 545"/>
                <a:gd name="T75" fmla="*/ 95112 h 505"/>
                <a:gd name="T76" fmla="*/ 51566 w 545"/>
                <a:gd name="T77" fmla="*/ 180868 h 505"/>
                <a:gd name="T78" fmla="*/ 56477 w 545"/>
                <a:gd name="T79" fmla="*/ 200358 h 505"/>
                <a:gd name="T80" fmla="*/ 176798 w 545"/>
                <a:gd name="T81" fmla="*/ 178529 h 505"/>
                <a:gd name="T82" fmla="*/ 51566 w 545"/>
                <a:gd name="T83" fmla="*/ 180868 h 505"/>
                <a:gd name="T84" fmla="*/ 51566 w 545"/>
                <a:gd name="T85" fmla="*/ 152802 h 505"/>
                <a:gd name="T86" fmla="*/ 176798 w 545"/>
                <a:gd name="T87" fmla="*/ 159039 h 505"/>
                <a:gd name="T88" fmla="*/ 183346 w 545"/>
                <a:gd name="T89" fmla="*/ 148125 h 505"/>
                <a:gd name="T90" fmla="*/ 109680 w 545"/>
                <a:gd name="T91" fmla="*/ 137990 h 505"/>
                <a:gd name="T92" fmla="*/ 51566 w 545"/>
                <a:gd name="T93" fmla="*/ 145786 h 50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45" h="505">
                  <a:moveTo>
                    <a:pt x="0" y="89"/>
                  </a:moveTo>
                  <a:cubicBezTo>
                    <a:pt x="0" y="159"/>
                    <a:pt x="0" y="229"/>
                    <a:pt x="0" y="299"/>
                  </a:cubicBezTo>
                  <a:cubicBezTo>
                    <a:pt x="0" y="304"/>
                    <a:pt x="92" y="392"/>
                    <a:pt x="103" y="404"/>
                  </a:cubicBezTo>
                  <a:cubicBezTo>
                    <a:pt x="115" y="416"/>
                    <a:pt x="202" y="505"/>
                    <a:pt x="210" y="505"/>
                  </a:cubicBezTo>
                  <a:cubicBezTo>
                    <a:pt x="252" y="505"/>
                    <a:pt x="294" y="505"/>
                    <a:pt x="336" y="505"/>
                  </a:cubicBezTo>
                  <a:cubicBezTo>
                    <a:pt x="354" y="505"/>
                    <a:pt x="360" y="489"/>
                    <a:pt x="367" y="478"/>
                  </a:cubicBezTo>
                  <a:cubicBezTo>
                    <a:pt x="367" y="391"/>
                    <a:pt x="367" y="304"/>
                    <a:pt x="367" y="217"/>
                  </a:cubicBezTo>
                  <a:cubicBezTo>
                    <a:pt x="359" y="220"/>
                    <a:pt x="336" y="210"/>
                    <a:pt x="332" y="223"/>
                  </a:cubicBezTo>
                  <a:cubicBezTo>
                    <a:pt x="329" y="229"/>
                    <a:pt x="332" y="327"/>
                    <a:pt x="332" y="347"/>
                  </a:cubicBezTo>
                  <a:cubicBezTo>
                    <a:pt x="332" y="367"/>
                    <a:pt x="337" y="469"/>
                    <a:pt x="323" y="469"/>
                  </a:cubicBezTo>
                  <a:cubicBezTo>
                    <a:pt x="289" y="469"/>
                    <a:pt x="255" y="469"/>
                    <a:pt x="220" y="469"/>
                  </a:cubicBezTo>
                  <a:cubicBezTo>
                    <a:pt x="209" y="469"/>
                    <a:pt x="214" y="434"/>
                    <a:pt x="214" y="423"/>
                  </a:cubicBezTo>
                  <a:cubicBezTo>
                    <a:pt x="214" y="405"/>
                    <a:pt x="214" y="388"/>
                    <a:pt x="214" y="370"/>
                  </a:cubicBezTo>
                  <a:cubicBezTo>
                    <a:pt x="214" y="322"/>
                    <a:pt x="214" y="315"/>
                    <a:pt x="184" y="295"/>
                  </a:cubicBezTo>
                  <a:cubicBezTo>
                    <a:pt x="171" y="295"/>
                    <a:pt x="171" y="290"/>
                    <a:pt x="159" y="290"/>
                  </a:cubicBezTo>
                  <a:cubicBezTo>
                    <a:pt x="119" y="290"/>
                    <a:pt x="78" y="290"/>
                    <a:pt x="37" y="290"/>
                  </a:cubicBezTo>
                  <a:cubicBezTo>
                    <a:pt x="37" y="227"/>
                    <a:pt x="37" y="164"/>
                    <a:pt x="37" y="101"/>
                  </a:cubicBezTo>
                  <a:cubicBezTo>
                    <a:pt x="37" y="96"/>
                    <a:pt x="39" y="97"/>
                    <a:pt x="42" y="93"/>
                  </a:cubicBezTo>
                  <a:cubicBezTo>
                    <a:pt x="88" y="93"/>
                    <a:pt x="134" y="93"/>
                    <a:pt x="180" y="93"/>
                  </a:cubicBezTo>
                  <a:cubicBezTo>
                    <a:pt x="189" y="87"/>
                    <a:pt x="214" y="66"/>
                    <a:pt x="214" y="53"/>
                  </a:cubicBezTo>
                  <a:cubicBezTo>
                    <a:pt x="156" y="53"/>
                    <a:pt x="98" y="53"/>
                    <a:pt x="39" y="53"/>
                  </a:cubicBezTo>
                  <a:cubicBezTo>
                    <a:pt x="23" y="53"/>
                    <a:pt x="0" y="75"/>
                    <a:pt x="0" y="89"/>
                  </a:cubicBezTo>
                  <a:close/>
                  <a:moveTo>
                    <a:pt x="288" y="123"/>
                  </a:moveTo>
                  <a:lnTo>
                    <a:pt x="307" y="104"/>
                  </a:lnTo>
                  <a:lnTo>
                    <a:pt x="288" y="86"/>
                  </a:lnTo>
                  <a:cubicBezTo>
                    <a:pt x="287" y="85"/>
                    <a:pt x="287" y="84"/>
                    <a:pt x="288" y="83"/>
                  </a:cubicBezTo>
                  <a:lnTo>
                    <a:pt x="300" y="71"/>
                  </a:lnTo>
                  <a:cubicBezTo>
                    <a:pt x="301" y="70"/>
                    <a:pt x="302" y="70"/>
                    <a:pt x="303" y="71"/>
                  </a:cubicBezTo>
                  <a:lnTo>
                    <a:pt x="322" y="89"/>
                  </a:lnTo>
                  <a:lnTo>
                    <a:pt x="340" y="71"/>
                  </a:lnTo>
                  <a:cubicBezTo>
                    <a:pt x="341" y="70"/>
                    <a:pt x="342" y="70"/>
                    <a:pt x="343" y="71"/>
                  </a:cubicBezTo>
                  <a:lnTo>
                    <a:pt x="355" y="83"/>
                  </a:lnTo>
                  <a:cubicBezTo>
                    <a:pt x="356" y="84"/>
                    <a:pt x="356" y="85"/>
                    <a:pt x="355" y="86"/>
                  </a:cubicBezTo>
                  <a:lnTo>
                    <a:pt x="337" y="104"/>
                  </a:lnTo>
                  <a:lnTo>
                    <a:pt x="355" y="123"/>
                  </a:lnTo>
                  <a:cubicBezTo>
                    <a:pt x="356" y="124"/>
                    <a:pt x="356" y="125"/>
                    <a:pt x="355" y="126"/>
                  </a:cubicBezTo>
                  <a:lnTo>
                    <a:pt x="343" y="138"/>
                  </a:lnTo>
                  <a:cubicBezTo>
                    <a:pt x="342" y="139"/>
                    <a:pt x="341" y="139"/>
                    <a:pt x="340" y="138"/>
                  </a:cubicBezTo>
                  <a:lnTo>
                    <a:pt x="322" y="119"/>
                  </a:lnTo>
                  <a:lnTo>
                    <a:pt x="303" y="138"/>
                  </a:lnTo>
                  <a:cubicBezTo>
                    <a:pt x="302" y="139"/>
                    <a:pt x="301" y="139"/>
                    <a:pt x="300" y="138"/>
                  </a:cubicBezTo>
                  <a:lnTo>
                    <a:pt x="288" y="126"/>
                  </a:lnTo>
                  <a:cubicBezTo>
                    <a:pt x="287" y="125"/>
                    <a:pt x="287" y="124"/>
                    <a:pt x="288" y="123"/>
                  </a:cubicBezTo>
                  <a:close/>
                  <a:moveTo>
                    <a:pt x="445" y="190"/>
                  </a:moveTo>
                  <a:lnTo>
                    <a:pt x="538" y="283"/>
                  </a:lnTo>
                  <a:cubicBezTo>
                    <a:pt x="545" y="290"/>
                    <a:pt x="545" y="303"/>
                    <a:pt x="538" y="310"/>
                  </a:cubicBezTo>
                  <a:lnTo>
                    <a:pt x="527" y="321"/>
                  </a:lnTo>
                  <a:cubicBezTo>
                    <a:pt x="520" y="328"/>
                    <a:pt x="508" y="328"/>
                    <a:pt x="500" y="321"/>
                  </a:cubicBezTo>
                  <a:lnTo>
                    <a:pt x="407" y="228"/>
                  </a:lnTo>
                  <a:lnTo>
                    <a:pt x="445" y="190"/>
                  </a:lnTo>
                  <a:close/>
                  <a:moveTo>
                    <a:pt x="254" y="37"/>
                  </a:moveTo>
                  <a:cubicBezTo>
                    <a:pt x="292" y="0"/>
                    <a:pt x="352" y="0"/>
                    <a:pt x="389" y="37"/>
                  </a:cubicBezTo>
                  <a:cubicBezTo>
                    <a:pt x="422" y="70"/>
                    <a:pt x="425" y="122"/>
                    <a:pt x="399" y="159"/>
                  </a:cubicBezTo>
                  <a:lnTo>
                    <a:pt x="430" y="189"/>
                  </a:lnTo>
                  <a:cubicBezTo>
                    <a:pt x="431" y="190"/>
                    <a:pt x="431" y="193"/>
                    <a:pt x="430" y="194"/>
                  </a:cubicBezTo>
                  <a:lnTo>
                    <a:pt x="411" y="212"/>
                  </a:lnTo>
                  <a:cubicBezTo>
                    <a:pt x="410" y="214"/>
                    <a:pt x="408" y="214"/>
                    <a:pt x="406" y="212"/>
                  </a:cubicBezTo>
                  <a:lnTo>
                    <a:pt x="376" y="182"/>
                  </a:lnTo>
                  <a:cubicBezTo>
                    <a:pt x="339" y="208"/>
                    <a:pt x="288" y="205"/>
                    <a:pt x="254" y="172"/>
                  </a:cubicBezTo>
                  <a:cubicBezTo>
                    <a:pt x="217" y="134"/>
                    <a:pt x="217" y="74"/>
                    <a:pt x="254" y="37"/>
                  </a:cubicBezTo>
                  <a:close/>
                  <a:moveTo>
                    <a:pt x="277" y="59"/>
                  </a:moveTo>
                  <a:cubicBezTo>
                    <a:pt x="302" y="35"/>
                    <a:pt x="342" y="35"/>
                    <a:pt x="367" y="59"/>
                  </a:cubicBezTo>
                  <a:cubicBezTo>
                    <a:pt x="391" y="84"/>
                    <a:pt x="391" y="124"/>
                    <a:pt x="367" y="149"/>
                  </a:cubicBezTo>
                  <a:cubicBezTo>
                    <a:pt x="342" y="174"/>
                    <a:pt x="302" y="174"/>
                    <a:pt x="277" y="149"/>
                  </a:cubicBezTo>
                  <a:cubicBezTo>
                    <a:pt x="252" y="124"/>
                    <a:pt x="252" y="84"/>
                    <a:pt x="277" y="59"/>
                  </a:cubicBezTo>
                  <a:close/>
                  <a:moveTo>
                    <a:pt x="174" y="440"/>
                  </a:moveTo>
                  <a:cubicBezTo>
                    <a:pt x="173" y="403"/>
                    <a:pt x="173" y="367"/>
                    <a:pt x="172" y="330"/>
                  </a:cubicBezTo>
                  <a:cubicBezTo>
                    <a:pt x="137" y="330"/>
                    <a:pt x="102" y="330"/>
                    <a:pt x="67" y="330"/>
                  </a:cubicBezTo>
                  <a:cubicBezTo>
                    <a:pt x="66" y="331"/>
                    <a:pt x="66" y="332"/>
                    <a:pt x="65" y="332"/>
                  </a:cubicBezTo>
                  <a:cubicBezTo>
                    <a:pt x="101" y="368"/>
                    <a:pt x="138" y="404"/>
                    <a:pt x="174" y="440"/>
                  </a:cubicBezTo>
                  <a:close/>
                  <a:moveTo>
                    <a:pt x="63" y="129"/>
                  </a:moveTo>
                  <a:cubicBezTo>
                    <a:pt x="63" y="133"/>
                    <a:pt x="63" y="138"/>
                    <a:pt x="63" y="143"/>
                  </a:cubicBezTo>
                  <a:cubicBezTo>
                    <a:pt x="63" y="148"/>
                    <a:pt x="66" y="152"/>
                    <a:pt x="71" y="152"/>
                  </a:cubicBezTo>
                  <a:cubicBezTo>
                    <a:pt x="119" y="152"/>
                    <a:pt x="166" y="152"/>
                    <a:pt x="214" y="152"/>
                  </a:cubicBezTo>
                  <a:cubicBezTo>
                    <a:pt x="227" y="152"/>
                    <a:pt x="224" y="130"/>
                    <a:pt x="220" y="122"/>
                  </a:cubicBezTo>
                  <a:cubicBezTo>
                    <a:pt x="192" y="122"/>
                    <a:pt x="164" y="122"/>
                    <a:pt x="136" y="122"/>
                  </a:cubicBezTo>
                  <a:cubicBezTo>
                    <a:pt x="119" y="122"/>
                    <a:pt x="63" y="118"/>
                    <a:pt x="63" y="129"/>
                  </a:cubicBezTo>
                  <a:close/>
                  <a:moveTo>
                    <a:pt x="63" y="232"/>
                  </a:moveTo>
                  <a:cubicBezTo>
                    <a:pt x="63" y="238"/>
                    <a:pt x="63" y="244"/>
                    <a:pt x="63" y="251"/>
                  </a:cubicBezTo>
                  <a:cubicBezTo>
                    <a:pt x="63" y="255"/>
                    <a:pt x="64" y="257"/>
                    <a:pt x="69" y="257"/>
                  </a:cubicBezTo>
                  <a:cubicBezTo>
                    <a:pt x="120" y="257"/>
                    <a:pt x="171" y="257"/>
                    <a:pt x="222" y="257"/>
                  </a:cubicBezTo>
                  <a:cubicBezTo>
                    <a:pt x="224" y="252"/>
                    <a:pt x="228" y="229"/>
                    <a:pt x="216" y="229"/>
                  </a:cubicBezTo>
                  <a:cubicBezTo>
                    <a:pt x="168" y="229"/>
                    <a:pt x="121" y="229"/>
                    <a:pt x="73" y="229"/>
                  </a:cubicBezTo>
                  <a:cubicBezTo>
                    <a:pt x="70" y="229"/>
                    <a:pt x="65" y="231"/>
                    <a:pt x="63" y="232"/>
                  </a:cubicBezTo>
                  <a:close/>
                  <a:moveTo>
                    <a:pt x="63" y="187"/>
                  </a:moveTo>
                  <a:cubicBezTo>
                    <a:pt x="63" y="190"/>
                    <a:pt x="63" y="193"/>
                    <a:pt x="63" y="196"/>
                  </a:cubicBezTo>
                  <a:cubicBezTo>
                    <a:pt x="63" y="201"/>
                    <a:pt x="64" y="200"/>
                    <a:pt x="67" y="204"/>
                  </a:cubicBezTo>
                  <a:cubicBezTo>
                    <a:pt x="117" y="204"/>
                    <a:pt x="166" y="204"/>
                    <a:pt x="216" y="204"/>
                  </a:cubicBezTo>
                  <a:cubicBezTo>
                    <a:pt x="219" y="203"/>
                    <a:pt x="222" y="201"/>
                    <a:pt x="224" y="200"/>
                  </a:cubicBezTo>
                  <a:cubicBezTo>
                    <a:pt x="224" y="197"/>
                    <a:pt x="224" y="193"/>
                    <a:pt x="224" y="190"/>
                  </a:cubicBezTo>
                  <a:cubicBezTo>
                    <a:pt x="224" y="183"/>
                    <a:pt x="222" y="181"/>
                    <a:pt x="220" y="177"/>
                  </a:cubicBezTo>
                  <a:cubicBezTo>
                    <a:pt x="191" y="177"/>
                    <a:pt x="163" y="177"/>
                    <a:pt x="134" y="177"/>
                  </a:cubicBezTo>
                  <a:cubicBezTo>
                    <a:pt x="120" y="177"/>
                    <a:pt x="106" y="177"/>
                    <a:pt x="92" y="177"/>
                  </a:cubicBezTo>
                  <a:cubicBezTo>
                    <a:pt x="74" y="177"/>
                    <a:pt x="63" y="171"/>
                    <a:pt x="63" y="187"/>
                  </a:cubicBezTo>
                  <a:close/>
                </a:path>
              </a:pathLst>
            </a:custGeom>
            <a:grpFill/>
            <a:ln w="9525">
              <a:noFill/>
              <a:round/>
            </a:ln>
          </p:spPr>
          <p:txBody>
            <a:bodyPr/>
            <a:lstStyle/>
            <a:p>
              <a:r>
                <a:rPr lang="en-US" altLang="zh-CN" dirty="0">
                  <a:solidFill>
                    <a:schemeClr val="bg1"/>
                  </a:solidFill>
                </a:rPr>
                <a:t>2</a:t>
              </a:r>
              <a:endParaRPr lang="zh-CN" altLang="en-US" dirty="0">
                <a:solidFill>
                  <a:schemeClr val="bg1"/>
                </a:solidFill>
              </a:endParaRPr>
            </a:p>
          </p:txBody>
        </p:sp>
      </p:grpSp>
      <p:grpSp>
        <p:nvGrpSpPr>
          <p:cNvPr id="4" name="组合 47"/>
          <p:cNvGrpSpPr/>
          <p:nvPr/>
        </p:nvGrpSpPr>
        <p:grpSpPr bwMode="auto">
          <a:xfrm>
            <a:off x="3431434" y="2692443"/>
            <a:ext cx="437979" cy="418038"/>
            <a:chOff x="0" y="0"/>
            <a:chExt cx="650875" cy="620712"/>
          </a:xfrm>
          <a:solidFill>
            <a:schemeClr val="accent1"/>
          </a:solidFill>
        </p:grpSpPr>
        <p:sp>
          <p:nvSpPr>
            <p:cNvPr id="7188" name="Oval 20"/>
            <p:cNvSpPr>
              <a:spLocks noChangeArrowheads="1"/>
            </p:cNvSpPr>
            <p:nvPr/>
          </p:nvSpPr>
          <p:spPr bwMode="auto">
            <a:xfrm>
              <a:off x="0" y="0"/>
              <a:ext cx="650875" cy="620712"/>
            </a:xfrm>
            <a:prstGeom prst="ellipse">
              <a:avLst/>
            </a:prstGeom>
            <a:grpFill/>
            <a:ln w="9525">
              <a:noFill/>
              <a:round/>
            </a:ln>
          </p:spPr>
          <p:txBody>
            <a:bodyPr/>
            <a:lstStyle/>
            <a:p>
              <a:pPr eaLnBrk="1" hangingPunct="1"/>
              <a:endParaRPr lang="zh-CN" altLang="en-US">
                <a:solidFill>
                  <a:schemeClr val="bg1"/>
                </a:solidFill>
              </a:endParaRPr>
            </a:p>
          </p:txBody>
        </p:sp>
        <p:sp>
          <p:nvSpPr>
            <p:cNvPr id="7189" name="Freeform 21"/>
            <p:cNvSpPr>
              <a:spLocks noEditPoints="1"/>
            </p:cNvSpPr>
            <p:nvPr/>
          </p:nvSpPr>
          <p:spPr bwMode="auto">
            <a:xfrm>
              <a:off x="124176" y="25059"/>
              <a:ext cx="373061" cy="265112"/>
            </a:xfrm>
            <a:custGeom>
              <a:avLst/>
              <a:gdLst>
                <a:gd name="T0" fmla="*/ 75598 w 454"/>
                <a:gd name="T1" fmla="*/ 139615 h 338"/>
                <a:gd name="T2" fmla="*/ 135584 w 454"/>
                <a:gd name="T3" fmla="*/ 40002 h 338"/>
                <a:gd name="T4" fmla="*/ 151197 w 454"/>
                <a:gd name="T5" fmla="*/ 23531 h 338"/>
                <a:gd name="T6" fmla="*/ 287603 w 454"/>
                <a:gd name="T7" fmla="*/ 33727 h 338"/>
                <a:gd name="T8" fmla="*/ 280207 w 454"/>
                <a:gd name="T9" fmla="*/ 18040 h 338"/>
                <a:gd name="T10" fmla="*/ 311433 w 454"/>
                <a:gd name="T11" fmla="*/ 8628 h 338"/>
                <a:gd name="T12" fmla="*/ 332798 w 454"/>
                <a:gd name="T13" fmla="*/ 10197 h 338"/>
                <a:gd name="T14" fmla="*/ 326224 w 454"/>
                <a:gd name="T15" fmla="*/ 40002 h 338"/>
                <a:gd name="T16" fmla="*/ 314720 w 454"/>
                <a:gd name="T17" fmla="*/ 55689 h 338"/>
                <a:gd name="T18" fmla="*/ 236656 w 454"/>
                <a:gd name="T19" fmla="*/ 124712 h 338"/>
                <a:gd name="T20" fmla="*/ 235834 w 454"/>
                <a:gd name="T21" fmla="*/ 124712 h 338"/>
                <a:gd name="T22" fmla="*/ 360736 w 454"/>
                <a:gd name="T23" fmla="*/ 242366 h 338"/>
                <a:gd name="T24" fmla="*/ 360736 w 454"/>
                <a:gd name="T25" fmla="*/ 265112 h 338"/>
                <a:gd name="T26" fmla="*/ 289246 w 454"/>
                <a:gd name="T27" fmla="*/ 265112 h 338"/>
                <a:gd name="T28" fmla="*/ 211183 w 454"/>
                <a:gd name="T29" fmla="*/ 265112 h 338"/>
                <a:gd name="T30" fmla="*/ 133941 w 454"/>
                <a:gd name="T31" fmla="*/ 265112 h 338"/>
                <a:gd name="T32" fmla="*/ 55877 w 454"/>
                <a:gd name="T33" fmla="*/ 265112 h 338"/>
                <a:gd name="T34" fmla="*/ 0 w 454"/>
                <a:gd name="T35" fmla="*/ 254131 h 338"/>
                <a:gd name="T36" fmla="*/ 11504 w 454"/>
                <a:gd name="T37" fmla="*/ 0 h 338"/>
                <a:gd name="T38" fmla="*/ 23830 w 454"/>
                <a:gd name="T39" fmla="*/ 242366 h 338"/>
                <a:gd name="T40" fmla="*/ 55877 w 454"/>
                <a:gd name="T41" fmla="*/ 192167 h 338"/>
                <a:gd name="T42" fmla="*/ 89568 w 454"/>
                <a:gd name="T43" fmla="*/ 181186 h 338"/>
                <a:gd name="T44" fmla="*/ 101072 w 454"/>
                <a:gd name="T45" fmla="*/ 242366 h 338"/>
                <a:gd name="T46" fmla="*/ 133941 w 454"/>
                <a:gd name="T47" fmla="*/ 114516 h 338"/>
                <a:gd name="T48" fmla="*/ 167631 w 454"/>
                <a:gd name="T49" fmla="*/ 103535 h 338"/>
                <a:gd name="T50" fmla="*/ 179135 w 454"/>
                <a:gd name="T51" fmla="*/ 242366 h 338"/>
                <a:gd name="T52" fmla="*/ 211183 w 454"/>
                <a:gd name="T53" fmla="*/ 152165 h 338"/>
                <a:gd name="T54" fmla="*/ 244873 w 454"/>
                <a:gd name="T55" fmla="*/ 141184 h 338"/>
                <a:gd name="T56" fmla="*/ 256377 w 454"/>
                <a:gd name="T57" fmla="*/ 242366 h 338"/>
                <a:gd name="T58" fmla="*/ 289246 w 454"/>
                <a:gd name="T59" fmla="*/ 88632 h 338"/>
                <a:gd name="T60" fmla="*/ 322937 w 454"/>
                <a:gd name="T61" fmla="*/ 77651 h 338"/>
                <a:gd name="T62" fmla="*/ 334441 w 454"/>
                <a:gd name="T63" fmla="*/ 242366 h 33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54" h="338">
                  <a:moveTo>
                    <a:pt x="186" y="71"/>
                  </a:moveTo>
                  <a:lnTo>
                    <a:pt x="92" y="178"/>
                  </a:lnTo>
                  <a:lnTo>
                    <a:pt x="70" y="159"/>
                  </a:lnTo>
                  <a:lnTo>
                    <a:pt x="165" y="51"/>
                  </a:lnTo>
                  <a:lnTo>
                    <a:pt x="184" y="30"/>
                  </a:lnTo>
                  <a:lnTo>
                    <a:pt x="284" y="118"/>
                  </a:lnTo>
                  <a:lnTo>
                    <a:pt x="350" y="43"/>
                  </a:lnTo>
                  <a:lnTo>
                    <a:pt x="339" y="33"/>
                  </a:lnTo>
                  <a:cubicBezTo>
                    <a:pt x="334" y="29"/>
                    <a:pt x="335" y="24"/>
                    <a:pt x="341" y="23"/>
                  </a:cubicBezTo>
                  <a:lnTo>
                    <a:pt x="359" y="17"/>
                  </a:lnTo>
                  <a:cubicBezTo>
                    <a:pt x="364" y="16"/>
                    <a:pt x="373" y="13"/>
                    <a:pt x="379" y="11"/>
                  </a:cubicBezTo>
                  <a:lnTo>
                    <a:pt x="397" y="5"/>
                  </a:lnTo>
                  <a:cubicBezTo>
                    <a:pt x="402" y="4"/>
                    <a:pt x="406" y="7"/>
                    <a:pt x="405" y="13"/>
                  </a:cubicBezTo>
                  <a:lnTo>
                    <a:pt x="401" y="30"/>
                  </a:lnTo>
                  <a:cubicBezTo>
                    <a:pt x="400" y="36"/>
                    <a:pt x="398" y="45"/>
                    <a:pt x="397" y="51"/>
                  </a:cubicBezTo>
                  <a:lnTo>
                    <a:pt x="393" y="68"/>
                  </a:lnTo>
                  <a:cubicBezTo>
                    <a:pt x="392" y="73"/>
                    <a:pt x="387" y="75"/>
                    <a:pt x="383" y="71"/>
                  </a:cubicBezTo>
                  <a:lnTo>
                    <a:pt x="372" y="62"/>
                  </a:lnTo>
                  <a:lnTo>
                    <a:pt x="288" y="159"/>
                  </a:lnTo>
                  <a:lnTo>
                    <a:pt x="287" y="159"/>
                  </a:lnTo>
                  <a:lnTo>
                    <a:pt x="186" y="71"/>
                  </a:lnTo>
                  <a:close/>
                  <a:moveTo>
                    <a:pt x="439" y="309"/>
                  </a:moveTo>
                  <a:cubicBezTo>
                    <a:pt x="447" y="309"/>
                    <a:pt x="454" y="316"/>
                    <a:pt x="454" y="324"/>
                  </a:cubicBezTo>
                  <a:cubicBezTo>
                    <a:pt x="454" y="331"/>
                    <a:pt x="447" y="338"/>
                    <a:pt x="439" y="338"/>
                  </a:cubicBezTo>
                  <a:lnTo>
                    <a:pt x="407" y="338"/>
                  </a:lnTo>
                  <a:lnTo>
                    <a:pt x="352" y="338"/>
                  </a:lnTo>
                  <a:lnTo>
                    <a:pt x="312" y="338"/>
                  </a:lnTo>
                  <a:lnTo>
                    <a:pt x="257" y="338"/>
                  </a:lnTo>
                  <a:lnTo>
                    <a:pt x="218" y="338"/>
                  </a:lnTo>
                  <a:lnTo>
                    <a:pt x="163" y="338"/>
                  </a:lnTo>
                  <a:lnTo>
                    <a:pt x="123" y="338"/>
                  </a:lnTo>
                  <a:lnTo>
                    <a:pt x="68" y="338"/>
                  </a:lnTo>
                  <a:lnTo>
                    <a:pt x="14" y="338"/>
                  </a:lnTo>
                  <a:cubicBezTo>
                    <a:pt x="7" y="338"/>
                    <a:pt x="0" y="331"/>
                    <a:pt x="0" y="324"/>
                  </a:cubicBezTo>
                  <a:lnTo>
                    <a:pt x="0" y="14"/>
                  </a:lnTo>
                  <a:cubicBezTo>
                    <a:pt x="0" y="7"/>
                    <a:pt x="6" y="0"/>
                    <a:pt x="14" y="0"/>
                  </a:cubicBezTo>
                  <a:cubicBezTo>
                    <a:pt x="22" y="0"/>
                    <a:pt x="28" y="7"/>
                    <a:pt x="28" y="14"/>
                  </a:cubicBezTo>
                  <a:lnTo>
                    <a:pt x="29" y="309"/>
                  </a:lnTo>
                  <a:lnTo>
                    <a:pt x="68" y="309"/>
                  </a:lnTo>
                  <a:lnTo>
                    <a:pt x="68" y="245"/>
                  </a:lnTo>
                  <a:cubicBezTo>
                    <a:pt x="68" y="237"/>
                    <a:pt x="75" y="231"/>
                    <a:pt x="83" y="231"/>
                  </a:cubicBezTo>
                  <a:lnTo>
                    <a:pt x="109" y="231"/>
                  </a:lnTo>
                  <a:cubicBezTo>
                    <a:pt x="117" y="231"/>
                    <a:pt x="123" y="237"/>
                    <a:pt x="123" y="245"/>
                  </a:cubicBezTo>
                  <a:lnTo>
                    <a:pt x="123" y="309"/>
                  </a:lnTo>
                  <a:lnTo>
                    <a:pt x="163" y="309"/>
                  </a:lnTo>
                  <a:lnTo>
                    <a:pt x="163" y="146"/>
                  </a:lnTo>
                  <a:cubicBezTo>
                    <a:pt x="163" y="138"/>
                    <a:pt x="169" y="132"/>
                    <a:pt x="177" y="132"/>
                  </a:cubicBezTo>
                  <a:lnTo>
                    <a:pt x="204" y="132"/>
                  </a:lnTo>
                  <a:cubicBezTo>
                    <a:pt x="211" y="132"/>
                    <a:pt x="218" y="138"/>
                    <a:pt x="218" y="146"/>
                  </a:cubicBezTo>
                  <a:lnTo>
                    <a:pt x="218" y="309"/>
                  </a:lnTo>
                  <a:lnTo>
                    <a:pt x="257" y="309"/>
                  </a:lnTo>
                  <a:lnTo>
                    <a:pt x="257" y="194"/>
                  </a:lnTo>
                  <a:cubicBezTo>
                    <a:pt x="257" y="187"/>
                    <a:pt x="263" y="180"/>
                    <a:pt x="271" y="180"/>
                  </a:cubicBezTo>
                  <a:lnTo>
                    <a:pt x="298" y="180"/>
                  </a:lnTo>
                  <a:cubicBezTo>
                    <a:pt x="306" y="180"/>
                    <a:pt x="312" y="187"/>
                    <a:pt x="312" y="194"/>
                  </a:cubicBezTo>
                  <a:lnTo>
                    <a:pt x="312" y="309"/>
                  </a:lnTo>
                  <a:lnTo>
                    <a:pt x="352" y="309"/>
                  </a:lnTo>
                  <a:lnTo>
                    <a:pt x="352" y="113"/>
                  </a:lnTo>
                  <a:cubicBezTo>
                    <a:pt x="352" y="105"/>
                    <a:pt x="358" y="99"/>
                    <a:pt x="366" y="99"/>
                  </a:cubicBezTo>
                  <a:lnTo>
                    <a:pt x="393" y="99"/>
                  </a:lnTo>
                  <a:cubicBezTo>
                    <a:pt x="401" y="99"/>
                    <a:pt x="407" y="105"/>
                    <a:pt x="407" y="113"/>
                  </a:cubicBezTo>
                  <a:lnTo>
                    <a:pt x="407" y="309"/>
                  </a:lnTo>
                  <a:lnTo>
                    <a:pt x="439" y="309"/>
                  </a:lnTo>
                  <a:close/>
                </a:path>
              </a:pathLst>
            </a:custGeom>
            <a:grpFill/>
            <a:ln w="9525">
              <a:noFill/>
              <a:round/>
            </a:ln>
          </p:spPr>
          <p:txBody>
            <a:bodyPr/>
            <a:lstStyle/>
            <a:p>
              <a:r>
                <a:rPr lang="en-US" altLang="zh-CN" dirty="0">
                  <a:solidFill>
                    <a:schemeClr val="bg1"/>
                  </a:solidFill>
                </a:rPr>
                <a:t>3</a:t>
              </a:r>
              <a:endParaRPr lang="zh-CN" altLang="en-US" dirty="0">
                <a:solidFill>
                  <a:schemeClr val="bg1"/>
                </a:solidFill>
              </a:endParaRPr>
            </a:p>
          </p:txBody>
        </p:sp>
      </p:grpSp>
      <p:grpSp>
        <p:nvGrpSpPr>
          <p:cNvPr id="7" name="组合 45"/>
          <p:cNvGrpSpPr/>
          <p:nvPr/>
        </p:nvGrpSpPr>
        <p:grpSpPr bwMode="auto">
          <a:xfrm>
            <a:off x="3435437" y="1153683"/>
            <a:ext cx="437979" cy="418038"/>
            <a:chOff x="0" y="0"/>
            <a:chExt cx="650875" cy="620712"/>
          </a:xfrm>
          <a:solidFill>
            <a:schemeClr val="accent1"/>
          </a:solidFill>
        </p:grpSpPr>
        <p:sp>
          <p:nvSpPr>
            <p:cNvPr id="6" name="Oval 17"/>
            <p:cNvSpPr>
              <a:spLocks noChangeArrowheads="1"/>
            </p:cNvSpPr>
            <p:nvPr/>
          </p:nvSpPr>
          <p:spPr bwMode="auto">
            <a:xfrm>
              <a:off x="0" y="0"/>
              <a:ext cx="650875" cy="620712"/>
            </a:xfrm>
            <a:prstGeom prst="ellipse">
              <a:avLst/>
            </a:prstGeom>
            <a:grpFill/>
            <a:ln w="9525">
              <a:noFill/>
              <a:round/>
            </a:ln>
          </p:spPr>
          <p:txBody>
            <a:bodyPr/>
            <a:lstStyle/>
            <a:p>
              <a:pPr eaLnBrk="1" hangingPunct="1"/>
              <a:endParaRPr lang="zh-CN" altLang="en-US" dirty="0">
                <a:solidFill>
                  <a:schemeClr val="bg1"/>
                </a:solidFill>
              </a:endParaRPr>
            </a:p>
          </p:txBody>
        </p:sp>
        <p:sp>
          <p:nvSpPr>
            <p:cNvPr id="7191" name="Freeform 18"/>
            <p:cNvSpPr>
              <a:spLocks noEditPoints="1"/>
            </p:cNvSpPr>
            <p:nvPr/>
          </p:nvSpPr>
          <p:spPr bwMode="auto">
            <a:xfrm>
              <a:off x="147696" y="73025"/>
              <a:ext cx="190500" cy="465137"/>
            </a:xfrm>
            <a:custGeom>
              <a:avLst/>
              <a:gdLst>
                <a:gd name="T0" fmla="*/ 1635 w 233"/>
                <a:gd name="T1" fmla="*/ 165451 h 596"/>
                <a:gd name="T2" fmla="*/ 1635 w 233"/>
                <a:gd name="T3" fmla="*/ 177158 h 596"/>
                <a:gd name="T4" fmla="*/ 44150 w 233"/>
                <a:gd name="T5" fmla="*/ 295003 h 596"/>
                <a:gd name="T6" fmla="*/ 84212 w 233"/>
                <a:gd name="T7" fmla="*/ 295003 h 596"/>
                <a:gd name="T8" fmla="*/ 89118 w 233"/>
                <a:gd name="T9" fmla="*/ 290320 h 596"/>
                <a:gd name="T10" fmla="*/ 89118 w 233"/>
                <a:gd name="T11" fmla="*/ 135015 h 596"/>
                <a:gd name="T12" fmla="*/ 73584 w 233"/>
                <a:gd name="T13" fmla="*/ 119406 h 596"/>
                <a:gd name="T14" fmla="*/ 97294 w 233"/>
                <a:gd name="T15" fmla="*/ 98334 h 596"/>
                <a:gd name="T16" fmla="*/ 114464 w 233"/>
                <a:gd name="T17" fmla="*/ 120967 h 596"/>
                <a:gd name="T18" fmla="*/ 98929 w 233"/>
                <a:gd name="T19" fmla="*/ 134234 h 596"/>
                <a:gd name="T20" fmla="*/ 98929 w 233"/>
                <a:gd name="T21" fmla="*/ 290320 h 596"/>
                <a:gd name="T22" fmla="*/ 104652 w 233"/>
                <a:gd name="T23" fmla="*/ 295003 h 596"/>
                <a:gd name="T24" fmla="*/ 150438 w 233"/>
                <a:gd name="T25" fmla="*/ 295003 h 596"/>
                <a:gd name="T26" fmla="*/ 190500 w 233"/>
                <a:gd name="T27" fmla="*/ 177158 h 596"/>
                <a:gd name="T28" fmla="*/ 188865 w 233"/>
                <a:gd name="T29" fmla="*/ 166232 h 596"/>
                <a:gd name="T30" fmla="*/ 97294 w 233"/>
                <a:gd name="T31" fmla="*/ 3122 h 596"/>
                <a:gd name="T32" fmla="*/ 90753 w 233"/>
                <a:gd name="T33" fmla="*/ 3122 h 596"/>
                <a:gd name="T34" fmla="*/ 46603 w 233"/>
                <a:gd name="T35" fmla="*/ 83506 h 596"/>
                <a:gd name="T36" fmla="*/ 1635 w 233"/>
                <a:gd name="T37" fmla="*/ 165451 h 596"/>
                <a:gd name="T38" fmla="*/ 14717 w 233"/>
                <a:gd name="T39" fmla="*/ 357437 h 596"/>
                <a:gd name="T40" fmla="*/ 14717 w 233"/>
                <a:gd name="T41" fmla="*/ 459674 h 596"/>
                <a:gd name="T42" fmla="*/ 20440 w 233"/>
                <a:gd name="T43" fmla="*/ 464357 h 596"/>
                <a:gd name="T44" fmla="*/ 120187 w 233"/>
                <a:gd name="T45" fmla="*/ 464357 h 596"/>
                <a:gd name="T46" fmla="*/ 125092 w 233"/>
                <a:gd name="T47" fmla="*/ 459674 h 596"/>
                <a:gd name="T48" fmla="*/ 125092 w 233"/>
                <a:gd name="T49" fmla="*/ 351194 h 596"/>
                <a:gd name="T50" fmla="*/ 147167 w 233"/>
                <a:gd name="T51" fmla="*/ 351194 h 596"/>
                <a:gd name="T52" fmla="*/ 147167 w 233"/>
                <a:gd name="T53" fmla="*/ 462796 h 596"/>
                <a:gd name="T54" fmla="*/ 156161 w 233"/>
                <a:gd name="T55" fmla="*/ 464357 h 596"/>
                <a:gd name="T56" fmla="*/ 173330 w 233"/>
                <a:gd name="T57" fmla="*/ 464357 h 596"/>
                <a:gd name="T58" fmla="*/ 179871 w 233"/>
                <a:gd name="T59" fmla="*/ 458113 h 596"/>
                <a:gd name="T60" fmla="*/ 179871 w 233"/>
                <a:gd name="T61" fmla="*/ 357437 h 596"/>
                <a:gd name="T62" fmla="*/ 167607 w 233"/>
                <a:gd name="T63" fmla="*/ 326220 h 596"/>
                <a:gd name="T64" fmla="*/ 148803 w 233"/>
                <a:gd name="T65" fmla="*/ 308270 h 596"/>
                <a:gd name="T66" fmla="*/ 44150 w 233"/>
                <a:gd name="T67" fmla="*/ 309051 h 596"/>
                <a:gd name="T68" fmla="*/ 14717 w 233"/>
                <a:gd name="T69" fmla="*/ 357437 h 5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33" h="596">
                  <a:moveTo>
                    <a:pt x="2" y="212"/>
                  </a:moveTo>
                  <a:cubicBezTo>
                    <a:pt x="0" y="217"/>
                    <a:pt x="0" y="222"/>
                    <a:pt x="2" y="227"/>
                  </a:cubicBezTo>
                  <a:cubicBezTo>
                    <a:pt x="7" y="243"/>
                    <a:pt x="38" y="378"/>
                    <a:pt x="54" y="378"/>
                  </a:cubicBezTo>
                  <a:cubicBezTo>
                    <a:pt x="70" y="378"/>
                    <a:pt x="86" y="378"/>
                    <a:pt x="103" y="378"/>
                  </a:cubicBezTo>
                  <a:cubicBezTo>
                    <a:pt x="107" y="378"/>
                    <a:pt x="109" y="377"/>
                    <a:pt x="109" y="372"/>
                  </a:cubicBezTo>
                  <a:cubicBezTo>
                    <a:pt x="109" y="306"/>
                    <a:pt x="109" y="241"/>
                    <a:pt x="109" y="173"/>
                  </a:cubicBezTo>
                  <a:cubicBezTo>
                    <a:pt x="103" y="170"/>
                    <a:pt x="90" y="164"/>
                    <a:pt x="90" y="153"/>
                  </a:cubicBezTo>
                  <a:cubicBezTo>
                    <a:pt x="89" y="135"/>
                    <a:pt x="101" y="124"/>
                    <a:pt x="119" y="126"/>
                  </a:cubicBezTo>
                  <a:cubicBezTo>
                    <a:pt x="135" y="127"/>
                    <a:pt x="143" y="141"/>
                    <a:pt x="140" y="155"/>
                  </a:cubicBezTo>
                  <a:cubicBezTo>
                    <a:pt x="141" y="163"/>
                    <a:pt x="129" y="170"/>
                    <a:pt x="121" y="172"/>
                  </a:cubicBezTo>
                  <a:cubicBezTo>
                    <a:pt x="121" y="239"/>
                    <a:pt x="121" y="305"/>
                    <a:pt x="121" y="372"/>
                  </a:cubicBezTo>
                  <a:cubicBezTo>
                    <a:pt x="121" y="377"/>
                    <a:pt x="123" y="378"/>
                    <a:pt x="128" y="378"/>
                  </a:cubicBezTo>
                  <a:cubicBezTo>
                    <a:pt x="147" y="378"/>
                    <a:pt x="166" y="378"/>
                    <a:pt x="184" y="378"/>
                  </a:cubicBezTo>
                  <a:cubicBezTo>
                    <a:pt x="196" y="378"/>
                    <a:pt x="228" y="247"/>
                    <a:pt x="233" y="227"/>
                  </a:cubicBezTo>
                  <a:cubicBezTo>
                    <a:pt x="233" y="222"/>
                    <a:pt x="233" y="217"/>
                    <a:pt x="231" y="213"/>
                  </a:cubicBezTo>
                  <a:cubicBezTo>
                    <a:pt x="194" y="143"/>
                    <a:pt x="157" y="73"/>
                    <a:pt x="119" y="4"/>
                  </a:cubicBezTo>
                  <a:cubicBezTo>
                    <a:pt x="115" y="0"/>
                    <a:pt x="113" y="1"/>
                    <a:pt x="111" y="4"/>
                  </a:cubicBezTo>
                  <a:cubicBezTo>
                    <a:pt x="103" y="20"/>
                    <a:pt x="65" y="92"/>
                    <a:pt x="57" y="107"/>
                  </a:cubicBezTo>
                  <a:cubicBezTo>
                    <a:pt x="51" y="117"/>
                    <a:pt x="2" y="210"/>
                    <a:pt x="2" y="212"/>
                  </a:cubicBezTo>
                  <a:close/>
                  <a:moveTo>
                    <a:pt x="18" y="458"/>
                  </a:moveTo>
                  <a:cubicBezTo>
                    <a:pt x="18" y="502"/>
                    <a:pt x="18" y="545"/>
                    <a:pt x="18" y="589"/>
                  </a:cubicBezTo>
                  <a:cubicBezTo>
                    <a:pt x="18" y="593"/>
                    <a:pt x="20" y="595"/>
                    <a:pt x="25" y="595"/>
                  </a:cubicBezTo>
                  <a:cubicBezTo>
                    <a:pt x="65" y="595"/>
                    <a:pt x="106" y="595"/>
                    <a:pt x="147" y="595"/>
                  </a:cubicBezTo>
                  <a:cubicBezTo>
                    <a:pt x="151" y="595"/>
                    <a:pt x="153" y="593"/>
                    <a:pt x="153" y="589"/>
                  </a:cubicBezTo>
                  <a:cubicBezTo>
                    <a:pt x="153" y="542"/>
                    <a:pt x="153" y="496"/>
                    <a:pt x="153" y="450"/>
                  </a:cubicBezTo>
                  <a:cubicBezTo>
                    <a:pt x="162" y="450"/>
                    <a:pt x="171" y="450"/>
                    <a:pt x="180" y="450"/>
                  </a:cubicBezTo>
                  <a:cubicBezTo>
                    <a:pt x="180" y="497"/>
                    <a:pt x="180" y="545"/>
                    <a:pt x="180" y="593"/>
                  </a:cubicBezTo>
                  <a:cubicBezTo>
                    <a:pt x="181" y="596"/>
                    <a:pt x="185" y="595"/>
                    <a:pt x="191" y="595"/>
                  </a:cubicBezTo>
                  <a:cubicBezTo>
                    <a:pt x="198" y="595"/>
                    <a:pt x="205" y="595"/>
                    <a:pt x="212" y="595"/>
                  </a:cubicBezTo>
                  <a:cubicBezTo>
                    <a:pt x="217" y="595"/>
                    <a:pt x="220" y="591"/>
                    <a:pt x="220" y="587"/>
                  </a:cubicBezTo>
                  <a:cubicBezTo>
                    <a:pt x="220" y="544"/>
                    <a:pt x="220" y="501"/>
                    <a:pt x="220" y="458"/>
                  </a:cubicBezTo>
                  <a:cubicBezTo>
                    <a:pt x="220" y="444"/>
                    <a:pt x="211" y="428"/>
                    <a:pt x="205" y="418"/>
                  </a:cubicBezTo>
                  <a:cubicBezTo>
                    <a:pt x="195" y="402"/>
                    <a:pt x="190" y="397"/>
                    <a:pt x="182" y="395"/>
                  </a:cubicBezTo>
                  <a:cubicBezTo>
                    <a:pt x="158" y="395"/>
                    <a:pt x="68" y="395"/>
                    <a:pt x="54" y="396"/>
                  </a:cubicBezTo>
                  <a:cubicBezTo>
                    <a:pt x="45" y="398"/>
                    <a:pt x="18" y="437"/>
                    <a:pt x="18" y="458"/>
                  </a:cubicBezTo>
                  <a:close/>
                </a:path>
              </a:pathLst>
            </a:custGeom>
            <a:grpFill/>
            <a:ln w="9525">
              <a:noFill/>
              <a:round/>
            </a:ln>
          </p:spPr>
          <p:txBody>
            <a:bodyPr/>
            <a:lstStyle/>
            <a:p>
              <a:r>
                <a:rPr lang="en-US" altLang="zh-CN" dirty="0">
                  <a:solidFill>
                    <a:schemeClr val="bg1"/>
                  </a:solidFill>
                </a:rPr>
                <a:t>1</a:t>
              </a:r>
              <a:endParaRPr lang="zh-CN" altLang="en-US" dirty="0">
                <a:solidFill>
                  <a:schemeClr val="bg1"/>
                </a:solidFill>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peelOff"/>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7173"/>
                                        </p:tgtEl>
                                        <p:attrNameLst>
                                          <p:attrName>style.visibility</p:attrName>
                                        </p:attrNameLst>
                                      </p:cBhvr>
                                      <p:to>
                                        <p:strVal val="visible"/>
                                      </p:to>
                                    </p:set>
                                    <p:anim calcmode="lin" valueType="num">
                                      <p:cBhvr>
                                        <p:cTn id="7" dur="300" fill="hold"/>
                                        <p:tgtEl>
                                          <p:spTgt spid="7173"/>
                                        </p:tgtEl>
                                        <p:attrNameLst>
                                          <p:attrName>ppt_w</p:attrName>
                                        </p:attrNameLst>
                                      </p:cBhvr>
                                      <p:tavLst>
                                        <p:tav tm="0">
                                          <p:val>
                                            <p:fltVal val="0"/>
                                          </p:val>
                                        </p:tav>
                                        <p:tav tm="100000">
                                          <p:val>
                                            <p:strVal val="#ppt_w"/>
                                          </p:val>
                                        </p:tav>
                                      </p:tavLst>
                                    </p:anim>
                                    <p:anim calcmode="lin" valueType="num">
                                      <p:cBhvr>
                                        <p:cTn id="8" dur="300" fill="hold"/>
                                        <p:tgtEl>
                                          <p:spTgt spid="7173"/>
                                        </p:tgtEl>
                                        <p:attrNameLst>
                                          <p:attrName>ppt_h</p:attrName>
                                        </p:attrNameLst>
                                      </p:cBhvr>
                                      <p:tavLst>
                                        <p:tav tm="0">
                                          <p:val>
                                            <p:fltVal val="0"/>
                                          </p:val>
                                        </p:tav>
                                        <p:tav tm="100000">
                                          <p:val>
                                            <p:strVal val="#ppt_h"/>
                                          </p:val>
                                        </p:tav>
                                      </p:tavLst>
                                    </p:anim>
                                    <p:anim calcmode="lin" valueType="num">
                                      <p:cBhvr>
                                        <p:cTn id="9" dur="300" fill="hold"/>
                                        <p:tgtEl>
                                          <p:spTgt spid="7173"/>
                                        </p:tgtEl>
                                        <p:attrNameLst>
                                          <p:attrName>style.rotation</p:attrName>
                                        </p:attrNameLst>
                                      </p:cBhvr>
                                      <p:tavLst>
                                        <p:tav tm="0">
                                          <p:val>
                                            <p:fltVal val="90"/>
                                          </p:val>
                                        </p:tav>
                                        <p:tav tm="100000">
                                          <p:val>
                                            <p:fltVal val="0"/>
                                          </p:val>
                                        </p:tav>
                                      </p:tavLst>
                                    </p:anim>
                                    <p:animEffect transition="in" filter="fade">
                                      <p:cBhvr>
                                        <p:cTn id="10" dur="300"/>
                                        <p:tgtEl>
                                          <p:spTgt spid="7173"/>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7174"/>
                                        </p:tgtEl>
                                        <p:attrNameLst>
                                          <p:attrName>style.visibility</p:attrName>
                                        </p:attrNameLst>
                                      </p:cBhvr>
                                      <p:to>
                                        <p:strVal val="visible"/>
                                      </p:to>
                                    </p:set>
                                    <p:anim calcmode="lin" valueType="num">
                                      <p:cBhvr>
                                        <p:cTn id="13" dur="300" fill="hold"/>
                                        <p:tgtEl>
                                          <p:spTgt spid="7174"/>
                                        </p:tgtEl>
                                        <p:attrNameLst>
                                          <p:attrName>ppt_w</p:attrName>
                                        </p:attrNameLst>
                                      </p:cBhvr>
                                      <p:tavLst>
                                        <p:tav tm="0">
                                          <p:val>
                                            <p:fltVal val="0"/>
                                          </p:val>
                                        </p:tav>
                                        <p:tav tm="100000">
                                          <p:val>
                                            <p:strVal val="#ppt_w"/>
                                          </p:val>
                                        </p:tav>
                                      </p:tavLst>
                                    </p:anim>
                                    <p:anim calcmode="lin" valueType="num">
                                      <p:cBhvr>
                                        <p:cTn id="14" dur="300" fill="hold"/>
                                        <p:tgtEl>
                                          <p:spTgt spid="7174"/>
                                        </p:tgtEl>
                                        <p:attrNameLst>
                                          <p:attrName>ppt_h</p:attrName>
                                        </p:attrNameLst>
                                      </p:cBhvr>
                                      <p:tavLst>
                                        <p:tav tm="0">
                                          <p:val>
                                            <p:fltVal val="0"/>
                                          </p:val>
                                        </p:tav>
                                        <p:tav tm="100000">
                                          <p:val>
                                            <p:strVal val="#ppt_h"/>
                                          </p:val>
                                        </p:tav>
                                      </p:tavLst>
                                    </p:anim>
                                    <p:anim calcmode="lin" valueType="num">
                                      <p:cBhvr>
                                        <p:cTn id="15" dur="300" fill="hold"/>
                                        <p:tgtEl>
                                          <p:spTgt spid="7174"/>
                                        </p:tgtEl>
                                        <p:attrNameLst>
                                          <p:attrName>style.rotation</p:attrName>
                                        </p:attrNameLst>
                                      </p:cBhvr>
                                      <p:tavLst>
                                        <p:tav tm="0">
                                          <p:val>
                                            <p:fltVal val="90"/>
                                          </p:val>
                                        </p:tav>
                                        <p:tav tm="100000">
                                          <p:val>
                                            <p:fltVal val="0"/>
                                          </p:val>
                                        </p:tav>
                                      </p:tavLst>
                                    </p:anim>
                                    <p:animEffect transition="in" filter="fade">
                                      <p:cBhvr>
                                        <p:cTn id="16" dur="300"/>
                                        <p:tgtEl>
                                          <p:spTgt spid="7174"/>
                                        </p:tgtEl>
                                      </p:cBhvr>
                                    </p:animEffect>
                                  </p:childTnLst>
                                </p:cTn>
                              </p:par>
                            </p:childTnLst>
                          </p:cTn>
                        </p:par>
                        <p:par>
                          <p:cTn id="17" fill="hold">
                            <p:stCondLst>
                              <p:cond delay="500"/>
                            </p:stCondLst>
                            <p:childTnLst>
                              <p:par>
                                <p:cTn id="18" presetID="2" presetClass="entr" presetSubtype="6"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par>
                                <p:cTn id="22" presetID="2" presetClass="entr" presetSubtype="6" fill="hold" nodeType="withEffect">
                                  <p:stCondLst>
                                    <p:cond delay="10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1+#ppt_w/2"/>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par>
                                <p:cTn id="26" presetID="2" presetClass="entr" presetSubtype="6" fill="hold" nodeType="withEffect">
                                  <p:stCondLst>
                                    <p:cond delay="20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1+#ppt_w/2"/>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3" fill="hold" grpId="0" nodeType="afterEffect">
                                  <p:stCondLst>
                                    <p:cond delay="0"/>
                                  </p:stCondLst>
                                  <p:childTnLst>
                                    <p:set>
                                      <p:cBhvr>
                                        <p:cTn id="32" dur="1" fill="hold">
                                          <p:stCondLst>
                                            <p:cond delay="0"/>
                                          </p:stCondLst>
                                        </p:cTn>
                                        <p:tgtEl>
                                          <p:spTgt spid="7181"/>
                                        </p:tgtEl>
                                        <p:attrNameLst>
                                          <p:attrName>style.visibility</p:attrName>
                                        </p:attrNameLst>
                                      </p:cBhvr>
                                      <p:to>
                                        <p:strVal val="visible"/>
                                      </p:to>
                                    </p:set>
                                    <p:anim calcmode="lin" valueType="num">
                                      <p:cBhvr additive="base">
                                        <p:cTn id="33" dur="500" fill="hold"/>
                                        <p:tgtEl>
                                          <p:spTgt spid="7181"/>
                                        </p:tgtEl>
                                        <p:attrNameLst>
                                          <p:attrName>ppt_x</p:attrName>
                                        </p:attrNameLst>
                                      </p:cBhvr>
                                      <p:tavLst>
                                        <p:tav tm="0">
                                          <p:val>
                                            <p:strVal val="1+#ppt_w/2"/>
                                          </p:val>
                                        </p:tav>
                                        <p:tav tm="100000">
                                          <p:val>
                                            <p:strVal val="#ppt_x"/>
                                          </p:val>
                                        </p:tav>
                                      </p:tavLst>
                                    </p:anim>
                                    <p:anim calcmode="lin" valueType="num">
                                      <p:cBhvr additive="base">
                                        <p:cTn id="34" dur="500" fill="hold"/>
                                        <p:tgtEl>
                                          <p:spTgt spid="7181"/>
                                        </p:tgtEl>
                                        <p:attrNameLst>
                                          <p:attrName>ppt_y</p:attrName>
                                        </p:attrNameLst>
                                      </p:cBhvr>
                                      <p:tavLst>
                                        <p:tav tm="0">
                                          <p:val>
                                            <p:strVal val="0-#ppt_h/2"/>
                                          </p:val>
                                        </p:tav>
                                        <p:tav tm="100000">
                                          <p:val>
                                            <p:strVal val="#ppt_y"/>
                                          </p:val>
                                        </p:tav>
                                      </p:tavLst>
                                    </p:anim>
                                  </p:childTnLst>
                                </p:cTn>
                              </p:par>
                              <p:par>
                                <p:cTn id="35" presetID="2" presetClass="entr" presetSubtype="3" fill="hold" grpId="0" nodeType="withEffect">
                                  <p:stCondLst>
                                    <p:cond delay="100"/>
                                  </p:stCondLst>
                                  <p:childTnLst>
                                    <p:set>
                                      <p:cBhvr>
                                        <p:cTn id="36" dur="1" fill="hold">
                                          <p:stCondLst>
                                            <p:cond delay="0"/>
                                          </p:stCondLst>
                                        </p:cTn>
                                        <p:tgtEl>
                                          <p:spTgt spid="7182"/>
                                        </p:tgtEl>
                                        <p:attrNameLst>
                                          <p:attrName>style.visibility</p:attrName>
                                        </p:attrNameLst>
                                      </p:cBhvr>
                                      <p:to>
                                        <p:strVal val="visible"/>
                                      </p:to>
                                    </p:set>
                                    <p:anim calcmode="lin" valueType="num">
                                      <p:cBhvr additive="base">
                                        <p:cTn id="37" dur="500" fill="hold"/>
                                        <p:tgtEl>
                                          <p:spTgt spid="7182"/>
                                        </p:tgtEl>
                                        <p:attrNameLst>
                                          <p:attrName>ppt_x</p:attrName>
                                        </p:attrNameLst>
                                      </p:cBhvr>
                                      <p:tavLst>
                                        <p:tav tm="0">
                                          <p:val>
                                            <p:strVal val="1+#ppt_w/2"/>
                                          </p:val>
                                        </p:tav>
                                        <p:tav tm="100000">
                                          <p:val>
                                            <p:strVal val="#ppt_x"/>
                                          </p:val>
                                        </p:tav>
                                      </p:tavLst>
                                    </p:anim>
                                    <p:anim calcmode="lin" valueType="num">
                                      <p:cBhvr additive="base">
                                        <p:cTn id="38" dur="500" fill="hold"/>
                                        <p:tgtEl>
                                          <p:spTgt spid="7182"/>
                                        </p:tgtEl>
                                        <p:attrNameLst>
                                          <p:attrName>ppt_y</p:attrName>
                                        </p:attrNameLst>
                                      </p:cBhvr>
                                      <p:tavLst>
                                        <p:tav tm="0">
                                          <p:val>
                                            <p:strVal val="0-#ppt_h/2"/>
                                          </p:val>
                                        </p:tav>
                                        <p:tav tm="100000">
                                          <p:val>
                                            <p:strVal val="#ppt_y"/>
                                          </p:val>
                                        </p:tav>
                                      </p:tavLst>
                                    </p:anim>
                                  </p:childTnLst>
                                </p:cTn>
                              </p:par>
                              <p:par>
                                <p:cTn id="39" presetID="2" presetClass="entr" presetSubtype="3" fill="hold" grpId="0" nodeType="withEffect">
                                  <p:stCondLst>
                                    <p:cond delay="200"/>
                                  </p:stCondLst>
                                  <p:childTnLst>
                                    <p:set>
                                      <p:cBhvr>
                                        <p:cTn id="40" dur="1" fill="hold">
                                          <p:stCondLst>
                                            <p:cond delay="0"/>
                                          </p:stCondLst>
                                        </p:cTn>
                                        <p:tgtEl>
                                          <p:spTgt spid="7183"/>
                                        </p:tgtEl>
                                        <p:attrNameLst>
                                          <p:attrName>style.visibility</p:attrName>
                                        </p:attrNameLst>
                                      </p:cBhvr>
                                      <p:to>
                                        <p:strVal val="visible"/>
                                      </p:to>
                                    </p:set>
                                    <p:anim calcmode="lin" valueType="num">
                                      <p:cBhvr additive="base">
                                        <p:cTn id="41" dur="500" fill="hold"/>
                                        <p:tgtEl>
                                          <p:spTgt spid="7183"/>
                                        </p:tgtEl>
                                        <p:attrNameLst>
                                          <p:attrName>ppt_x</p:attrName>
                                        </p:attrNameLst>
                                      </p:cBhvr>
                                      <p:tavLst>
                                        <p:tav tm="0">
                                          <p:val>
                                            <p:strVal val="1+#ppt_w/2"/>
                                          </p:val>
                                        </p:tav>
                                        <p:tav tm="100000">
                                          <p:val>
                                            <p:strVal val="#ppt_x"/>
                                          </p:val>
                                        </p:tav>
                                      </p:tavLst>
                                    </p:anim>
                                    <p:anim calcmode="lin" valueType="num">
                                      <p:cBhvr additive="base">
                                        <p:cTn id="42" dur="500" fill="hold"/>
                                        <p:tgtEl>
                                          <p:spTgt spid="718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autoUpdateAnimBg="0"/>
      <p:bldP spid="7174" grpId="0" autoUpdateAnimBg="0"/>
      <p:bldP spid="7181" grpId="0" autoUpdateAnimBg="0"/>
      <p:bldP spid="7182" grpId="0" autoUpdateAnimBg="0"/>
      <p:bldP spid="7183"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5536" y="376300"/>
            <a:ext cx="3168352"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参考文献</a:t>
            </a:r>
            <a:endParaRPr lang="zh-CN" altLang="en-US" sz="2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395536" y="1024372"/>
            <a:ext cx="6768752" cy="341632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[1] </a:t>
            </a:r>
            <a:r>
              <a:rPr lang="zh-CN" altLang="en-US" dirty="0"/>
              <a:t>胡伦骏</a:t>
            </a:r>
            <a:r>
              <a:rPr lang="en-US" altLang="zh-CN" dirty="0"/>
              <a:t>,</a:t>
            </a:r>
            <a:r>
              <a:rPr lang="zh-CN" altLang="en-US" dirty="0"/>
              <a:t>徐兰芳</a:t>
            </a:r>
            <a:r>
              <a:rPr lang="en-US" altLang="zh-CN" dirty="0"/>
              <a:t>,</a:t>
            </a:r>
            <a:r>
              <a:rPr lang="zh-CN" altLang="en-US" dirty="0"/>
              <a:t>骆婷</a:t>
            </a:r>
            <a:r>
              <a:rPr lang="en-US" altLang="zh-CN" dirty="0"/>
              <a:t>.</a:t>
            </a:r>
            <a:r>
              <a:rPr lang="zh-CN" altLang="en-US" dirty="0"/>
              <a:t>编译原理</a:t>
            </a:r>
            <a:r>
              <a:rPr lang="en-US" altLang="zh-CN" dirty="0"/>
              <a:t>(</a:t>
            </a:r>
            <a:r>
              <a:rPr lang="zh-CN" altLang="en-US" dirty="0"/>
              <a:t>第</a:t>
            </a:r>
            <a:r>
              <a:rPr lang="en-US" altLang="zh-CN" dirty="0"/>
              <a:t>2</a:t>
            </a:r>
            <a:r>
              <a:rPr lang="zh-CN" altLang="en-US" dirty="0"/>
              <a:t>版</a:t>
            </a:r>
            <a:r>
              <a:rPr lang="en-US" altLang="zh-CN" dirty="0"/>
              <a:t>)[M].</a:t>
            </a:r>
            <a:r>
              <a:rPr lang="zh-CN" altLang="en-US" dirty="0"/>
              <a:t>电子工业出版社</a:t>
            </a:r>
            <a:r>
              <a:rPr lang="en-US" altLang="zh-CN" dirty="0"/>
              <a:t>,2005,7  </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smtClean="0"/>
              <a:t>[</a:t>
            </a:r>
            <a:r>
              <a:rPr lang="en-US" altLang="zh-CN" dirty="0"/>
              <a:t>2] </a:t>
            </a:r>
            <a:r>
              <a:rPr lang="zh-CN" altLang="en-US" dirty="0"/>
              <a:t>周静</a:t>
            </a:r>
            <a:r>
              <a:rPr lang="en-US" altLang="zh-CN" dirty="0"/>
              <a:t>,</a:t>
            </a:r>
            <a:r>
              <a:rPr lang="zh-CN" altLang="en-US" dirty="0"/>
              <a:t>张敏</a:t>
            </a:r>
            <a:r>
              <a:rPr lang="en-US" altLang="zh-CN" dirty="0"/>
              <a:t>,</a:t>
            </a:r>
            <a:r>
              <a:rPr lang="zh-CN" altLang="en-US" dirty="0"/>
              <a:t>崔艳利</a:t>
            </a:r>
            <a:r>
              <a:rPr lang="en-US" altLang="zh-CN" dirty="0"/>
              <a:t>.</a:t>
            </a:r>
            <a:r>
              <a:rPr lang="zh-CN" altLang="en-US" dirty="0"/>
              <a:t>一种基于</a:t>
            </a:r>
            <a:r>
              <a:rPr lang="en-US" altLang="zh-CN" dirty="0"/>
              <a:t>C</a:t>
            </a:r>
            <a:r>
              <a:rPr lang="zh-CN" altLang="en-US" dirty="0"/>
              <a:t>语言语法分析器的设计</a:t>
            </a:r>
            <a:r>
              <a:rPr lang="en-US" altLang="zh-CN" dirty="0"/>
              <a:t>[J].</a:t>
            </a:r>
            <a:r>
              <a:rPr lang="zh-CN" altLang="en-US" dirty="0"/>
              <a:t>中国水运</a:t>
            </a:r>
            <a:r>
              <a:rPr lang="en-US" altLang="zh-CN" dirty="0"/>
              <a:t>,2007,5 </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smtClean="0"/>
              <a:t>[</a:t>
            </a:r>
            <a:r>
              <a:rPr lang="en-US" altLang="zh-CN" dirty="0"/>
              <a:t>3] </a:t>
            </a:r>
            <a:r>
              <a:rPr lang="zh-CN" altLang="en-US" dirty="0"/>
              <a:t>高仲仪</a:t>
            </a:r>
            <a:r>
              <a:rPr lang="en-US" altLang="zh-CN" dirty="0"/>
              <a:t>.</a:t>
            </a:r>
            <a:r>
              <a:rPr lang="zh-CN" altLang="en-US" dirty="0"/>
              <a:t>编译原理及编译程序构造</a:t>
            </a:r>
            <a:r>
              <a:rPr lang="en-US" altLang="zh-CN" dirty="0"/>
              <a:t>.</a:t>
            </a:r>
            <a:r>
              <a:rPr lang="zh-CN" altLang="en-US" dirty="0"/>
              <a:t>北京：北京航空航天大学出版社，</a:t>
            </a:r>
            <a:r>
              <a:rPr lang="en-US" altLang="zh-CN" dirty="0" smtClean="0"/>
              <a:t>2007,6</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smtClean="0"/>
              <a:t>[</a:t>
            </a:r>
            <a:r>
              <a:rPr lang="en-US" altLang="zh-CN" dirty="0"/>
              <a:t>4] </a:t>
            </a:r>
            <a:r>
              <a:rPr lang="zh-CN" altLang="en-US" dirty="0"/>
              <a:t>曹琼</a:t>
            </a:r>
            <a:r>
              <a:rPr lang="en-US" altLang="zh-CN" dirty="0"/>
              <a:t>.LL(1)</a:t>
            </a:r>
            <a:r>
              <a:rPr lang="zh-CN" altLang="en-US" dirty="0"/>
              <a:t>预测分析程序设计与实现</a:t>
            </a:r>
            <a:r>
              <a:rPr lang="en-US" altLang="zh-CN" dirty="0"/>
              <a:t>.</a:t>
            </a:r>
            <a:r>
              <a:rPr lang="zh-CN" altLang="en-US" dirty="0"/>
              <a:t>重庆：重庆工学院 文献标识码</a:t>
            </a:r>
            <a:r>
              <a:rPr lang="en-US" altLang="zh-CN" dirty="0"/>
              <a:t>A 2007 </a:t>
            </a:r>
            <a:endParaRPr lang="en-US" altLang="zh-CN" dirty="0"/>
          </a:p>
          <a:p>
            <a:pPr marL="285750"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p:txBody>
      </p:sp>
    </p:spTree>
  </p:cSld>
  <p:clrMapOvr>
    <a:masterClrMapping/>
  </p:clrMapOvr>
  <p:transition spd="med" advClick="0" advTm="0">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5536" y="376300"/>
            <a:ext cx="3168352"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参考文献</a:t>
            </a:r>
            <a:endParaRPr lang="zh-CN" altLang="en-US" sz="2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395536" y="1024372"/>
            <a:ext cx="6768752" cy="313817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[5] </a:t>
            </a:r>
            <a:r>
              <a:rPr dirty="0"/>
              <a:t>Term-weighting approaches in automatic text retrieval，Gerard Salton et.</a:t>
            </a:r>
            <a:r>
              <a:rPr lang="en-US" altLang="zh-CN" dirty="0"/>
              <a:t> </a:t>
            </a: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smtClean="0"/>
              <a:t>[6</a:t>
            </a:r>
            <a:r>
              <a:rPr lang="en-US" altLang="zh-CN" dirty="0"/>
              <a:t>] </a:t>
            </a:r>
            <a:r>
              <a:rPr dirty="0"/>
              <a:t>New term weighting formulas for the vector space method in information retrieval</a:t>
            </a:r>
            <a:endParaRPr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smtClean="0"/>
              <a:t>[7</a:t>
            </a:r>
            <a:r>
              <a:rPr lang="en-US" altLang="zh-CN" dirty="0"/>
              <a:t>] </a:t>
            </a:r>
            <a:r>
              <a:rPr dirty="0"/>
              <a:t>Deep Learning in NLP-词向量和语言模型</a:t>
            </a:r>
            <a:endParaRPr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smtClean="0"/>
              <a:t>[8</a:t>
            </a:r>
            <a:r>
              <a:rPr lang="en-US" altLang="zh-CN" dirty="0"/>
              <a:t>] </a:t>
            </a:r>
            <a:r>
              <a:rPr dirty="0"/>
              <a:t>Max-margin tensor neural network for chinese word segmentation</a:t>
            </a:r>
            <a:endParaRPr dirty="0"/>
          </a:p>
          <a:p>
            <a:pPr marL="285750" indent="-285750">
              <a:buFont typeface="Arial" panose="020B0604020202020204" pitchFamily="34" charset="0"/>
              <a:buChar char="•"/>
            </a:pPr>
            <a:endParaRPr lang="en-US" altLang="zh-CN" dirty="0" smtClean="0">
              <a:latin typeface="微软雅黑" panose="020B0503020204020204" pitchFamily="34" charset="-122"/>
              <a:ea typeface="微软雅黑" panose="020B0503020204020204" pitchFamily="34" charset="-122"/>
            </a:endParaRPr>
          </a:p>
        </p:txBody>
      </p:sp>
    </p:spTree>
  </p:cSld>
  <p:clrMapOvr>
    <a:masterClrMapping/>
  </p:clrMapOvr>
  <p:transition spd="med" advClick="0" advTm="0">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5536" y="376300"/>
            <a:ext cx="3168352"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开发工具</a:t>
            </a:r>
            <a:endParaRPr lang="zh-CN" altLang="en-US" sz="2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395536" y="1024372"/>
            <a:ext cx="6696744" cy="36830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语义分析器：</a:t>
            </a:r>
            <a:r>
              <a:rPr lang="en-US" altLang="zh-CN" dirty="0" smtClean="0">
                <a:latin typeface="微软雅黑" panose="020B0503020204020204" pitchFamily="34" charset="-122"/>
                <a:ea typeface="微软雅黑" panose="020B0503020204020204" pitchFamily="34" charset="-122"/>
              </a:rPr>
              <a:t>Qt5 Creator compiler</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Mingw32</a:t>
            </a:r>
            <a:endParaRPr lang="en-US" altLang="zh-CN" dirty="0" smtClean="0">
              <a:latin typeface="微软雅黑" panose="020B0503020204020204" pitchFamily="34" charset="-122"/>
              <a:ea typeface="微软雅黑" panose="020B0503020204020204" pitchFamily="34" charset="-122"/>
            </a:endParaRPr>
          </a:p>
        </p:txBody>
      </p:sp>
      <p:sp>
        <p:nvSpPr>
          <p:cNvPr id="2" name="文本框 1"/>
          <p:cNvSpPr txBox="1"/>
          <p:nvPr/>
        </p:nvSpPr>
        <p:spPr>
          <a:xfrm>
            <a:off x="395536" y="2334640"/>
            <a:ext cx="3168352" cy="460375"/>
          </a:xfrm>
          <a:prstGeom prst="rect">
            <a:avLst/>
          </a:prstGeom>
          <a:noFill/>
        </p:spPr>
        <p:txBody>
          <a:bodyPr wrap="square" rtlCol="0">
            <a:spAutoFit/>
          </a:bodyPr>
          <a:p>
            <a:r>
              <a:rPr lang="zh-CN" altLang="en-US" sz="2400" dirty="0">
                <a:latin typeface="微软雅黑" panose="020B0503020204020204" pitchFamily="34" charset="-122"/>
                <a:ea typeface="微软雅黑" panose="020B0503020204020204" pitchFamily="34" charset="-122"/>
              </a:rPr>
              <a:t>运行环境</a:t>
            </a: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395536" y="2982712"/>
            <a:ext cx="6696744" cy="645160"/>
          </a:xfrm>
          <a:prstGeom prst="rect">
            <a:avLst/>
          </a:prstGeom>
          <a:noFill/>
        </p:spPr>
        <p:txBody>
          <a:bodyPr wrap="square" rtlCol="0">
            <a:spAutoFit/>
          </a:bodyPr>
          <a:p>
            <a:pPr marL="285750" indent="-285750">
              <a:buFont typeface="Arial" panose="020B0604020202020204" pitchFamily="34" charset="0"/>
              <a:buChar char="•"/>
            </a:pPr>
            <a:r>
              <a:rPr lang="zh-CN" altLang="en-US" dirty="0" smtClean="0">
                <a:latin typeface="微软雅黑" panose="020B0503020204020204" pitchFamily="34" charset="-122"/>
                <a:ea typeface="微软雅黑" panose="020B0503020204020204" pitchFamily="34" charset="-122"/>
              </a:rPr>
              <a:t>语义分析器：</a:t>
            </a:r>
            <a:r>
              <a:rPr dirty="0" smtClean="0">
                <a:latin typeface="微软雅黑" panose="020B0503020204020204" pitchFamily="34" charset="-122"/>
                <a:ea typeface="微软雅黑" panose="020B0503020204020204" pitchFamily="34" charset="-122"/>
              </a:rPr>
              <a:t>Microsoft windows 10 专业版(64位)</a:t>
            </a:r>
            <a:endParaRPr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dirty="0" smtClean="0">
                <a:latin typeface="微软雅黑" panose="020B0503020204020204" pitchFamily="34" charset="-122"/>
                <a:ea typeface="微软雅黑" panose="020B0503020204020204" pitchFamily="34" charset="-122"/>
              </a:rPr>
              <a:t>内存 8GB（1600 Mhz）</a:t>
            </a:r>
            <a:endParaRPr dirty="0" smtClean="0">
              <a:latin typeface="微软雅黑" panose="020B0503020204020204" pitchFamily="34" charset="-122"/>
              <a:ea typeface="微软雅黑" panose="020B0503020204020204" pitchFamily="34" charset="-122"/>
            </a:endParaRPr>
          </a:p>
        </p:txBody>
      </p:sp>
    </p:spTree>
  </p:cSld>
  <p:clrMapOvr>
    <a:masterClrMapping/>
  </p:clrMapOvr>
  <p:transition spd="med" advClick="0" advTm="0">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descr="C:\Users\Administrator\Desktop\0dc83604b3c9895e05e98c341ebe7a21.png"/>
          <p:cNvPicPr>
            <a:picLocks noChangeAspect="1" noChangeArrowheads="1"/>
          </p:cNvPicPr>
          <p:nvPr/>
        </p:nvPicPr>
        <p:blipFill>
          <a:blip r:embed="rId1" cstate="print"/>
          <a:srcRect/>
          <a:stretch>
            <a:fillRect/>
          </a:stretch>
        </p:blipFill>
        <p:spPr bwMode="auto">
          <a:xfrm flipH="1">
            <a:off x="1475656" y="1168388"/>
            <a:ext cx="5184576" cy="3053944"/>
          </a:xfrm>
          <a:prstGeom prst="rect">
            <a:avLst/>
          </a:prstGeom>
          <a:noFill/>
        </p:spPr>
      </p:pic>
      <p:sp>
        <p:nvSpPr>
          <p:cNvPr id="15" name="TextBox 10"/>
          <p:cNvSpPr txBox="1"/>
          <p:nvPr/>
        </p:nvSpPr>
        <p:spPr>
          <a:xfrm>
            <a:off x="4857829" y="1816460"/>
            <a:ext cx="2587521" cy="561702"/>
          </a:xfrm>
          <a:prstGeom prst="rect">
            <a:avLst/>
          </a:prstGeom>
          <a:noFill/>
        </p:spPr>
        <p:txBody>
          <a:bodyPr wrap="none" lIns="68589" tIns="34295" rIns="68589" bIns="34295" rtlCol="0">
            <a:spAutoFit/>
          </a:bodyPr>
          <a:lstStyle/>
          <a:p>
            <a:r>
              <a:rPr lang="en-US" altLang="zh-CN" sz="3200" dirty="0" smtClean="0">
                <a:solidFill>
                  <a:schemeClr val="accent1"/>
                </a:solidFill>
                <a:latin typeface="微软雅黑" panose="020B0503020204020204" pitchFamily="34" charset="-122"/>
                <a:ea typeface="微软雅黑" panose="020B0503020204020204" pitchFamily="34" charset="-122"/>
              </a:rPr>
              <a:t>Thank You</a:t>
            </a:r>
            <a:r>
              <a:rPr lang="zh-CN" altLang="en-US" sz="3200" dirty="0" smtClean="0">
                <a:solidFill>
                  <a:schemeClr val="accent1"/>
                </a:solidFill>
                <a:latin typeface="微软雅黑" panose="020B0503020204020204" pitchFamily="34" charset="-122"/>
                <a:ea typeface="微软雅黑" panose="020B0503020204020204" pitchFamily="34" charset="-122"/>
              </a:rPr>
              <a:t>！</a:t>
            </a:r>
            <a:endParaRPr lang="zh-CN" altLang="en-US" sz="3200" dirty="0">
              <a:solidFill>
                <a:schemeClr val="accent1"/>
              </a:solidFill>
              <a:latin typeface="微软雅黑" panose="020B0503020204020204" pitchFamily="34" charset="-122"/>
              <a:ea typeface="微软雅黑" panose="020B0503020204020204" pitchFamily="34" charset="-122"/>
            </a:endParaRPr>
          </a:p>
        </p:txBody>
      </p:sp>
      <p:sp>
        <p:nvSpPr>
          <p:cNvPr id="17" name="矩形 16"/>
          <p:cNvSpPr/>
          <p:nvPr/>
        </p:nvSpPr>
        <p:spPr>
          <a:xfrm>
            <a:off x="4319972" y="2197885"/>
            <a:ext cx="3312368" cy="9949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涂远鹏 </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1652262</a:t>
            </a:r>
            <a:endPar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algn="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黎盛</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烜 </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1652310</a:t>
            </a:r>
            <a:endPar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iterate type="wd">
                                    <p:tmPct val="10000"/>
                                  </p:iterate>
                                  <p:childTnLst>
                                    <p:set>
                                      <p:cBhvr>
                                        <p:cTn id="11" dur="1" fill="hold">
                                          <p:stCondLst>
                                            <p:cond delay="0"/>
                                          </p:stCondLst>
                                        </p:cTn>
                                        <p:tgtEl>
                                          <p:spTgt spid="15"/>
                                        </p:tgtEl>
                                        <p:attrNameLst>
                                          <p:attrName>style.visibility</p:attrName>
                                        </p:attrNameLst>
                                      </p:cBhvr>
                                      <p:to>
                                        <p:strVal val="visible"/>
                                      </p:to>
                                    </p:set>
                                    <p:anim calcmode="lin" valueType="num">
                                      <p:cBhvr>
                                        <p:cTn id="12" dur="500" fill="hold"/>
                                        <p:tgtEl>
                                          <p:spTgt spid="15"/>
                                        </p:tgtEl>
                                        <p:attrNameLst>
                                          <p:attrName>ppt_w</p:attrName>
                                        </p:attrNameLst>
                                      </p:cBhvr>
                                      <p:tavLst>
                                        <p:tav tm="0">
                                          <p:val>
                                            <p:fltVal val="0"/>
                                          </p:val>
                                        </p:tav>
                                        <p:tav tm="100000">
                                          <p:val>
                                            <p:strVal val="#ppt_w"/>
                                          </p:val>
                                        </p:tav>
                                      </p:tavLst>
                                    </p:anim>
                                    <p:anim calcmode="lin" valueType="num">
                                      <p:cBhvr>
                                        <p:cTn id="13" dur="500" fill="hold"/>
                                        <p:tgtEl>
                                          <p:spTgt spid="15"/>
                                        </p:tgtEl>
                                        <p:attrNameLst>
                                          <p:attrName>ppt_h</p:attrName>
                                        </p:attrNameLst>
                                      </p:cBhvr>
                                      <p:tavLst>
                                        <p:tav tm="0">
                                          <p:val>
                                            <p:fltVal val="0"/>
                                          </p:val>
                                        </p:tav>
                                        <p:tav tm="100000">
                                          <p:val>
                                            <p:strVal val="#ppt_h"/>
                                          </p:val>
                                        </p:tav>
                                      </p:tavLst>
                                    </p:anim>
                                    <p:animEffect transition="in" filter="fade">
                                      <p:cBhvr>
                                        <p:cTn id="14" dur="500"/>
                                        <p:tgtEl>
                                          <p:spTgt spid="15"/>
                                        </p:tgtEl>
                                      </p:cBhvr>
                                    </p:animEffect>
                                  </p:childTnLst>
                                </p:cTn>
                              </p:par>
                            </p:childTnLst>
                          </p:cTn>
                        </p:par>
                        <p:par>
                          <p:cTn id="15" fill="hold">
                            <p:stCondLst>
                              <p:cond delay="1450"/>
                            </p:stCondLst>
                            <p:childTnLst>
                              <p:par>
                                <p:cTn id="16" presetID="12" presetClass="entr" presetSubtype="8"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p:tgtEl>
                                          <p:spTgt spid="17"/>
                                        </p:tgtEl>
                                        <p:attrNameLst>
                                          <p:attrName>ppt_x</p:attrName>
                                        </p:attrNameLst>
                                      </p:cBhvr>
                                      <p:tavLst>
                                        <p:tav tm="0">
                                          <p:val>
                                            <p:strVal val="#ppt_x-#ppt_w*1.125000"/>
                                          </p:val>
                                        </p:tav>
                                        <p:tav tm="100000">
                                          <p:val>
                                            <p:strVal val="#ppt_x"/>
                                          </p:val>
                                        </p:tav>
                                      </p:tavLst>
                                    </p:anim>
                                    <p:animEffect transition="in" filter="wipe(right)">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p:nvPr/>
        </p:nvSpPr>
        <p:spPr>
          <a:xfrm>
            <a:off x="2519772" y="1653860"/>
            <a:ext cx="615553" cy="738664"/>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4800" b="0" dirty="0">
                <a:solidFill>
                  <a:schemeClr val="accent1"/>
                </a:solidFill>
                <a:latin typeface="MS Gothic" panose="020B0609070205080204" pitchFamily="49" charset="-128"/>
                <a:ea typeface="MS Gothic" panose="020B0609070205080204" pitchFamily="49" charset="-128"/>
                <a:cs typeface="Arial" panose="020B0604020202020204" pitchFamily="34" charset="0"/>
              </a:rPr>
              <a:t>01</a:t>
            </a:r>
            <a:endParaRPr lang="en-US" sz="4800" b="0" dirty="0">
              <a:solidFill>
                <a:schemeClr val="accent1"/>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9" name="文本框 48"/>
          <p:cNvSpPr txBox="1"/>
          <p:nvPr/>
        </p:nvSpPr>
        <p:spPr>
          <a:xfrm>
            <a:off x="3171329" y="1979494"/>
            <a:ext cx="2915842" cy="377026"/>
          </a:xfrm>
          <a:prstGeom prst="rect">
            <a:avLst/>
          </a:prstGeom>
          <a:noFill/>
        </p:spPr>
        <p:txBody>
          <a:bodyPr wrap="square" lIns="68580" tIns="34290" rIns="68580" bIns="34290" rtlCol="0">
            <a:spAutoFit/>
          </a:bodyPr>
          <a:lstStyle/>
          <a:p>
            <a:r>
              <a:rPr lang="zh-CN" altLang="en-US" sz="2000" dirty="0" smtClean="0">
                <a:solidFill>
                  <a:schemeClr val="accent1"/>
                </a:solidFill>
                <a:latin typeface="微软雅黑" panose="020B0503020204020204" pitchFamily="34" charset="-122"/>
                <a:ea typeface="微软雅黑" panose="020B0503020204020204" pitchFamily="34" charset="-122"/>
                <a:sym typeface="Arial" panose="020B0604020202020204" pitchFamily="34" charset="0"/>
              </a:rPr>
              <a:t>效果展示</a:t>
            </a:r>
            <a:endParaRPr lang="en-US" altLang="zh-CN" sz="2000" dirty="0" smtClean="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0" name="文本框 49"/>
          <p:cNvSpPr txBox="1"/>
          <p:nvPr/>
        </p:nvSpPr>
        <p:spPr>
          <a:xfrm>
            <a:off x="4103948" y="2565876"/>
            <a:ext cx="1447201" cy="315471"/>
          </a:xfrm>
          <a:prstGeom prst="rect">
            <a:avLst/>
          </a:prstGeom>
          <a:noFill/>
        </p:spPr>
        <p:txBody>
          <a:bodyPr wrap="square" lIns="68580" tIns="34290" rIns="68580" bIns="34290" rtlCol="0">
            <a:spAutoFit/>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r>
              <a:rPr lang="en-US" altLang="zh-CN" sz="1600" b="0" dirty="0">
                <a:solidFill>
                  <a:schemeClr val="tx1">
                    <a:lumMod val="65000"/>
                    <a:lumOff val="35000"/>
                  </a:schemeClr>
                </a:solidFill>
                <a:latin typeface="Arial" panose="020B0604020202020204" pitchFamily="34" charset="0"/>
                <a:cs typeface="Arial" panose="020B0604020202020204" pitchFamily="34" charset="0"/>
              </a:rPr>
              <a:t>Part One</a:t>
            </a:r>
            <a:endParaRPr lang="zh-CN" altLang="en-US" sz="1600" b="0"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71" name="Straight Connector 13"/>
          <p:cNvCxnSpPr>
            <a:endCxn id="9" idx="6"/>
          </p:cNvCxnSpPr>
          <p:nvPr/>
        </p:nvCxnSpPr>
        <p:spPr>
          <a:xfrm flipH="1" flipV="1">
            <a:off x="437980" y="2457527"/>
            <a:ext cx="4782092" cy="25107"/>
          </a:xfrm>
          <a:prstGeom prst="line">
            <a:avLst/>
          </a:prstGeom>
          <a:ln w="12700" cap="sq">
            <a:solidFill>
              <a:schemeClr val="accent1"/>
            </a:solidFill>
            <a:prstDash val="solid"/>
            <a:headEnd type="oval"/>
          </a:ln>
        </p:spPr>
        <p:style>
          <a:lnRef idx="1">
            <a:schemeClr val="accent1"/>
          </a:lnRef>
          <a:fillRef idx="0">
            <a:schemeClr val="accent1"/>
          </a:fillRef>
          <a:effectRef idx="0">
            <a:schemeClr val="accent1"/>
          </a:effectRef>
          <a:fontRef idx="minor">
            <a:schemeClr val="tx1"/>
          </a:fontRef>
        </p:style>
      </p:cxnSp>
      <p:grpSp>
        <p:nvGrpSpPr>
          <p:cNvPr id="3" name="组合 45"/>
          <p:cNvGrpSpPr/>
          <p:nvPr/>
        </p:nvGrpSpPr>
        <p:grpSpPr bwMode="auto">
          <a:xfrm>
            <a:off x="1" y="2248508"/>
            <a:ext cx="437979" cy="418038"/>
            <a:chOff x="0" y="0"/>
            <a:chExt cx="650875" cy="620712"/>
          </a:xfrm>
          <a:solidFill>
            <a:schemeClr val="accent1"/>
          </a:solidFill>
        </p:grpSpPr>
        <p:sp>
          <p:nvSpPr>
            <p:cNvPr id="9" name="Oval 17"/>
            <p:cNvSpPr>
              <a:spLocks noChangeArrowheads="1"/>
            </p:cNvSpPr>
            <p:nvPr/>
          </p:nvSpPr>
          <p:spPr bwMode="auto">
            <a:xfrm>
              <a:off x="0" y="0"/>
              <a:ext cx="650875" cy="620712"/>
            </a:xfrm>
            <a:prstGeom prst="ellipse">
              <a:avLst/>
            </a:prstGeom>
            <a:grpFill/>
            <a:ln w="9525">
              <a:noFill/>
              <a:round/>
            </a:ln>
          </p:spPr>
          <p:txBody>
            <a:bodyPr/>
            <a:lstStyle/>
            <a:p>
              <a:pPr eaLnBrk="1" hangingPunct="1"/>
              <a:endParaRPr lang="zh-CN" altLang="en-US" dirty="0">
                <a:solidFill>
                  <a:schemeClr val="bg1"/>
                </a:solidFill>
              </a:endParaRPr>
            </a:p>
          </p:txBody>
        </p:sp>
        <p:sp>
          <p:nvSpPr>
            <p:cNvPr id="10" name="Freeform 18"/>
            <p:cNvSpPr>
              <a:spLocks noEditPoints="1"/>
            </p:cNvSpPr>
            <p:nvPr/>
          </p:nvSpPr>
          <p:spPr bwMode="auto">
            <a:xfrm>
              <a:off x="147696" y="15999"/>
              <a:ext cx="190500" cy="465137"/>
            </a:xfrm>
            <a:custGeom>
              <a:avLst/>
              <a:gdLst>
                <a:gd name="T0" fmla="*/ 1635 w 233"/>
                <a:gd name="T1" fmla="*/ 165451 h 596"/>
                <a:gd name="T2" fmla="*/ 1635 w 233"/>
                <a:gd name="T3" fmla="*/ 177158 h 596"/>
                <a:gd name="T4" fmla="*/ 44150 w 233"/>
                <a:gd name="T5" fmla="*/ 295003 h 596"/>
                <a:gd name="T6" fmla="*/ 84212 w 233"/>
                <a:gd name="T7" fmla="*/ 295003 h 596"/>
                <a:gd name="T8" fmla="*/ 89118 w 233"/>
                <a:gd name="T9" fmla="*/ 290320 h 596"/>
                <a:gd name="T10" fmla="*/ 89118 w 233"/>
                <a:gd name="T11" fmla="*/ 135015 h 596"/>
                <a:gd name="T12" fmla="*/ 73584 w 233"/>
                <a:gd name="T13" fmla="*/ 119406 h 596"/>
                <a:gd name="T14" fmla="*/ 97294 w 233"/>
                <a:gd name="T15" fmla="*/ 98334 h 596"/>
                <a:gd name="T16" fmla="*/ 114464 w 233"/>
                <a:gd name="T17" fmla="*/ 120967 h 596"/>
                <a:gd name="T18" fmla="*/ 98929 w 233"/>
                <a:gd name="T19" fmla="*/ 134234 h 596"/>
                <a:gd name="T20" fmla="*/ 98929 w 233"/>
                <a:gd name="T21" fmla="*/ 290320 h 596"/>
                <a:gd name="T22" fmla="*/ 104652 w 233"/>
                <a:gd name="T23" fmla="*/ 295003 h 596"/>
                <a:gd name="T24" fmla="*/ 150438 w 233"/>
                <a:gd name="T25" fmla="*/ 295003 h 596"/>
                <a:gd name="T26" fmla="*/ 190500 w 233"/>
                <a:gd name="T27" fmla="*/ 177158 h 596"/>
                <a:gd name="T28" fmla="*/ 188865 w 233"/>
                <a:gd name="T29" fmla="*/ 166232 h 596"/>
                <a:gd name="T30" fmla="*/ 97294 w 233"/>
                <a:gd name="T31" fmla="*/ 3122 h 596"/>
                <a:gd name="T32" fmla="*/ 90753 w 233"/>
                <a:gd name="T33" fmla="*/ 3122 h 596"/>
                <a:gd name="T34" fmla="*/ 46603 w 233"/>
                <a:gd name="T35" fmla="*/ 83506 h 596"/>
                <a:gd name="T36" fmla="*/ 1635 w 233"/>
                <a:gd name="T37" fmla="*/ 165451 h 596"/>
                <a:gd name="T38" fmla="*/ 14717 w 233"/>
                <a:gd name="T39" fmla="*/ 357437 h 596"/>
                <a:gd name="T40" fmla="*/ 14717 w 233"/>
                <a:gd name="T41" fmla="*/ 459674 h 596"/>
                <a:gd name="T42" fmla="*/ 20440 w 233"/>
                <a:gd name="T43" fmla="*/ 464357 h 596"/>
                <a:gd name="T44" fmla="*/ 120187 w 233"/>
                <a:gd name="T45" fmla="*/ 464357 h 596"/>
                <a:gd name="T46" fmla="*/ 125092 w 233"/>
                <a:gd name="T47" fmla="*/ 459674 h 596"/>
                <a:gd name="T48" fmla="*/ 125092 w 233"/>
                <a:gd name="T49" fmla="*/ 351194 h 596"/>
                <a:gd name="T50" fmla="*/ 147167 w 233"/>
                <a:gd name="T51" fmla="*/ 351194 h 596"/>
                <a:gd name="T52" fmla="*/ 147167 w 233"/>
                <a:gd name="T53" fmla="*/ 462796 h 596"/>
                <a:gd name="T54" fmla="*/ 156161 w 233"/>
                <a:gd name="T55" fmla="*/ 464357 h 596"/>
                <a:gd name="T56" fmla="*/ 173330 w 233"/>
                <a:gd name="T57" fmla="*/ 464357 h 596"/>
                <a:gd name="T58" fmla="*/ 179871 w 233"/>
                <a:gd name="T59" fmla="*/ 458113 h 596"/>
                <a:gd name="T60" fmla="*/ 179871 w 233"/>
                <a:gd name="T61" fmla="*/ 357437 h 596"/>
                <a:gd name="T62" fmla="*/ 167607 w 233"/>
                <a:gd name="T63" fmla="*/ 326220 h 596"/>
                <a:gd name="T64" fmla="*/ 148803 w 233"/>
                <a:gd name="T65" fmla="*/ 308270 h 596"/>
                <a:gd name="T66" fmla="*/ 44150 w 233"/>
                <a:gd name="T67" fmla="*/ 309051 h 596"/>
                <a:gd name="T68" fmla="*/ 14717 w 233"/>
                <a:gd name="T69" fmla="*/ 357437 h 5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33" h="596">
                  <a:moveTo>
                    <a:pt x="2" y="212"/>
                  </a:moveTo>
                  <a:cubicBezTo>
                    <a:pt x="0" y="217"/>
                    <a:pt x="0" y="222"/>
                    <a:pt x="2" y="227"/>
                  </a:cubicBezTo>
                  <a:cubicBezTo>
                    <a:pt x="7" y="243"/>
                    <a:pt x="38" y="378"/>
                    <a:pt x="54" y="378"/>
                  </a:cubicBezTo>
                  <a:cubicBezTo>
                    <a:pt x="70" y="378"/>
                    <a:pt x="86" y="378"/>
                    <a:pt x="103" y="378"/>
                  </a:cubicBezTo>
                  <a:cubicBezTo>
                    <a:pt x="107" y="378"/>
                    <a:pt x="109" y="377"/>
                    <a:pt x="109" y="372"/>
                  </a:cubicBezTo>
                  <a:cubicBezTo>
                    <a:pt x="109" y="306"/>
                    <a:pt x="109" y="241"/>
                    <a:pt x="109" y="173"/>
                  </a:cubicBezTo>
                  <a:cubicBezTo>
                    <a:pt x="103" y="170"/>
                    <a:pt x="90" y="164"/>
                    <a:pt x="90" y="153"/>
                  </a:cubicBezTo>
                  <a:cubicBezTo>
                    <a:pt x="89" y="135"/>
                    <a:pt x="101" y="124"/>
                    <a:pt x="119" y="126"/>
                  </a:cubicBezTo>
                  <a:cubicBezTo>
                    <a:pt x="135" y="127"/>
                    <a:pt x="143" y="141"/>
                    <a:pt x="140" y="155"/>
                  </a:cubicBezTo>
                  <a:cubicBezTo>
                    <a:pt x="141" y="163"/>
                    <a:pt x="129" y="170"/>
                    <a:pt x="121" y="172"/>
                  </a:cubicBezTo>
                  <a:cubicBezTo>
                    <a:pt x="121" y="239"/>
                    <a:pt x="121" y="305"/>
                    <a:pt x="121" y="372"/>
                  </a:cubicBezTo>
                  <a:cubicBezTo>
                    <a:pt x="121" y="377"/>
                    <a:pt x="123" y="378"/>
                    <a:pt x="128" y="378"/>
                  </a:cubicBezTo>
                  <a:cubicBezTo>
                    <a:pt x="147" y="378"/>
                    <a:pt x="166" y="378"/>
                    <a:pt x="184" y="378"/>
                  </a:cubicBezTo>
                  <a:cubicBezTo>
                    <a:pt x="196" y="378"/>
                    <a:pt x="228" y="247"/>
                    <a:pt x="233" y="227"/>
                  </a:cubicBezTo>
                  <a:cubicBezTo>
                    <a:pt x="233" y="222"/>
                    <a:pt x="233" y="217"/>
                    <a:pt x="231" y="213"/>
                  </a:cubicBezTo>
                  <a:cubicBezTo>
                    <a:pt x="194" y="143"/>
                    <a:pt x="157" y="73"/>
                    <a:pt x="119" y="4"/>
                  </a:cubicBezTo>
                  <a:cubicBezTo>
                    <a:pt x="115" y="0"/>
                    <a:pt x="113" y="1"/>
                    <a:pt x="111" y="4"/>
                  </a:cubicBezTo>
                  <a:cubicBezTo>
                    <a:pt x="103" y="20"/>
                    <a:pt x="65" y="92"/>
                    <a:pt x="57" y="107"/>
                  </a:cubicBezTo>
                  <a:cubicBezTo>
                    <a:pt x="51" y="117"/>
                    <a:pt x="2" y="210"/>
                    <a:pt x="2" y="212"/>
                  </a:cubicBezTo>
                  <a:close/>
                  <a:moveTo>
                    <a:pt x="18" y="458"/>
                  </a:moveTo>
                  <a:cubicBezTo>
                    <a:pt x="18" y="502"/>
                    <a:pt x="18" y="545"/>
                    <a:pt x="18" y="589"/>
                  </a:cubicBezTo>
                  <a:cubicBezTo>
                    <a:pt x="18" y="593"/>
                    <a:pt x="20" y="595"/>
                    <a:pt x="25" y="595"/>
                  </a:cubicBezTo>
                  <a:cubicBezTo>
                    <a:pt x="65" y="595"/>
                    <a:pt x="106" y="595"/>
                    <a:pt x="147" y="595"/>
                  </a:cubicBezTo>
                  <a:cubicBezTo>
                    <a:pt x="151" y="595"/>
                    <a:pt x="153" y="593"/>
                    <a:pt x="153" y="589"/>
                  </a:cubicBezTo>
                  <a:cubicBezTo>
                    <a:pt x="153" y="542"/>
                    <a:pt x="153" y="496"/>
                    <a:pt x="153" y="450"/>
                  </a:cubicBezTo>
                  <a:cubicBezTo>
                    <a:pt x="162" y="450"/>
                    <a:pt x="171" y="450"/>
                    <a:pt x="180" y="450"/>
                  </a:cubicBezTo>
                  <a:cubicBezTo>
                    <a:pt x="180" y="497"/>
                    <a:pt x="180" y="545"/>
                    <a:pt x="180" y="593"/>
                  </a:cubicBezTo>
                  <a:cubicBezTo>
                    <a:pt x="181" y="596"/>
                    <a:pt x="185" y="595"/>
                    <a:pt x="191" y="595"/>
                  </a:cubicBezTo>
                  <a:cubicBezTo>
                    <a:pt x="198" y="595"/>
                    <a:pt x="205" y="595"/>
                    <a:pt x="212" y="595"/>
                  </a:cubicBezTo>
                  <a:cubicBezTo>
                    <a:pt x="217" y="595"/>
                    <a:pt x="220" y="591"/>
                    <a:pt x="220" y="587"/>
                  </a:cubicBezTo>
                  <a:cubicBezTo>
                    <a:pt x="220" y="544"/>
                    <a:pt x="220" y="501"/>
                    <a:pt x="220" y="458"/>
                  </a:cubicBezTo>
                  <a:cubicBezTo>
                    <a:pt x="220" y="444"/>
                    <a:pt x="211" y="428"/>
                    <a:pt x="205" y="418"/>
                  </a:cubicBezTo>
                  <a:cubicBezTo>
                    <a:pt x="195" y="402"/>
                    <a:pt x="190" y="397"/>
                    <a:pt x="182" y="395"/>
                  </a:cubicBezTo>
                  <a:cubicBezTo>
                    <a:pt x="158" y="395"/>
                    <a:pt x="68" y="395"/>
                    <a:pt x="54" y="396"/>
                  </a:cubicBezTo>
                  <a:cubicBezTo>
                    <a:pt x="45" y="398"/>
                    <a:pt x="18" y="437"/>
                    <a:pt x="18" y="458"/>
                  </a:cubicBezTo>
                  <a:close/>
                </a:path>
              </a:pathLst>
            </a:custGeom>
            <a:grpFill/>
            <a:ln w="9525">
              <a:noFill/>
              <a:round/>
            </a:ln>
          </p:spPr>
          <p:txBody>
            <a:bodyPr/>
            <a:lstStyle/>
            <a:p>
              <a:r>
                <a:rPr lang="en-US" altLang="zh-CN" dirty="0">
                  <a:solidFill>
                    <a:schemeClr val="bg1"/>
                  </a:solidFill>
                </a:rPr>
                <a:t>1</a:t>
              </a:r>
              <a:endParaRPr lang="zh-CN" altLang="en-US" dirty="0">
                <a:solidFill>
                  <a:schemeClr val="bg1"/>
                </a:solidFill>
              </a:endParaRPr>
            </a:p>
          </p:txBody>
        </p:sp>
      </p:gr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additive="base">
                                        <p:cTn id="12" dur="500" fill="hold"/>
                                        <p:tgtEl>
                                          <p:spTgt spid="71"/>
                                        </p:tgtEl>
                                        <p:attrNameLst>
                                          <p:attrName>ppt_x</p:attrName>
                                        </p:attrNameLst>
                                      </p:cBhvr>
                                      <p:tavLst>
                                        <p:tav tm="0">
                                          <p:val>
                                            <p:strVal val="0-#ppt_w/2"/>
                                          </p:val>
                                        </p:tav>
                                        <p:tav tm="100000">
                                          <p:val>
                                            <p:strVal val="#ppt_x"/>
                                          </p:val>
                                        </p:tav>
                                      </p:tavLst>
                                    </p:anim>
                                    <p:anim calcmode="lin" valueType="num">
                                      <p:cBhvr additive="base">
                                        <p:cTn id="13" dur="500" fill="hold"/>
                                        <p:tgtEl>
                                          <p:spTgt spid="7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47" presetClass="entr" presetSubtype="0" fill="hold" grpId="0" nodeType="after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1000"/>
                                        <p:tgtEl>
                                          <p:spTgt spid="50"/>
                                        </p:tgtEl>
                                      </p:cBhvr>
                                    </p:animEffect>
                                    <p:anim calcmode="lin" valueType="num">
                                      <p:cBhvr>
                                        <p:cTn id="23" dur="1000" fill="hold"/>
                                        <p:tgtEl>
                                          <p:spTgt spid="50"/>
                                        </p:tgtEl>
                                        <p:attrNameLst>
                                          <p:attrName>ppt_x</p:attrName>
                                        </p:attrNameLst>
                                      </p:cBhvr>
                                      <p:tavLst>
                                        <p:tav tm="0">
                                          <p:val>
                                            <p:strVal val="#ppt_x"/>
                                          </p:val>
                                        </p:tav>
                                        <p:tav tm="100000">
                                          <p:val>
                                            <p:strVal val="#ppt_x"/>
                                          </p:val>
                                        </p:tav>
                                      </p:tavLst>
                                    </p:anim>
                                    <p:anim calcmode="lin" valueType="num">
                                      <p:cBhvr>
                                        <p:cTn id="24" dur="1000" fill="hold"/>
                                        <p:tgtEl>
                                          <p:spTgt spid="50"/>
                                        </p:tgtEl>
                                        <p:attrNameLst>
                                          <p:attrName>ppt_y</p:attrName>
                                        </p:attrNameLst>
                                      </p:cBhvr>
                                      <p:tavLst>
                                        <p:tav tm="0">
                                          <p:val>
                                            <p:strVal val="#ppt_y-.1"/>
                                          </p:val>
                                        </p:tav>
                                        <p:tav tm="100000">
                                          <p:val>
                                            <p:strVal val="#ppt_y"/>
                                          </p:val>
                                        </p:tav>
                                      </p:tavLst>
                                    </p:anim>
                                  </p:childTnLst>
                                </p:cTn>
                              </p:par>
                            </p:childTnLst>
                          </p:cTn>
                        </p:par>
                        <p:par>
                          <p:cTn id="25" fill="hold">
                            <p:stCondLst>
                              <p:cond delay="2500"/>
                            </p:stCondLst>
                            <p:childTnLst>
                              <p:par>
                                <p:cTn id="26" presetID="2" presetClass="entr" presetSubtype="2" fill="hold" grpId="0" nodeType="afterEffect">
                                  <p:stCondLst>
                                    <p:cond delay="0"/>
                                  </p:stCondLst>
                                  <p:childTnLst>
                                    <p:set>
                                      <p:cBhvr>
                                        <p:cTn id="27" dur="1" fill="hold">
                                          <p:stCondLst>
                                            <p:cond delay="0"/>
                                          </p:stCondLst>
                                        </p:cTn>
                                        <p:tgtEl>
                                          <p:spTgt spid="49"/>
                                        </p:tgtEl>
                                        <p:attrNameLst>
                                          <p:attrName>style.visibility</p:attrName>
                                        </p:attrNameLst>
                                      </p:cBhvr>
                                      <p:to>
                                        <p:strVal val="visible"/>
                                      </p:to>
                                    </p:set>
                                    <p:anim calcmode="lin" valueType="num">
                                      <p:cBhvr additive="base">
                                        <p:cTn id="28" dur="500" fill="hold"/>
                                        <p:tgtEl>
                                          <p:spTgt spid="49"/>
                                        </p:tgtEl>
                                        <p:attrNameLst>
                                          <p:attrName>ppt_x</p:attrName>
                                        </p:attrNameLst>
                                      </p:cBhvr>
                                      <p:tavLst>
                                        <p:tav tm="0">
                                          <p:val>
                                            <p:strVal val="1+#ppt_w/2"/>
                                          </p:val>
                                        </p:tav>
                                        <p:tav tm="100000">
                                          <p:val>
                                            <p:strVal val="#ppt_x"/>
                                          </p:val>
                                        </p:tav>
                                      </p:tavLst>
                                    </p:anim>
                                    <p:anim calcmode="lin" valueType="num">
                                      <p:cBhvr additive="base">
                                        <p:cTn id="29"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p:bldP spid="5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5536" y="376300"/>
            <a:ext cx="3168352" cy="52197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sym typeface="+mn-ea"/>
              </a:rPr>
              <a:t>语义分析器</a:t>
            </a:r>
            <a:endParaRPr lang="zh-CN" altLang="en-US" sz="24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5220072" y="1347914"/>
            <a:ext cx="3636404" cy="224536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读取</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保存文件</a:t>
            </a:r>
            <a:endParaRPr lang="en-US" altLang="zh-CN" sz="20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20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分析语法正确性</a:t>
            </a:r>
            <a:endParaRPr lang="en-US" altLang="zh-CN" sz="20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20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输出语法分析树</a:t>
            </a:r>
            <a:endParaRPr lang="en-US" altLang="zh-CN" sz="20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20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zh-CN" sz="20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395536" y="1348408"/>
            <a:ext cx="4474852" cy="3225064"/>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347915"/>
            <a:ext cx="4468294" cy="3225558"/>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240" y="1356620"/>
            <a:ext cx="4461590" cy="3225559"/>
          </a:xfrm>
          <a:prstGeom prst="rect">
            <a:avLst/>
          </a:prstGeom>
        </p:spPr>
      </p:pic>
    </p:spTree>
  </p:cSld>
  <p:clrMapOvr>
    <a:masterClrMapping/>
  </p:clrMapOvr>
  <p:transition spd="med" advClick="0" advTm="0">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5536" y="376300"/>
            <a:ext cx="3168352" cy="52197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sym typeface="+mn-ea"/>
              </a:rPr>
              <a:t>语义分析器</a:t>
            </a:r>
            <a:endParaRPr lang="zh-CN" altLang="en-US" sz="24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5220072" y="1347914"/>
            <a:ext cx="3636404" cy="2245360"/>
          </a:xfrm>
          <a:prstGeom prst="rect">
            <a:avLst/>
          </a:prstGeom>
          <a:noFill/>
        </p:spPr>
        <p:txBody>
          <a:bodyPr wrap="square" rtlCol="0">
            <a:spAutoFit/>
          </a:bodyPr>
          <a:lstStyle/>
          <a:p>
            <a:pPr marL="285750" indent="-285750">
              <a:buFont typeface="Arial" panose="020B0604020202020204" pitchFamily="34" charset="0"/>
              <a:buChar char="•"/>
            </a:pPr>
            <a:r>
              <a:rPr lang="zh-CN" sz="2000" dirty="0" smtClean="0">
                <a:latin typeface="微软雅黑" panose="020B0503020204020204" pitchFamily="34" charset="-122"/>
                <a:ea typeface="微软雅黑" panose="020B0503020204020204" pitchFamily="34" charset="-122"/>
              </a:rPr>
              <a:t>生成四元式表</a:t>
            </a:r>
            <a:endParaRPr lang="en-US" altLang="zh-CN" sz="20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20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生成错误列表</a:t>
            </a:r>
            <a:endParaRPr lang="en-US" altLang="zh-CN" sz="20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20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20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20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zh-CN" sz="20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395605" y="988060"/>
            <a:ext cx="4570730" cy="3567430"/>
          </a:xfrm>
          <a:prstGeom prst="rect">
            <a:avLst/>
          </a:prstGeom>
        </p:spPr>
      </p:pic>
    </p:spTree>
  </p:cSld>
  <p:clrMapOvr>
    <a:masterClrMapping/>
  </p:clrMapOvr>
  <p:transition spd="med" advClick="0" advTm="0">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p:cNvSpPr txBox="1"/>
          <p:nvPr/>
        </p:nvSpPr>
        <p:spPr>
          <a:xfrm>
            <a:off x="2519772" y="1653860"/>
            <a:ext cx="615554" cy="738664"/>
          </a:xfrm>
          <a:prstGeom prst="rect">
            <a:avLst/>
          </a:prstGeom>
        </p:spPr>
        <p:txBody>
          <a:bodyPr wrap="none" lIns="0" tIns="0" rIns="0" bIns="0" anchor="ctr">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4800" b="0" dirty="0" smtClean="0">
                <a:solidFill>
                  <a:schemeClr val="accent1"/>
                </a:solidFill>
                <a:latin typeface="MS Gothic" panose="020B0609070205080204" pitchFamily="49" charset="-128"/>
                <a:ea typeface="MS Gothic" panose="020B0609070205080204" pitchFamily="49" charset="-128"/>
                <a:cs typeface="Arial" panose="020B0604020202020204" pitchFamily="34" charset="0"/>
              </a:rPr>
              <a:t>02</a:t>
            </a:r>
            <a:endParaRPr lang="en-US" sz="4800" b="0" dirty="0">
              <a:solidFill>
                <a:schemeClr val="accent1"/>
              </a:solidFill>
              <a:latin typeface="MS Gothic" panose="020B0609070205080204" pitchFamily="49" charset="-128"/>
              <a:ea typeface="MS Gothic" panose="020B0609070205080204" pitchFamily="49" charset="-128"/>
              <a:cs typeface="Arial" panose="020B0604020202020204" pitchFamily="34" charset="0"/>
            </a:endParaRPr>
          </a:p>
        </p:txBody>
      </p:sp>
      <p:sp>
        <p:nvSpPr>
          <p:cNvPr id="49" name="文本框 48"/>
          <p:cNvSpPr txBox="1"/>
          <p:nvPr/>
        </p:nvSpPr>
        <p:spPr>
          <a:xfrm>
            <a:off x="3171329" y="1979494"/>
            <a:ext cx="2915842" cy="375920"/>
          </a:xfrm>
          <a:prstGeom prst="rect">
            <a:avLst/>
          </a:prstGeom>
          <a:noFill/>
        </p:spPr>
        <p:txBody>
          <a:bodyPr wrap="square" lIns="68580" tIns="34290" rIns="68580" bIns="34290" rtlCol="0">
            <a:spAutoFit/>
          </a:bodyPr>
          <a:lstStyle/>
          <a:p>
            <a:r>
              <a:rPr lang="zh-CN" altLang="en-US" sz="2000"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语义分析</a:t>
            </a:r>
            <a:endParaRPr lang="en-US" altLang="zh-CN" sz="2000" dirty="0" smtClean="0">
              <a:solidFill>
                <a:schemeClr val="accen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0" name="文本框 49"/>
          <p:cNvSpPr txBox="1"/>
          <p:nvPr/>
        </p:nvSpPr>
        <p:spPr>
          <a:xfrm>
            <a:off x="4103948" y="2565876"/>
            <a:ext cx="1447201" cy="315471"/>
          </a:xfrm>
          <a:prstGeom prst="rect">
            <a:avLst/>
          </a:prstGeom>
          <a:noFill/>
        </p:spPr>
        <p:txBody>
          <a:bodyPr wrap="square" lIns="68580" tIns="34290" rIns="68580" bIns="34290" rtlCol="0">
            <a:spAutoFit/>
          </a:bodyPr>
          <a:lstStyle>
            <a:defPPr>
              <a:defRPr lang="zh-CN"/>
            </a:defPPr>
            <a:lvl1pPr>
              <a:defRPr sz="6000" b="1" i="1">
                <a:solidFill>
                  <a:schemeClr val="bg1"/>
                </a:solidFill>
                <a:latin typeface="Meiryo UI" panose="020B0604030504040204" pitchFamily="34" charset="-128"/>
                <a:ea typeface="Meiryo UI" panose="020B0604030504040204" pitchFamily="34" charset="-128"/>
                <a:cs typeface="Meiryo UI" panose="020B0604030504040204" pitchFamily="34" charset="-128"/>
              </a:defRPr>
            </a:lvl1pPr>
          </a:lstStyle>
          <a:p>
            <a:r>
              <a:rPr lang="en-US" altLang="zh-CN" sz="1600" b="0" dirty="0">
                <a:solidFill>
                  <a:schemeClr val="tx1">
                    <a:lumMod val="65000"/>
                    <a:lumOff val="35000"/>
                  </a:schemeClr>
                </a:solidFill>
                <a:latin typeface="Arial" panose="020B0604020202020204" pitchFamily="34" charset="0"/>
                <a:cs typeface="Arial" panose="020B0604020202020204" pitchFamily="34" charset="0"/>
              </a:rPr>
              <a:t>Part Two</a:t>
            </a:r>
            <a:endParaRPr lang="zh-CN" altLang="en-US" sz="1600" b="0"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71" name="Straight Connector 13"/>
          <p:cNvCxnSpPr>
            <a:endCxn id="9" idx="6"/>
          </p:cNvCxnSpPr>
          <p:nvPr/>
        </p:nvCxnSpPr>
        <p:spPr>
          <a:xfrm flipH="1" flipV="1">
            <a:off x="437980" y="2457527"/>
            <a:ext cx="4782092" cy="25107"/>
          </a:xfrm>
          <a:prstGeom prst="line">
            <a:avLst/>
          </a:prstGeom>
          <a:ln w="12700" cap="sq">
            <a:solidFill>
              <a:schemeClr val="accent1"/>
            </a:solidFill>
            <a:prstDash val="solid"/>
            <a:headEnd type="oval"/>
          </a:ln>
        </p:spPr>
        <p:style>
          <a:lnRef idx="1">
            <a:schemeClr val="accent1"/>
          </a:lnRef>
          <a:fillRef idx="0">
            <a:schemeClr val="accent1"/>
          </a:fillRef>
          <a:effectRef idx="0">
            <a:schemeClr val="accent1"/>
          </a:effectRef>
          <a:fontRef idx="minor">
            <a:schemeClr val="tx1"/>
          </a:fontRef>
        </p:style>
      </p:cxnSp>
      <p:grpSp>
        <p:nvGrpSpPr>
          <p:cNvPr id="3" name="组合 45"/>
          <p:cNvGrpSpPr/>
          <p:nvPr/>
        </p:nvGrpSpPr>
        <p:grpSpPr bwMode="auto">
          <a:xfrm>
            <a:off x="1" y="2248508"/>
            <a:ext cx="437979" cy="418038"/>
            <a:chOff x="0" y="0"/>
            <a:chExt cx="650875" cy="620712"/>
          </a:xfrm>
          <a:solidFill>
            <a:schemeClr val="accent1"/>
          </a:solidFill>
        </p:grpSpPr>
        <p:sp>
          <p:nvSpPr>
            <p:cNvPr id="9" name="Oval 17"/>
            <p:cNvSpPr>
              <a:spLocks noChangeArrowheads="1"/>
            </p:cNvSpPr>
            <p:nvPr/>
          </p:nvSpPr>
          <p:spPr bwMode="auto">
            <a:xfrm>
              <a:off x="0" y="0"/>
              <a:ext cx="650875" cy="620712"/>
            </a:xfrm>
            <a:prstGeom prst="ellipse">
              <a:avLst/>
            </a:prstGeom>
            <a:grpFill/>
            <a:ln w="9525">
              <a:noFill/>
              <a:round/>
            </a:ln>
          </p:spPr>
          <p:txBody>
            <a:bodyPr/>
            <a:lstStyle/>
            <a:p>
              <a:pPr eaLnBrk="1" hangingPunct="1"/>
              <a:endParaRPr lang="zh-CN" altLang="en-US" dirty="0">
                <a:solidFill>
                  <a:schemeClr val="bg1"/>
                </a:solidFill>
              </a:endParaRPr>
            </a:p>
          </p:txBody>
        </p:sp>
        <p:sp>
          <p:nvSpPr>
            <p:cNvPr id="10" name="Freeform 18"/>
            <p:cNvSpPr>
              <a:spLocks noEditPoints="1"/>
            </p:cNvSpPr>
            <p:nvPr/>
          </p:nvSpPr>
          <p:spPr bwMode="auto">
            <a:xfrm>
              <a:off x="147696" y="15999"/>
              <a:ext cx="190500" cy="465137"/>
            </a:xfrm>
            <a:custGeom>
              <a:avLst/>
              <a:gdLst>
                <a:gd name="T0" fmla="*/ 1635 w 233"/>
                <a:gd name="T1" fmla="*/ 165451 h 596"/>
                <a:gd name="T2" fmla="*/ 1635 w 233"/>
                <a:gd name="T3" fmla="*/ 177158 h 596"/>
                <a:gd name="T4" fmla="*/ 44150 w 233"/>
                <a:gd name="T5" fmla="*/ 295003 h 596"/>
                <a:gd name="T6" fmla="*/ 84212 w 233"/>
                <a:gd name="T7" fmla="*/ 295003 h 596"/>
                <a:gd name="T8" fmla="*/ 89118 w 233"/>
                <a:gd name="T9" fmla="*/ 290320 h 596"/>
                <a:gd name="T10" fmla="*/ 89118 w 233"/>
                <a:gd name="T11" fmla="*/ 135015 h 596"/>
                <a:gd name="T12" fmla="*/ 73584 w 233"/>
                <a:gd name="T13" fmla="*/ 119406 h 596"/>
                <a:gd name="T14" fmla="*/ 97294 w 233"/>
                <a:gd name="T15" fmla="*/ 98334 h 596"/>
                <a:gd name="T16" fmla="*/ 114464 w 233"/>
                <a:gd name="T17" fmla="*/ 120967 h 596"/>
                <a:gd name="T18" fmla="*/ 98929 w 233"/>
                <a:gd name="T19" fmla="*/ 134234 h 596"/>
                <a:gd name="T20" fmla="*/ 98929 w 233"/>
                <a:gd name="T21" fmla="*/ 290320 h 596"/>
                <a:gd name="T22" fmla="*/ 104652 w 233"/>
                <a:gd name="T23" fmla="*/ 295003 h 596"/>
                <a:gd name="T24" fmla="*/ 150438 w 233"/>
                <a:gd name="T25" fmla="*/ 295003 h 596"/>
                <a:gd name="T26" fmla="*/ 190500 w 233"/>
                <a:gd name="T27" fmla="*/ 177158 h 596"/>
                <a:gd name="T28" fmla="*/ 188865 w 233"/>
                <a:gd name="T29" fmla="*/ 166232 h 596"/>
                <a:gd name="T30" fmla="*/ 97294 w 233"/>
                <a:gd name="T31" fmla="*/ 3122 h 596"/>
                <a:gd name="T32" fmla="*/ 90753 w 233"/>
                <a:gd name="T33" fmla="*/ 3122 h 596"/>
                <a:gd name="T34" fmla="*/ 46603 w 233"/>
                <a:gd name="T35" fmla="*/ 83506 h 596"/>
                <a:gd name="T36" fmla="*/ 1635 w 233"/>
                <a:gd name="T37" fmla="*/ 165451 h 596"/>
                <a:gd name="T38" fmla="*/ 14717 w 233"/>
                <a:gd name="T39" fmla="*/ 357437 h 596"/>
                <a:gd name="T40" fmla="*/ 14717 w 233"/>
                <a:gd name="T41" fmla="*/ 459674 h 596"/>
                <a:gd name="T42" fmla="*/ 20440 w 233"/>
                <a:gd name="T43" fmla="*/ 464357 h 596"/>
                <a:gd name="T44" fmla="*/ 120187 w 233"/>
                <a:gd name="T45" fmla="*/ 464357 h 596"/>
                <a:gd name="T46" fmla="*/ 125092 w 233"/>
                <a:gd name="T47" fmla="*/ 459674 h 596"/>
                <a:gd name="T48" fmla="*/ 125092 w 233"/>
                <a:gd name="T49" fmla="*/ 351194 h 596"/>
                <a:gd name="T50" fmla="*/ 147167 w 233"/>
                <a:gd name="T51" fmla="*/ 351194 h 596"/>
                <a:gd name="T52" fmla="*/ 147167 w 233"/>
                <a:gd name="T53" fmla="*/ 462796 h 596"/>
                <a:gd name="T54" fmla="*/ 156161 w 233"/>
                <a:gd name="T55" fmla="*/ 464357 h 596"/>
                <a:gd name="T56" fmla="*/ 173330 w 233"/>
                <a:gd name="T57" fmla="*/ 464357 h 596"/>
                <a:gd name="T58" fmla="*/ 179871 w 233"/>
                <a:gd name="T59" fmla="*/ 458113 h 596"/>
                <a:gd name="T60" fmla="*/ 179871 w 233"/>
                <a:gd name="T61" fmla="*/ 357437 h 596"/>
                <a:gd name="T62" fmla="*/ 167607 w 233"/>
                <a:gd name="T63" fmla="*/ 326220 h 596"/>
                <a:gd name="T64" fmla="*/ 148803 w 233"/>
                <a:gd name="T65" fmla="*/ 308270 h 596"/>
                <a:gd name="T66" fmla="*/ 44150 w 233"/>
                <a:gd name="T67" fmla="*/ 309051 h 596"/>
                <a:gd name="T68" fmla="*/ 14717 w 233"/>
                <a:gd name="T69" fmla="*/ 357437 h 59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33" h="596">
                  <a:moveTo>
                    <a:pt x="2" y="212"/>
                  </a:moveTo>
                  <a:cubicBezTo>
                    <a:pt x="0" y="217"/>
                    <a:pt x="0" y="222"/>
                    <a:pt x="2" y="227"/>
                  </a:cubicBezTo>
                  <a:cubicBezTo>
                    <a:pt x="7" y="243"/>
                    <a:pt x="38" y="378"/>
                    <a:pt x="54" y="378"/>
                  </a:cubicBezTo>
                  <a:cubicBezTo>
                    <a:pt x="70" y="378"/>
                    <a:pt x="86" y="378"/>
                    <a:pt x="103" y="378"/>
                  </a:cubicBezTo>
                  <a:cubicBezTo>
                    <a:pt x="107" y="378"/>
                    <a:pt x="109" y="377"/>
                    <a:pt x="109" y="372"/>
                  </a:cubicBezTo>
                  <a:cubicBezTo>
                    <a:pt x="109" y="306"/>
                    <a:pt x="109" y="241"/>
                    <a:pt x="109" y="173"/>
                  </a:cubicBezTo>
                  <a:cubicBezTo>
                    <a:pt x="103" y="170"/>
                    <a:pt x="90" y="164"/>
                    <a:pt x="90" y="153"/>
                  </a:cubicBezTo>
                  <a:cubicBezTo>
                    <a:pt x="89" y="135"/>
                    <a:pt x="101" y="124"/>
                    <a:pt x="119" y="126"/>
                  </a:cubicBezTo>
                  <a:cubicBezTo>
                    <a:pt x="135" y="127"/>
                    <a:pt x="143" y="141"/>
                    <a:pt x="140" y="155"/>
                  </a:cubicBezTo>
                  <a:cubicBezTo>
                    <a:pt x="141" y="163"/>
                    <a:pt x="129" y="170"/>
                    <a:pt x="121" y="172"/>
                  </a:cubicBezTo>
                  <a:cubicBezTo>
                    <a:pt x="121" y="239"/>
                    <a:pt x="121" y="305"/>
                    <a:pt x="121" y="372"/>
                  </a:cubicBezTo>
                  <a:cubicBezTo>
                    <a:pt x="121" y="377"/>
                    <a:pt x="123" y="378"/>
                    <a:pt x="128" y="378"/>
                  </a:cubicBezTo>
                  <a:cubicBezTo>
                    <a:pt x="147" y="378"/>
                    <a:pt x="166" y="378"/>
                    <a:pt x="184" y="378"/>
                  </a:cubicBezTo>
                  <a:cubicBezTo>
                    <a:pt x="196" y="378"/>
                    <a:pt x="228" y="247"/>
                    <a:pt x="233" y="227"/>
                  </a:cubicBezTo>
                  <a:cubicBezTo>
                    <a:pt x="233" y="222"/>
                    <a:pt x="233" y="217"/>
                    <a:pt x="231" y="213"/>
                  </a:cubicBezTo>
                  <a:cubicBezTo>
                    <a:pt x="194" y="143"/>
                    <a:pt x="157" y="73"/>
                    <a:pt x="119" y="4"/>
                  </a:cubicBezTo>
                  <a:cubicBezTo>
                    <a:pt x="115" y="0"/>
                    <a:pt x="113" y="1"/>
                    <a:pt x="111" y="4"/>
                  </a:cubicBezTo>
                  <a:cubicBezTo>
                    <a:pt x="103" y="20"/>
                    <a:pt x="65" y="92"/>
                    <a:pt x="57" y="107"/>
                  </a:cubicBezTo>
                  <a:cubicBezTo>
                    <a:pt x="51" y="117"/>
                    <a:pt x="2" y="210"/>
                    <a:pt x="2" y="212"/>
                  </a:cubicBezTo>
                  <a:close/>
                  <a:moveTo>
                    <a:pt x="18" y="458"/>
                  </a:moveTo>
                  <a:cubicBezTo>
                    <a:pt x="18" y="502"/>
                    <a:pt x="18" y="545"/>
                    <a:pt x="18" y="589"/>
                  </a:cubicBezTo>
                  <a:cubicBezTo>
                    <a:pt x="18" y="593"/>
                    <a:pt x="20" y="595"/>
                    <a:pt x="25" y="595"/>
                  </a:cubicBezTo>
                  <a:cubicBezTo>
                    <a:pt x="65" y="595"/>
                    <a:pt x="106" y="595"/>
                    <a:pt x="147" y="595"/>
                  </a:cubicBezTo>
                  <a:cubicBezTo>
                    <a:pt x="151" y="595"/>
                    <a:pt x="153" y="593"/>
                    <a:pt x="153" y="589"/>
                  </a:cubicBezTo>
                  <a:cubicBezTo>
                    <a:pt x="153" y="542"/>
                    <a:pt x="153" y="496"/>
                    <a:pt x="153" y="450"/>
                  </a:cubicBezTo>
                  <a:cubicBezTo>
                    <a:pt x="162" y="450"/>
                    <a:pt x="171" y="450"/>
                    <a:pt x="180" y="450"/>
                  </a:cubicBezTo>
                  <a:cubicBezTo>
                    <a:pt x="180" y="497"/>
                    <a:pt x="180" y="545"/>
                    <a:pt x="180" y="593"/>
                  </a:cubicBezTo>
                  <a:cubicBezTo>
                    <a:pt x="181" y="596"/>
                    <a:pt x="185" y="595"/>
                    <a:pt x="191" y="595"/>
                  </a:cubicBezTo>
                  <a:cubicBezTo>
                    <a:pt x="198" y="595"/>
                    <a:pt x="205" y="595"/>
                    <a:pt x="212" y="595"/>
                  </a:cubicBezTo>
                  <a:cubicBezTo>
                    <a:pt x="217" y="595"/>
                    <a:pt x="220" y="591"/>
                    <a:pt x="220" y="587"/>
                  </a:cubicBezTo>
                  <a:cubicBezTo>
                    <a:pt x="220" y="544"/>
                    <a:pt x="220" y="501"/>
                    <a:pt x="220" y="458"/>
                  </a:cubicBezTo>
                  <a:cubicBezTo>
                    <a:pt x="220" y="444"/>
                    <a:pt x="211" y="428"/>
                    <a:pt x="205" y="418"/>
                  </a:cubicBezTo>
                  <a:cubicBezTo>
                    <a:pt x="195" y="402"/>
                    <a:pt x="190" y="397"/>
                    <a:pt x="182" y="395"/>
                  </a:cubicBezTo>
                  <a:cubicBezTo>
                    <a:pt x="158" y="395"/>
                    <a:pt x="68" y="395"/>
                    <a:pt x="54" y="396"/>
                  </a:cubicBezTo>
                  <a:cubicBezTo>
                    <a:pt x="45" y="398"/>
                    <a:pt x="18" y="437"/>
                    <a:pt x="18" y="458"/>
                  </a:cubicBezTo>
                  <a:close/>
                </a:path>
              </a:pathLst>
            </a:custGeom>
            <a:grpFill/>
            <a:ln w="9525">
              <a:noFill/>
              <a:round/>
            </a:ln>
          </p:spPr>
          <p:txBody>
            <a:bodyPr/>
            <a:lstStyle/>
            <a:p>
              <a:r>
                <a:rPr lang="en-US" altLang="zh-CN" dirty="0">
                  <a:solidFill>
                    <a:schemeClr val="bg1"/>
                  </a:solidFill>
                </a:rPr>
                <a:t>2</a:t>
              </a:r>
              <a:endParaRPr lang="zh-CN" altLang="en-US" dirty="0">
                <a:solidFill>
                  <a:schemeClr val="bg1"/>
                </a:solidFill>
              </a:endParaRPr>
            </a:p>
          </p:txBody>
        </p:sp>
      </p:grpSp>
    </p:spTree>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additive="base">
                                        <p:cTn id="12" dur="500" fill="hold"/>
                                        <p:tgtEl>
                                          <p:spTgt spid="71"/>
                                        </p:tgtEl>
                                        <p:attrNameLst>
                                          <p:attrName>ppt_x</p:attrName>
                                        </p:attrNameLst>
                                      </p:cBhvr>
                                      <p:tavLst>
                                        <p:tav tm="0">
                                          <p:val>
                                            <p:strVal val="0-#ppt_w/2"/>
                                          </p:val>
                                        </p:tav>
                                        <p:tav tm="100000">
                                          <p:val>
                                            <p:strVal val="#ppt_x"/>
                                          </p:val>
                                        </p:tav>
                                      </p:tavLst>
                                    </p:anim>
                                    <p:anim calcmode="lin" valueType="num">
                                      <p:cBhvr additive="base">
                                        <p:cTn id="13" dur="500" fill="hold"/>
                                        <p:tgtEl>
                                          <p:spTgt spid="7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47" presetClass="entr" presetSubtype="0" fill="hold" grpId="0" nodeType="after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1000"/>
                                        <p:tgtEl>
                                          <p:spTgt spid="50"/>
                                        </p:tgtEl>
                                      </p:cBhvr>
                                    </p:animEffect>
                                    <p:anim calcmode="lin" valueType="num">
                                      <p:cBhvr>
                                        <p:cTn id="23" dur="1000" fill="hold"/>
                                        <p:tgtEl>
                                          <p:spTgt spid="50"/>
                                        </p:tgtEl>
                                        <p:attrNameLst>
                                          <p:attrName>ppt_x</p:attrName>
                                        </p:attrNameLst>
                                      </p:cBhvr>
                                      <p:tavLst>
                                        <p:tav tm="0">
                                          <p:val>
                                            <p:strVal val="#ppt_x"/>
                                          </p:val>
                                        </p:tav>
                                        <p:tav tm="100000">
                                          <p:val>
                                            <p:strVal val="#ppt_x"/>
                                          </p:val>
                                        </p:tav>
                                      </p:tavLst>
                                    </p:anim>
                                    <p:anim calcmode="lin" valueType="num">
                                      <p:cBhvr>
                                        <p:cTn id="24" dur="1000" fill="hold"/>
                                        <p:tgtEl>
                                          <p:spTgt spid="50"/>
                                        </p:tgtEl>
                                        <p:attrNameLst>
                                          <p:attrName>ppt_y</p:attrName>
                                        </p:attrNameLst>
                                      </p:cBhvr>
                                      <p:tavLst>
                                        <p:tav tm="0">
                                          <p:val>
                                            <p:strVal val="#ppt_y-.1"/>
                                          </p:val>
                                        </p:tav>
                                        <p:tav tm="100000">
                                          <p:val>
                                            <p:strVal val="#ppt_y"/>
                                          </p:val>
                                        </p:tav>
                                      </p:tavLst>
                                    </p:anim>
                                  </p:childTnLst>
                                </p:cTn>
                              </p:par>
                            </p:childTnLst>
                          </p:cTn>
                        </p:par>
                        <p:par>
                          <p:cTn id="25" fill="hold">
                            <p:stCondLst>
                              <p:cond delay="2500"/>
                            </p:stCondLst>
                            <p:childTnLst>
                              <p:par>
                                <p:cTn id="26" presetID="2" presetClass="entr" presetSubtype="2" fill="hold" grpId="0" nodeType="afterEffect">
                                  <p:stCondLst>
                                    <p:cond delay="0"/>
                                  </p:stCondLst>
                                  <p:childTnLst>
                                    <p:set>
                                      <p:cBhvr>
                                        <p:cTn id="27" dur="1" fill="hold">
                                          <p:stCondLst>
                                            <p:cond delay="0"/>
                                          </p:stCondLst>
                                        </p:cTn>
                                        <p:tgtEl>
                                          <p:spTgt spid="49"/>
                                        </p:tgtEl>
                                        <p:attrNameLst>
                                          <p:attrName>style.visibility</p:attrName>
                                        </p:attrNameLst>
                                      </p:cBhvr>
                                      <p:to>
                                        <p:strVal val="visible"/>
                                      </p:to>
                                    </p:set>
                                    <p:anim calcmode="lin" valueType="num">
                                      <p:cBhvr additive="base">
                                        <p:cTn id="28" dur="500" fill="hold"/>
                                        <p:tgtEl>
                                          <p:spTgt spid="49"/>
                                        </p:tgtEl>
                                        <p:attrNameLst>
                                          <p:attrName>ppt_x</p:attrName>
                                        </p:attrNameLst>
                                      </p:cBhvr>
                                      <p:tavLst>
                                        <p:tav tm="0">
                                          <p:val>
                                            <p:strVal val="1+#ppt_w/2"/>
                                          </p:val>
                                        </p:tav>
                                        <p:tav tm="100000">
                                          <p:val>
                                            <p:strVal val="#ppt_x"/>
                                          </p:val>
                                        </p:tav>
                                      </p:tavLst>
                                    </p:anim>
                                    <p:anim calcmode="lin" valueType="num">
                                      <p:cBhvr additive="base">
                                        <p:cTn id="29" dur="5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p:bldP spid="5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5536" y="1204392"/>
            <a:ext cx="7380820" cy="3693319"/>
          </a:xfrm>
          <a:prstGeom prst="rect">
            <a:avLst/>
          </a:prstGeom>
          <a:noFill/>
        </p:spPr>
        <p:txBody>
          <a:bodyPr wrap="square" rtlCol="0">
            <a:spAutoFit/>
          </a:bodyPr>
          <a:lstStyle/>
          <a:p>
            <a:r>
              <a:rPr lang="en-US" altLang="zh-CN" dirty="0"/>
              <a:t>Program ::= &lt;STATEMENT_LINE&gt;</a:t>
            </a:r>
            <a:endParaRPr lang="en-US" altLang="zh-CN" dirty="0"/>
          </a:p>
          <a:p>
            <a:r>
              <a:rPr lang="en-US" altLang="zh-CN" dirty="0"/>
              <a:t>&lt;STATEMENT_LINE&gt; ::= &lt;STATEMENT&gt; &lt;ALTER_STATEMENT_LINE&gt;</a:t>
            </a:r>
            <a:endParaRPr lang="en-US" altLang="zh-CN" dirty="0"/>
          </a:p>
          <a:p>
            <a:r>
              <a:rPr lang="en-US" altLang="zh-CN" dirty="0"/>
              <a:t>&lt;ALTER_STATEMENT_LINE&gt; ::= &lt;STATEMENT&gt; &lt;ALTER_STATEMENT_LINE&gt;</a:t>
            </a:r>
            <a:endParaRPr lang="en-US" altLang="zh-CN" dirty="0"/>
          </a:p>
          <a:p>
            <a:r>
              <a:rPr lang="en-US" altLang="zh-CN" dirty="0"/>
              <a:t>&lt;ALTER_STATEMENT_LINE&gt; ::= NONE</a:t>
            </a:r>
            <a:endParaRPr lang="en-US" altLang="zh-CN" dirty="0"/>
          </a:p>
          <a:p>
            <a:r>
              <a:rPr lang="en-US" altLang="zh-CN" dirty="0"/>
              <a:t>&lt;STATEMENT&gt; ::= </a:t>
            </a:r>
            <a:r>
              <a:rPr lang="en-US" altLang="zh-CN" dirty="0" err="1"/>
              <a:t>int</a:t>
            </a:r>
            <a:r>
              <a:rPr lang="en-US" altLang="zh-CN" dirty="0"/>
              <a:t>  &lt;ID&gt;  &lt;STATEMENT_TYPE&gt;</a:t>
            </a:r>
            <a:endParaRPr lang="en-US" altLang="zh-CN" dirty="0"/>
          </a:p>
          <a:p>
            <a:r>
              <a:rPr lang="en-US" altLang="zh-CN" dirty="0"/>
              <a:t>&lt;STATEMENT&gt; ::= void  &lt;ID&gt;  &lt;FUNCTION_STATE&gt;</a:t>
            </a:r>
            <a:endParaRPr lang="en-US" altLang="zh-CN" dirty="0"/>
          </a:p>
          <a:p>
            <a:r>
              <a:rPr lang="en-US" altLang="zh-CN" dirty="0"/>
              <a:t>&lt;STATEMENT_TYPE&gt; ::= &lt;VARIABLE_STATE&gt;</a:t>
            </a:r>
            <a:endParaRPr lang="en-US" altLang="zh-CN" dirty="0"/>
          </a:p>
          <a:p>
            <a:r>
              <a:rPr lang="en-US" altLang="zh-CN" dirty="0"/>
              <a:t>&lt;STATEMENT_TYPE&gt; ::= &lt;FUNCTION_STATE&gt;</a:t>
            </a:r>
            <a:endParaRPr lang="en-US" altLang="zh-CN" dirty="0"/>
          </a:p>
          <a:p>
            <a:r>
              <a:rPr lang="en-US" altLang="zh-CN" dirty="0"/>
              <a:t>&lt;VARIABLE_STATE&gt; ::= ;</a:t>
            </a:r>
            <a:endParaRPr lang="en-US" altLang="zh-CN" dirty="0"/>
          </a:p>
          <a:p>
            <a:r>
              <a:rPr lang="en-US" altLang="zh-CN" dirty="0"/>
              <a:t>&lt;FUNCTION_STATE&gt; ::= ( &lt;FORMAL_PARAMETER&gt; ) &lt;STATE_BLOCK&gt;</a:t>
            </a:r>
            <a:endParaRPr lang="en-US" altLang="zh-CN" dirty="0"/>
          </a:p>
          <a:p>
            <a:r>
              <a:rPr lang="en-US" altLang="zh-CN" dirty="0"/>
              <a:t>&lt;FORMAL_PARAMETER&gt; ::= void</a:t>
            </a:r>
            <a:endParaRPr lang="en-US" altLang="zh-CN" dirty="0"/>
          </a:p>
          <a:p>
            <a:r>
              <a:rPr lang="en-US" altLang="zh-CN" dirty="0"/>
              <a:t>&lt;FORMAL_PARAMETER&gt; ::= &lt;PARAMETER_LIST&gt;</a:t>
            </a:r>
            <a:endParaRPr lang="en-US" altLang="zh-CN" dirty="0"/>
          </a:p>
          <a:p>
            <a:r>
              <a:rPr lang="en-US" altLang="zh-CN" dirty="0"/>
              <a:t>&lt;FORMAL_PARAMETER&gt; ::= NONE</a:t>
            </a:r>
            <a:endParaRPr lang="zh-CN" altLang="en-US" dirty="0"/>
          </a:p>
        </p:txBody>
      </p:sp>
      <p:sp>
        <p:nvSpPr>
          <p:cNvPr id="6" name="文本框 5"/>
          <p:cNvSpPr txBox="1"/>
          <p:nvPr/>
        </p:nvSpPr>
        <p:spPr>
          <a:xfrm>
            <a:off x="395536" y="376300"/>
            <a:ext cx="3168352" cy="46037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sym typeface="+mn-ea"/>
              </a:rPr>
              <a:t>使用的语法规则：</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ransition spd="med" advClick="0" advTm="0">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5536" y="1204392"/>
            <a:ext cx="7380820" cy="3139321"/>
          </a:xfrm>
          <a:prstGeom prst="rect">
            <a:avLst/>
          </a:prstGeom>
          <a:noFill/>
        </p:spPr>
        <p:txBody>
          <a:bodyPr wrap="square" rtlCol="0">
            <a:spAutoFit/>
          </a:bodyPr>
          <a:lstStyle/>
          <a:p>
            <a:r>
              <a:rPr lang="en-US" altLang="zh-CN" dirty="0"/>
              <a:t>&lt;PARAMETER_LIST&gt; ::= &lt;PARAMETER&gt; &lt;ALTER_PARAMETER_LIST&gt;</a:t>
            </a:r>
            <a:endParaRPr lang="en-US" altLang="zh-CN" dirty="0"/>
          </a:p>
          <a:p>
            <a:r>
              <a:rPr lang="en-US" altLang="zh-CN" dirty="0"/>
              <a:t>&lt;ALTER_PARAMETER_LIST&gt; ::= , &lt;PARAMETER&gt; &lt;ALTER_PARAMETER_LIST&gt;</a:t>
            </a:r>
            <a:endParaRPr lang="en-US" altLang="zh-CN" dirty="0"/>
          </a:p>
          <a:p>
            <a:r>
              <a:rPr lang="en-US" altLang="zh-CN" dirty="0"/>
              <a:t>&lt;ALTER_PARAMETER_LIST&gt; ::= NONE</a:t>
            </a:r>
            <a:endParaRPr lang="en-US" altLang="zh-CN" dirty="0"/>
          </a:p>
          <a:p>
            <a:r>
              <a:rPr lang="en-US" altLang="zh-CN" dirty="0"/>
              <a:t>&lt;PARAMETER&gt; ::= </a:t>
            </a:r>
            <a:r>
              <a:rPr lang="en-US" altLang="zh-CN" dirty="0" err="1"/>
              <a:t>int</a:t>
            </a:r>
            <a:r>
              <a:rPr lang="en-US" altLang="zh-CN" dirty="0"/>
              <a:t>  &lt;ID&gt;</a:t>
            </a:r>
            <a:endParaRPr lang="en-US" altLang="zh-CN" dirty="0"/>
          </a:p>
          <a:p>
            <a:r>
              <a:rPr lang="en-US" altLang="zh-CN" dirty="0"/>
              <a:t>&lt;STATE_BLOCK&gt; ::= { &lt;INNER_STATEMENT&gt;  &lt;STATE_LINE&gt; }</a:t>
            </a:r>
            <a:endParaRPr lang="en-US" altLang="zh-CN" dirty="0"/>
          </a:p>
          <a:p>
            <a:r>
              <a:rPr lang="en-US" altLang="zh-CN" dirty="0"/>
              <a:t>&lt;INNER_STATEMENT&gt; ::= &lt;INNER_VARIABLE_STATEMENT&gt; &lt;ALTER_INNER_STATEMENT&gt;</a:t>
            </a:r>
            <a:endParaRPr lang="en-US" altLang="zh-CN" dirty="0"/>
          </a:p>
          <a:p>
            <a:r>
              <a:rPr lang="en-US" altLang="zh-CN" dirty="0"/>
              <a:t>&lt;INNER_STATEMENT&gt; ::= NONE </a:t>
            </a:r>
            <a:endParaRPr lang="en-US" altLang="zh-CN" dirty="0"/>
          </a:p>
          <a:p>
            <a:r>
              <a:rPr lang="en-US" altLang="zh-CN" dirty="0"/>
              <a:t>&lt;ALTER_INNER_STATEMENT&gt; ::=  &lt;INNER_VARIABLE_STATEMENT&gt; &lt;ALTER_INNER_STATEMENT&gt;</a:t>
            </a:r>
            <a:endParaRPr lang="en-US" altLang="zh-CN" dirty="0"/>
          </a:p>
          <a:p>
            <a:r>
              <a:rPr lang="en-US" altLang="zh-CN" dirty="0"/>
              <a:t>&lt;ALTER_INNER_STATEMENT&gt; ::= </a:t>
            </a:r>
            <a:r>
              <a:rPr lang="en-US" altLang="zh-CN" dirty="0" smtClean="0"/>
              <a:t>NONE</a:t>
            </a:r>
            <a:endParaRPr lang="en-US" altLang="zh-CN" dirty="0"/>
          </a:p>
        </p:txBody>
      </p:sp>
      <p:sp>
        <p:nvSpPr>
          <p:cNvPr id="6" name="文本框 5"/>
          <p:cNvSpPr txBox="1"/>
          <p:nvPr/>
        </p:nvSpPr>
        <p:spPr>
          <a:xfrm>
            <a:off x="395536" y="376300"/>
            <a:ext cx="3168352" cy="46037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sym typeface="+mn-ea"/>
              </a:rPr>
              <a:t>使用的语法规则：</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ransition spd="med" advClick="0" advTm="0">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95536" y="1204392"/>
            <a:ext cx="7380820" cy="3970318"/>
          </a:xfrm>
          <a:prstGeom prst="rect">
            <a:avLst/>
          </a:prstGeom>
          <a:noFill/>
        </p:spPr>
        <p:txBody>
          <a:bodyPr wrap="square" rtlCol="0">
            <a:spAutoFit/>
          </a:bodyPr>
          <a:lstStyle/>
          <a:p>
            <a:r>
              <a:rPr lang="en-US" altLang="zh-CN" dirty="0"/>
              <a:t>&lt;STATE&gt; ::= &lt;</a:t>
            </a:r>
            <a:r>
              <a:rPr lang="en-US" altLang="zh-CN" dirty="0" err="1"/>
              <a:t>if_STATE</a:t>
            </a:r>
            <a:r>
              <a:rPr lang="en-US" altLang="zh-CN" dirty="0"/>
              <a:t>&gt;</a:t>
            </a:r>
            <a:endParaRPr lang="en-US" altLang="zh-CN" dirty="0"/>
          </a:p>
          <a:p>
            <a:r>
              <a:rPr lang="en-US" altLang="zh-CN" dirty="0"/>
              <a:t>&lt;STATE&gt; ::= &lt;</a:t>
            </a:r>
            <a:r>
              <a:rPr lang="en-US" altLang="zh-CN" dirty="0" err="1"/>
              <a:t>while_STATE</a:t>
            </a:r>
            <a:r>
              <a:rPr lang="en-US" altLang="zh-CN" dirty="0"/>
              <a:t>&gt;</a:t>
            </a:r>
            <a:endParaRPr lang="en-US" altLang="zh-CN" dirty="0"/>
          </a:p>
          <a:p>
            <a:r>
              <a:rPr lang="en-US" altLang="zh-CN" dirty="0"/>
              <a:t>&lt;STATE&gt; ::= &lt;</a:t>
            </a:r>
            <a:r>
              <a:rPr lang="en-US" altLang="zh-CN" dirty="0" err="1"/>
              <a:t>return_STATE</a:t>
            </a:r>
            <a:r>
              <a:rPr lang="en-US" altLang="zh-CN" dirty="0"/>
              <a:t>&gt;</a:t>
            </a:r>
            <a:endParaRPr lang="en-US" altLang="zh-CN" dirty="0"/>
          </a:p>
          <a:p>
            <a:r>
              <a:rPr lang="en-US" altLang="zh-CN" dirty="0"/>
              <a:t>&lt;STATE&gt; ::= &lt;ASSIGNMENT&gt;</a:t>
            </a:r>
            <a:endParaRPr lang="en-US" altLang="zh-CN" dirty="0"/>
          </a:p>
          <a:p>
            <a:r>
              <a:rPr lang="en-US" altLang="zh-CN" dirty="0"/>
              <a:t>&lt;ASSIGNMENT&gt; ::= &lt;ID&gt; = &lt;EXPRESSION&gt; ;</a:t>
            </a:r>
            <a:endParaRPr lang="en-US" altLang="zh-CN" dirty="0"/>
          </a:p>
          <a:p>
            <a:r>
              <a:rPr lang="en-US" altLang="zh-CN" dirty="0"/>
              <a:t>&lt;</a:t>
            </a:r>
            <a:r>
              <a:rPr lang="en-US" altLang="zh-CN" dirty="0" err="1"/>
              <a:t>return_STATE</a:t>
            </a:r>
            <a:r>
              <a:rPr lang="en-US" altLang="zh-CN" dirty="0"/>
              <a:t>&gt; ::= return &lt;EXPRESSION&gt; ;</a:t>
            </a:r>
            <a:endParaRPr lang="en-US" altLang="zh-CN" dirty="0"/>
          </a:p>
          <a:p>
            <a:r>
              <a:rPr lang="en-US" altLang="zh-CN" dirty="0"/>
              <a:t>&lt;EXPRESSION&gt; ::= NONE</a:t>
            </a:r>
            <a:endParaRPr lang="en-US" altLang="zh-CN" dirty="0"/>
          </a:p>
          <a:p>
            <a:r>
              <a:rPr lang="en-US" altLang="zh-CN" dirty="0"/>
              <a:t>&lt;</a:t>
            </a:r>
            <a:r>
              <a:rPr lang="en-US" altLang="zh-CN" dirty="0" err="1"/>
              <a:t>while_STATE</a:t>
            </a:r>
            <a:r>
              <a:rPr lang="en-US" altLang="zh-CN" dirty="0"/>
              <a:t>&gt; ::= while ( &lt;EXPRESSION&gt; ) &lt;STATE_BLOCK&gt;</a:t>
            </a:r>
            <a:endParaRPr lang="en-US" altLang="zh-CN" dirty="0"/>
          </a:p>
          <a:p>
            <a:r>
              <a:rPr lang="en-US" altLang="zh-CN" dirty="0"/>
              <a:t>&lt;</a:t>
            </a:r>
            <a:r>
              <a:rPr lang="en-US" altLang="zh-CN" dirty="0" err="1"/>
              <a:t>if_STATE</a:t>
            </a:r>
            <a:r>
              <a:rPr lang="en-US" altLang="zh-CN" dirty="0"/>
              <a:t>&gt; ::= if ( &lt;EXPRESSION&gt; ) &lt;STATE_BLOCK&gt; &lt;ALTER_ELSE_BLOCK&gt;</a:t>
            </a:r>
            <a:endParaRPr lang="en-US" altLang="zh-CN" dirty="0"/>
          </a:p>
          <a:p>
            <a:r>
              <a:rPr lang="en-US" altLang="zh-CN" dirty="0"/>
              <a:t>&lt;ALTER_ELSE_BLOCK&gt; ::= else &lt;STATE_BLOCK&gt;</a:t>
            </a:r>
            <a:endParaRPr lang="en-US" altLang="zh-CN" dirty="0"/>
          </a:p>
          <a:p>
            <a:r>
              <a:rPr lang="en-US" altLang="zh-CN" dirty="0"/>
              <a:t>&lt;ALTER_ELSE_BLOCK&gt; ::= </a:t>
            </a:r>
            <a:r>
              <a:rPr lang="en-US" altLang="zh-CN" dirty="0" smtClean="0"/>
              <a:t>NONE</a:t>
            </a:r>
            <a:endParaRPr lang="en-US" altLang="zh-CN" dirty="0" smtClean="0"/>
          </a:p>
          <a:p>
            <a:r>
              <a:rPr lang="en-US" altLang="zh-CN" dirty="0"/>
              <a:t>&lt;ALTER_ACTUAL_PARAMETER_LIST&gt;</a:t>
            </a:r>
            <a:endParaRPr lang="en-US" altLang="zh-CN" dirty="0"/>
          </a:p>
          <a:p>
            <a:r>
              <a:rPr lang="en-US" altLang="zh-CN" dirty="0"/>
              <a:t>&lt;ALTER_ACTUAL_PARAMETER_LIST&gt; ::= NONE</a:t>
            </a:r>
            <a:endParaRPr lang="en-US" altLang="zh-CN" dirty="0"/>
          </a:p>
          <a:p>
            <a:endParaRPr lang="en-US" altLang="zh-CN" dirty="0"/>
          </a:p>
        </p:txBody>
      </p:sp>
      <p:sp>
        <p:nvSpPr>
          <p:cNvPr id="6" name="文本框 5"/>
          <p:cNvSpPr txBox="1"/>
          <p:nvPr/>
        </p:nvSpPr>
        <p:spPr>
          <a:xfrm>
            <a:off x="395536" y="376300"/>
            <a:ext cx="3168352" cy="46037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sym typeface="+mn-ea"/>
              </a:rPr>
              <a:t>使用的语法规则：</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ransition spd="med" advClick="0" advTm="0">
    <p:random/>
  </p:transition>
</p:sld>
</file>

<file path=ppt/theme/theme1.xml><?xml version="1.0" encoding="utf-8"?>
<a:theme xmlns:a="http://schemas.openxmlformats.org/drawingml/2006/main" name="Office 主题">
  <a:themeElements>
    <a:clrScheme name="自定义 887">
      <a:dk1>
        <a:sysClr val="windowText" lastClr="000000"/>
      </a:dk1>
      <a:lt1>
        <a:sysClr val="window" lastClr="FFFFFF"/>
      </a:lt1>
      <a:dk2>
        <a:srgbClr val="1F497D"/>
      </a:dk2>
      <a:lt2>
        <a:srgbClr val="EEECE1"/>
      </a:lt2>
      <a:accent1>
        <a:srgbClr val="3F3F3F"/>
      </a:accent1>
      <a:accent2>
        <a:srgbClr val="A5A5A5"/>
      </a:accent2>
      <a:accent3>
        <a:srgbClr val="3F3F3F"/>
      </a:accent3>
      <a:accent4>
        <a:srgbClr val="A5A5A5"/>
      </a:accent4>
      <a:accent5>
        <a:srgbClr val="3F3F3F"/>
      </a:accent5>
      <a:accent6>
        <a:srgbClr val="A5A5A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3806</Words>
  <Application>WPS 演示</Application>
  <PresentationFormat>自定义</PresentationFormat>
  <Paragraphs>212</Paragraphs>
  <Slides>23</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宋体</vt:lpstr>
      <vt:lpstr>Wingdings</vt:lpstr>
      <vt:lpstr>微软雅黑</vt:lpstr>
      <vt:lpstr>Arial Unicode MS</vt:lpstr>
      <vt:lpstr>MS Gothic</vt:lpstr>
      <vt:lpstr>Meiryo UI</vt:lpstr>
      <vt:lpstr>Calibri</vt:lpstr>
      <vt:lpstr>Yu Gothic UI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涂远鹏</cp:lastModifiedBy>
  <cp:revision>162</cp:revision>
  <dcterms:created xsi:type="dcterms:W3CDTF">2017-06-17T15:55:00Z</dcterms:created>
  <dcterms:modified xsi:type="dcterms:W3CDTF">2018-12-14T11:49:25Z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