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2" r:id="rId4"/>
    <p:sldId id="257" r:id="rId5"/>
    <p:sldId id="258" r:id="rId6"/>
    <p:sldId id="259" r:id="rId7"/>
    <p:sldId id="260" r:id="rId8"/>
    <p:sldId id="263" r:id="rId9"/>
    <p:sldId id="264" r:id="rId10"/>
    <p:sldId id="266" r:id="rId11"/>
    <p:sldId id="267" r:id="rId12"/>
    <p:sldId id="265" r:id="rId13"/>
    <p:sldId id="268"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01" d="100"/>
          <a:sy n="101" d="100"/>
        </p:scale>
        <p:origin x="324" y="6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E3AD2A-3496-0E07-9675-FC222E0CC1D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5EEE4F5-750C-EC6F-32E9-B83F60B578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7210A28-1D3A-C93B-ABBD-9431917CFCB7}"/>
              </a:ext>
            </a:extLst>
          </p:cNvPr>
          <p:cNvSpPr>
            <a:spLocks noGrp="1"/>
          </p:cNvSpPr>
          <p:nvPr>
            <p:ph type="dt" sz="half" idx="10"/>
          </p:nvPr>
        </p:nvSpPr>
        <p:spPr/>
        <p:txBody>
          <a:bodyPr/>
          <a:lstStyle/>
          <a:p>
            <a:fld id="{507F1C96-8A6C-4976-86A6-B6CE84CFACE7}" type="datetimeFigureOut">
              <a:rPr lang="zh-CN" altLang="en-US" smtClean="0"/>
              <a:t>2024/5/30</a:t>
            </a:fld>
            <a:endParaRPr lang="zh-CN" altLang="en-US"/>
          </a:p>
        </p:txBody>
      </p:sp>
      <p:sp>
        <p:nvSpPr>
          <p:cNvPr id="5" name="页脚占位符 4">
            <a:extLst>
              <a:ext uri="{FF2B5EF4-FFF2-40B4-BE49-F238E27FC236}">
                <a16:creationId xmlns:a16="http://schemas.microsoft.com/office/drawing/2014/main" id="{8836F0CA-EB55-6377-EA76-8E6C72CA851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E0D9CE1-15F6-D63D-8BEB-996C67F6D4C6}"/>
              </a:ext>
            </a:extLst>
          </p:cNvPr>
          <p:cNvSpPr>
            <a:spLocks noGrp="1"/>
          </p:cNvSpPr>
          <p:nvPr>
            <p:ph type="sldNum" sz="quarter" idx="12"/>
          </p:nvPr>
        </p:nvSpPr>
        <p:spPr/>
        <p:txBody>
          <a:bodyPr/>
          <a:lstStyle/>
          <a:p>
            <a:fld id="{F2B8D005-B966-4D15-8A77-FF772D8DAD7F}" type="slidenum">
              <a:rPr lang="zh-CN" altLang="en-US" smtClean="0"/>
              <a:t>‹#›</a:t>
            </a:fld>
            <a:endParaRPr lang="zh-CN" altLang="en-US"/>
          </a:p>
        </p:txBody>
      </p:sp>
    </p:spTree>
    <p:extLst>
      <p:ext uri="{BB962C8B-B14F-4D97-AF65-F5344CB8AC3E}">
        <p14:creationId xmlns:p14="http://schemas.microsoft.com/office/powerpoint/2010/main" val="1936101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8AD799-F477-255E-4FED-91BEBE95587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68E5E93-3BC2-BEF7-0D09-93E8B4CFB4B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B26EC56-177B-7AB4-241A-25EF7C49FE2B}"/>
              </a:ext>
            </a:extLst>
          </p:cNvPr>
          <p:cNvSpPr>
            <a:spLocks noGrp="1"/>
          </p:cNvSpPr>
          <p:nvPr>
            <p:ph type="dt" sz="half" idx="10"/>
          </p:nvPr>
        </p:nvSpPr>
        <p:spPr/>
        <p:txBody>
          <a:bodyPr/>
          <a:lstStyle/>
          <a:p>
            <a:fld id="{507F1C96-8A6C-4976-86A6-B6CE84CFACE7}" type="datetimeFigureOut">
              <a:rPr lang="zh-CN" altLang="en-US" smtClean="0"/>
              <a:t>2024/5/30</a:t>
            </a:fld>
            <a:endParaRPr lang="zh-CN" altLang="en-US"/>
          </a:p>
        </p:txBody>
      </p:sp>
      <p:sp>
        <p:nvSpPr>
          <p:cNvPr id="5" name="页脚占位符 4">
            <a:extLst>
              <a:ext uri="{FF2B5EF4-FFF2-40B4-BE49-F238E27FC236}">
                <a16:creationId xmlns:a16="http://schemas.microsoft.com/office/drawing/2014/main" id="{1F8BF760-A18E-BEBA-BC96-0ACEB2B9318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B2099AA-B9A3-9939-32E3-3121026CDC15}"/>
              </a:ext>
            </a:extLst>
          </p:cNvPr>
          <p:cNvSpPr>
            <a:spLocks noGrp="1"/>
          </p:cNvSpPr>
          <p:nvPr>
            <p:ph type="sldNum" sz="quarter" idx="12"/>
          </p:nvPr>
        </p:nvSpPr>
        <p:spPr/>
        <p:txBody>
          <a:bodyPr/>
          <a:lstStyle/>
          <a:p>
            <a:fld id="{F2B8D005-B966-4D15-8A77-FF772D8DAD7F}" type="slidenum">
              <a:rPr lang="zh-CN" altLang="en-US" smtClean="0"/>
              <a:t>‹#›</a:t>
            </a:fld>
            <a:endParaRPr lang="zh-CN" altLang="en-US"/>
          </a:p>
        </p:txBody>
      </p:sp>
    </p:spTree>
    <p:extLst>
      <p:ext uri="{BB962C8B-B14F-4D97-AF65-F5344CB8AC3E}">
        <p14:creationId xmlns:p14="http://schemas.microsoft.com/office/powerpoint/2010/main" val="1547967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431D3A7-9218-5510-290D-67E0B5AEF1D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5E8792A-7B9B-DB86-0767-26EC16F88813}"/>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897D375-3356-29BB-601C-63621EEAA2CA}"/>
              </a:ext>
            </a:extLst>
          </p:cNvPr>
          <p:cNvSpPr>
            <a:spLocks noGrp="1"/>
          </p:cNvSpPr>
          <p:nvPr>
            <p:ph type="dt" sz="half" idx="10"/>
          </p:nvPr>
        </p:nvSpPr>
        <p:spPr/>
        <p:txBody>
          <a:bodyPr/>
          <a:lstStyle/>
          <a:p>
            <a:fld id="{507F1C96-8A6C-4976-86A6-B6CE84CFACE7}" type="datetimeFigureOut">
              <a:rPr lang="zh-CN" altLang="en-US" smtClean="0"/>
              <a:t>2024/5/30</a:t>
            </a:fld>
            <a:endParaRPr lang="zh-CN" altLang="en-US"/>
          </a:p>
        </p:txBody>
      </p:sp>
      <p:sp>
        <p:nvSpPr>
          <p:cNvPr id="5" name="页脚占位符 4">
            <a:extLst>
              <a:ext uri="{FF2B5EF4-FFF2-40B4-BE49-F238E27FC236}">
                <a16:creationId xmlns:a16="http://schemas.microsoft.com/office/drawing/2014/main" id="{9D2823BF-1449-414A-6645-B6358284DBE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422D10D-C157-F2A4-F730-6B5B17C6C369}"/>
              </a:ext>
            </a:extLst>
          </p:cNvPr>
          <p:cNvSpPr>
            <a:spLocks noGrp="1"/>
          </p:cNvSpPr>
          <p:nvPr>
            <p:ph type="sldNum" sz="quarter" idx="12"/>
          </p:nvPr>
        </p:nvSpPr>
        <p:spPr/>
        <p:txBody>
          <a:bodyPr/>
          <a:lstStyle/>
          <a:p>
            <a:fld id="{F2B8D005-B966-4D15-8A77-FF772D8DAD7F}" type="slidenum">
              <a:rPr lang="zh-CN" altLang="en-US" smtClean="0"/>
              <a:t>‹#›</a:t>
            </a:fld>
            <a:endParaRPr lang="zh-CN" altLang="en-US"/>
          </a:p>
        </p:txBody>
      </p:sp>
    </p:spTree>
    <p:extLst>
      <p:ext uri="{BB962C8B-B14F-4D97-AF65-F5344CB8AC3E}">
        <p14:creationId xmlns:p14="http://schemas.microsoft.com/office/powerpoint/2010/main" val="414941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0FA1BA-DC23-56ED-9269-D92BA7D201C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33A8B0E-88E0-AC46-C8DD-903C348241D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8EEFFEF-4350-0BA7-34E0-31FFB1D6585A}"/>
              </a:ext>
            </a:extLst>
          </p:cNvPr>
          <p:cNvSpPr>
            <a:spLocks noGrp="1"/>
          </p:cNvSpPr>
          <p:nvPr>
            <p:ph type="dt" sz="half" idx="10"/>
          </p:nvPr>
        </p:nvSpPr>
        <p:spPr/>
        <p:txBody>
          <a:bodyPr/>
          <a:lstStyle/>
          <a:p>
            <a:fld id="{507F1C96-8A6C-4976-86A6-B6CE84CFACE7}" type="datetimeFigureOut">
              <a:rPr lang="zh-CN" altLang="en-US" smtClean="0"/>
              <a:t>2024/5/30</a:t>
            </a:fld>
            <a:endParaRPr lang="zh-CN" altLang="en-US"/>
          </a:p>
        </p:txBody>
      </p:sp>
      <p:sp>
        <p:nvSpPr>
          <p:cNvPr id="5" name="页脚占位符 4">
            <a:extLst>
              <a:ext uri="{FF2B5EF4-FFF2-40B4-BE49-F238E27FC236}">
                <a16:creationId xmlns:a16="http://schemas.microsoft.com/office/drawing/2014/main" id="{A41955A4-F3B2-92B8-0ECB-4CB7FAB9A02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ED4FB88-B3D4-627E-E06E-378984B8CABE}"/>
              </a:ext>
            </a:extLst>
          </p:cNvPr>
          <p:cNvSpPr>
            <a:spLocks noGrp="1"/>
          </p:cNvSpPr>
          <p:nvPr>
            <p:ph type="sldNum" sz="quarter" idx="12"/>
          </p:nvPr>
        </p:nvSpPr>
        <p:spPr/>
        <p:txBody>
          <a:bodyPr/>
          <a:lstStyle/>
          <a:p>
            <a:fld id="{F2B8D005-B966-4D15-8A77-FF772D8DAD7F}" type="slidenum">
              <a:rPr lang="zh-CN" altLang="en-US" smtClean="0"/>
              <a:t>‹#›</a:t>
            </a:fld>
            <a:endParaRPr lang="zh-CN" altLang="en-US"/>
          </a:p>
        </p:txBody>
      </p:sp>
    </p:spTree>
    <p:extLst>
      <p:ext uri="{BB962C8B-B14F-4D97-AF65-F5344CB8AC3E}">
        <p14:creationId xmlns:p14="http://schemas.microsoft.com/office/powerpoint/2010/main" val="1289397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32D5BB-6FDF-FC4B-EDFD-833D46CDA89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B2A3351-E6E7-3826-56E8-ED61ED0A017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5EC7655-8AC0-5432-459E-0B15E1FDBA50}"/>
              </a:ext>
            </a:extLst>
          </p:cNvPr>
          <p:cNvSpPr>
            <a:spLocks noGrp="1"/>
          </p:cNvSpPr>
          <p:nvPr>
            <p:ph type="dt" sz="half" idx="10"/>
          </p:nvPr>
        </p:nvSpPr>
        <p:spPr/>
        <p:txBody>
          <a:bodyPr/>
          <a:lstStyle/>
          <a:p>
            <a:fld id="{507F1C96-8A6C-4976-86A6-B6CE84CFACE7}" type="datetimeFigureOut">
              <a:rPr lang="zh-CN" altLang="en-US" smtClean="0"/>
              <a:t>2024/5/30</a:t>
            </a:fld>
            <a:endParaRPr lang="zh-CN" altLang="en-US"/>
          </a:p>
        </p:txBody>
      </p:sp>
      <p:sp>
        <p:nvSpPr>
          <p:cNvPr id="5" name="页脚占位符 4">
            <a:extLst>
              <a:ext uri="{FF2B5EF4-FFF2-40B4-BE49-F238E27FC236}">
                <a16:creationId xmlns:a16="http://schemas.microsoft.com/office/drawing/2014/main" id="{401CC4F9-6D04-7EFD-1B2C-691BB6CF231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AF851F2-8A3C-CCD0-BE84-0E0EBE986B7C}"/>
              </a:ext>
            </a:extLst>
          </p:cNvPr>
          <p:cNvSpPr>
            <a:spLocks noGrp="1"/>
          </p:cNvSpPr>
          <p:nvPr>
            <p:ph type="sldNum" sz="quarter" idx="12"/>
          </p:nvPr>
        </p:nvSpPr>
        <p:spPr/>
        <p:txBody>
          <a:bodyPr/>
          <a:lstStyle/>
          <a:p>
            <a:fld id="{F2B8D005-B966-4D15-8A77-FF772D8DAD7F}" type="slidenum">
              <a:rPr lang="zh-CN" altLang="en-US" smtClean="0"/>
              <a:t>‹#›</a:t>
            </a:fld>
            <a:endParaRPr lang="zh-CN" altLang="en-US"/>
          </a:p>
        </p:txBody>
      </p:sp>
    </p:spTree>
    <p:extLst>
      <p:ext uri="{BB962C8B-B14F-4D97-AF65-F5344CB8AC3E}">
        <p14:creationId xmlns:p14="http://schemas.microsoft.com/office/powerpoint/2010/main" val="1574539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1F6E0B-C256-09EB-0ED8-9CEB04D69B6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B9A3456-8203-5C4E-BD11-B0D3D005047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85ED22B-E00C-9B30-A259-D65D1A51FAD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8D95024-2AA4-9D32-9CE0-AB41A4B1A3FC}"/>
              </a:ext>
            </a:extLst>
          </p:cNvPr>
          <p:cNvSpPr>
            <a:spLocks noGrp="1"/>
          </p:cNvSpPr>
          <p:nvPr>
            <p:ph type="dt" sz="half" idx="10"/>
          </p:nvPr>
        </p:nvSpPr>
        <p:spPr/>
        <p:txBody>
          <a:bodyPr/>
          <a:lstStyle/>
          <a:p>
            <a:fld id="{507F1C96-8A6C-4976-86A6-B6CE84CFACE7}" type="datetimeFigureOut">
              <a:rPr lang="zh-CN" altLang="en-US" smtClean="0"/>
              <a:t>2024/5/30</a:t>
            </a:fld>
            <a:endParaRPr lang="zh-CN" altLang="en-US"/>
          </a:p>
        </p:txBody>
      </p:sp>
      <p:sp>
        <p:nvSpPr>
          <p:cNvPr id="6" name="页脚占位符 5">
            <a:extLst>
              <a:ext uri="{FF2B5EF4-FFF2-40B4-BE49-F238E27FC236}">
                <a16:creationId xmlns:a16="http://schemas.microsoft.com/office/drawing/2014/main" id="{3D176A14-8FE1-3E78-0E05-6C5E9FFFCCD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4DBA818-2DA4-B641-0A67-56FD83FCA19A}"/>
              </a:ext>
            </a:extLst>
          </p:cNvPr>
          <p:cNvSpPr>
            <a:spLocks noGrp="1"/>
          </p:cNvSpPr>
          <p:nvPr>
            <p:ph type="sldNum" sz="quarter" idx="12"/>
          </p:nvPr>
        </p:nvSpPr>
        <p:spPr/>
        <p:txBody>
          <a:bodyPr/>
          <a:lstStyle/>
          <a:p>
            <a:fld id="{F2B8D005-B966-4D15-8A77-FF772D8DAD7F}" type="slidenum">
              <a:rPr lang="zh-CN" altLang="en-US" smtClean="0"/>
              <a:t>‹#›</a:t>
            </a:fld>
            <a:endParaRPr lang="zh-CN" altLang="en-US"/>
          </a:p>
        </p:txBody>
      </p:sp>
    </p:spTree>
    <p:extLst>
      <p:ext uri="{BB962C8B-B14F-4D97-AF65-F5344CB8AC3E}">
        <p14:creationId xmlns:p14="http://schemas.microsoft.com/office/powerpoint/2010/main" val="1970779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8AC304-1CD7-3C20-A232-39B8BB29767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DF87CC4-5AA4-1806-1D61-3F453BABE8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D4F946D-2E00-99BD-865D-159B3748967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73989C7-D0FC-1CA8-4DEF-C442BBD6DD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2BC6CE8-2150-3448-778F-3B4F068D452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6638BEE-8CE3-32AE-2A16-AF732E1A03C3}"/>
              </a:ext>
            </a:extLst>
          </p:cNvPr>
          <p:cNvSpPr>
            <a:spLocks noGrp="1"/>
          </p:cNvSpPr>
          <p:nvPr>
            <p:ph type="dt" sz="half" idx="10"/>
          </p:nvPr>
        </p:nvSpPr>
        <p:spPr/>
        <p:txBody>
          <a:bodyPr/>
          <a:lstStyle/>
          <a:p>
            <a:fld id="{507F1C96-8A6C-4976-86A6-B6CE84CFACE7}" type="datetimeFigureOut">
              <a:rPr lang="zh-CN" altLang="en-US" smtClean="0"/>
              <a:t>2024/5/30</a:t>
            </a:fld>
            <a:endParaRPr lang="zh-CN" altLang="en-US"/>
          </a:p>
        </p:txBody>
      </p:sp>
      <p:sp>
        <p:nvSpPr>
          <p:cNvPr id="8" name="页脚占位符 7">
            <a:extLst>
              <a:ext uri="{FF2B5EF4-FFF2-40B4-BE49-F238E27FC236}">
                <a16:creationId xmlns:a16="http://schemas.microsoft.com/office/drawing/2014/main" id="{2013BD61-55AC-3744-2BF3-CC893E57611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0049F71-ED95-CA8B-1ACA-9B3ED6938678}"/>
              </a:ext>
            </a:extLst>
          </p:cNvPr>
          <p:cNvSpPr>
            <a:spLocks noGrp="1"/>
          </p:cNvSpPr>
          <p:nvPr>
            <p:ph type="sldNum" sz="quarter" idx="12"/>
          </p:nvPr>
        </p:nvSpPr>
        <p:spPr/>
        <p:txBody>
          <a:bodyPr/>
          <a:lstStyle/>
          <a:p>
            <a:fld id="{F2B8D005-B966-4D15-8A77-FF772D8DAD7F}" type="slidenum">
              <a:rPr lang="zh-CN" altLang="en-US" smtClean="0"/>
              <a:t>‹#›</a:t>
            </a:fld>
            <a:endParaRPr lang="zh-CN" altLang="en-US"/>
          </a:p>
        </p:txBody>
      </p:sp>
    </p:spTree>
    <p:extLst>
      <p:ext uri="{BB962C8B-B14F-4D97-AF65-F5344CB8AC3E}">
        <p14:creationId xmlns:p14="http://schemas.microsoft.com/office/powerpoint/2010/main" val="1906219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0D988B-8BF6-B2AE-04F8-7A6F7D34000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0CD0922-0692-EC40-BFB1-C2967D067B74}"/>
              </a:ext>
            </a:extLst>
          </p:cNvPr>
          <p:cNvSpPr>
            <a:spLocks noGrp="1"/>
          </p:cNvSpPr>
          <p:nvPr>
            <p:ph type="dt" sz="half" idx="10"/>
          </p:nvPr>
        </p:nvSpPr>
        <p:spPr/>
        <p:txBody>
          <a:bodyPr/>
          <a:lstStyle/>
          <a:p>
            <a:fld id="{507F1C96-8A6C-4976-86A6-B6CE84CFACE7}" type="datetimeFigureOut">
              <a:rPr lang="zh-CN" altLang="en-US" smtClean="0"/>
              <a:t>2024/5/30</a:t>
            </a:fld>
            <a:endParaRPr lang="zh-CN" altLang="en-US"/>
          </a:p>
        </p:txBody>
      </p:sp>
      <p:sp>
        <p:nvSpPr>
          <p:cNvPr id="4" name="页脚占位符 3">
            <a:extLst>
              <a:ext uri="{FF2B5EF4-FFF2-40B4-BE49-F238E27FC236}">
                <a16:creationId xmlns:a16="http://schemas.microsoft.com/office/drawing/2014/main" id="{E9DDC834-AD40-F79F-98D7-97F7EDE1AD4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AA2D1D2-D453-2A82-8A6E-D01808055D6F}"/>
              </a:ext>
            </a:extLst>
          </p:cNvPr>
          <p:cNvSpPr>
            <a:spLocks noGrp="1"/>
          </p:cNvSpPr>
          <p:nvPr>
            <p:ph type="sldNum" sz="quarter" idx="12"/>
          </p:nvPr>
        </p:nvSpPr>
        <p:spPr/>
        <p:txBody>
          <a:bodyPr/>
          <a:lstStyle/>
          <a:p>
            <a:fld id="{F2B8D005-B966-4D15-8A77-FF772D8DAD7F}" type="slidenum">
              <a:rPr lang="zh-CN" altLang="en-US" smtClean="0"/>
              <a:t>‹#›</a:t>
            </a:fld>
            <a:endParaRPr lang="zh-CN" altLang="en-US"/>
          </a:p>
        </p:txBody>
      </p:sp>
    </p:spTree>
    <p:extLst>
      <p:ext uri="{BB962C8B-B14F-4D97-AF65-F5344CB8AC3E}">
        <p14:creationId xmlns:p14="http://schemas.microsoft.com/office/powerpoint/2010/main" val="1899809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580CB99-10CD-170C-0CE3-157D92A8C728}"/>
              </a:ext>
            </a:extLst>
          </p:cNvPr>
          <p:cNvSpPr>
            <a:spLocks noGrp="1"/>
          </p:cNvSpPr>
          <p:nvPr>
            <p:ph type="dt" sz="half" idx="10"/>
          </p:nvPr>
        </p:nvSpPr>
        <p:spPr/>
        <p:txBody>
          <a:bodyPr/>
          <a:lstStyle/>
          <a:p>
            <a:fld id="{507F1C96-8A6C-4976-86A6-B6CE84CFACE7}" type="datetimeFigureOut">
              <a:rPr lang="zh-CN" altLang="en-US" smtClean="0"/>
              <a:t>2024/5/30</a:t>
            </a:fld>
            <a:endParaRPr lang="zh-CN" altLang="en-US"/>
          </a:p>
        </p:txBody>
      </p:sp>
      <p:sp>
        <p:nvSpPr>
          <p:cNvPr id="3" name="页脚占位符 2">
            <a:extLst>
              <a:ext uri="{FF2B5EF4-FFF2-40B4-BE49-F238E27FC236}">
                <a16:creationId xmlns:a16="http://schemas.microsoft.com/office/drawing/2014/main" id="{A18A7451-B87E-E30D-C18F-742CE464907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6DB7973-8BC6-6506-A232-8861273F60A1}"/>
              </a:ext>
            </a:extLst>
          </p:cNvPr>
          <p:cNvSpPr>
            <a:spLocks noGrp="1"/>
          </p:cNvSpPr>
          <p:nvPr>
            <p:ph type="sldNum" sz="quarter" idx="12"/>
          </p:nvPr>
        </p:nvSpPr>
        <p:spPr/>
        <p:txBody>
          <a:bodyPr/>
          <a:lstStyle/>
          <a:p>
            <a:fld id="{F2B8D005-B966-4D15-8A77-FF772D8DAD7F}" type="slidenum">
              <a:rPr lang="zh-CN" altLang="en-US" smtClean="0"/>
              <a:t>‹#›</a:t>
            </a:fld>
            <a:endParaRPr lang="zh-CN" altLang="en-US"/>
          </a:p>
        </p:txBody>
      </p:sp>
    </p:spTree>
    <p:extLst>
      <p:ext uri="{BB962C8B-B14F-4D97-AF65-F5344CB8AC3E}">
        <p14:creationId xmlns:p14="http://schemas.microsoft.com/office/powerpoint/2010/main" val="3695076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5F2D81-CBD4-3F6B-9313-64CB40C7BD7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8DCE16E-180A-CC85-27DF-B7FBA93B70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EA059B1-4910-DC7E-C53B-7CD9ACED6E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932DC78-676B-CDB7-84FD-61A35AD88DF7}"/>
              </a:ext>
            </a:extLst>
          </p:cNvPr>
          <p:cNvSpPr>
            <a:spLocks noGrp="1"/>
          </p:cNvSpPr>
          <p:nvPr>
            <p:ph type="dt" sz="half" idx="10"/>
          </p:nvPr>
        </p:nvSpPr>
        <p:spPr/>
        <p:txBody>
          <a:bodyPr/>
          <a:lstStyle/>
          <a:p>
            <a:fld id="{507F1C96-8A6C-4976-86A6-B6CE84CFACE7}" type="datetimeFigureOut">
              <a:rPr lang="zh-CN" altLang="en-US" smtClean="0"/>
              <a:t>2024/5/30</a:t>
            </a:fld>
            <a:endParaRPr lang="zh-CN" altLang="en-US"/>
          </a:p>
        </p:txBody>
      </p:sp>
      <p:sp>
        <p:nvSpPr>
          <p:cNvPr id="6" name="页脚占位符 5">
            <a:extLst>
              <a:ext uri="{FF2B5EF4-FFF2-40B4-BE49-F238E27FC236}">
                <a16:creationId xmlns:a16="http://schemas.microsoft.com/office/drawing/2014/main" id="{A6AC1FE2-C310-EC2B-36C9-062E84AA825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EBB1398-7652-06F7-939E-18E604FA4357}"/>
              </a:ext>
            </a:extLst>
          </p:cNvPr>
          <p:cNvSpPr>
            <a:spLocks noGrp="1"/>
          </p:cNvSpPr>
          <p:nvPr>
            <p:ph type="sldNum" sz="quarter" idx="12"/>
          </p:nvPr>
        </p:nvSpPr>
        <p:spPr/>
        <p:txBody>
          <a:bodyPr/>
          <a:lstStyle/>
          <a:p>
            <a:fld id="{F2B8D005-B966-4D15-8A77-FF772D8DAD7F}" type="slidenum">
              <a:rPr lang="zh-CN" altLang="en-US" smtClean="0"/>
              <a:t>‹#›</a:t>
            </a:fld>
            <a:endParaRPr lang="zh-CN" altLang="en-US"/>
          </a:p>
        </p:txBody>
      </p:sp>
    </p:spTree>
    <p:extLst>
      <p:ext uri="{BB962C8B-B14F-4D97-AF65-F5344CB8AC3E}">
        <p14:creationId xmlns:p14="http://schemas.microsoft.com/office/powerpoint/2010/main" val="443678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9EEBF-C59C-90CC-D8A5-3911B940FBA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CE6602B-E037-AB36-4294-BDA63156DC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150D1AF-EE5F-AD9D-5D75-A1D850A531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D023911-C993-BA94-8653-1E7F7F52F2E8}"/>
              </a:ext>
            </a:extLst>
          </p:cNvPr>
          <p:cNvSpPr>
            <a:spLocks noGrp="1"/>
          </p:cNvSpPr>
          <p:nvPr>
            <p:ph type="dt" sz="half" idx="10"/>
          </p:nvPr>
        </p:nvSpPr>
        <p:spPr/>
        <p:txBody>
          <a:bodyPr/>
          <a:lstStyle/>
          <a:p>
            <a:fld id="{507F1C96-8A6C-4976-86A6-B6CE84CFACE7}" type="datetimeFigureOut">
              <a:rPr lang="zh-CN" altLang="en-US" smtClean="0"/>
              <a:t>2024/5/30</a:t>
            </a:fld>
            <a:endParaRPr lang="zh-CN" altLang="en-US"/>
          </a:p>
        </p:txBody>
      </p:sp>
      <p:sp>
        <p:nvSpPr>
          <p:cNvPr id="6" name="页脚占位符 5">
            <a:extLst>
              <a:ext uri="{FF2B5EF4-FFF2-40B4-BE49-F238E27FC236}">
                <a16:creationId xmlns:a16="http://schemas.microsoft.com/office/drawing/2014/main" id="{8250CB2D-90A1-C3A1-BB45-2F9F8E62298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685C8BD-39F7-922D-49B8-F708C00A636C}"/>
              </a:ext>
            </a:extLst>
          </p:cNvPr>
          <p:cNvSpPr>
            <a:spLocks noGrp="1"/>
          </p:cNvSpPr>
          <p:nvPr>
            <p:ph type="sldNum" sz="quarter" idx="12"/>
          </p:nvPr>
        </p:nvSpPr>
        <p:spPr/>
        <p:txBody>
          <a:bodyPr/>
          <a:lstStyle/>
          <a:p>
            <a:fld id="{F2B8D005-B966-4D15-8A77-FF772D8DAD7F}" type="slidenum">
              <a:rPr lang="zh-CN" altLang="en-US" smtClean="0"/>
              <a:t>‹#›</a:t>
            </a:fld>
            <a:endParaRPr lang="zh-CN" altLang="en-US"/>
          </a:p>
        </p:txBody>
      </p:sp>
    </p:spTree>
    <p:extLst>
      <p:ext uri="{BB962C8B-B14F-4D97-AF65-F5344CB8AC3E}">
        <p14:creationId xmlns:p14="http://schemas.microsoft.com/office/powerpoint/2010/main" val="1251972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DAC0A4A-DB11-C745-175D-8062C11928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F09109E-3930-742D-DD02-665A41D823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F9FFD6E-AADA-AEFA-F701-22F9A7DDBD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07F1C96-8A6C-4976-86A6-B6CE84CFACE7}" type="datetimeFigureOut">
              <a:rPr lang="zh-CN" altLang="en-US" smtClean="0"/>
              <a:t>2024/5/30</a:t>
            </a:fld>
            <a:endParaRPr lang="zh-CN" altLang="en-US"/>
          </a:p>
        </p:txBody>
      </p:sp>
      <p:sp>
        <p:nvSpPr>
          <p:cNvPr id="5" name="页脚占位符 4">
            <a:extLst>
              <a:ext uri="{FF2B5EF4-FFF2-40B4-BE49-F238E27FC236}">
                <a16:creationId xmlns:a16="http://schemas.microsoft.com/office/drawing/2014/main" id="{062D2136-85E3-FEAE-4915-2859274FC9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灯片编号占位符 5">
            <a:extLst>
              <a:ext uri="{FF2B5EF4-FFF2-40B4-BE49-F238E27FC236}">
                <a16:creationId xmlns:a16="http://schemas.microsoft.com/office/drawing/2014/main" id="{E9C664ED-D6CE-B7FB-A31B-4C95E17480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2B8D005-B966-4D15-8A77-FF772D8DAD7F}" type="slidenum">
              <a:rPr lang="zh-CN" altLang="en-US" smtClean="0"/>
              <a:t>‹#›</a:t>
            </a:fld>
            <a:endParaRPr lang="zh-CN" altLang="en-US"/>
          </a:p>
        </p:txBody>
      </p:sp>
    </p:spTree>
    <p:extLst>
      <p:ext uri="{BB962C8B-B14F-4D97-AF65-F5344CB8AC3E}">
        <p14:creationId xmlns:p14="http://schemas.microsoft.com/office/powerpoint/2010/main" val="42915260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0AD1F0F-58D7-E63E-6DF7-23DBC235DFC6}"/>
              </a:ext>
            </a:extLst>
          </p:cNvPr>
          <p:cNvSpPr txBox="1"/>
          <p:nvPr/>
        </p:nvSpPr>
        <p:spPr>
          <a:xfrm>
            <a:off x="3433251" y="3026980"/>
            <a:ext cx="5325497" cy="707886"/>
          </a:xfrm>
          <a:prstGeom prst="rect">
            <a:avLst/>
          </a:prstGeom>
          <a:noFill/>
        </p:spPr>
        <p:txBody>
          <a:bodyPr wrap="none" rtlCol="0">
            <a:spAutoFit/>
          </a:bodyPr>
          <a:lstStyle/>
          <a:p>
            <a:r>
              <a:rPr lang="en-US" altLang="zh-CN" sz="4000" dirty="0"/>
              <a:t>1. </a:t>
            </a:r>
            <a:r>
              <a:rPr lang="zh-CN" altLang="en-US" sz="4000" dirty="0"/>
              <a:t>现阶段问卷发放情况</a:t>
            </a:r>
          </a:p>
        </p:txBody>
      </p:sp>
    </p:spTree>
    <p:extLst>
      <p:ext uri="{BB962C8B-B14F-4D97-AF65-F5344CB8AC3E}">
        <p14:creationId xmlns:p14="http://schemas.microsoft.com/office/powerpoint/2010/main" val="4106632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CC11806-451E-E46F-1A3A-4E7E07B66B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9436" y="235903"/>
            <a:ext cx="8313128" cy="6234846"/>
          </a:xfrm>
          <a:prstGeom prst="rect">
            <a:avLst/>
          </a:prstGeom>
        </p:spPr>
      </p:pic>
    </p:spTree>
    <p:extLst>
      <p:ext uri="{BB962C8B-B14F-4D97-AF65-F5344CB8AC3E}">
        <p14:creationId xmlns:p14="http://schemas.microsoft.com/office/powerpoint/2010/main" val="1917573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表, 直方图&#10;&#10;描述已自动生成">
            <a:extLst>
              <a:ext uri="{FF2B5EF4-FFF2-40B4-BE49-F238E27FC236}">
                <a16:creationId xmlns:a16="http://schemas.microsoft.com/office/drawing/2014/main" id="{847E5B16-916B-0924-B49C-73D2E4A275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7914" y="1267548"/>
            <a:ext cx="5973555" cy="3982370"/>
          </a:xfrm>
          <a:prstGeom prst="rect">
            <a:avLst/>
          </a:prstGeom>
        </p:spPr>
      </p:pic>
      <p:pic>
        <p:nvPicPr>
          <p:cNvPr id="6" name="图片 5" descr="图表, 条形图&#10;&#10;描述已自动生成">
            <a:extLst>
              <a:ext uri="{FF2B5EF4-FFF2-40B4-BE49-F238E27FC236}">
                <a16:creationId xmlns:a16="http://schemas.microsoft.com/office/drawing/2014/main" id="{BE9EC6B2-3A6D-34EB-1C07-E591C63771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386" y="1783866"/>
            <a:ext cx="5315616" cy="3189369"/>
          </a:xfrm>
          <a:prstGeom prst="rect">
            <a:avLst/>
          </a:prstGeom>
        </p:spPr>
      </p:pic>
    </p:spTree>
    <p:extLst>
      <p:ext uri="{BB962C8B-B14F-4D97-AF65-F5344CB8AC3E}">
        <p14:creationId xmlns:p14="http://schemas.microsoft.com/office/powerpoint/2010/main" val="4172358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0AD1F0F-58D7-E63E-6DF7-23DBC235DFC6}"/>
              </a:ext>
            </a:extLst>
          </p:cNvPr>
          <p:cNvSpPr txBox="1"/>
          <p:nvPr/>
        </p:nvSpPr>
        <p:spPr>
          <a:xfrm>
            <a:off x="3946212" y="3075057"/>
            <a:ext cx="4299575" cy="707886"/>
          </a:xfrm>
          <a:prstGeom prst="rect">
            <a:avLst/>
          </a:prstGeom>
          <a:noFill/>
        </p:spPr>
        <p:txBody>
          <a:bodyPr wrap="none" rtlCol="0">
            <a:spAutoFit/>
          </a:bodyPr>
          <a:lstStyle/>
          <a:p>
            <a:r>
              <a:rPr lang="en-US" altLang="zh-CN" sz="4000" dirty="0"/>
              <a:t>2. </a:t>
            </a:r>
            <a:r>
              <a:rPr lang="zh-CN" altLang="en-US" sz="4000" dirty="0"/>
              <a:t>需要讨论的问题</a:t>
            </a:r>
          </a:p>
        </p:txBody>
      </p:sp>
    </p:spTree>
    <p:extLst>
      <p:ext uri="{BB962C8B-B14F-4D97-AF65-F5344CB8AC3E}">
        <p14:creationId xmlns:p14="http://schemas.microsoft.com/office/powerpoint/2010/main" val="3459381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D3D9B68-C110-60C4-E9B7-A4D7834C45CC}"/>
              </a:ext>
            </a:extLst>
          </p:cNvPr>
          <p:cNvSpPr txBox="1"/>
          <p:nvPr/>
        </p:nvSpPr>
        <p:spPr>
          <a:xfrm>
            <a:off x="2225389" y="794582"/>
            <a:ext cx="7553671" cy="2585323"/>
          </a:xfrm>
          <a:prstGeom prst="rect">
            <a:avLst/>
          </a:prstGeom>
          <a:noFill/>
        </p:spPr>
        <p:txBody>
          <a:bodyPr wrap="none" rtlCol="0">
            <a:spAutoFit/>
          </a:bodyPr>
          <a:lstStyle/>
          <a:p>
            <a:r>
              <a:rPr lang="en-US" altLang="zh-CN" dirty="0"/>
              <a:t>1.</a:t>
            </a:r>
            <a:r>
              <a:rPr lang="zh-CN" altLang="en-US" dirty="0"/>
              <a:t>关于扩大发放问卷</a:t>
            </a:r>
            <a:r>
              <a:rPr lang="en-US" altLang="zh-CN" dirty="0"/>
              <a:t>——</a:t>
            </a:r>
            <a:r>
              <a:rPr lang="zh-CN" altLang="en-US" dirty="0"/>
              <a:t>学科上是否要避开心理学做一些平衡；是否要改</a:t>
            </a:r>
            <a:endParaRPr lang="en-US" altLang="zh-CN" dirty="0"/>
          </a:p>
          <a:p>
            <a:r>
              <a:rPr lang="en-US" altLang="zh-CN" dirty="0"/>
              <a:t>   </a:t>
            </a:r>
            <a:r>
              <a:rPr lang="zh-CN" altLang="en-US" dirty="0"/>
              <a:t>变题目顺序或缩减题目；按</a:t>
            </a:r>
            <a:r>
              <a:rPr lang="en-US" altLang="zh-CN" dirty="0"/>
              <a:t>10%</a:t>
            </a:r>
            <a:r>
              <a:rPr lang="zh-CN" altLang="en-US" dirty="0"/>
              <a:t>的响应率和</a:t>
            </a:r>
            <a:r>
              <a:rPr lang="en-US" altLang="zh-CN" dirty="0"/>
              <a:t>30%</a:t>
            </a:r>
            <a:r>
              <a:rPr lang="zh-CN" altLang="en-US" dirty="0"/>
              <a:t>的有效率来看还需要发多</a:t>
            </a:r>
            <a:endParaRPr lang="en-US" altLang="zh-CN" dirty="0"/>
          </a:p>
          <a:p>
            <a:r>
              <a:rPr lang="en-US" altLang="zh-CN" dirty="0"/>
              <a:t>   </a:t>
            </a:r>
            <a:r>
              <a:rPr lang="zh-CN" altLang="en-US" dirty="0"/>
              <a:t>少问卷。</a:t>
            </a:r>
            <a:endParaRPr lang="en-US" altLang="zh-CN" dirty="0"/>
          </a:p>
          <a:p>
            <a:endParaRPr lang="en-US" altLang="zh-CN" dirty="0"/>
          </a:p>
          <a:p>
            <a:r>
              <a:rPr lang="en-US" altLang="zh-CN" dirty="0"/>
              <a:t>2.</a:t>
            </a:r>
            <a:r>
              <a:rPr lang="zh-CN" altLang="en-US" dirty="0"/>
              <a:t>关于数据分析</a:t>
            </a:r>
            <a:r>
              <a:rPr lang="en-US" altLang="zh-CN" dirty="0"/>
              <a:t>——</a:t>
            </a:r>
            <a:r>
              <a:rPr lang="zh-CN" altLang="en-US" dirty="0"/>
              <a:t>中国和尼日利亚的数据是分开讨论还是整合在一起讨</a:t>
            </a:r>
            <a:endParaRPr lang="en-US" altLang="zh-CN" dirty="0"/>
          </a:p>
          <a:p>
            <a:r>
              <a:rPr lang="zh-CN" altLang="en-US" dirty="0"/>
              <a:t>   论，这涉及主题问题，我们是以中国为主题还是以发展中国家为主题</a:t>
            </a:r>
            <a:endParaRPr lang="en-US" altLang="zh-CN" dirty="0"/>
          </a:p>
          <a:p>
            <a:r>
              <a:rPr lang="en-US" altLang="zh-CN" dirty="0"/>
              <a:t>   </a:t>
            </a:r>
            <a:r>
              <a:rPr lang="zh-CN" altLang="en-US"/>
              <a:t>因为后需要写出来投稿所以在数据分析之前我们需要明确要解决的问题</a:t>
            </a:r>
            <a:endParaRPr lang="en-US" altLang="zh-CN" dirty="0"/>
          </a:p>
          <a:p>
            <a:endParaRPr lang="en-US" altLang="zh-CN" dirty="0"/>
          </a:p>
          <a:p>
            <a:r>
              <a:rPr lang="en-US" altLang="zh-CN" dirty="0"/>
              <a:t>3.</a:t>
            </a:r>
            <a:r>
              <a:rPr lang="zh-CN" altLang="en-US" dirty="0"/>
              <a:t>关于交接</a:t>
            </a:r>
            <a:endParaRPr lang="en-US" altLang="zh-CN" dirty="0"/>
          </a:p>
        </p:txBody>
      </p:sp>
      <p:sp>
        <p:nvSpPr>
          <p:cNvPr id="3" name="文本框 2">
            <a:extLst>
              <a:ext uri="{FF2B5EF4-FFF2-40B4-BE49-F238E27FC236}">
                <a16:creationId xmlns:a16="http://schemas.microsoft.com/office/drawing/2014/main" id="{37109003-1FC7-D3CB-8EAE-16D7A0762417}"/>
              </a:ext>
            </a:extLst>
          </p:cNvPr>
          <p:cNvSpPr txBox="1"/>
          <p:nvPr/>
        </p:nvSpPr>
        <p:spPr>
          <a:xfrm>
            <a:off x="2225389" y="3570363"/>
            <a:ext cx="8222123" cy="2862322"/>
          </a:xfrm>
          <a:prstGeom prst="rect">
            <a:avLst/>
          </a:prstGeom>
          <a:noFill/>
        </p:spPr>
        <p:txBody>
          <a:bodyPr wrap="none" rtlCol="0">
            <a:spAutoFit/>
          </a:bodyPr>
          <a:lstStyle/>
          <a:p>
            <a:r>
              <a:rPr lang="en-US" altLang="zh-CN" dirty="0"/>
              <a:t>Regarding the distribution of questionnaires: Should we avoid psychology </a:t>
            </a:r>
          </a:p>
          <a:p>
            <a:r>
              <a:rPr lang="en-US" altLang="zh-CN" dirty="0"/>
              <a:t>in the discipline to maintain balance? Should we change the order of questions </a:t>
            </a:r>
          </a:p>
          <a:p>
            <a:r>
              <a:rPr lang="en-US" altLang="zh-CN" dirty="0"/>
              <a:t>or reduce the number of questions? Given a 10% response rate and a 30% validity </a:t>
            </a:r>
          </a:p>
          <a:p>
            <a:r>
              <a:rPr lang="en-US" altLang="zh-CN" dirty="0"/>
              <a:t>rate, how many questionnaires do we need to distribute?</a:t>
            </a:r>
          </a:p>
          <a:p>
            <a:endParaRPr lang="en-US" altLang="zh-CN" dirty="0"/>
          </a:p>
          <a:p>
            <a:r>
              <a:rPr lang="en-US" altLang="zh-CN" dirty="0"/>
              <a:t>Regarding data analysis: Should the data from China and Nigeria be discussed </a:t>
            </a:r>
          </a:p>
          <a:p>
            <a:r>
              <a:rPr lang="en-US" altLang="zh-CN" dirty="0"/>
              <a:t>separately or integrated together? This involves the thematic issue of whether </a:t>
            </a:r>
          </a:p>
          <a:p>
            <a:r>
              <a:rPr lang="en-US" altLang="zh-CN" dirty="0"/>
              <a:t>our theme is focused on China or on developing countries.</a:t>
            </a:r>
          </a:p>
          <a:p>
            <a:endParaRPr lang="en-US" altLang="zh-CN" dirty="0"/>
          </a:p>
          <a:p>
            <a:r>
              <a:rPr lang="en-US" altLang="zh-CN" dirty="0"/>
              <a:t>Regarding handover</a:t>
            </a:r>
          </a:p>
        </p:txBody>
      </p:sp>
    </p:spTree>
    <p:extLst>
      <p:ext uri="{BB962C8B-B14F-4D97-AF65-F5344CB8AC3E}">
        <p14:creationId xmlns:p14="http://schemas.microsoft.com/office/powerpoint/2010/main" val="4172733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图表, 条形图&#10;&#10;描述已自动生成">
            <a:extLst>
              <a:ext uri="{FF2B5EF4-FFF2-40B4-BE49-F238E27FC236}">
                <a16:creationId xmlns:a16="http://schemas.microsoft.com/office/drawing/2014/main" id="{2FF6B97C-2069-35D9-6BFF-EAFEC7ADA9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1021" y="685794"/>
            <a:ext cx="7315215" cy="5486411"/>
          </a:xfrm>
          <a:prstGeom prst="rect">
            <a:avLst/>
          </a:prstGeom>
        </p:spPr>
      </p:pic>
      <p:sp>
        <p:nvSpPr>
          <p:cNvPr id="4" name="文本框 3">
            <a:extLst>
              <a:ext uri="{FF2B5EF4-FFF2-40B4-BE49-F238E27FC236}">
                <a16:creationId xmlns:a16="http://schemas.microsoft.com/office/drawing/2014/main" id="{5E48F989-8CB8-FF32-A4DE-C0C2CBA7AF8A}"/>
              </a:ext>
            </a:extLst>
          </p:cNvPr>
          <p:cNvSpPr txBox="1"/>
          <p:nvPr/>
        </p:nvSpPr>
        <p:spPr>
          <a:xfrm>
            <a:off x="699989" y="1816187"/>
            <a:ext cx="3570208" cy="923330"/>
          </a:xfrm>
          <a:prstGeom prst="rect">
            <a:avLst/>
          </a:prstGeom>
          <a:noFill/>
        </p:spPr>
        <p:txBody>
          <a:bodyPr wrap="none" rtlCol="0">
            <a:spAutoFit/>
          </a:bodyPr>
          <a:lstStyle/>
          <a:p>
            <a:r>
              <a:rPr lang="zh-CN" altLang="zh-CN" sz="1800" dirty="0">
                <a:effectLst/>
                <a:ea typeface="等线" panose="02010600030101010101" pitchFamily="2" charset="-122"/>
                <a:cs typeface="Times New Roman" panose="02020603050405020304" pitchFamily="18" charset="0"/>
              </a:rPr>
              <a:t>中国数据总计收回</a:t>
            </a:r>
            <a:r>
              <a:rPr lang="en-US" altLang="zh-CN" sz="1800" dirty="0">
                <a:effectLst/>
                <a:ea typeface="等线" panose="02010600030101010101" pitchFamily="2" charset="-122"/>
                <a:cs typeface="Times New Roman" panose="02020603050405020304" pitchFamily="18" charset="0"/>
              </a:rPr>
              <a:t>610</a:t>
            </a:r>
            <a:r>
              <a:rPr lang="zh-CN" altLang="zh-CN" sz="1800" dirty="0">
                <a:effectLst/>
                <a:ea typeface="等线" panose="02010600030101010101" pitchFamily="2" charset="-122"/>
                <a:cs typeface="Times New Roman" panose="02020603050405020304" pitchFamily="18" charset="0"/>
              </a:rPr>
              <a:t>份问卷，</a:t>
            </a:r>
            <a:endParaRPr lang="en-US" altLang="zh-CN" sz="1800" dirty="0">
              <a:effectLst/>
              <a:ea typeface="等线" panose="02010600030101010101" pitchFamily="2" charset="-122"/>
              <a:cs typeface="Times New Roman" panose="02020603050405020304" pitchFamily="18" charset="0"/>
            </a:endParaRPr>
          </a:p>
          <a:p>
            <a:r>
              <a:rPr lang="zh-CN" altLang="zh-CN" sz="1800" dirty="0">
                <a:effectLst/>
                <a:ea typeface="等线" panose="02010600030101010101" pitchFamily="2" charset="-122"/>
                <a:cs typeface="Times New Roman" panose="02020603050405020304" pitchFamily="18" charset="0"/>
              </a:rPr>
              <a:t>有效</a:t>
            </a:r>
            <a:r>
              <a:rPr lang="en-US" altLang="zh-CN" sz="1800" dirty="0">
                <a:effectLst/>
                <a:ea typeface="等线" panose="02010600030101010101" pitchFamily="2" charset="-122"/>
                <a:cs typeface="Times New Roman" panose="02020603050405020304" pitchFamily="18" charset="0"/>
              </a:rPr>
              <a:t>199</a:t>
            </a:r>
            <a:r>
              <a:rPr lang="zh-CN" altLang="zh-CN" sz="1800" dirty="0">
                <a:effectLst/>
                <a:ea typeface="等线" panose="02010600030101010101" pitchFamily="2" charset="-122"/>
                <a:cs typeface="Times New Roman" panose="02020603050405020304" pitchFamily="18" charset="0"/>
              </a:rPr>
              <a:t>份，有效率</a:t>
            </a:r>
            <a:r>
              <a:rPr lang="en-US" altLang="zh-CN" sz="1800" dirty="0">
                <a:effectLst/>
                <a:ea typeface="等线" panose="02010600030101010101" pitchFamily="2" charset="-122"/>
                <a:cs typeface="Times New Roman" panose="02020603050405020304" pitchFamily="18" charset="0"/>
              </a:rPr>
              <a:t>32.6%</a:t>
            </a:r>
          </a:p>
          <a:p>
            <a:r>
              <a:rPr lang="zh-CN" altLang="en-US" dirty="0">
                <a:ea typeface="等线" panose="02010600030101010101" pitchFamily="2" charset="-122"/>
                <a:cs typeface="Times New Roman" panose="02020603050405020304" pitchFamily="18" charset="0"/>
              </a:rPr>
              <a:t>邮件发送</a:t>
            </a:r>
            <a:r>
              <a:rPr lang="en-US" altLang="zh-CN" dirty="0">
                <a:ea typeface="等线" panose="02010600030101010101" pitchFamily="2" charset="-122"/>
                <a:cs typeface="Times New Roman" panose="02020603050405020304" pitchFamily="18" charset="0"/>
              </a:rPr>
              <a:t>1700</a:t>
            </a:r>
            <a:r>
              <a:rPr lang="zh-CN" altLang="en-US" dirty="0">
                <a:ea typeface="等线" panose="02010600030101010101" pitchFamily="2" charset="-122"/>
                <a:cs typeface="Times New Roman" panose="02020603050405020304" pitchFamily="18" charset="0"/>
              </a:rPr>
              <a:t>封，响应率约为</a:t>
            </a:r>
            <a:r>
              <a:rPr lang="en-US" altLang="zh-CN" dirty="0">
                <a:ea typeface="等线" panose="02010600030101010101" pitchFamily="2" charset="-122"/>
                <a:cs typeface="Times New Roman" panose="02020603050405020304" pitchFamily="18" charset="0"/>
              </a:rPr>
              <a:t>10%</a:t>
            </a:r>
            <a:endParaRPr lang="zh-CN" altLang="en-US" dirty="0"/>
          </a:p>
        </p:txBody>
      </p:sp>
      <p:sp>
        <p:nvSpPr>
          <p:cNvPr id="5" name="文本框 4">
            <a:extLst>
              <a:ext uri="{FF2B5EF4-FFF2-40B4-BE49-F238E27FC236}">
                <a16:creationId xmlns:a16="http://schemas.microsoft.com/office/drawing/2014/main" id="{526A32ED-AF1C-DFFE-E4BE-83C9856173E8}"/>
              </a:ext>
            </a:extLst>
          </p:cNvPr>
          <p:cNvSpPr txBox="1"/>
          <p:nvPr/>
        </p:nvSpPr>
        <p:spPr>
          <a:xfrm>
            <a:off x="699989" y="3429000"/>
            <a:ext cx="4410182" cy="923330"/>
          </a:xfrm>
          <a:prstGeom prst="rect">
            <a:avLst/>
          </a:prstGeom>
          <a:noFill/>
        </p:spPr>
        <p:txBody>
          <a:bodyPr wrap="none" rtlCol="0">
            <a:spAutoFit/>
          </a:bodyPr>
          <a:lstStyle/>
          <a:p>
            <a:r>
              <a:rPr lang="en-US" altLang="zh-CN" sz="1800" dirty="0">
                <a:effectLst/>
                <a:ea typeface="等线" panose="02010600030101010101" pitchFamily="2" charset="-122"/>
                <a:cs typeface="Times New Roman" panose="02020603050405020304" pitchFamily="18" charset="0"/>
              </a:rPr>
              <a:t>Total China data: 610 questionnaires</a:t>
            </a:r>
          </a:p>
          <a:p>
            <a:r>
              <a:rPr lang="en-US" altLang="zh-CN" sz="1800" dirty="0">
                <a:effectLst/>
                <a:ea typeface="等线" panose="02010600030101010101" pitchFamily="2" charset="-122"/>
                <a:cs typeface="Times New Roman" panose="02020603050405020304" pitchFamily="18" charset="0"/>
              </a:rPr>
              <a:t> collected, 199 valid, validity rate 32.6% </a:t>
            </a:r>
          </a:p>
          <a:p>
            <a:r>
              <a:rPr lang="en-US" altLang="zh-CN" sz="1800" dirty="0">
                <a:effectLst/>
                <a:ea typeface="等线" panose="02010600030101010101" pitchFamily="2" charset="-122"/>
                <a:cs typeface="Times New Roman" panose="02020603050405020304" pitchFamily="18" charset="0"/>
              </a:rPr>
              <a:t>Emails sent: 1700, response rate about 10%</a:t>
            </a:r>
            <a:endParaRPr lang="zh-CN" altLang="en-US" dirty="0"/>
          </a:p>
        </p:txBody>
      </p:sp>
    </p:spTree>
    <p:extLst>
      <p:ext uri="{BB962C8B-B14F-4D97-AF65-F5344CB8AC3E}">
        <p14:creationId xmlns:p14="http://schemas.microsoft.com/office/powerpoint/2010/main" val="399308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表&#10;&#10;描述已自动生成">
            <a:extLst>
              <a:ext uri="{FF2B5EF4-FFF2-40B4-BE49-F238E27FC236}">
                <a16:creationId xmlns:a16="http://schemas.microsoft.com/office/drawing/2014/main" id="{A0AC7133-F658-C90A-71B9-8F3BFFE5EB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7277" y="685794"/>
            <a:ext cx="7315215" cy="5486411"/>
          </a:xfrm>
          <a:prstGeom prst="rect">
            <a:avLst/>
          </a:prstGeom>
        </p:spPr>
      </p:pic>
      <p:sp>
        <p:nvSpPr>
          <p:cNvPr id="5" name="文本框 4">
            <a:extLst>
              <a:ext uri="{FF2B5EF4-FFF2-40B4-BE49-F238E27FC236}">
                <a16:creationId xmlns:a16="http://schemas.microsoft.com/office/drawing/2014/main" id="{4C642077-2CD7-33A4-302A-42BB018C1154}"/>
              </a:ext>
            </a:extLst>
          </p:cNvPr>
          <p:cNvSpPr txBox="1"/>
          <p:nvPr/>
        </p:nvSpPr>
        <p:spPr>
          <a:xfrm>
            <a:off x="699989" y="1816187"/>
            <a:ext cx="3781805" cy="646331"/>
          </a:xfrm>
          <a:prstGeom prst="rect">
            <a:avLst/>
          </a:prstGeom>
          <a:noFill/>
        </p:spPr>
        <p:txBody>
          <a:bodyPr wrap="none" rtlCol="0">
            <a:spAutoFit/>
          </a:bodyPr>
          <a:lstStyle/>
          <a:p>
            <a:r>
              <a:rPr lang="zh-CN" altLang="zh-CN" sz="1800" dirty="0">
                <a:effectLst/>
                <a:ea typeface="等线" panose="02010600030101010101" pitchFamily="2" charset="-122"/>
                <a:cs typeface="Times New Roman" panose="02020603050405020304" pitchFamily="18" charset="0"/>
              </a:rPr>
              <a:t>尼日利亚数据总计收回</a:t>
            </a:r>
            <a:r>
              <a:rPr lang="en-US" altLang="zh-CN" sz="1800" dirty="0">
                <a:effectLst/>
                <a:ea typeface="等线" panose="02010600030101010101" pitchFamily="2" charset="-122"/>
                <a:cs typeface="Times New Roman" panose="02020603050405020304" pitchFamily="18" charset="0"/>
              </a:rPr>
              <a:t>557</a:t>
            </a:r>
            <a:r>
              <a:rPr lang="zh-CN" altLang="zh-CN" sz="1800" dirty="0">
                <a:effectLst/>
                <a:ea typeface="等线" panose="02010600030101010101" pitchFamily="2" charset="-122"/>
                <a:cs typeface="Times New Roman" panose="02020603050405020304" pitchFamily="18" charset="0"/>
              </a:rPr>
              <a:t>份问卷，</a:t>
            </a:r>
            <a:endParaRPr lang="en-US" altLang="zh-CN" sz="1800" dirty="0">
              <a:effectLst/>
              <a:ea typeface="等线" panose="02010600030101010101" pitchFamily="2" charset="-122"/>
              <a:cs typeface="Times New Roman" panose="02020603050405020304" pitchFamily="18" charset="0"/>
            </a:endParaRPr>
          </a:p>
          <a:p>
            <a:r>
              <a:rPr lang="zh-CN" altLang="zh-CN" sz="1800" dirty="0">
                <a:effectLst/>
                <a:ea typeface="等线" panose="02010600030101010101" pitchFamily="2" charset="-122"/>
                <a:cs typeface="Times New Roman" panose="02020603050405020304" pitchFamily="18" charset="0"/>
              </a:rPr>
              <a:t>有效</a:t>
            </a:r>
            <a:r>
              <a:rPr lang="en-US" altLang="zh-CN" sz="1800" dirty="0">
                <a:effectLst/>
                <a:ea typeface="等线" panose="02010600030101010101" pitchFamily="2" charset="-122"/>
                <a:cs typeface="Times New Roman" panose="02020603050405020304" pitchFamily="18" charset="0"/>
              </a:rPr>
              <a:t>173</a:t>
            </a:r>
            <a:r>
              <a:rPr lang="zh-CN" altLang="zh-CN" sz="1800" dirty="0">
                <a:effectLst/>
                <a:ea typeface="等线" panose="02010600030101010101" pitchFamily="2" charset="-122"/>
                <a:cs typeface="Times New Roman" panose="02020603050405020304" pitchFamily="18" charset="0"/>
              </a:rPr>
              <a:t>份，有效率</a:t>
            </a:r>
            <a:r>
              <a:rPr lang="en-US" altLang="zh-CN" sz="1800" dirty="0">
                <a:effectLst/>
                <a:ea typeface="等线" panose="02010600030101010101" pitchFamily="2" charset="-122"/>
                <a:cs typeface="Times New Roman" panose="02020603050405020304" pitchFamily="18" charset="0"/>
              </a:rPr>
              <a:t>31.1%</a:t>
            </a:r>
            <a:endParaRPr lang="zh-CN" altLang="en-US" dirty="0"/>
          </a:p>
        </p:txBody>
      </p:sp>
      <p:sp>
        <p:nvSpPr>
          <p:cNvPr id="6" name="文本框 5">
            <a:extLst>
              <a:ext uri="{FF2B5EF4-FFF2-40B4-BE49-F238E27FC236}">
                <a16:creationId xmlns:a16="http://schemas.microsoft.com/office/drawing/2014/main" id="{90C2E15A-A987-B155-4BFB-4C3772D39385}"/>
              </a:ext>
            </a:extLst>
          </p:cNvPr>
          <p:cNvSpPr txBox="1"/>
          <p:nvPr/>
        </p:nvSpPr>
        <p:spPr>
          <a:xfrm>
            <a:off x="699988" y="3507301"/>
            <a:ext cx="4004622" cy="646331"/>
          </a:xfrm>
          <a:prstGeom prst="rect">
            <a:avLst/>
          </a:prstGeom>
          <a:noFill/>
        </p:spPr>
        <p:txBody>
          <a:bodyPr wrap="none" rtlCol="0">
            <a:spAutoFit/>
          </a:bodyPr>
          <a:lstStyle/>
          <a:p>
            <a:r>
              <a:rPr lang="en-US" altLang="zh-CN" sz="1800" dirty="0">
                <a:effectLst/>
                <a:ea typeface="等线" panose="02010600030101010101" pitchFamily="2" charset="-122"/>
                <a:cs typeface="Times New Roman" panose="02020603050405020304" pitchFamily="18" charset="0"/>
              </a:rPr>
              <a:t>Total Nigeria data: 557 questionnaires </a:t>
            </a:r>
          </a:p>
          <a:p>
            <a:r>
              <a:rPr lang="en-US" altLang="zh-CN" sz="1800" dirty="0">
                <a:effectLst/>
                <a:ea typeface="等线" panose="02010600030101010101" pitchFamily="2" charset="-122"/>
                <a:cs typeface="Times New Roman" panose="02020603050405020304" pitchFamily="18" charset="0"/>
              </a:rPr>
              <a:t>collected, 173 valid, validity rate 31.1%</a:t>
            </a:r>
            <a:endParaRPr lang="zh-CN" altLang="en-US" dirty="0"/>
          </a:p>
        </p:txBody>
      </p:sp>
    </p:spTree>
    <p:extLst>
      <p:ext uri="{BB962C8B-B14F-4D97-AF65-F5344CB8AC3E}">
        <p14:creationId xmlns:p14="http://schemas.microsoft.com/office/powerpoint/2010/main" val="3592245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图表, 饼图&#10;&#10;描述已自动生成">
            <a:extLst>
              <a:ext uri="{FF2B5EF4-FFF2-40B4-BE49-F238E27FC236}">
                <a16:creationId xmlns:a16="http://schemas.microsoft.com/office/drawing/2014/main" id="{43266D96-114E-CDE8-2161-ECBE90BE96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1626" y="569132"/>
            <a:ext cx="7626314" cy="5719735"/>
          </a:xfrm>
          <a:prstGeom prst="rect">
            <a:avLst/>
          </a:prstGeom>
        </p:spPr>
      </p:pic>
      <p:sp>
        <p:nvSpPr>
          <p:cNvPr id="4" name="矩形: 圆角 3">
            <a:extLst>
              <a:ext uri="{FF2B5EF4-FFF2-40B4-BE49-F238E27FC236}">
                <a16:creationId xmlns:a16="http://schemas.microsoft.com/office/drawing/2014/main" id="{0854D833-BE07-5BC8-76A7-3B267B1B8970}"/>
              </a:ext>
            </a:extLst>
          </p:cNvPr>
          <p:cNvSpPr/>
          <p:nvPr/>
        </p:nvSpPr>
        <p:spPr>
          <a:xfrm>
            <a:off x="8715177" y="4177866"/>
            <a:ext cx="1507185" cy="277473"/>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圆角 4">
            <a:extLst>
              <a:ext uri="{FF2B5EF4-FFF2-40B4-BE49-F238E27FC236}">
                <a16:creationId xmlns:a16="http://schemas.microsoft.com/office/drawing/2014/main" id="{52921560-8B0F-67FC-E1FD-83FAAFD33818}"/>
              </a:ext>
            </a:extLst>
          </p:cNvPr>
          <p:cNvSpPr/>
          <p:nvPr/>
        </p:nvSpPr>
        <p:spPr>
          <a:xfrm>
            <a:off x="8715177" y="3043800"/>
            <a:ext cx="1507185" cy="277473"/>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7EF91D69-3D18-AA33-2327-67B93AB9D2F2}"/>
              </a:ext>
            </a:extLst>
          </p:cNvPr>
          <p:cNvSpPr txBox="1"/>
          <p:nvPr/>
        </p:nvSpPr>
        <p:spPr>
          <a:xfrm>
            <a:off x="372066" y="1822494"/>
            <a:ext cx="3647152" cy="1200329"/>
          </a:xfrm>
          <a:prstGeom prst="rect">
            <a:avLst/>
          </a:prstGeom>
          <a:noFill/>
        </p:spPr>
        <p:txBody>
          <a:bodyPr wrap="none" rtlCol="0">
            <a:spAutoFit/>
          </a:bodyPr>
          <a:lstStyle/>
          <a:p>
            <a:r>
              <a:rPr lang="zh-CN" altLang="en-US" sz="1800" dirty="0">
                <a:effectLst/>
                <a:ea typeface="等线" panose="02010600030101010101" pitchFamily="2" charset="-122"/>
                <a:cs typeface="Times New Roman" panose="02020603050405020304" pitchFamily="18" charset="0"/>
              </a:rPr>
              <a:t>中国样本的职业发展阶段分布中，</a:t>
            </a:r>
            <a:endParaRPr lang="en-US" altLang="zh-CN" sz="1800" dirty="0">
              <a:effectLst/>
              <a:ea typeface="等线" panose="02010600030101010101" pitchFamily="2" charset="-122"/>
              <a:cs typeface="Times New Roman" panose="02020603050405020304" pitchFamily="18" charset="0"/>
            </a:endParaRPr>
          </a:p>
          <a:p>
            <a:r>
              <a:rPr lang="zh-CN" altLang="en-US" dirty="0">
                <a:ea typeface="等线" panose="02010600030101010101" pitchFamily="2" charset="-122"/>
                <a:cs typeface="Times New Roman" panose="02020603050405020304" pitchFamily="18" charset="0"/>
              </a:rPr>
              <a:t>硕士和博士最多，但是也有约四</a:t>
            </a:r>
            <a:endParaRPr lang="en-US" altLang="zh-CN" dirty="0">
              <a:ea typeface="等线" panose="02010600030101010101" pitchFamily="2" charset="-122"/>
              <a:cs typeface="Times New Roman" panose="02020603050405020304" pitchFamily="18" charset="0"/>
            </a:endParaRPr>
          </a:p>
          <a:p>
            <a:r>
              <a:rPr lang="zh-CN" altLang="en-US" dirty="0">
                <a:ea typeface="等线" panose="02010600030101010101" pitchFamily="2" charset="-122"/>
                <a:cs typeface="Times New Roman" panose="02020603050405020304" pitchFamily="18" charset="0"/>
              </a:rPr>
              <a:t>分之一的讲师、副教授和教授</a:t>
            </a:r>
            <a:endParaRPr lang="en-US" altLang="zh-CN" dirty="0">
              <a:ea typeface="等线" panose="02010600030101010101" pitchFamily="2" charset="-122"/>
              <a:cs typeface="Times New Roman" panose="02020603050405020304" pitchFamily="18" charset="0"/>
            </a:endParaRPr>
          </a:p>
          <a:p>
            <a:endParaRPr lang="zh-CN" altLang="en-US" dirty="0"/>
          </a:p>
        </p:txBody>
      </p:sp>
      <p:sp>
        <p:nvSpPr>
          <p:cNvPr id="7" name="文本框 6">
            <a:extLst>
              <a:ext uri="{FF2B5EF4-FFF2-40B4-BE49-F238E27FC236}">
                <a16:creationId xmlns:a16="http://schemas.microsoft.com/office/drawing/2014/main" id="{06DB5ECD-6CE2-D2AA-248A-936E06325A73}"/>
              </a:ext>
            </a:extLst>
          </p:cNvPr>
          <p:cNvSpPr txBox="1"/>
          <p:nvPr/>
        </p:nvSpPr>
        <p:spPr>
          <a:xfrm>
            <a:off x="372066" y="4055680"/>
            <a:ext cx="4184159" cy="1754326"/>
          </a:xfrm>
          <a:prstGeom prst="rect">
            <a:avLst/>
          </a:prstGeom>
          <a:noFill/>
        </p:spPr>
        <p:txBody>
          <a:bodyPr wrap="none" rtlCol="0">
            <a:spAutoFit/>
          </a:bodyPr>
          <a:lstStyle/>
          <a:p>
            <a:r>
              <a:rPr lang="en-US" altLang="zh-CN" sz="1800" dirty="0">
                <a:effectLst/>
                <a:ea typeface="等线" panose="02010600030101010101" pitchFamily="2" charset="-122"/>
                <a:cs typeface="Times New Roman" panose="02020603050405020304" pitchFamily="18" charset="0"/>
              </a:rPr>
              <a:t>In the distribution of career stages</a:t>
            </a:r>
          </a:p>
          <a:p>
            <a:r>
              <a:rPr lang="en-US" altLang="zh-CN" sz="1800" dirty="0">
                <a:effectLst/>
                <a:ea typeface="等线" panose="02010600030101010101" pitchFamily="2" charset="-122"/>
                <a:cs typeface="Times New Roman" panose="02020603050405020304" pitchFamily="18" charset="0"/>
              </a:rPr>
              <a:t> in the Chinese sample, masters and </a:t>
            </a:r>
          </a:p>
          <a:p>
            <a:r>
              <a:rPr lang="en-US" altLang="zh-CN" sz="1800" dirty="0">
                <a:effectLst/>
                <a:ea typeface="等线" panose="02010600030101010101" pitchFamily="2" charset="-122"/>
                <a:cs typeface="Times New Roman" panose="02020603050405020304" pitchFamily="18" charset="0"/>
              </a:rPr>
              <a:t>doctoral candidates are the most </a:t>
            </a:r>
          </a:p>
          <a:p>
            <a:r>
              <a:rPr lang="en-US" altLang="zh-CN" sz="1800" dirty="0">
                <a:effectLst/>
                <a:ea typeface="等线" panose="02010600030101010101" pitchFamily="2" charset="-122"/>
                <a:cs typeface="Times New Roman" panose="02020603050405020304" pitchFamily="18" charset="0"/>
              </a:rPr>
              <a:t>numerous, but there are also about </a:t>
            </a:r>
          </a:p>
          <a:p>
            <a:r>
              <a:rPr lang="en-US" altLang="zh-CN" sz="1800" dirty="0">
                <a:effectLst/>
                <a:ea typeface="等线" panose="02010600030101010101" pitchFamily="2" charset="-122"/>
                <a:cs typeface="Times New Roman" panose="02020603050405020304" pitchFamily="18" charset="0"/>
              </a:rPr>
              <a:t>one-quarter who are lecturers, associate</a:t>
            </a:r>
          </a:p>
          <a:p>
            <a:r>
              <a:rPr lang="en-US" altLang="zh-CN" sz="1800" dirty="0">
                <a:effectLst/>
                <a:ea typeface="等线" panose="02010600030101010101" pitchFamily="2" charset="-122"/>
                <a:cs typeface="Times New Roman" panose="02020603050405020304" pitchFamily="18" charset="0"/>
              </a:rPr>
              <a:t> professors, and professors.</a:t>
            </a:r>
            <a:endParaRPr lang="zh-CN" altLang="en-US" dirty="0"/>
          </a:p>
        </p:txBody>
      </p:sp>
    </p:spTree>
    <p:extLst>
      <p:ext uri="{BB962C8B-B14F-4D97-AF65-F5344CB8AC3E}">
        <p14:creationId xmlns:p14="http://schemas.microsoft.com/office/powerpoint/2010/main" val="3321661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图表&#10;&#10;描述已自动生成">
            <a:extLst>
              <a:ext uri="{FF2B5EF4-FFF2-40B4-BE49-F238E27FC236}">
                <a16:creationId xmlns:a16="http://schemas.microsoft.com/office/drawing/2014/main" id="{BFD12142-A1C6-5C84-0B7D-E49DE288CC50}"/>
              </a:ext>
            </a:extLst>
          </p:cNvPr>
          <p:cNvPicPr>
            <a:picLocks noChangeAspect="1"/>
          </p:cNvPicPr>
          <p:nvPr/>
        </p:nvPicPr>
        <p:blipFill rotWithShape="1">
          <a:blip r:embed="rId2">
            <a:extLst>
              <a:ext uri="{28A0092B-C50C-407E-A947-70E740481C1C}">
                <a14:useLocalDpi xmlns:a14="http://schemas.microsoft.com/office/drawing/2010/main" val="0"/>
              </a:ext>
            </a:extLst>
          </a:blip>
          <a:srcRect l="20476" r="20931"/>
          <a:stretch/>
        </p:blipFill>
        <p:spPr>
          <a:xfrm>
            <a:off x="5374505" y="196904"/>
            <a:ext cx="5050139" cy="6464191"/>
          </a:xfrm>
          <a:prstGeom prst="rect">
            <a:avLst/>
          </a:prstGeom>
        </p:spPr>
      </p:pic>
      <p:sp>
        <p:nvSpPr>
          <p:cNvPr id="4" name="矩形: 圆角 3">
            <a:extLst>
              <a:ext uri="{FF2B5EF4-FFF2-40B4-BE49-F238E27FC236}">
                <a16:creationId xmlns:a16="http://schemas.microsoft.com/office/drawing/2014/main" id="{58C07FED-22BD-47D0-7A31-A92A4224E3B6}"/>
              </a:ext>
            </a:extLst>
          </p:cNvPr>
          <p:cNvSpPr/>
          <p:nvPr/>
        </p:nvSpPr>
        <p:spPr>
          <a:xfrm>
            <a:off x="5190008" y="6201997"/>
            <a:ext cx="2648607" cy="384679"/>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C2578ED0-2545-2056-6B6B-1F6142413C55}"/>
              </a:ext>
            </a:extLst>
          </p:cNvPr>
          <p:cNvSpPr txBox="1"/>
          <p:nvPr/>
        </p:nvSpPr>
        <p:spPr>
          <a:xfrm>
            <a:off x="901788" y="1501666"/>
            <a:ext cx="4108817" cy="1200329"/>
          </a:xfrm>
          <a:prstGeom prst="rect">
            <a:avLst/>
          </a:prstGeom>
          <a:noFill/>
        </p:spPr>
        <p:txBody>
          <a:bodyPr wrap="none" rtlCol="0">
            <a:spAutoFit/>
          </a:bodyPr>
          <a:lstStyle/>
          <a:p>
            <a:r>
              <a:rPr lang="zh-CN" altLang="en-US" sz="1800" dirty="0">
                <a:effectLst/>
                <a:ea typeface="等线" panose="02010600030101010101" pitchFamily="2" charset="-122"/>
                <a:cs typeface="Times New Roman" panose="02020603050405020304" pitchFamily="18" charset="0"/>
              </a:rPr>
              <a:t>中国的学科分布大部分是心理学以及</a:t>
            </a:r>
            <a:endParaRPr lang="en-US" altLang="zh-CN" sz="1800" dirty="0">
              <a:effectLst/>
              <a:ea typeface="等线" panose="02010600030101010101" pitchFamily="2" charset="-122"/>
              <a:cs typeface="Times New Roman" panose="02020603050405020304" pitchFamily="18" charset="0"/>
            </a:endParaRPr>
          </a:p>
          <a:p>
            <a:r>
              <a:rPr lang="zh-CN" altLang="en-US" dirty="0">
                <a:ea typeface="等线" panose="02010600030101010101" pitchFamily="2" charset="-122"/>
                <a:cs typeface="Times New Roman" panose="02020603050405020304" pitchFamily="18" charset="0"/>
              </a:rPr>
              <a:t>医学管理学，这可能跟我们的发布方式</a:t>
            </a:r>
            <a:endParaRPr lang="en-US" altLang="zh-CN" dirty="0">
              <a:ea typeface="等线" panose="02010600030101010101" pitchFamily="2" charset="-122"/>
              <a:cs typeface="Times New Roman" panose="02020603050405020304" pitchFamily="18" charset="0"/>
            </a:endParaRPr>
          </a:p>
          <a:p>
            <a:r>
              <a:rPr lang="zh-CN" altLang="en-US" dirty="0">
                <a:ea typeface="等线" panose="02010600030101010101" pitchFamily="2" charset="-122"/>
                <a:cs typeface="Times New Roman" panose="02020603050405020304" pitchFamily="18" charset="0"/>
              </a:rPr>
              <a:t>有关，在邮件发放的时候我们优先选择</a:t>
            </a:r>
            <a:endParaRPr lang="en-US" altLang="zh-CN" dirty="0">
              <a:ea typeface="等线" panose="02010600030101010101" pitchFamily="2" charset="-122"/>
              <a:cs typeface="Times New Roman" panose="02020603050405020304" pitchFamily="18" charset="0"/>
            </a:endParaRPr>
          </a:p>
          <a:p>
            <a:r>
              <a:rPr lang="zh-CN" altLang="en-US" dirty="0">
                <a:ea typeface="等线" panose="02010600030101010101" pitchFamily="2" charset="-122"/>
                <a:cs typeface="Times New Roman" panose="02020603050405020304" pitchFamily="18" charset="0"/>
              </a:rPr>
              <a:t>了心理学的研究者。</a:t>
            </a:r>
            <a:endParaRPr lang="zh-CN" altLang="en-US" dirty="0"/>
          </a:p>
        </p:txBody>
      </p:sp>
      <p:sp>
        <p:nvSpPr>
          <p:cNvPr id="6" name="文本框 5">
            <a:extLst>
              <a:ext uri="{FF2B5EF4-FFF2-40B4-BE49-F238E27FC236}">
                <a16:creationId xmlns:a16="http://schemas.microsoft.com/office/drawing/2014/main" id="{44E97F7C-69F9-B393-69FB-B211BD19C79F}"/>
              </a:ext>
            </a:extLst>
          </p:cNvPr>
          <p:cNvSpPr txBox="1"/>
          <p:nvPr/>
        </p:nvSpPr>
        <p:spPr>
          <a:xfrm>
            <a:off x="901787" y="3943219"/>
            <a:ext cx="5200463" cy="1477328"/>
          </a:xfrm>
          <a:prstGeom prst="rect">
            <a:avLst/>
          </a:prstGeom>
          <a:noFill/>
        </p:spPr>
        <p:txBody>
          <a:bodyPr wrap="none" rtlCol="0">
            <a:spAutoFit/>
          </a:bodyPr>
          <a:lstStyle/>
          <a:p>
            <a:r>
              <a:rPr lang="en-US" altLang="zh-CN" sz="1800" dirty="0">
                <a:effectLst/>
                <a:ea typeface="等线" panose="02010600030101010101" pitchFamily="2" charset="-122"/>
                <a:cs typeface="Times New Roman" panose="02020603050405020304" pitchFamily="18" charset="0"/>
              </a:rPr>
              <a:t>The distribution of disciplines in China is </a:t>
            </a:r>
          </a:p>
          <a:p>
            <a:r>
              <a:rPr lang="en-US" altLang="zh-CN" sz="1800" dirty="0">
                <a:effectLst/>
                <a:ea typeface="等线" panose="02010600030101010101" pitchFamily="2" charset="-122"/>
                <a:cs typeface="Times New Roman" panose="02020603050405020304" pitchFamily="18" charset="0"/>
              </a:rPr>
              <a:t>mostly in psychology and medical management. </a:t>
            </a:r>
          </a:p>
          <a:p>
            <a:r>
              <a:rPr lang="en-US" altLang="zh-CN" sz="1800" dirty="0">
                <a:effectLst/>
                <a:ea typeface="等线" panose="02010600030101010101" pitchFamily="2" charset="-122"/>
                <a:cs typeface="Times New Roman" panose="02020603050405020304" pitchFamily="18" charset="0"/>
              </a:rPr>
              <a:t>This may be related to our method of distribution, </a:t>
            </a:r>
          </a:p>
          <a:p>
            <a:r>
              <a:rPr lang="en-US" altLang="zh-CN" sz="1800" dirty="0">
                <a:effectLst/>
                <a:ea typeface="等线" panose="02010600030101010101" pitchFamily="2" charset="-122"/>
                <a:cs typeface="Times New Roman" panose="02020603050405020304" pitchFamily="18" charset="0"/>
              </a:rPr>
              <a:t>as we prioritized researchers in psychology when </a:t>
            </a:r>
          </a:p>
          <a:p>
            <a:r>
              <a:rPr lang="en-US" altLang="zh-CN" sz="1800" dirty="0">
                <a:effectLst/>
                <a:ea typeface="等线" panose="02010600030101010101" pitchFamily="2" charset="-122"/>
                <a:cs typeface="Times New Roman" panose="02020603050405020304" pitchFamily="18" charset="0"/>
              </a:rPr>
              <a:t>sending out emails</a:t>
            </a:r>
            <a:endParaRPr lang="zh-CN" altLang="en-US" dirty="0"/>
          </a:p>
        </p:txBody>
      </p:sp>
    </p:spTree>
    <p:extLst>
      <p:ext uri="{BB962C8B-B14F-4D97-AF65-F5344CB8AC3E}">
        <p14:creationId xmlns:p14="http://schemas.microsoft.com/office/powerpoint/2010/main" val="2180706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图表, 饼图&#10;&#10;描述已自动生成">
            <a:extLst>
              <a:ext uri="{FF2B5EF4-FFF2-40B4-BE49-F238E27FC236}">
                <a16:creationId xmlns:a16="http://schemas.microsoft.com/office/drawing/2014/main" id="{1EE4C8B3-3BC7-242D-AFAF-3D0F53571D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0725" y="603812"/>
            <a:ext cx="7847031" cy="5885273"/>
          </a:xfrm>
          <a:prstGeom prst="rect">
            <a:avLst/>
          </a:prstGeom>
        </p:spPr>
      </p:pic>
      <p:sp>
        <p:nvSpPr>
          <p:cNvPr id="4" name="矩形: 圆角 3">
            <a:extLst>
              <a:ext uri="{FF2B5EF4-FFF2-40B4-BE49-F238E27FC236}">
                <a16:creationId xmlns:a16="http://schemas.microsoft.com/office/drawing/2014/main" id="{C4D8E14D-26E3-9025-58E9-048ADB07D9CD}"/>
              </a:ext>
            </a:extLst>
          </p:cNvPr>
          <p:cNvSpPr/>
          <p:nvPr/>
        </p:nvSpPr>
        <p:spPr>
          <a:xfrm>
            <a:off x="8961118" y="3646039"/>
            <a:ext cx="1507185" cy="277473"/>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5A1DDB02-6FA8-A657-F8A6-28DADAFC80B9}"/>
              </a:ext>
            </a:extLst>
          </p:cNvPr>
          <p:cNvSpPr txBox="1"/>
          <p:nvPr/>
        </p:nvSpPr>
        <p:spPr>
          <a:xfrm>
            <a:off x="384678" y="2163818"/>
            <a:ext cx="4108817" cy="646331"/>
          </a:xfrm>
          <a:prstGeom prst="rect">
            <a:avLst/>
          </a:prstGeom>
          <a:noFill/>
        </p:spPr>
        <p:txBody>
          <a:bodyPr wrap="none" rtlCol="0">
            <a:spAutoFit/>
          </a:bodyPr>
          <a:lstStyle/>
          <a:p>
            <a:r>
              <a:rPr lang="zh-CN" altLang="en-US" sz="1800" dirty="0">
                <a:effectLst/>
                <a:ea typeface="等线" panose="02010600030101010101" pitchFamily="2" charset="-122"/>
                <a:cs typeface="Times New Roman" panose="02020603050405020304" pitchFamily="18" charset="0"/>
              </a:rPr>
              <a:t>尼日利亚样本的职业发展阶段分布中，</a:t>
            </a:r>
            <a:endParaRPr lang="en-US" altLang="zh-CN" sz="1800" dirty="0">
              <a:effectLst/>
              <a:ea typeface="等线" panose="02010600030101010101" pitchFamily="2" charset="-122"/>
              <a:cs typeface="Times New Roman" panose="02020603050405020304" pitchFamily="18" charset="0"/>
            </a:endParaRPr>
          </a:p>
          <a:p>
            <a:r>
              <a:rPr lang="zh-CN" altLang="en-US" dirty="0">
                <a:ea typeface="等线" panose="02010600030101010101" pitchFamily="2" charset="-122"/>
                <a:cs typeface="Times New Roman" panose="02020603050405020304" pitchFamily="18" charset="0"/>
              </a:rPr>
              <a:t>绝大多数是研究生和本科生</a:t>
            </a:r>
            <a:endParaRPr lang="zh-CN" altLang="en-US" dirty="0"/>
          </a:p>
        </p:txBody>
      </p:sp>
      <p:sp>
        <p:nvSpPr>
          <p:cNvPr id="6" name="文本框 5">
            <a:extLst>
              <a:ext uri="{FF2B5EF4-FFF2-40B4-BE49-F238E27FC236}">
                <a16:creationId xmlns:a16="http://schemas.microsoft.com/office/drawing/2014/main" id="{CF2E42D4-DC07-3A2D-2766-B79221F4035A}"/>
              </a:ext>
            </a:extLst>
          </p:cNvPr>
          <p:cNvSpPr txBox="1"/>
          <p:nvPr/>
        </p:nvSpPr>
        <p:spPr>
          <a:xfrm>
            <a:off x="384678" y="4554922"/>
            <a:ext cx="4362092" cy="1200329"/>
          </a:xfrm>
          <a:prstGeom prst="rect">
            <a:avLst/>
          </a:prstGeom>
          <a:noFill/>
        </p:spPr>
        <p:txBody>
          <a:bodyPr wrap="none" rtlCol="0">
            <a:spAutoFit/>
          </a:bodyPr>
          <a:lstStyle/>
          <a:p>
            <a:r>
              <a:rPr lang="en-US" altLang="zh-CN" sz="1800" dirty="0">
                <a:effectLst/>
                <a:ea typeface="等线" panose="02010600030101010101" pitchFamily="2" charset="-122"/>
                <a:cs typeface="Times New Roman" panose="02020603050405020304" pitchFamily="18" charset="0"/>
              </a:rPr>
              <a:t>In the distribution of career stages </a:t>
            </a:r>
          </a:p>
          <a:p>
            <a:r>
              <a:rPr lang="en-US" altLang="zh-CN" sz="1800" dirty="0">
                <a:effectLst/>
                <a:ea typeface="等线" panose="02010600030101010101" pitchFamily="2" charset="-122"/>
                <a:cs typeface="Times New Roman" panose="02020603050405020304" pitchFamily="18" charset="0"/>
              </a:rPr>
              <a:t>in the Nigerian sample, the vast </a:t>
            </a:r>
          </a:p>
          <a:p>
            <a:r>
              <a:rPr lang="en-US" altLang="zh-CN" sz="1800" dirty="0">
                <a:effectLst/>
                <a:ea typeface="等线" panose="02010600030101010101" pitchFamily="2" charset="-122"/>
                <a:cs typeface="Times New Roman" panose="02020603050405020304" pitchFamily="18" charset="0"/>
              </a:rPr>
              <a:t>majority are graduate and undergraduate </a:t>
            </a:r>
          </a:p>
          <a:p>
            <a:r>
              <a:rPr lang="en-US" altLang="zh-CN" sz="1800" dirty="0">
                <a:effectLst/>
                <a:ea typeface="等线" panose="02010600030101010101" pitchFamily="2" charset="-122"/>
                <a:cs typeface="Times New Roman" panose="02020603050405020304" pitchFamily="18" charset="0"/>
              </a:rPr>
              <a:t>students.</a:t>
            </a:r>
            <a:endParaRPr lang="zh-CN" altLang="en-US" dirty="0"/>
          </a:p>
        </p:txBody>
      </p:sp>
    </p:spTree>
    <p:extLst>
      <p:ext uri="{BB962C8B-B14F-4D97-AF65-F5344CB8AC3E}">
        <p14:creationId xmlns:p14="http://schemas.microsoft.com/office/powerpoint/2010/main" val="55865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表, 饼图&#10;&#10;描述已自动生成">
            <a:extLst>
              <a:ext uri="{FF2B5EF4-FFF2-40B4-BE49-F238E27FC236}">
                <a16:creationId xmlns:a16="http://schemas.microsoft.com/office/drawing/2014/main" id="{7EF0CBD9-ACC9-BB18-E1FC-AD41EFE83367}"/>
              </a:ext>
            </a:extLst>
          </p:cNvPr>
          <p:cNvPicPr>
            <a:picLocks noChangeAspect="1"/>
          </p:cNvPicPr>
          <p:nvPr/>
        </p:nvPicPr>
        <p:blipFill rotWithShape="1">
          <a:blip r:embed="rId2">
            <a:extLst>
              <a:ext uri="{28A0092B-C50C-407E-A947-70E740481C1C}">
                <a14:useLocalDpi xmlns:a14="http://schemas.microsoft.com/office/drawing/2010/main" val="0"/>
              </a:ext>
            </a:extLst>
          </a:blip>
          <a:srcRect b="17709"/>
          <a:stretch/>
        </p:blipFill>
        <p:spPr>
          <a:xfrm>
            <a:off x="3747423" y="149174"/>
            <a:ext cx="8324850" cy="5137990"/>
          </a:xfrm>
          <a:prstGeom prst="rect">
            <a:avLst/>
          </a:prstGeom>
        </p:spPr>
      </p:pic>
      <p:pic>
        <p:nvPicPr>
          <p:cNvPr id="6" name="图片 5">
            <a:extLst>
              <a:ext uri="{FF2B5EF4-FFF2-40B4-BE49-F238E27FC236}">
                <a16:creationId xmlns:a16="http://schemas.microsoft.com/office/drawing/2014/main" id="{17413AFB-3CB0-1D17-953D-B602BFFD45FA}"/>
              </a:ext>
            </a:extLst>
          </p:cNvPr>
          <p:cNvPicPr>
            <a:picLocks noChangeAspect="1"/>
          </p:cNvPicPr>
          <p:nvPr/>
        </p:nvPicPr>
        <p:blipFill>
          <a:blip r:embed="rId3"/>
          <a:stretch>
            <a:fillRect/>
          </a:stretch>
        </p:blipFill>
        <p:spPr>
          <a:xfrm>
            <a:off x="3226346" y="5135125"/>
            <a:ext cx="8324850" cy="1314450"/>
          </a:xfrm>
          <a:prstGeom prst="rect">
            <a:avLst/>
          </a:prstGeom>
        </p:spPr>
      </p:pic>
      <p:sp>
        <p:nvSpPr>
          <p:cNvPr id="7" name="矩形: 圆角 6">
            <a:extLst>
              <a:ext uri="{FF2B5EF4-FFF2-40B4-BE49-F238E27FC236}">
                <a16:creationId xmlns:a16="http://schemas.microsoft.com/office/drawing/2014/main" id="{4E2D26D3-7B9F-B8C1-D094-26B8370AF1E9}"/>
              </a:ext>
            </a:extLst>
          </p:cNvPr>
          <p:cNvSpPr/>
          <p:nvPr/>
        </p:nvSpPr>
        <p:spPr>
          <a:xfrm>
            <a:off x="9839210" y="5792350"/>
            <a:ext cx="2185988" cy="657225"/>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8F6D279F-4434-8905-AB4C-9FCFE1263A7C}"/>
              </a:ext>
            </a:extLst>
          </p:cNvPr>
          <p:cNvSpPr txBox="1"/>
          <p:nvPr/>
        </p:nvSpPr>
        <p:spPr>
          <a:xfrm>
            <a:off x="952238" y="1399709"/>
            <a:ext cx="3877985" cy="646331"/>
          </a:xfrm>
          <a:prstGeom prst="rect">
            <a:avLst/>
          </a:prstGeom>
          <a:noFill/>
        </p:spPr>
        <p:txBody>
          <a:bodyPr wrap="none" rtlCol="0">
            <a:spAutoFit/>
          </a:bodyPr>
          <a:lstStyle/>
          <a:p>
            <a:r>
              <a:rPr lang="zh-CN" altLang="en-US" sz="1800" dirty="0">
                <a:effectLst/>
                <a:ea typeface="等线" panose="02010600030101010101" pitchFamily="2" charset="-122"/>
                <a:cs typeface="Times New Roman" panose="02020603050405020304" pitchFamily="18" charset="0"/>
              </a:rPr>
              <a:t>尼日利亚样本则主要集中在科学学科</a:t>
            </a:r>
            <a:endParaRPr lang="en-US" altLang="zh-CN" sz="1800" dirty="0">
              <a:effectLst/>
              <a:ea typeface="等线" panose="02010600030101010101" pitchFamily="2" charset="-122"/>
              <a:cs typeface="Times New Roman" panose="02020603050405020304" pitchFamily="18" charset="0"/>
            </a:endParaRPr>
          </a:p>
          <a:p>
            <a:r>
              <a:rPr lang="zh-CN" altLang="en-US" dirty="0">
                <a:ea typeface="等线" panose="02010600030101010101" pitchFamily="2" charset="-122"/>
                <a:cs typeface="Times New Roman" panose="02020603050405020304" pitchFamily="18" charset="0"/>
              </a:rPr>
              <a:t>和医药健康学科</a:t>
            </a:r>
            <a:endParaRPr lang="zh-CN" altLang="en-US" dirty="0"/>
          </a:p>
        </p:txBody>
      </p:sp>
      <p:sp>
        <p:nvSpPr>
          <p:cNvPr id="9" name="文本框 8">
            <a:extLst>
              <a:ext uri="{FF2B5EF4-FFF2-40B4-BE49-F238E27FC236}">
                <a16:creationId xmlns:a16="http://schemas.microsoft.com/office/drawing/2014/main" id="{A5558E54-F52D-B6F1-E3F7-F5BBB99A7690}"/>
              </a:ext>
            </a:extLst>
          </p:cNvPr>
          <p:cNvSpPr txBox="1"/>
          <p:nvPr/>
        </p:nvSpPr>
        <p:spPr>
          <a:xfrm>
            <a:off x="952237" y="3649548"/>
            <a:ext cx="4105611" cy="923330"/>
          </a:xfrm>
          <a:prstGeom prst="rect">
            <a:avLst/>
          </a:prstGeom>
          <a:noFill/>
        </p:spPr>
        <p:txBody>
          <a:bodyPr wrap="none" rtlCol="0">
            <a:spAutoFit/>
          </a:bodyPr>
          <a:lstStyle/>
          <a:p>
            <a:r>
              <a:rPr lang="en-US" altLang="zh-CN" sz="1800" dirty="0">
                <a:effectLst/>
                <a:ea typeface="等线" panose="02010600030101010101" pitchFamily="2" charset="-122"/>
                <a:cs typeface="Times New Roman" panose="02020603050405020304" pitchFamily="18" charset="0"/>
              </a:rPr>
              <a:t>The Nigerian sample mainly focuses on</a:t>
            </a:r>
          </a:p>
          <a:p>
            <a:r>
              <a:rPr lang="en-US" altLang="zh-CN" sz="1800" dirty="0">
                <a:effectLst/>
                <a:ea typeface="等线" panose="02010600030101010101" pitchFamily="2" charset="-122"/>
                <a:cs typeface="Times New Roman" panose="02020603050405020304" pitchFamily="18" charset="0"/>
              </a:rPr>
              <a:t> scientific disciplines and medical health</a:t>
            </a:r>
          </a:p>
          <a:p>
            <a:r>
              <a:rPr lang="en-US" altLang="zh-CN" sz="1800" dirty="0">
                <a:effectLst/>
                <a:ea typeface="等线" panose="02010600030101010101" pitchFamily="2" charset="-122"/>
                <a:cs typeface="Times New Roman" panose="02020603050405020304" pitchFamily="18" charset="0"/>
              </a:rPr>
              <a:t> sciences.</a:t>
            </a:r>
            <a:endParaRPr lang="zh-CN" altLang="en-US" dirty="0"/>
          </a:p>
        </p:txBody>
      </p:sp>
    </p:spTree>
    <p:extLst>
      <p:ext uri="{BB962C8B-B14F-4D97-AF65-F5344CB8AC3E}">
        <p14:creationId xmlns:p14="http://schemas.microsoft.com/office/powerpoint/2010/main" val="869605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图表&#10;&#10;描述已自动生成">
            <a:extLst>
              <a:ext uri="{FF2B5EF4-FFF2-40B4-BE49-F238E27FC236}">
                <a16:creationId xmlns:a16="http://schemas.microsoft.com/office/drawing/2014/main" id="{87A96E4F-6967-E00D-8999-261CC2EDED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2417" y="629038"/>
            <a:ext cx="7315215" cy="5486411"/>
          </a:xfrm>
          <a:prstGeom prst="rect">
            <a:avLst/>
          </a:prstGeom>
        </p:spPr>
      </p:pic>
      <p:sp>
        <p:nvSpPr>
          <p:cNvPr id="4" name="文本框 3">
            <a:extLst>
              <a:ext uri="{FF2B5EF4-FFF2-40B4-BE49-F238E27FC236}">
                <a16:creationId xmlns:a16="http://schemas.microsoft.com/office/drawing/2014/main" id="{443EB5E6-FC4F-93E6-0D38-FC1A443EDB91}"/>
              </a:ext>
            </a:extLst>
          </p:cNvPr>
          <p:cNvSpPr txBox="1"/>
          <p:nvPr/>
        </p:nvSpPr>
        <p:spPr>
          <a:xfrm>
            <a:off x="826114" y="1330610"/>
            <a:ext cx="3416320" cy="1477328"/>
          </a:xfrm>
          <a:prstGeom prst="rect">
            <a:avLst/>
          </a:prstGeom>
          <a:noFill/>
        </p:spPr>
        <p:txBody>
          <a:bodyPr wrap="none" rtlCol="0">
            <a:spAutoFit/>
          </a:bodyPr>
          <a:lstStyle/>
          <a:p>
            <a:r>
              <a:rPr lang="zh-CN" altLang="en-US" dirty="0"/>
              <a:t>中国的问卷流失情况比较平滑</a:t>
            </a:r>
            <a:endParaRPr lang="en-US" altLang="zh-CN" dirty="0"/>
          </a:p>
          <a:p>
            <a:r>
              <a:rPr lang="zh-CN" altLang="en-US" dirty="0"/>
              <a:t>与事先预想的</a:t>
            </a:r>
            <a:r>
              <a:rPr lang="en-US" altLang="zh-CN" dirty="0"/>
              <a:t>QRP</a:t>
            </a:r>
            <a:r>
              <a:rPr lang="zh-CN" altLang="en-US" dirty="0"/>
              <a:t>部分会有大</a:t>
            </a:r>
            <a:endParaRPr lang="en-US" altLang="zh-CN" dirty="0"/>
          </a:p>
          <a:p>
            <a:r>
              <a:rPr lang="zh-CN" altLang="en-US" dirty="0"/>
              <a:t>量流失不同，在每个阶段都有</a:t>
            </a:r>
            <a:endParaRPr lang="en-US" altLang="zh-CN" dirty="0"/>
          </a:p>
          <a:p>
            <a:r>
              <a:rPr lang="zh-CN" altLang="en-US" dirty="0"/>
              <a:t>流失，尤其是做到一半的时候，</a:t>
            </a:r>
            <a:endParaRPr lang="en-US" altLang="zh-CN" dirty="0"/>
          </a:p>
          <a:p>
            <a:r>
              <a:rPr lang="zh-CN" altLang="en-US" dirty="0"/>
              <a:t>主要流失原因可能还是长度</a:t>
            </a:r>
          </a:p>
        </p:txBody>
      </p:sp>
      <p:sp>
        <p:nvSpPr>
          <p:cNvPr id="5" name="文本框 4">
            <a:extLst>
              <a:ext uri="{FF2B5EF4-FFF2-40B4-BE49-F238E27FC236}">
                <a16:creationId xmlns:a16="http://schemas.microsoft.com/office/drawing/2014/main" id="{C6D8B0A0-7ED7-4F85-A772-B6A3E8FC28CE}"/>
              </a:ext>
            </a:extLst>
          </p:cNvPr>
          <p:cNvSpPr txBox="1"/>
          <p:nvPr/>
        </p:nvSpPr>
        <p:spPr>
          <a:xfrm>
            <a:off x="826114" y="3847837"/>
            <a:ext cx="4902304" cy="2031325"/>
          </a:xfrm>
          <a:prstGeom prst="rect">
            <a:avLst/>
          </a:prstGeom>
          <a:noFill/>
        </p:spPr>
        <p:txBody>
          <a:bodyPr wrap="none" rtlCol="0">
            <a:spAutoFit/>
          </a:bodyPr>
          <a:lstStyle/>
          <a:p>
            <a:r>
              <a:rPr lang="en-US" altLang="zh-CN" dirty="0"/>
              <a:t>The attrition of questionnaires in China</a:t>
            </a:r>
          </a:p>
          <a:p>
            <a:r>
              <a:rPr lang="en-US" altLang="zh-CN" dirty="0"/>
              <a:t> was relatively smooth, which differs from</a:t>
            </a:r>
          </a:p>
          <a:p>
            <a:r>
              <a:rPr lang="en-US" altLang="zh-CN" dirty="0"/>
              <a:t> the initial expectation that there would be</a:t>
            </a:r>
          </a:p>
          <a:p>
            <a:r>
              <a:rPr lang="en-US" altLang="zh-CN" dirty="0"/>
              <a:t> significant attrition in the QRP section. </a:t>
            </a:r>
          </a:p>
          <a:p>
            <a:r>
              <a:rPr lang="en-US" altLang="zh-CN" dirty="0"/>
              <a:t>Attrition occurred at every stage, especially</a:t>
            </a:r>
          </a:p>
          <a:p>
            <a:r>
              <a:rPr lang="en-US" altLang="zh-CN" dirty="0"/>
              <a:t> halfway through, and the main reason for </a:t>
            </a:r>
          </a:p>
          <a:p>
            <a:r>
              <a:rPr lang="en-US" altLang="zh-CN" dirty="0"/>
              <a:t>attrition is likely the length of the questionnaire.</a:t>
            </a:r>
            <a:endParaRPr lang="zh-CN" altLang="en-US" dirty="0"/>
          </a:p>
        </p:txBody>
      </p:sp>
    </p:spTree>
    <p:extLst>
      <p:ext uri="{BB962C8B-B14F-4D97-AF65-F5344CB8AC3E}">
        <p14:creationId xmlns:p14="http://schemas.microsoft.com/office/powerpoint/2010/main" val="3314391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表&#10;&#10;描述已自动生成">
            <a:extLst>
              <a:ext uri="{FF2B5EF4-FFF2-40B4-BE49-F238E27FC236}">
                <a16:creationId xmlns:a16="http://schemas.microsoft.com/office/drawing/2014/main" id="{349E86D6-D563-E458-A9A7-62A784E17A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5297" y="635344"/>
            <a:ext cx="7315215" cy="5486411"/>
          </a:xfrm>
          <a:prstGeom prst="rect">
            <a:avLst/>
          </a:prstGeom>
        </p:spPr>
      </p:pic>
      <p:sp>
        <p:nvSpPr>
          <p:cNvPr id="5" name="文本框 4">
            <a:extLst>
              <a:ext uri="{FF2B5EF4-FFF2-40B4-BE49-F238E27FC236}">
                <a16:creationId xmlns:a16="http://schemas.microsoft.com/office/drawing/2014/main" id="{B9D59987-6B38-9B1D-4F95-E2A2A8FFE7FC}"/>
              </a:ext>
            </a:extLst>
          </p:cNvPr>
          <p:cNvSpPr txBox="1"/>
          <p:nvPr/>
        </p:nvSpPr>
        <p:spPr>
          <a:xfrm>
            <a:off x="826114" y="1330610"/>
            <a:ext cx="3416320" cy="1200329"/>
          </a:xfrm>
          <a:prstGeom prst="rect">
            <a:avLst/>
          </a:prstGeom>
          <a:noFill/>
        </p:spPr>
        <p:txBody>
          <a:bodyPr wrap="none" rtlCol="0">
            <a:spAutoFit/>
          </a:bodyPr>
          <a:lstStyle/>
          <a:p>
            <a:r>
              <a:rPr lang="zh-CN" altLang="en-US" dirty="0"/>
              <a:t>尼日利亚这边和中国的流失情况</a:t>
            </a:r>
            <a:endParaRPr lang="en-US" altLang="zh-CN" dirty="0"/>
          </a:p>
          <a:p>
            <a:r>
              <a:rPr lang="zh-CN" altLang="en-US" dirty="0"/>
              <a:t>类似，也是大约做到一半左右，</a:t>
            </a:r>
            <a:endParaRPr lang="en-US" altLang="zh-CN" dirty="0"/>
          </a:p>
          <a:p>
            <a:r>
              <a:rPr lang="zh-CN" altLang="en-US" dirty="0"/>
              <a:t>也就是开始做多选题的时候有很</a:t>
            </a:r>
            <a:endParaRPr lang="en-US" altLang="zh-CN" dirty="0"/>
          </a:p>
          <a:p>
            <a:r>
              <a:rPr lang="zh-CN" altLang="en-US" dirty="0"/>
              <a:t>多人退出。</a:t>
            </a:r>
          </a:p>
        </p:txBody>
      </p:sp>
      <p:sp>
        <p:nvSpPr>
          <p:cNvPr id="6" name="文本框 5">
            <a:extLst>
              <a:ext uri="{FF2B5EF4-FFF2-40B4-BE49-F238E27FC236}">
                <a16:creationId xmlns:a16="http://schemas.microsoft.com/office/drawing/2014/main" id="{7A199286-D88F-2D38-456F-AF00EFAF8F10}"/>
              </a:ext>
            </a:extLst>
          </p:cNvPr>
          <p:cNvSpPr txBox="1"/>
          <p:nvPr/>
        </p:nvSpPr>
        <p:spPr>
          <a:xfrm>
            <a:off x="826114" y="3885675"/>
            <a:ext cx="3873176" cy="1477328"/>
          </a:xfrm>
          <a:prstGeom prst="rect">
            <a:avLst/>
          </a:prstGeom>
          <a:noFill/>
        </p:spPr>
        <p:txBody>
          <a:bodyPr wrap="none" rtlCol="0">
            <a:spAutoFit/>
          </a:bodyPr>
          <a:lstStyle/>
          <a:p>
            <a:r>
              <a:rPr lang="en-US" altLang="zh-CN" dirty="0"/>
              <a:t>The attrition situation in Nigeria is </a:t>
            </a:r>
          </a:p>
          <a:p>
            <a:r>
              <a:rPr lang="en-US" altLang="zh-CN" dirty="0"/>
              <a:t>similar to that in China, with many </a:t>
            </a:r>
          </a:p>
          <a:p>
            <a:r>
              <a:rPr lang="en-US" altLang="zh-CN" dirty="0"/>
              <a:t>people dropping out about halfway </a:t>
            </a:r>
          </a:p>
          <a:p>
            <a:r>
              <a:rPr lang="en-US" altLang="zh-CN" dirty="0"/>
              <a:t>through, which is when they start </a:t>
            </a:r>
          </a:p>
          <a:p>
            <a:r>
              <a:rPr lang="en-US" altLang="zh-CN" dirty="0"/>
              <a:t>answering multiple-choice questions.</a:t>
            </a:r>
            <a:endParaRPr lang="zh-CN" altLang="en-US" dirty="0"/>
          </a:p>
        </p:txBody>
      </p:sp>
    </p:spTree>
    <p:extLst>
      <p:ext uri="{BB962C8B-B14F-4D97-AF65-F5344CB8AC3E}">
        <p14:creationId xmlns:p14="http://schemas.microsoft.com/office/powerpoint/2010/main" val="210900190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102</TotalTime>
  <Words>636</Words>
  <Application>Microsoft Office PowerPoint</Application>
  <PresentationFormat>宽屏</PresentationFormat>
  <Paragraphs>81</Paragraphs>
  <Slides>13</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13</vt:i4>
      </vt:variant>
    </vt:vector>
  </HeadingPairs>
  <TitlesOfParts>
    <vt:vector size="17" baseType="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Owen Tuzki</dc:creator>
  <cp:lastModifiedBy>Owen Tuzki</cp:lastModifiedBy>
  <cp:revision>9</cp:revision>
  <dcterms:created xsi:type="dcterms:W3CDTF">2024-05-30T11:13:19Z</dcterms:created>
  <dcterms:modified xsi:type="dcterms:W3CDTF">2024-05-30T12:55:21Z</dcterms:modified>
</cp:coreProperties>
</file>