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8643" r:id="rId3"/>
    <p:sldId id="8639" r:id="rId4"/>
    <p:sldId id="8660" r:id="rId5"/>
    <p:sldId id="8670" r:id="rId6"/>
    <p:sldId id="8644" r:id="rId7"/>
    <p:sldId id="8662" r:id="rId8"/>
    <p:sldId id="8648" r:id="rId9"/>
    <p:sldId id="8651" r:id="rId10"/>
    <p:sldId id="8671" r:id="rId11"/>
    <p:sldId id="8645" r:id="rId12"/>
    <p:sldId id="8652" r:id="rId13"/>
    <p:sldId id="8663" r:id="rId14"/>
    <p:sldId id="8656" r:id="rId15"/>
    <p:sldId id="8664" r:id="rId16"/>
    <p:sldId id="8665" r:id="rId17"/>
    <p:sldId id="8666" r:id="rId18"/>
    <p:sldId id="8667" r:id="rId19"/>
    <p:sldId id="8668" r:id="rId20"/>
    <p:sldId id="8646" r:id="rId21"/>
    <p:sldId id="8669" r:id="rId22"/>
    <p:sldId id="8658" r:id="rId23"/>
    <p:sldId id="86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88C"/>
    <a:srgbClr val="2A303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101" d="100"/>
          <a:sy n="101" d="100"/>
        </p:scale>
        <p:origin x="352" y="6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好的，今天主要还是给智霖再详细的介绍一下项目的内容和进展，然后来讨论一下未来一两周需要去做的事情。</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1</a:t>
            </a:fld>
            <a:endParaRPr lang="zh-CN" altLang="en-US"/>
          </a:p>
        </p:txBody>
      </p:sp>
    </p:spTree>
    <p:extLst>
      <p:ext uri="{BB962C8B-B14F-4D97-AF65-F5344CB8AC3E}">
        <p14:creationId xmlns:p14="http://schemas.microsoft.com/office/powerpoint/2010/main" val="122721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那其实除了这四个方面我们还加了一些其他我们感兴趣的内容，比方说这样一题，我们想看看在中国这种受群体以及权威的影响更大的一个文化下，会不会对研究者做重复性研究产生某种程度上的影响。</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3341963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然后我们来聊一下项目现在进行到哪一步了</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11</a:t>
            </a:fld>
            <a:endParaRPr lang="zh-CN" altLang="en-US"/>
          </a:p>
        </p:txBody>
      </p:sp>
    </p:spTree>
    <p:extLst>
      <p:ext uri="{BB962C8B-B14F-4D97-AF65-F5344CB8AC3E}">
        <p14:creationId xmlns:p14="http://schemas.microsoft.com/office/powerpoint/2010/main" val="872446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我们目前已经初步编制好了问卷，然后传鹏帮忙在南师的本科生中发了一次问卷，作为一个试点研究，一共收到了</a:t>
            </a:r>
            <a:r>
              <a:rPr lang="en-US" altLang="zh-CN" dirty="0"/>
              <a:t>53</a:t>
            </a:r>
            <a:r>
              <a:rPr lang="zh-CN" altLang="en-US" dirty="0"/>
              <a:t>份有效样本。</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3317680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是怎么来处理和存放收到的这一个小样本的数据的呢，首先就是对数据做了预处理，去做一些清洗，编码，以及整理的工作，所以这边也能看到数据一共是有三个版本，从原始数据、编码数据到最后的一个干净的数据。</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422749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然后在数据的储存方面我们是在</a:t>
            </a:r>
            <a:r>
              <a:rPr lang="en-US" altLang="zh-CN" dirty="0" err="1"/>
              <a:t>cosn</a:t>
            </a:r>
            <a:r>
              <a:rPr lang="zh-CN" altLang="en-US" dirty="0"/>
              <a:t>的</a:t>
            </a:r>
            <a:r>
              <a:rPr lang="en-US" altLang="zh-CN" dirty="0" err="1"/>
              <a:t>github</a:t>
            </a:r>
            <a:r>
              <a:rPr lang="zh-CN" altLang="en-US" dirty="0"/>
              <a:t>上建立了一个库，把相关的数据和代码还有一些文件或者报告啥的放在这里，网址我一会儿复制给你。</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203253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对这个小样本数据做了哪些分析呢，其实和最后的正式分析差别不大主要也是包括描述性分析和探索性分析这两种。描述性分析会包括一些频次啊、比例啊、平均数啊或者标准差啊这些。然后探索性分析主要是一些相关啊、线性回归啊这些，来讨论一些变量之间的关联。比如说去讨论研究经验的差异带来的影响啊，不同学科之间会不会存在差异啊，态度能不能去预测实践意向啊，或者说过去成功进行过某个方面实践的，这种公共经验会不会有利于之后的实践意向啊等等。</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407934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的结果最后会怎么样来呈现呢，其实就是可视化的形式，这边举了一些例子，当然在接下来的推进过程中还是会反复修改和打磨的。像这边就是一个关于参与者对一些元素认识程度的描述，我们可以看到这里的一个频数还有比例，很明显在这个小样本里重复性研究的知名度是比较广的。</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764406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然后这张图是一个对不同元素的态度的一个汇总，但是现在样本量还太少了，所以，嗯，基本上没什么不好的态度，大家都满怀科研热情哈哈哈。</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3765968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然后这边就是关于障碍的题目，障碍的题目都是多选题，最后可能会换一种形式来表现，比方说给这些障碍分类然后做一个那种像雷达图一样的图。</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3203679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然后这边是一个重复性研究的态度对意向影响的一个图，就能看到两个变量之间存在的一个关系，那之后数据变多了就会更准确一些。</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19</a:t>
            </a:fld>
            <a:endParaRPr lang="zh-CN" altLang="en-US"/>
          </a:p>
        </p:txBody>
      </p:sp>
    </p:spTree>
    <p:extLst>
      <p:ext uri="{BB962C8B-B14F-4D97-AF65-F5344CB8AC3E}">
        <p14:creationId xmlns:p14="http://schemas.microsoft.com/office/powerpoint/2010/main" val="319814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然后我会从这四个方面来介绍</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2</a:t>
            </a:fld>
            <a:endParaRPr lang="zh-CN" altLang="en-US"/>
          </a:p>
        </p:txBody>
      </p:sp>
    </p:spTree>
    <p:extLst>
      <p:ext uri="{BB962C8B-B14F-4D97-AF65-F5344CB8AC3E}">
        <p14:creationId xmlns:p14="http://schemas.microsoft.com/office/powerpoint/2010/main" val="2286927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好的，然后是一些问题需要跟大家讨论一下。</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20</a:t>
            </a:fld>
            <a:endParaRPr lang="zh-CN" altLang="en-US"/>
          </a:p>
        </p:txBody>
      </p:sp>
    </p:spTree>
    <p:extLst>
      <p:ext uri="{BB962C8B-B14F-4D97-AF65-F5344CB8AC3E}">
        <p14:creationId xmlns:p14="http://schemas.microsoft.com/office/powerpoint/2010/main" val="4224235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接下来两周我们主要的工作还是完善这个问卷的内容，然后我们一起讨论一下觉得可以了就得拜托传鹏去</a:t>
            </a:r>
            <a:r>
              <a:rPr lang="en-US" altLang="zh-CN" dirty="0"/>
              <a:t>social</a:t>
            </a:r>
            <a:r>
              <a:rPr lang="zh-CN" altLang="en-US" dirty="0"/>
              <a:t>了。然后现在来看关于内容的话主要有这么些问题，包括这四个：</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3445870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22</a:t>
            </a:fld>
            <a:endParaRPr lang="zh-CN" altLang="en-US"/>
          </a:p>
        </p:txBody>
      </p:sp>
    </p:spTree>
    <p:extLst>
      <p:ext uri="{BB962C8B-B14F-4D97-AF65-F5344CB8AC3E}">
        <p14:creationId xmlns:p14="http://schemas.microsoft.com/office/powerpoint/2010/main" val="381736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那首先还是花几分钟的时间简单介绍一下项目的内容。</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3</a:t>
            </a:fld>
            <a:endParaRPr lang="zh-CN" altLang="en-US"/>
          </a:p>
        </p:txBody>
      </p:sp>
    </p:spTree>
    <p:extLst>
      <p:ext uri="{BB962C8B-B14F-4D97-AF65-F5344CB8AC3E}">
        <p14:creationId xmlns:p14="http://schemas.microsoft.com/office/powerpoint/2010/main" val="155571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问卷调查的背景是因为过往的关于开放科学的调查的样本集中在北美和欧洲等地区，对于很多发展中国家来说开放科学相关的研究会少不少，所以我们想要去了解关于中国的研究者对于开放科学这种新的科研实践有多少了解以及对它的态度和实践。所以调查本身是为了完成一个描述性的工作，而大多数有关开放科学的调查也是去做一个描述，然后去得到一个可视化的结果，比方说右边这个图。</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1659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我们也引入了一些人口学变量来方便做一些潜在的探索性研究，比如研究经验对研究者进行开放科学实践的态度或者障碍的影响等等。不过最重要的目标是通过对开放科学的多个元素入手，比如重复性研究啦、预注册啦等等方面去描述中国在这些方面的整体的一个情况。</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4291795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然后我们来看一下问卷的内容</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6</a:t>
            </a:fld>
            <a:endParaRPr lang="zh-CN" altLang="en-US"/>
          </a:p>
        </p:txBody>
      </p:sp>
    </p:spTree>
    <p:extLst>
      <p:ext uri="{BB962C8B-B14F-4D97-AF65-F5344CB8AC3E}">
        <p14:creationId xmlns:p14="http://schemas.microsoft.com/office/powerpoint/2010/main" val="200445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刚才提到我们的首要目的是去描述中国研究者对开放科学整体的态度和实践情况，那具体怎么去做呢？我们吧开放科学这个比较大的概念拆分成了一些元素，就像左边展示的那样，一共有</a:t>
            </a:r>
            <a:r>
              <a:rPr lang="en-US" altLang="zh-CN" dirty="0"/>
              <a:t>8</a:t>
            </a:r>
            <a:r>
              <a:rPr lang="zh-CN" altLang="en-US" dirty="0"/>
              <a:t>个元素再加上和开放科学相关的合作意愿、不当的研究实践以及人口学问题这三个方面，总共涉及了</a:t>
            </a:r>
            <a:r>
              <a:rPr lang="en-US" altLang="zh-CN" dirty="0"/>
              <a:t>11</a:t>
            </a:r>
            <a:r>
              <a:rPr lang="zh-CN" altLang="en-US" dirty="0"/>
              <a:t>个方面的问题。然后这八个核心的问题整体上是按照</a:t>
            </a:r>
            <a:r>
              <a:rPr lang="en-US" altLang="zh-CN" dirty="0"/>
              <a:t>4</a:t>
            </a:r>
            <a:r>
              <a:rPr lang="zh-CN" altLang="en-US" dirty="0"/>
              <a:t>个层次来递进式的询问。</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210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四个层次包括认识，也就是是否了解某个元素。然后态度，也就是是否支持某个元素。再来是意向，也就是未来是否愿意去进行某个元素的实践。最后是障碍，也就是询问参与者在进行开放科学实践的过冲中遇到哪些障碍力量。</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244437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分别举一些例子，大家可以直观的看到问题是如何呈现的，这是一个递进式的结构，前一个问题都可能对后一个问题产生影响，但是其实并不是这八个元素的每一个都严格地这样问了，因为有的元素好像不太适合其中的一些问法，比如说开放获取，这个更多的是政策或者说一种商业行为，所以就没办法去问研究者的一个行为意向。</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47927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3201F0D-B532-44D6-8B5B-C6A507DFD342}"/>
              </a:ext>
            </a:extLst>
          </p:cNvPr>
          <p:cNvSpPr/>
          <p:nvPr userDrawn="1"/>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7B520AB-EDB7-44EA-8FBE-F0228113CD8B}"/>
              </a:ext>
            </a:extLst>
          </p:cNvPr>
          <p:cNvSpPr/>
          <p:nvPr userDrawn="1"/>
        </p:nvSpPr>
        <p:spPr>
          <a:xfrm>
            <a:off x="420547" y="1188720"/>
            <a:ext cx="11350906" cy="5075830"/>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pic>
        <p:nvPicPr>
          <p:cNvPr id="6" name="图片 5">
            <a:extLst>
              <a:ext uri="{FF2B5EF4-FFF2-40B4-BE49-F238E27FC236}">
                <a16:creationId xmlns:a16="http://schemas.microsoft.com/office/drawing/2014/main" id="{48362F54-4305-418A-8B37-B749732C8C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853" t="12499" r="-1"/>
          <a:stretch/>
        </p:blipFill>
        <p:spPr>
          <a:xfrm flipH="1">
            <a:off x="0" y="0"/>
            <a:ext cx="1630680" cy="1656447"/>
          </a:xfrm>
          <a:prstGeom prst="rect">
            <a:avLst/>
          </a:prstGeom>
        </p:spPr>
      </p:pic>
    </p:spTree>
    <p:extLst>
      <p:ext uri="{BB962C8B-B14F-4D97-AF65-F5344CB8AC3E}">
        <p14:creationId xmlns:p14="http://schemas.microsoft.com/office/powerpoint/2010/main" val="402538052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49448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4908417"/>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973348"/>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8656463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4A702E35-15B5-4E1B-8D0D-C6A2AED8D458}"/>
              </a:ext>
            </a:extLst>
          </p:cNvPr>
          <p:cNvGrpSpPr/>
          <p:nvPr/>
        </p:nvGrpSpPr>
        <p:grpSpPr>
          <a:xfrm>
            <a:off x="622311" y="1704439"/>
            <a:ext cx="6340197" cy="3123921"/>
            <a:chOff x="709766" y="1769013"/>
            <a:chExt cx="6665667" cy="3123921"/>
          </a:xfrm>
        </p:grpSpPr>
        <p:sp>
          <p:nvSpPr>
            <p:cNvPr id="9" name="文本框 8">
              <a:extLst>
                <a:ext uri="{FF2B5EF4-FFF2-40B4-BE49-F238E27FC236}">
                  <a16:creationId xmlns:a16="http://schemas.microsoft.com/office/drawing/2014/main" id="{70708527-8C9F-4507-B3C6-7364A3688B4F}"/>
                </a:ext>
              </a:extLst>
            </p:cNvPr>
            <p:cNvSpPr txBox="1"/>
            <p:nvPr/>
          </p:nvSpPr>
          <p:spPr>
            <a:xfrm>
              <a:off x="709766" y="1769013"/>
              <a:ext cx="6665667" cy="1569660"/>
            </a:xfrm>
            <a:prstGeom prst="rect">
              <a:avLst/>
            </a:prstGeom>
            <a:noFill/>
          </p:spPr>
          <p:txBody>
            <a:bodyPr wrap="none" rtlCol="0">
              <a:spAutoFit/>
            </a:bodyPr>
            <a:lstStyle/>
            <a:p>
              <a:pPr algn="l"/>
              <a:r>
                <a:rPr lang="zh-CN" altLang="en-US" sz="4800" b="1" dirty="0">
                  <a:solidFill>
                    <a:schemeClr val="bg1"/>
                  </a:solidFill>
                  <a:latin typeface="方正黑体简体" panose="02000000000000000000" pitchFamily="2" charset="-122"/>
                  <a:ea typeface="方正黑体简体" panose="02000000000000000000" pitchFamily="2" charset="-122"/>
                </a:rPr>
                <a:t>中国研究者对开放科学</a:t>
              </a:r>
              <a:endParaRPr lang="en-US" altLang="zh-CN" sz="4800" b="1" dirty="0">
                <a:solidFill>
                  <a:schemeClr val="bg1"/>
                </a:solidFill>
                <a:latin typeface="方正黑体简体" panose="02000000000000000000" pitchFamily="2" charset="-122"/>
                <a:ea typeface="方正黑体简体" panose="02000000000000000000" pitchFamily="2" charset="-122"/>
              </a:endParaRPr>
            </a:p>
            <a:p>
              <a:pPr algn="l"/>
              <a:r>
                <a:rPr lang="zh-CN" altLang="en-US" sz="4800" b="1" dirty="0">
                  <a:solidFill>
                    <a:schemeClr val="bg1"/>
                  </a:solidFill>
                  <a:latin typeface="方正黑体简体" panose="02000000000000000000" pitchFamily="2" charset="-122"/>
                  <a:ea typeface="方正黑体简体" panose="02000000000000000000" pitchFamily="2" charset="-122"/>
                </a:rPr>
                <a:t>认识和实践的调查</a:t>
              </a:r>
              <a:endParaRPr lang="en-US" altLang="zh-CN" sz="4800" b="1" dirty="0">
                <a:solidFill>
                  <a:schemeClr val="bg1"/>
                </a:solidFill>
                <a:latin typeface="方正黑体简体" panose="02000000000000000000" pitchFamily="2" charset="-122"/>
                <a:ea typeface="方正黑体简体" panose="02000000000000000000" pitchFamily="2" charset="-122"/>
              </a:endParaRPr>
            </a:p>
          </p:txBody>
        </p:sp>
        <p:sp>
          <p:nvSpPr>
            <p:cNvPr id="10" name="文本框 9">
              <a:extLst>
                <a:ext uri="{FF2B5EF4-FFF2-40B4-BE49-F238E27FC236}">
                  <a16:creationId xmlns:a16="http://schemas.microsoft.com/office/drawing/2014/main" id="{6BFB1F0B-9CE7-45C4-9785-98B2FB1FC5E0}"/>
                </a:ext>
              </a:extLst>
            </p:cNvPr>
            <p:cNvSpPr txBox="1"/>
            <p:nvPr/>
          </p:nvSpPr>
          <p:spPr>
            <a:xfrm>
              <a:off x="1053571" y="2975095"/>
              <a:ext cx="5878197" cy="1015663"/>
            </a:xfrm>
            <a:prstGeom prst="rect">
              <a:avLst/>
            </a:prstGeom>
            <a:noFill/>
          </p:spPr>
          <p:txBody>
            <a:bodyPr wrap="square" rtlCol="0">
              <a:spAutoFit/>
            </a:bodyPr>
            <a:lstStyle/>
            <a:p>
              <a:pPr algn="dist"/>
              <a:endParaRPr lang="zh-CN" altLang="en-US" sz="6000" b="1" spc="600" dirty="0">
                <a:solidFill>
                  <a:schemeClr val="bg1"/>
                </a:solidFill>
                <a:latin typeface="Noto Sans S Chinese Regular" panose="020B0500000000000000" pitchFamily="34" charset="-122"/>
                <a:ea typeface="Noto Sans S Chinese Regular" panose="020B0500000000000000" pitchFamily="34" charset="-122"/>
              </a:endParaRPr>
            </a:p>
          </p:txBody>
        </p:sp>
        <p:sp>
          <p:nvSpPr>
            <p:cNvPr id="11" name="文本框 10">
              <a:extLst>
                <a:ext uri="{FF2B5EF4-FFF2-40B4-BE49-F238E27FC236}">
                  <a16:creationId xmlns:a16="http://schemas.microsoft.com/office/drawing/2014/main" id="{7A30456E-A0E5-4C4B-8844-77A3EA057838}"/>
                </a:ext>
              </a:extLst>
            </p:cNvPr>
            <p:cNvSpPr txBox="1"/>
            <p:nvPr/>
          </p:nvSpPr>
          <p:spPr>
            <a:xfrm>
              <a:off x="754347" y="3257071"/>
              <a:ext cx="5878197" cy="705834"/>
            </a:xfrm>
            <a:prstGeom prst="rect">
              <a:avLst/>
            </a:prstGeom>
            <a:noFill/>
          </p:spPr>
          <p:txBody>
            <a:bodyPr wrap="square" rtlCol="0" anchor="t">
              <a:spAutoFit/>
            </a:bodyPr>
            <a:lstStyle/>
            <a:p>
              <a:pPr algn="l">
                <a:lnSpc>
                  <a:spcPct val="150000"/>
                </a:lnSpc>
              </a:pPr>
              <a:r>
                <a:rPr lang="en-US" altLang="zh-CN" sz="1400" dirty="0">
                  <a:solidFill>
                    <a:schemeClr val="bg1"/>
                  </a:solidFill>
                  <a:latin typeface="Noto Sans S Chinese Regular" panose="020B0500000000000000" pitchFamily="34" charset="-122"/>
                  <a:ea typeface="Noto Sans S Chinese Regular" panose="020B0500000000000000" pitchFamily="34" charset="-122"/>
                  <a:sym typeface="+mn-ea"/>
                </a:rPr>
                <a:t>Survey of Chinese Researchers' Knowledge and Practice of Open Science</a:t>
              </a:r>
              <a:endParaRPr lang="zh-CN" altLang="en-US" sz="1400" dirty="0">
                <a:solidFill>
                  <a:schemeClr val="bg1"/>
                </a:solidFill>
                <a:latin typeface="Noto Sans S Chinese Regular" panose="020B0500000000000000" pitchFamily="34" charset="-122"/>
                <a:ea typeface="Noto Sans S Chinese Regular" panose="020B0500000000000000" pitchFamily="34" charset="-122"/>
                <a:sym typeface="+mn-ea"/>
              </a:endParaRPr>
            </a:p>
          </p:txBody>
        </p:sp>
        <p:sp>
          <p:nvSpPr>
            <p:cNvPr id="12" name="文本框 11">
              <a:extLst>
                <a:ext uri="{FF2B5EF4-FFF2-40B4-BE49-F238E27FC236}">
                  <a16:creationId xmlns:a16="http://schemas.microsoft.com/office/drawing/2014/main" id="{CCD06061-0C64-4061-81B5-1D91EABE7C26}"/>
                </a:ext>
              </a:extLst>
            </p:cNvPr>
            <p:cNvSpPr txBox="1"/>
            <p:nvPr/>
          </p:nvSpPr>
          <p:spPr>
            <a:xfrm>
              <a:off x="754347" y="4555749"/>
              <a:ext cx="3481705" cy="337185"/>
            </a:xfrm>
            <a:prstGeom prst="rect">
              <a:avLst/>
            </a:prstGeom>
            <a:noFill/>
          </p:spPr>
          <p:txBody>
            <a:bodyPr wrap="square" rtlCol="0" anchor="t">
              <a:spAutoFit/>
            </a:bodyPr>
            <a:lstStyle/>
            <a:p>
              <a:pPr algn="l"/>
              <a:r>
                <a:rPr lang="zh-CN" altLang="en-US" sz="1600" dirty="0">
                  <a:solidFill>
                    <a:schemeClr val="bg1"/>
                  </a:solidFill>
                  <a:latin typeface="Noto Sans S Chinese Regular" panose="020B0500000000000000" pitchFamily="34" charset="-122"/>
                  <a:ea typeface="Noto Sans S Chinese Regular" panose="020B0500000000000000" pitchFamily="34" charset="-122"/>
                  <a:sym typeface="+mn-ea"/>
                </a:rPr>
                <a:t>汇报人：刘佳辰</a:t>
              </a:r>
            </a:p>
          </p:txBody>
        </p:sp>
      </p:grpSp>
      <p:sp>
        <p:nvSpPr>
          <p:cNvPr id="8" name="矩形 7">
            <a:extLst>
              <a:ext uri="{FF2B5EF4-FFF2-40B4-BE49-F238E27FC236}">
                <a16:creationId xmlns:a16="http://schemas.microsoft.com/office/drawing/2014/main" id="{95D58BC1-B3CC-4787-8A1A-78093E064438}"/>
              </a:ext>
            </a:extLst>
          </p:cNvPr>
          <p:cNvSpPr/>
          <p:nvPr/>
        </p:nvSpPr>
        <p:spPr>
          <a:xfrm>
            <a:off x="420547" y="487363"/>
            <a:ext cx="11350906" cy="591466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pic>
        <p:nvPicPr>
          <p:cNvPr id="4" name="图片 3">
            <a:extLst>
              <a:ext uri="{FF2B5EF4-FFF2-40B4-BE49-F238E27FC236}">
                <a16:creationId xmlns:a16="http://schemas.microsoft.com/office/drawing/2014/main" id="{907F3BFF-FD16-4B2D-A4E0-337A81068F87}"/>
              </a:ext>
            </a:extLst>
          </p:cNvPr>
          <p:cNvPicPr>
            <a:picLocks noChangeAspect="1"/>
          </p:cNvPicPr>
          <p:nvPr/>
        </p:nvPicPr>
        <p:blipFill rotWithShape="1">
          <a:blip r:embed="rId3">
            <a:extLst>
              <a:ext uri="{28A0092B-C50C-407E-A947-70E740481C1C}">
                <a14:useLocalDpi xmlns:a14="http://schemas.microsoft.com/office/drawing/2010/main" val="0"/>
              </a:ext>
            </a:extLst>
          </a:blip>
          <a:srcRect l="-14853" t="12499" r="-1"/>
          <a:stretch/>
        </p:blipFill>
        <p:spPr>
          <a:xfrm>
            <a:off x="5898182" y="464732"/>
            <a:ext cx="6293817" cy="6393268"/>
          </a:xfrm>
          <a:prstGeom prst="rect">
            <a:avLst/>
          </a:prstGeom>
        </p:spPr>
      </p:pic>
      <p:pic>
        <p:nvPicPr>
          <p:cNvPr id="3" name="图片 2" descr="徽标&#10;&#10;描述已自动生成">
            <a:extLst>
              <a:ext uri="{FF2B5EF4-FFF2-40B4-BE49-F238E27FC236}">
                <a16:creationId xmlns:a16="http://schemas.microsoft.com/office/drawing/2014/main" id="{E848AD43-B164-861B-6865-9B088D332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9349" y="4006129"/>
            <a:ext cx="2079484" cy="1169710"/>
          </a:xfrm>
          <a:prstGeom prst="rect">
            <a:avLst/>
          </a:prstGeom>
        </p:spPr>
      </p:pic>
      <p:cxnSp>
        <p:nvCxnSpPr>
          <p:cNvPr id="7" name="直接连接符 6">
            <a:extLst>
              <a:ext uri="{FF2B5EF4-FFF2-40B4-BE49-F238E27FC236}">
                <a16:creationId xmlns:a16="http://schemas.microsoft.com/office/drawing/2014/main" id="{F4E151E2-B24A-F97A-1B0F-03458AA8A3A6}"/>
              </a:ext>
            </a:extLst>
          </p:cNvPr>
          <p:cNvCxnSpPr/>
          <p:nvPr/>
        </p:nvCxnSpPr>
        <p:spPr>
          <a:xfrm>
            <a:off x="2333177" y="4426957"/>
            <a:ext cx="0" cy="45404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问卷结构</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 name="图片 2" descr="图形用户界面, 文本, 应用程序, 电子邮件&#10;&#10;描述已自动生成">
            <a:extLst>
              <a:ext uri="{FF2B5EF4-FFF2-40B4-BE49-F238E27FC236}">
                <a16:creationId xmlns:a16="http://schemas.microsoft.com/office/drawing/2014/main" id="{9008FC2C-EA04-514F-880B-324460356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096" y="1618452"/>
            <a:ext cx="7899806" cy="382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392256"/>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3.</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项目进展</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277091043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试点研究</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 name="图片 2" descr="文本&#10;&#10;描述已自动生成">
            <a:extLst>
              <a:ext uri="{FF2B5EF4-FFF2-40B4-BE49-F238E27FC236}">
                <a16:creationId xmlns:a16="http://schemas.microsoft.com/office/drawing/2014/main" id="{911F3E0D-7834-3769-1BCB-C5530D477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69" y="2110073"/>
            <a:ext cx="6771933" cy="30849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0E2FAC83-9A63-2799-EE26-CE8D9110D43E}"/>
              </a:ext>
            </a:extLst>
          </p:cNvPr>
          <p:cNvSpPr txBox="1"/>
          <p:nvPr/>
        </p:nvSpPr>
        <p:spPr>
          <a:xfrm>
            <a:off x="8059332" y="3237070"/>
            <a:ext cx="3570208" cy="830997"/>
          </a:xfrm>
          <a:prstGeom prst="rect">
            <a:avLst/>
          </a:prstGeom>
          <a:noFill/>
        </p:spPr>
        <p:txBody>
          <a:bodyPr wrap="none" rtlCol="0">
            <a:spAutoFit/>
          </a:bodyPr>
          <a:lstStyle/>
          <a:p>
            <a:r>
              <a:rPr lang="en-US" altLang="zh-CN" sz="2400" dirty="0">
                <a:latin typeface="方正黑体简体" panose="02000000000000000000" pitchFamily="2" charset="-122"/>
                <a:ea typeface="方正黑体简体" panose="02000000000000000000" pitchFamily="2" charset="-122"/>
              </a:rPr>
              <a:t>53</a:t>
            </a:r>
            <a:r>
              <a:rPr lang="zh-CN" altLang="en-US" sz="2400" dirty="0">
                <a:latin typeface="方正黑体简体" panose="02000000000000000000" pitchFamily="2" charset="-122"/>
                <a:ea typeface="方正黑体简体" panose="02000000000000000000" pitchFamily="2" charset="-122"/>
              </a:rPr>
              <a:t>份有效样本</a:t>
            </a:r>
            <a:endParaRPr lang="en-US" altLang="zh-CN" sz="2400" dirty="0">
              <a:latin typeface="方正黑体简体" panose="02000000000000000000" pitchFamily="2" charset="-122"/>
              <a:ea typeface="方正黑体简体" panose="02000000000000000000" pitchFamily="2" charset="-122"/>
            </a:endParaRPr>
          </a:p>
          <a:p>
            <a:r>
              <a:rPr lang="zh-CN" altLang="en-US" sz="2400" dirty="0">
                <a:latin typeface="方正黑体简体" panose="02000000000000000000" pitchFamily="2" charset="-122"/>
                <a:ea typeface="方正黑体简体" panose="02000000000000000000" pitchFamily="2" charset="-122"/>
              </a:rPr>
              <a:t>样本为南师心理学本科生</a:t>
            </a:r>
          </a:p>
        </p:txBody>
      </p:sp>
    </p:spTree>
    <p:extLst>
      <p:ext uri="{BB962C8B-B14F-4D97-AF65-F5344CB8AC3E}">
        <p14:creationId xmlns:p14="http://schemas.microsoft.com/office/powerpoint/2010/main" val="99548625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3292079" y="390584"/>
            <a:ext cx="5793581"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我们如何处理和存放获得的数据？</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6" name="图片 5" descr="图片包含 图形用户界面&#10;&#10;描述已自动生成">
            <a:extLst>
              <a:ext uri="{FF2B5EF4-FFF2-40B4-BE49-F238E27FC236}">
                <a16:creationId xmlns:a16="http://schemas.microsoft.com/office/drawing/2014/main" id="{9EA08159-F6DC-6EFC-D85D-34B4F2A8C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908" y="1677549"/>
            <a:ext cx="2416318" cy="964310"/>
          </a:xfrm>
          <a:prstGeom prst="rect">
            <a:avLst/>
          </a:prstGeom>
        </p:spPr>
      </p:pic>
      <p:pic>
        <p:nvPicPr>
          <p:cNvPr id="8" name="图片 7" descr="图片包含 文本&#10;&#10;描述已自动生成">
            <a:extLst>
              <a:ext uri="{FF2B5EF4-FFF2-40B4-BE49-F238E27FC236}">
                <a16:creationId xmlns:a16="http://schemas.microsoft.com/office/drawing/2014/main" id="{2B3227CF-3C81-4649-2FD0-3A2B5BE6F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3236" y="1704419"/>
            <a:ext cx="2763475" cy="910570"/>
          </a:xfrm>
          <a:prstGeom prst="rect">
            <a:avLst/>
          </a:prstGeom>
        </p:spPr>
      </p:pic>
      <p:pic>
        <p:nvPicPr>
          <p:cNvPr id="10" name="图片 9" descr="文本&#10;&#10;描述已自动生成">
            <a:extLst>
              <a:ext uri="{FF2B5EF4-FFF2-40B4-BE49-F238E27FC236}">
                <a16:creationId xmlns:a16="http://schemas.microsoft.com/office/drawing/2014/main" id="{52959C7D-555E-D8A1-1CF3-91BF4001C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8721" y="1420240"/>
            <a:ext cx="2337656" cy="1502779"/>
          </a:xfrm>
          <a:prstGeom prst="rect">
            <a:avLst/>
          </a:prstGeom>
        </p:spPr>
      </p:pic>
      <p:pic>
        <p:nvPicPr>
          <p:cNvPr id="13" name="图片 12" descr="一些文字和图案&#10;&#10;描述已自动生成">
            <a:extLst>
              <a:ext uri="{FF2B5EF4-FFF2-40B4-BE49-F238E27FC236}">
                <a16:creationId xmlns:a16="http://schemas.microsoft.com/office/drawing/2014/main" id="{DB041F4E-2175-F601-92CB-D7CBD7859E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779" y="2739938"/>
            <a:ext cx="2492038" cy="3164115"/>
          </a:xfrm>
          <a:prstGeom prst="rect">
            <a:avLst/>
          </a:prstGeom>
        </p:spPr>
      </p:pic>
      <p:pic>
        <p:nvPicPr>
          <p:cNvPr id="15" name="图片 14" descr="图片包含 表格&#10;&#10;描述已自动生成">
            <a:extLst>
              <a:ext uri="{FF2B5EF4-FFF2-40B4-BE49-F238E27FC236}">
                <a16:creationId xmlns:a16="http://schemas.microsoft.com/office/drawing/2014/main" id="{33059F6B-DC1E-C950-A644-68A8947503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8955" y="2739938"/>
            <a:ext cx="2492037" cy="3077696"/>
          </a:xfrm>
          <a:prstGeom prst="rect">
            <a:avLst/>
          </a:prstGeom>
        </p:spPr>
      </p:pic>
      <p:pic>
        <p:nvPicPr>
          <p:cNvPr id="17" name="图片 16" descr="表格&#10;&#10;描述已自动生成">
            <a:extLst>
              <a:ext uri="{FF2B5EF4-FFF2-40B4-BE49-F238E27FC236}">
                <a16:creationId xmlns:a16="http://schemas.microsoft.com/office/drawing/2014/main" id="{E7D98B30-78F3-2B9D-1112-3B9B5C8A9C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1530" y="2957750"/>
            <a:ext cx="2492037" cy="2859884"/>
          </a:xfrm>
          <a:prstGeom prst="rect">
            <a:avLst/>
          </a:prstGeom>
        </p:spPr>
      </p:pic>
    </p:spTree>
    <p:extLst>
      <p:ext uri="{BB962C8B-B14F-4D97-AF65-F5344CB8AC3E}">
        <p14:creationId xmlns:p14="http://schemas.microsoft.com/office/powerpoint/2010/main" val="102869587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3292079" y="390584"/>
            <a:ext cx="5793581"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我们如何处理和存放获得的数据？</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2" name="图片 1" descr="图形用户界面, 应用程序&#10;&#10;描述已自动生成">
            <a:extLst>
              <a:ext uri="{FF2B5EF4-FFF2-40B4-BE49-F238E27FC236}">
                <a16:creationId xmlns:a16="http://schemas.microsoft.com/office/drawing/2014/main" id="{52411BE5-1210-2EDD-549A-61BA6995C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056" y="1794254"/>
            <a:ext cx="6559887" cy="21146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descr="图形用户界面, 文本, 应用程序, 电子邮件&#10;&#10;描述已自动生成">
            <a:extLst>
              <a:ext uri="{FF2B5EF4-FFF2-40B4-BE49-F238E27FC236}">
                <a16:creationId xmlns:a16="http://schemas.microsoft.com/office/drawing/2014/main" id="{67D693AA-F593-88AA-31D4-A9241CC4090A}"/>
              </a:ext>
            </a:extLst>
          </p:cNvPr>
          <p:cNvPicPr>
            <a:picLocks noChangeAspect="1"/>
          </p:cNvPicPr>
          <p:nvPr/>
        </p:nvPicPr>
        <p:blipFill rotWithShape="1">
          <a:blip r:embed="rId4">
            <a:extLst>
              <a:ext uri="{28A0092B-C50C-407E-A947-70E740481C1C}">
                <a14:useLocalDpi xmlns:a14="http://schemas.microsoft.com/office/drawing/2010/main" val="0"/>
              </a:ext>
            </a:extLst>
          </a:blip>
          <a:srcRect b="40662"/>
          <a:stretch/>
        </p:blipFill>
        <p:spPr>
          <a:xfrm>
            <a:off x="3336821" y="4140130"/>
            <a:ext cx="5518359" cy="1381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658EE9AA-60EC-13CD-3D9A-20B5788FDE89}"/>
              </a:ext>
            </a:extLst>
          </p:cNvPr>
          <p:cNvSpPr txBox="1"/>
          <p:nvPr/>
        </p:nvSpPr>
        <p:spPr>
          <a:xfrm>
            <a:off x="4772462" y="4140129"/>
            <a:ext cx="4333238" cy="369332"/>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b="1" dirty="0">
                <a:latin typeface="Times New Roman" panose="02020603050405020304" pitchFamily="18" charset="0"/>
                <a:cs typeface="Times New Roman" panose="02020603050405020304" pitchFamily="18" charset="0"/>
              </a:rPr>
              <a:t>https://github.com/OpenSci-CN/surveyOS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95746"/>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3292079" y="390584"/>
            <a:ext cx="5793581"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我们会进行哪些分析，得到哪些结果？</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sp>
        <p:nvSpPr>
          <p:cNvPr id="5" name="文本框 4">
            <a:extLst>
              <a:ext uri="{FF2B5EF4-FFF2-40B4-BE49-F238E27FC236}">
                <a16:creationId xmlns:a16="http://schemas.microsoft.com/office/drawing/2014/main" id="{325C1139-C01F-B175-1EAE-2EEC05FEFEB5}"/>
              </a:ext>
            </a:extLst>
          </p:cNvPr>
          <p:cNvSpPr txBox="1"/>
          <p:nvPr/>
        </p:nvSpPr>
        <p:spPr>
          <a:xfrm>
            <a:off x="2410104" y="1729799"/>
            <a:ext cx="3841116" cy="1077218"/>
          </a:xfrm>
          <a:prstGeom prst="rect">
            <a:avLst/>
          </a:prstGeom>
          <a:noFill/>
        </p:spPr>
        <p:txBody>
          <a:bodyPr wrap="none" rtlCol="0">
            <a:spAutoFit/>
          </a:bodyPr>
          <a:lstStyle/>
          <a:p>
            <a:r>
              <a:rPr lang="zh-CN" altLang="en-US" sz="3200" dirty="0">
                <a:solidFill>
                  <a:srgbClr val="3A688C"/>
                </a:solidFill>
                <a:latin typeface="方正黑体简体" panose="02000000000000000000" pitchFamily="2" charset="-122"/>
                <a:ea typeface="方正黑体简体" panose="02000000000000000000" pitchFamily="2" charset="-122"/>
              </a:rPr>
              <a:t>描述性分析            </a:t>
            </a:r>
            <a:r>
              <a:rPr lang="en-US" altLang="zh-CN" sz="3200" dirty="0">
                <a:solidFill>
                  <a:srgbClr val="3A688C"/>
                </a:solidFill>
                <a:latin typeface="方正黑体简体" panose="02000000000000000000" pitchFamily="2" charset="-122"/>
                <a:ea typeface="方正黑体简体" panose="02000000000000000000" pitchFamily="2" charset="-122"/>
              </a:rPr>
              <a:t>+</a:t>
            </a:r>
          </a:p>
          <a:p>
            <a:r>
              <a:rPr lang="zh-CN" altLang="en-US" sz="3200" dirty="0">
                <a:solidFill>
                  <a:srgbClr val="3A688C"/>
                </a:solidFill>
                <a:latin typeface="方正黑体简体" panose="02000000000000000000" pitchFamily="2" charset="-122"/>
                <a:ea typeface="方正黑体简体" panose="02000000000000000000" pitchFamily="2" charset="-122"/>
              </a:rPr>
              <a:t>（频次等）</a:t>
            </a:r>
          </a:p>
        </p:txBody>
      </p:sp>
      <p:sp>
        <p:nvSpPr>
          <p:cNvPr id="6" name="文本框 5">
            <a:extLst>
              <a:ext uri="{FF2B5EF4-FFF2-40B4-BE49-F238E27FC236}">
                <a16:creationId xmlns:a16="http://schemas.microsoft.com/office/drawing/2014/main" id="{BDB6F4AC-2F2A-3C98-D6E2-3FCE0556E193}"/>
              </a:ext>
            </a:extLst>
          </p:cNvPr>
          <p:cNvSpPr txBox="1"/>
          <p:nvPr/>
        </p:nvSpPr>
        <p:spPr>
          <a:xfrm>
            <a:off x="7592279" y="1729800"/>
            <a:ext cx="2236510" cy="1077218"/>
          </a:xfrm>
          <a:prstGeom prst="rect">
            <a:avLst/>
          </a:prstGeom>
          <a:noFill/>
        </p:spPr>
        <p:txBody>
          <a:bodyPr wrap="none" rtlCol="0">
            <a:spAutoFit/>
          </a:bodyPr>
          <a:lstStyle/>
          <a:p>
            <a:r>
              <a:rPr lang="zh-CN" altLang="en-US" sz="3200" dirty="0">
                <a:solidFill>
                  <a:srgbClr val="3A688C"/>
                </a:solidFill>
                <a:latin typeface="方正黑体简体" panose="02000000000000000000" pitchFamily="2" charset="-122"/>
                <a:ea typeface="方正黑体简体" panose="02000000000000000000" pitchFamily="2" charset="-122"/>
              </a:rPr>
              <a:t>探索性分析</a:t>
            </a:r>
            <a:endParaRPr lang="en-US" altLang="zh-CN" sz="3200" dirty="0">
              <a:solidFill>
                <a:srgbClr val="3A688C"/>
              </a:solidFill>
              <a:latin typeface="方正黑体简体" panose="02000000000000000000" pitchFamily="2" charset="-122"/>
              <a:ea typeface="方正黑体简体" panose="02000000000000000000" pitchFamily="2" charset="-122"/>
            </a:endParaRPr>
          </a:p>
          <a:p>
            <a:r>
              <a:rPr lang="zh-CN" altLang="en-US" sz="3200" dirty="0">
                <a:solidFill>
                  <a:srgbClr val="3A688C"/>
                </a:solidFill>
                <a:latin typeface="方正黑体简体" panose="02000000000000000000" pitchFamily="2" charset="-122"/>
                <a:ea typeface="方正黑体简体" panose="02000000000000000000" pitchFamily="2" charset="-122"/>
              </a:rPr>
              <a:t>（相关等）</a:t>
            </a:r>
          </a:p>
        </p:txBody>
      </p:sp>
      <p:pic>
        <p:nvPicPr>
          <p:cNvPr id="10" name="图片 9" descr="文本&#10;&#10;描述已自动生成">
            <a:extLst>
              <a:ext uri="{FF2B5EF4-FFF2-40B4-BE49-F238E27FC236}">
                <a16:creationId xmlns:a16="http://schemas.microsoft.com/office/drawing/2014/main" id="{90F2F90C-69DD-21E0-CA16-88C3290F3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65" y="3776900"/>
            <a:ext cx="3727642" cy="997001"/>
          </a:xfrm>
          <a:prstGeom prst="rect">
            <a:avLst/>
          </a:prstGeom>
        </p:spPr>
      </p:pic>
      <p:pic>
        <p:nvPicPr>
          <p:cNvPr id="12" name="图片 11" descr="文本&#10;&#10;描述已自动生成">
            <a:extLst>
              <a:ext uri="{FF2B5EF4-FFF2-40B4-BE49-F238E27FC236}">
                <a16:creationId xmlns:a16="http://schemas.microsoft.com/office/drawing/2014/main" id="{BAB9B115-990B-DFBC-6869-5451F8286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591" y="3115382"/>
            <a:ext cx="4301803" cy="2431677"/>
          </a:xfrm>
          <a:prstGeom prst="rect">
            <a:avLst/>
          </a:prstGeom>
        </p:spPr>
      </p:pic>
    </p:spTree>
    <p:extLst>
      <p:ext uri="{BB962C8B-B14F-4D97-AF65-F5344CB8AC3E}">
        <p14:creationId xmlns:p14="http://schemas.microsoft.com/office/powerpoint/2010/main" val="4173735382"/>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8">
            <a:extLst>
              <a:ext uri="{FF2B5EF4-FFF2-40B4-BE49-F238E27FC236}">
                <a16:creationId xmlns:a16="http://schemas.microsoft.com/office/drawing/2014/main" id="{40BDE7E1-2DFA-47EE-989F-6499528FC109}"/>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zh-CN" altLang="en-US" sz="3600" b="1" kern="1200" dirty="0">
                <a:solidFill>
                  <a:srgbClr val="FFFFFF"/>
                </a:solidFill>
                <a:latin typeface="方正黑体简体" panose="02000000000000000000" pitchFamily="2" charset="-122"/>
                <a:ea typeface="方正黑体简体" panose="02000000000000000000" pitchFamily="2" charset="-122"/>
                <a:cs typeface="+mj-cs"/>
                <a:sym typeface="Arial" panose="020B0604020202020204" pitchFamily="34" charset="0"/>
              </a:rPr>
              <a:t>我们会以什么形式呈现我们的结果？</a:t>
            </a:r>
          </a:p>
        </p:txBody>
      </p:sp>
      <p:pic>
        <p:nvPicPr>
          <p:cNvPr id="3" name="图片 2" descr="图表, 条形图&#10;&#10;描述已自动生成">
            <a:extLst>
              <a:ext uri="{FF2B5EF4-FFF2-40B4-BE49-F238E27FC236}">
                <a16:creationId xmlns:a16="http://schemas.microsoft.com/office/drawing/2014/main" id="{9827C418-9263-55F2-1D7A-34C135448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16" y="952881"/>
            <a:ext cx="6780700" cy="49499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369520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8">
            <a:extLst>
              <a:ext uri="{FF2B5EF4-FFF2-40B4-BE49-F238E27FC236}">
                <a16:creationId xmlns:a16="http://schemas.microsoft.com/office/drawing/2014/main" id="{40BDE7E1-2DFA-47EE-989F-6499528FC109}"/>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zh-CN" altLang="en-US" sz="3600" b="1" kern="1200" dirty="0">
                <a:solidFill>
                  <a:srgbClr val="FFFFFF"/>
                </a:solidFill>
                <a:latin typeface="方正黑体简体" panose="02000000000000000000" pitchFamily="2" charset="-122"/>
                <a:ea typeface="方正黑体简体" panose="02000000000000000000" pitchFamily="2" charset="-122"/>
                <a:cs typeface="+mj-cs"/>
                <a:sym typeface="Arial" panose="020B0604020202020204" pitchFamily="34" charset="0"/>
              </a:rPr>
              <a:t>我们会以什么形式呈现我们的结果？</a:t>
            </a:r>
          </a:p>
        </p:txBody>
      </p:sp>
      <p:pic>
        <p:nvPicPr>
          <p:cNvPr id="5" name="图片 4" descr="图表, 条形图&#10;&#10;描述已自动生成">
            <a:extLst>
              <a:ext uri="{FF2B5EF4-FFF2-40B4-BE49-F238E27FC236}">
                <a16:creationId xmlns:a16="http://schemas.microsoft.com/office/drawing/2014/main" id="{E56A84A6-B0BF-4A7A-89DF-B2A07747F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16" y="868121"/>
            <a:ext cx="6780700" cy="51194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7688638"/>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8">
            <a:extLst>
              <a:ext uri="{FF2B5EF4-FFF2-40B4-BE49-F238E27FC236}">
                <a16:creationId xmlns:a16="http://schemas.microsoft.com/office/drawing/2014/main" id="{40BDE7E1-2DFA-47EE-989F-6499528FC109}"/>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zh-CN" altLang="en-US" sz="3600" b="1" kern="1200" dirty="0">
                <a:solidFill>
                  <a:srgbClr val="FFFFFF"/>
                </a:solidFill>
                <a:latin typeface="方正黑体简体" panose="02000000000000000000" pitchFamily="2" charset="-122"/>
                <a:ea typeface="方正黑体简体" panose="02000000000000000000" pitchFamily="2" charset="-122"/>
                <a:cs typeface="+mj-cs"/>
                <a:sym typeface="Arial" panose="020B0604020202020204" pitchFamily="34" charset="0"/>
              </a:rPr>
              <a:t>我们会以什么形式呈现我们的结果？</a:t>
            </a:r>
          </a:p>
        </p:txBody>
      </p:sp>
      <p:pic>
        <p:nvPicPr>
          <p:cNvPr id="4" name="图片 3" descr="表格&#10;&#10;低可信度描述已自动生成">
            <a:extLst>
              <a:ext uri="{FF2B5EF4-FFF2-40B4-BE49-F238E27FC236}">
                <a16:creationId xmlns:a16="http://schemas.microsoft.com/office/drawing/2014/main" id="{07D6D523-3FEF-7A89-DE4E-A2018EB2E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542" y="643466"/>
            <a:ext cx="6532247" cy="5568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479746"/>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8">
            <a:extLst>
              <a:ext uri="{FF2B5EF4-FFF2-40B4-BE49-F238E27FC236}">
                <a16:creationId xmlns:a16="http://schemas.microsoft.com/office/drawing/2014/main" id="{40BDE7E1-2DFA-47EE-989F-6499528FC109}"/>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zh-CN" altLang="en-US" sz="3600" b="1" kern="1200" dirty="0">
                <a:solidFill>
                  <a:srgbClr val="FFFFFF"/>
                </a:solidFill>
                <a:latin typeface="方正黑体简体" panose="02000000000000000000" pitchFamily="2" charset="-122"/>
                <a:ea typeface="方正黑体简体" panose="02000000000000000000" pitchFamily="2" charset="-122"/>
                <a:cs typeface="+mj-cs"/>
                <a:sym typeface="Arial" panose="020B0604020202020204" pitchFamily="34" charset="0"/>
              </a:rPr>
              <a:t>我们会以什么形式呈现我们的结果？</a:t>
            </a:r>
          </a:p>
        </p:txBody>
      </p:sp>
      <p:pic>
        <p:nvPicPr>
          <p:cNvPr id="3" name="图片 2" descr="图表, 散点图&#10;&#10;描述已自动生成">
            <a:extLst>
              <a:ext uri="{FF2B5EF4-FFF2-40B4-BE49-F238E27FC236}">
                <a16:creationId xmlns:a16="http://schemas.microsoft.com/office/drawing/2014/main" id="{A8CD7283-72BE-92AC-3E24-20D2E0056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773" y="643466"/>
            <a:ext cx="5025786" cy="5568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9676153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097280"/>
            <a:ext cx="11350906" cy="4694830"/>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pic>
        <p:nvPicPr>
          <p:cNvPr id="4" name="图片 3">
            <a:extLst>
              <a:ext uri="{FF2B5EF4-FFF2-40B4-BE49-F238E27FC236}">
                <a16:creationId xmlns:a16="http://schemas.microsoft.com/office/drawing/2014/main" id="{907F3BFF-FD16-4B2D-A4E0-337A81068F87}"/>
              </a:ext>
            </a:extLst>
          </p:cNvPr>
          <p:cNvPicPr>
            <a:picLocks noChangeAspect="1"/>
          </p:cNvPicPr>
          <p:nvPr/>
        </p:nvPicPr>
        <p:blipFill rotWithShape="1">
          <a:blip r:embed="rId13">
            <a:extLst>
              <a:ext uri="{28A0092B-C50C-407E-A947-70E740481C1C}">
                <a14:useLocalDpi xmlns:a14="http://schemas.microsoft.com/office/drawing/2010/main" val="0"/>
              </a:ext>
            </a:extLst>
          </a:blip>
          <a:srcRect l="-14853" t="12499" r="-1"/>
          <a:stretch/>
        </p:blipFill>
        <p:spPr>
          <a:xfrm>
            <a:off x="6495803" y="1071796"/>
            <a:ext cx="5696197" cy="5786204"/>
          </a:xfrm>
          <a:prstGeom prst="rect">
            <a:avLst/>
          </a:prstGeom>
        </p:spPr>
      </p:pic>
      <p:sp>
        <p:nvSpPr>
          <p:cNvPr id="14" name="MH_Others_1">
            <a:extLst>
              <a:ext uri="{FF2B5EF4-FFF2-40B4-BE49-F238E27FC236}">
                <a16:creationId xmlns:a16="http://schemas.microsoft.com/office/drawing/2014/main" id="{7750FE08-4CB7-48C5-B30A-5DC8B8E224FB}"/>
              </a:ext>
            </a:extLst>
          </p:cNvPr>
          <p:cNvSpPr txBox="1"/>
          <p:nvPr>
            <p:custDataLst>
              <p:tags r:id="rId1"/>
            </p:custDataLst>
          </p:nvPr>
        </p:nvSpPr>
        <p:spPr>
          <a:xfrm>
            <a:off x="1556476" y="1689235"/>
            <a:ext cx="1015663" cy="3597835"/>
          </a:xfrm>
          <a:prstGeom prst="rect">
            <a:avLst/>
          </a:prstGeom>
          <a:noFill/>
        </p:spPr>
        <p:txBody>
          <a:bodyPr vert="eaVert" wrap="square" lIns="0" tIns="0" rIns="0" bIns="0" rtlCol="0" anchor="ctr" anchorCtr="0">
            <a:spAutoFit/>
          </a:bodyPr>
          <a:lstStyle/>
          <a:p>
            <a:pPr algn="ctr"/>
            <a:r>
              <a:rPr lang="zh-CN" altLang="en-US" sz="6600" spc="6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目录</a:t>
            </a:r>
          </a:p>
        </p:txBody>
      </p:sp>
      <p:sp>
        <p:nvSpPr>
          <p:cNvPr id="15" name="MH_Others_2">
            <a:extLst>
              <a:ext uri="{FF2B5EF4-FFF2-40B4-BE49-F238E27FC236}">
                <a16:creationId xmlns:a16="http://schemas.microsoft.com/office/drawing/2014/main" id="{842B27F8-93A6-428E-84E3-B61B537AE277}"/>
              </a:ext>
            </a:extLst>
          </p:cNvPr>
          <p:cNvSpPr txBox="1"/>
          <p:nvPr>
            <p:custDataLst>
              <p:tags r:id="rId2"/>
            </p:custDataLst>
          </p:nvPr>
        </p:nvSpPr>
        <p:spPr>
          <a:xfrm rot="5400000">
            <a:off x="-238467" y="3303487"/>
            <a:ext cx="3128221" cy="369332"/>
          </a:xfrm>
          <a:prstGeom prst="rect">
            <a:avLst/>
          </a:prstGeom>
          <a:noFill/>
        </p:spPr>
        <p:txBody>
          <a:bodyPr wrap="square" lIns="0" tIns="0" rIns="0" bIns="0">
            <a:spAutoFit/>
          </a:bodyPr>
          <a:lstStyle/>
          <a:p>
            <a:pPr algn="ctr">
              <a:defRPr/>
            </a:pPr>
            <a:r>
              <a:rPr lang="en-US" altLang="zh-CN" sz="2400" b="1"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CONTENTS</a:t>
            </a:r>
            <a:endParaRPr lang="zh-CN" altLang="en-US" sz="2400" b="1"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sp>
        <p:nvSpPr>
          <p:cNvPr id="16" name="MH_Number_1">
            <a:extLst>
              <a:ext uri="{FF2B5EF4-FFF2-40B4-BE49-F238E27FC236}">
                <a16:creationId xmlns:a16="http://schemas.microsoft.com/office/drawing/2014/main" id="{8D2B67BB-6D8E-42F7-8D65-0D9361E50F41}"/>
              </a:ext>
            </a:extLst>
          </p:cNvPr>
          <p:cNvSpPr/>
          <p:nvPr>
            <p:custDataLst>
              <p:tags r:id="rId3"/>
            </p:custDataLst>
          </p:nvPr>
        </p:nvSpPr>
        <p:spPr>
          <a:xfrm>
            <a:off x="3527853" y="1987451"/>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1</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17" name="MH_Entry_1">
            <a:extLst>
              <a:ext uri="{FF2B5EF4-FFF2-40B4-BE49-F238E27FC236}">
                <a16:creationId xmlns:a16="http://schemas.microsoft.com/office/drawing/2014/main" id="{06BD5E2F-28E4-4A33-91C9-A929CF345817}"/>
              </a:ext>
            </a:extLst>
          </p:cNvPr>
          <p:cNvSpPr/>
          <p:nvPr>
            <p:custDataLst>
              <p:tags r:id="rId4"/>
            </p:custDataLst>
          </p:nvPr>
        </p:nvSpPr>
        <p:spPr>
          <a:xfrm>
            <a:off x="4031154" y="1924042"/>
            <a:ext cx="3158325"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项目简介</a:t>
            </a:r>
          </a:p>
        </p:txBody>
      </p:sp>
      <p:sp>
        <p:nvSpPr>
          <p:cNvPr id="18" name="MH_Number_2">
            <a:extLst>
              <a:ext uri="{FF2B5EF4-FFF2-40B4-BE49-F238E27FC236}">
                <a16:creationId xmlns:a16="http://schemas.microsoft.com/office/drawing/2014/main" id="{1AFB08D1-4387-47D6-9A83-0CE0E66E5405}"/>
              </a:ext>
            </a:extLst>
          </p:cNvPr>
          <p:cNvSpPr/>
          <p:nvPr>
            <p:custDataLst>
              <p:tags r:id="rId5"/>
            </p:custDataLst>
          </p:nvPr>
        </p:nvSpPr>
        <p:spPr>
          <a:xfrm>
            <a:off x="3527853" y="2811881"/>
            <a:ext cx="359981" cy="35998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2</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19" name="MH_Entry_2">
            <a:extLst>
              <a:ext uri="{FF2B5EF4-FFF2-40B4-BE49-F238E27FC236}">
                <a16:creationId xmlns:a16="http://schemas.microsoft.com/office/drawing/2014/main" id="{81FF15D1-45E1-4D0E-863A-EB052CB43161}"/>
              </a:ext>
            </a:extLst>
          </p:cNvPr>
          <p:cNvSpPr/>
          <p:nvPr>
            <p:custDataLst>
              <p:tags r:id="rId6"/>
            </p:custDataLst>
          </p:nvPr>
        </p:nvSpPr>
        <p:spPr>
          <a:xfrm>
            <a:off x="4031154" y="2748473"/>
            <a:ext cx="3342588"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问卷内容</a:t>
            </a:r>
          </a:p>
        </p:txBody>
      </p:sp>
      <p:sp>
        <p:nvSpPr>
          <p:cNvPr id="20" name="MH_Number_3">
            <a:extLst>
              <a:ext uri="{FF2B5EF4-FFF2-40B4-BE49-F238E27FC236}">
                <a16:creationId xmlns:a16="http://schemas.microsoft.com/office/drawing/2014/main" id="{576286C8-BE0F-4E18-91A0-9ABF3CBD0604}"/>
              </a:ext>
            </a:extLst>
          </p:cNvPr>
          <p:cNvSpPr/>
          <p:nvPr>
            <p:custDataLst>
              <p:tags r:id="rId7"/>
            </p:custDataLst>
          </p:nvPr>
        </p:nvSpPr>
        <p:spPr>
          <a:xfrm>
            <a:off x="3527853" y="3636312"/>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3</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21" name="MH_Entry_3">
            <a:extLst>
              <a:ext uri="{FF2B5EF4-FFF2-40B4-BE49-F238E27FC236}">
                <a16:creationId xmlns:a16="http://schemas.microsoft.com/office/drawing/2014/main" id="{A22FB033-E81F-4DD3-96CD-68C8D109E6D6}"/>
              </a:ext>
            </a:extLst>
          </p:cNvPr>
          <p:cNvSpPr/>
          <p:nvPr>
            <p:custDataLst>
              <p:tags r:id="rId8"/>
            </p:custDataLst>
          </p:nvPr>
        </p:nvSpPr>
        <p:spPr>
          <a:xfrm>
            <a:off x="4031154" y="3572904"/>
            <a:ext cx="3342588"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项目进展</a:t>
            </a:r>
          </a:p>
        </p:txBody>
      </p:sp>
      <p:sp>
        <p:nvSpPr>
          <p:cNvPr id="22" name="MH_Number_4">
            <a:extLst>
              <a:ext uri="{FF2B5EF4-FFF2-40B4-BE49-F238E27FC236}">
                <a16:creationId xmlns:a16="http://schemas.microsoft.com/office/drawing/2014/main" id="{56FB2DC3-4585-45F9-BBB6-ECFF9D7707D5}"/>
              </a:ext>
            </a:extLst>
          </p:cNvPr>
          <p:cNvSpPr/>
          <p:nvPr>
            <p:custDataLst>
              <p:tags r:id="rId9"/>
            </p:custDataLst>
          </p:nvPr>
        </p:nvSpPr>
        <p:spPr>
          <a:xfrm>
            <a:off x="3527853" y="4460742"/>
            <a:ext cx="359981" cy="35998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4</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23" name="MH_Entry_4">
            <a:extLst>
              <a:ext uri="{FF2B5EF4-FFF2-40B4-BE49-F238E27FC236}">
                <a16:creationId xmlns:a16="http://schemas.microsoft.com/office/drawing/2014/main" id="{3D642DC2-52B9-482D-9E0F-30CF11805FBD}"/>
              </a:ext>
            </a:extLst>
          </p:cNvPr>
          <p:cNvSpPr/>
          <p:nvPr>
            <p:custDataLst>
              <p:tags r:id="rId10"/>
            </p:custDataLst>
          </p:nvPr>
        </p:nvSpPr>
        <p:spPr>
          <a:xfrm>
            <a:off x="4031154" y="4397333"/>
            <a:ext cx="3342588"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问题讨论</a:t>
            </a:r>
          </a:p>
        </p:txBody>
      </p:sp>
    </p:spTree>
    <p:extLst>
      <p:ext uri="{BB962C8B-B14F-4D97-AF65-F5344CB8AC3E}">
        <p14:creationId xmlns:p14="http://schemas.microsoft.com/office/powerpoint/2010/main" val="405423788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4.</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问题讨论</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269615213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问题讨论</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7" name="图片 6" descr="图示&#10;&#10;描述已自动生成">
            <a:extLst>
              <a:ext uri="{FF2B5EF4-FFF2-40B4-BE49-F238E27FC236}">
                <a16:creationId xmlns:a16="http://schemas.microsoft.com/office/drawing/2014/main" id="{B18B02BB-2EC8-3FA5-9BF8-9B0E9377B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26" y="1434864"/>
            <a:ext cx="8205348" cy="4442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036751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后续工作</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sp>
        <p:nvSpPr>
          <p:cNvPr id="2" name="箭头: 右 1">
            <a:extLst>
              <a:ext uri="{FF2B5EF4-FFF2-40B4-BE49-F238E27FC236}">
                <a16:creationId xmlns:a16="http://schemas.microsoft.com/office/drawing/2014/main" id="{C1D173B1-6201-4795-2AB6-4A2EFEBF224D}"/>
              </a:ext>
            </a:extLst>
          </p:cNvPr>
          <p:cNvSpPr/>
          <p:nvPr/>
        </p:nvSpPr>
        <p:spPr>
          <a:xfrm>
            <a:off x="2017592" y="3667665"/>
            <a:ext cx="8667750" cy="36512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2">
            <a:extLst>
              <a:ext uri="{FF2B5EF4-FFF2-40B4-BE49-F238E27FC236}">
                <a16:creationId xmlns:a16="http://schemas.microsoft.com/office/drawing/2014/main" id="{16EFE890-B3C8-9D7A-4832-F0DB9E2A05E4}"/>
              </a:ext>
            </a:extLst>
          </p:cNvPr>
          <p:cNvSpPr/>
          <p:nvPr/>
        </p:nvSpPr>
        <p:spPr>
          <a:xfrm>
            <a:off x="2477967" y="3516852"/>
            <a:ext cx="666750" cy="666750"/>
          </a:xfrm>
          <a:prstGeom prst="flowChartConnector">
            <a:avLst/>
          </a:prstGeom>
          <a:solidFill>
            <a:srgbClr val="14C3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方正黑体简体" panose="02000000000000000000" pitchFamily="2" charset="-122"/>
                <a:ea typeface="方正黑体简体" panose="02000000000000000000" pitchFamily="2" charset="-122"/>
              </a:rPr>
              <a:t>7</a:t>
            </a:r>
            <a:r>
              <a:rPr lang="zh-CN" altLang="en-US" sz="1400" b="1" dirty="0">
                <a:latin typeface="方正黑体简体" panose="02000000000000000000" pitchFamily="2" charset="-122"/>
                <a:ea typeface="方正黑体简体" panose="02000000000000000000" pitchFamily="2" charset="-122"/>
              </a:rPr>
              <a:t>月</a:t>
            </a:r>
          </a:p>
        </p:txBody>
      </p:sp>
      <p:sp>
        <p:nvSpPr>
          <p:cNvPr id="5" name="流程图: 接点 4">
            <a:extLst>
              <a:ext uri="{FF2B5EF4-FFF2-40B4-BE49-F238E27FC236}">
                <a16:creationId xmlns:a16="http://schemas.microsoft.com/office/drawing/2014/main" id="{3D2F313B-B7A7-D78A-9D64-317A5EF7FA89}"/>
              </a:ext>
            </a:extLst>
          </p:cNvPr>
          <p:cNvSpPr/>
          <p:nvPr/>
        </p:nvSpPr>
        <p:spPr>
          <a:xfrm>
            <a:off x="5270973" y="3516852"/>
            <a:ext cx="666750" cy="666750"/>
          </a:xfrm>
          <a:prstGeom prst="flowChartConnector">
            <a:avLst/>
          </a:prstGeom>
          <a:solidFill>
            <a:srgbClr val="14C3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方正黑体简体" panose="02000000000000000000" pitchFamily="2" charset="-122"/>
                <a:ea typeface="方正黑体简体" panose="02000000000000000000" pitchFamily="2" charset="-122"/>
              </a:rPr>
              <a:t>8</a:t>
            </a:r>
            <a:r>
              <a:rPr lang="zh-CN" altLang="en-US" sz="1400" b="1" dirty="0">
                <a:latin typeface="方正黑体简体" panose="02000000000000000000" pitchFamily="2" charset="-122"/>
                <a:ea typeface="方正黑体简体" panose="02000000000000000000" pitchFamily="2" charset="-122"/>
              </a:rPr>
              <a:t>月</a:t>
            </a:r>
          </a:p>
        </p:txBody>
      </p:sp>
      <p:sp>
        <p:nvSpPr>
          <p:cNvPr id="6" name="流程图: 接点 5">
            <a:extLst>
              <a:ext uri="{FF2B5EF4-FFF2-40B4-BE49-F238E27FC236}">
                <a16:creationId xmlns:a16="http://schemas.microsoft.com/office/drawing/2014/main" id="{55AD2DAA-43DC-C0D2-572A-B1131BA1C5F7}"/>
              </a:ext>
            </a:extLst>
          </p:cNvPr>
          <p:cNvSpPr/>
          <p:nvPr/>
        </p:nvSpPr>
        <p:spPr>
          <a:xfrm>
            <a:off x="8063976" y="3516852"/>
            <a:ext cx="666750" cy="666750"/>
          </a:xfrm>
          <a:prstGeom prst="flowChartConnector">
            <a:avLst/>
          </a:prstGeom>
          <a:solidFill>
            <a:srgbClr val="14C3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方正黑体简体" panose="02000000000000000000" pitchFamily="2" charset="-122"/>
                <a:ea typeface="方正黑体简体" panose="02000000000000000000" pitchFamily="2" charset="-122"/>
              </a:rPr>
              <a:t>9</a:t>
            </a:r>
            <a:r>
              <a:rPr lang="zh-CN" altLang="en-US" sz="1400" b="1" dirty="0">
                <a:latin typeface="方正黑体简体" panose="02000000000000000000" pitchFamily="2" charset="-122"/>
                <a:ea typeface="方正黑体简体" panose="02000000000000000000" pitchFamily="2" charset="-122"/>
              </a:rPr>
              <a:t>月</a:t>
            </a:r>
          </a:p>
        </p:txBody>
      </p:sp>
      <p:sp>
        <p:nvSpPr>
          <p:cNvPr id="8" name="箭头: 下 7">
            <a:extLst>
              <a:ext uri="{FF2B5EF4-FFF2-40B4-BE49-F238E27FC236}">
                <a16:creationId xmlns:a16="http://schemas.microsoft.com/office/drawing/2014/main" id="{F4D38FD6-A741-AB40-CB80-3E96E96212E1}"/>
              </a:ext>
            </a:extLst>
          </p:cNvPr>
          <p:cNvSpPr/>
          <p:nvPr/>
        </p:nvSpPr>
        <p:spPr>
          <a:xfrm>
            <a:off x="2741492" y="2940887"/>
            <a:ext cx="146050" cy="5782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A0A13DFF-30A0-28FF-A11D-3151EDD0F32A}"/>
              </a:ext>
            </a:extLst>
          </p:cNvPr>
          <p:cNvSpPr/>
          <p:nvPr/>
        </p:nvSpPr>
        <p:spPr>
          <a:xfrm>
            <a:off x="8324326" y="2940887"/>
            <a:ext cx="146050" cy="5782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F5436DEC-3A7B-3D88-FAF4-943E9DFDF751}"/>
              </a:ext>
            </a:extLst>
          </p:cNvPr>
          <p:cNvSpPr/>
          <p:nvPr/>
        </p:nvSpPr>
        <p:spPr>
          <a:xfrm rot="10800000">
            <a:off x="5531323" y="4190305"/>
            <a:ext cx="146050" cy="5782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91B6EDC-E65B-68BC-BB2E-41B1DD009351}"/>
              </a:ext>
            </a:extLst>
          </p:cNvPr>
          <p:cNvSpPr txBox="1"/>
          <p:nvPr/>
        </p:nvSpPr>
        <p:spPr>
          <a:xfrm>
            <a:off x="1533588" y="2000028"/>
            <a:ext cx="2555508" cy="923330"/>
          </a:xfrm>
          <a:prstGeom prst="rect">
            <a:avLst/>
          </a:prstGeom>
          <a:noFill/>
        </p:spPr>
        <p:txBody>
          <a:bodyPr wrap="none" rtlCol="0">
            <a:spAutoFit/>
          </a:bodyPr>
          <a:lstStyle/>
          <a:p>
            <a:pPr algn="ctr"/>
            <a:r>
              <a:rPr lang="zh-CN" altLang="en-US" dirty="0">
                <a:solidFill>
                  <a:srgbClr val="4472C4"/>
                </a:solidFill>
                <a:latin typeface="方正黑体简体" panose="02000000000000000000" pitchFamily="2" charset="-122"/>
                <a:ea typeface="方正黑体简体" panose="02000000000000000000" pitchFamily="2" charset="-122"/>
              </a:rPr>
              <a:t>① 完善问卷，利用公</a:t>
            </a:r>
            <a:endParaRPr lang="en-US" altLang="zh-CN" dirty="0">
              <a:solidFill>
                <a:srgbClr val="4472C4"/>
              </a:solidFill>
              <a:latin typeface="方正黑体简体" panose="02000000000000000000" pitchFamily="2" charset="-122"/>
              <a:ea typeface="方正黑体简体" panose="02000000000000000000" pitchFamily="2" charset="-122"/>
            </a:endParaRPr>
          </a:p>
          <a:p>
            <a:pPr algn="ctr"/>
            <a:r>
              <a:rPr lang="zh-CN" altLang="en-US" dirty="0">
                <a:solidFill>
                  <a:srgbClr val="4472C4"/>
                </a:solidFill>
                <a:latin typeface="方正黑体简体" panose="02000000000000000000" pitchFamily="2" charset="-122"/>
                <a:ea typeface="方正黑体简体" panose="02000000000000000000" pitchFamily="2" charset="-122"/>
              </a:rPr>
              <a:t>众号等途径向更大的样</a:t>
            </a:r>
            <a:endParaRPr lang="en-US" altLang="zh-CN" dirty="0">
              <a:solidFill>
                <a:srgbClr val="4472C4"/>
              </a:solidFill>
              <a:latin typeface="方正黑体简体" panose="02000000000000000000" pitchFamily="2" charset="-122"/>
              <a:ea typeface="方正黑体简体" panose="02000000000000000000" pitchFamily="2" charset="-122"/>
            </a:endParaRPr>
          </a:p>
          <a:p>
            <a:pPr algn="ctr"/>
            <a:r>
              <a:rPr lang="zh-CN" altLang="en-US" dirty="0">
                <a:solidFill>
                  <a:srgbClr val="4472C4"/>
                </a:solidFill>
                <a:latin typeface="方正黑体简体" panose="02000000000000000000" pitchFamily="2" charset="-122"/>
                <a:ea typeface="方正黑体简体" panose="02000000000000000000" pitchFamily="2" charset="-122"/>
              </a:rPr>
              <a:t>本投放问卷</a:t>
            </a:r>
          </a:p>
        </p:txBody>
      </p:sp>
      <p:sp>
        <p:nvSpPr>
          <p:cNvPr id="12" name="文本框 11">
            <a:extLst>
              <a:ext uri="{FF2B5EF4-FFF2-40B4-BE49-F238E27FC236}">
                <a16:creationId xmlns:a16="http://schemas.microsoft.com/office/drawing/2014/main" id="{076F7944-56DD-F897-CCBE-151257D9961F}"/>
              </a:ext>
            </a:extLst>
          </p:cNvPr>
          <p:cNvSpPr txBox="1"/>
          <p:nvPr/>
        </p:nvSpPr>
        <p:spPr>
          <a:xfrm>
            <a:off x="4672040" y="4803103"/>
            <a:ext cx="1864613" cy="646331"/>
          </a:xfrm>
          <a:prstGeom prst="rect">
            <a:avLst/>
          </a:prstGeom>
          <a:noFill/>
        </p:spPr>
        <p:txBody>
          <a:bodyPr wrap="none" rtlCol="0">
            <a:spAutoFit/>
          </a:bodyPr>
          <a:lstStyle/>
          <a:p>
            <a:pPr algn="ctr"/>
            <a:r>
              <a:rPr lang="zh-CN" altLang="en-US" dirty="0">
                <a:solidFill>
                  <a:srgbClr val="4472C4"/>
                </a:solidFill>
                <a:latin typeface="方正黑体简体" panose="02000000000000000000" pitchFamily="2" charset="-122"/>
                <a:ea typeface="方正黑体简体" panose="02000000000000000000" pitchFamily="2" charset="-122"/>
              </a:rPr>
              <a:t>② 完成问卷回收</a:t>
            </a:r>
            <a:endParaRPr lang="en-US" altLang="zh-CN" dirty="0">
              <a:solidFill>
                <a:srgbClr val="4472C4"/>
              </a:solidFill>
              <a:latin typeface="方正黑体简体" panose="02000000000000000000" pitchFamily="2" charset="-122"/>
              <a:ea typeface="方正黑体简体" panose="02000000000000000000" pitchFamily="2" charset="-122"/>
            </a:endParaRPr>
          </a:p>
          <a:p>
            <a:pPr algn="ctr"/>
            <a:r>
              <a:rPr lang="zh-CN" altLang="en-US" dirty="0">
                <a:solidFill>
                  <a:srgbClr val="4472C4"/>
                </a:solidFill>
                <a:latin typeface="方正黑体简体" panose="02000000000000000000" pitchFamily="2" charset="-122"/>
                <a:ea typeface="方正黑体简体" panose="02000000000000000000" pitchFamily="2" charset="-122"/>
              </a:rPr>
              <a:t>并完成数据分析</a:t>
            </a:r>
          </a:p>
        </p:txBody>
      </p:sp>
      <p:sp>
        <p:nvSpPr>
          <p:cNvPr id="13" name="文本框 12">
            <a:extLst>
              <a:ext uri="{FF2B5EF4-FFF2-40B4-BE49-F238E27FC236}">
                <a16:creationId xmlns:a16="http://schemas.microsoft.com/office/drawing/2014/main" id="{3758AB5F-3D2E-6297-736B-93CB9F700C12}"/>
              </a:ext>
            </a:extLst>
          </p:cNvPr>
          <p:cNvSpPr txBox="1"/>
          <p:nvPr/>
        </p:nvSpPr>
        <p:spPr>
          <a:xfrm>
            <a:off x="7234212" y="2335896"/>
            <a:ext cx="2326278" cy="369332"/>
          </a:xfrm>
          <a:prstGeom prst="rect">
            <a:avLst/>
          </a:prstGeom>
          <a:noFill/>
        </p:spPr>
        <p:txBody>
          <a:bodyPr wrap="none" rtlCol="0">
            <a:spAutoFit/>
          </a:bodyPr>
          <a:lstStyle/>
          <a:p>
            <a:pPr algn="ctr"/>
            <a:r>
              <a:rPr lang="zh-CN" altLang="en-US" dirty="0">
                <a:solidFill>
                  <a:srgbClr val="4472C4"/>
                </a:solidFill>
                <a:latin typeface="方正黑体简体" panose="02000000000000000000" pitchFamily="2" charset="-122"/>
                <a:ea typeface="方正黑体简体" panose="02000000000000000000" pitchFamily="2" charset="-122"/>
              </a:rPr>
              <a:t>③ 撰写文章进行投稿</a:t>
            </a:r>
          </a:p>
        </p:txBody>
      </p:sp>
    </p:spTree>
    <p:extLst>
      <p:ext uri="{BB962C8B-B14F-4D97-AF65-F5344CB8AC3E}">
        <p14:creationId xmlns:p14="http://schemas.microsoft.com/office/powerpoint/2010/main" val="34125676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82057"/>
            <a:ext cx="4957216" cy="1016694"/>
            <a:chOff x="5432973" y="2798826"/>
            <a:chExt cx="4957267" cy="1016703"/>
          </a:xfrm>
        </p:grpSpPr>
        <p:sp>
          <p:nvSpPr>
            <p:cNvPr id="15" name="矩形 14">
              <a:extLst>
                <a:ext uri="{FF2B5EF4-FFF2-40B4-BE49-F238E27FC236}">
                  <a16:creationId xmlns:a16="http://schemas.microsoft.com/office/drawing/2014/main" id="{02CE790C-B2E2-4264-9158-605C00C6D651}"/>
                </a:ext>
              </a:extLst>
            </p:cNvPr>
            <p:cNvSpPr/>
            <p:nvPr/>
          </p:nvSpPr>
          <p:spPr>
            <a:xfrm>
              <a:off x="6592225" y="2798826"/>
              <a:ext cx="2768735"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感谢聆听</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32451696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1.</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项目简介</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11120454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项目简介</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6" name="图片 35" descr="图示&#10;&#10;描述已自动生成">
            <a:extLst>
              <a:ext uri="{FF2B5EF4-FFF2-40B4-BE49-F238E27FC236}">
                <a16:creationId xmlns:a16="http://schemas.microsoft.com/office/drawing/2014/main" id="{F00E54EE-D181-AA51-E734-856E5600A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040" y="1437816"/>
            <a:ext cx="2698040" cy="4493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8" name="图片 37" descr="图表&#10;&#10;描述已自动生成">
            <a:extLst>
              <a:ext uri="{FF2B5EF4-FFF2-40B4-BE49-F238E27FC236}">
                <a16:creationId xmlns:a16="http://schemas.microsoft.com/office/drawing/2014/main" id="{1CC73524-0508-FBCE-F200-172DD9751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805" y="1541248"/>
            <a:ext cx="6140766" cy="4400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542524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项目简介</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 name="图片 2" descr="图示, 示意图&#10;&#10;描述已自动生成">
            <a:extLst>
              <a:ext uri="{FF2B5EF4-FFF2-40B4-BE49-F238E27FC236}">
                <a16:creationId xmlns:a16="http://schemas.microsoft.com/office/drawing/2014/main" id="{7AE3AEF1-315F-ECB7-7723-C58FD03C1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280" y="1746575"/>
            <a:ext cx="3736182" cy="3710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descr="文本&#10;&#10;描述已自动生成">
            <a:extLst>
              <a:ext uri="{FF2B5EF4-FFF2-40B4-BE49-F238E27FC236}">
                <a16:creationId xmlns:a16="http://schemas.microsoft.com/office/drawing/2014/main" id="{9D55A37F-F9C6-A7EE-F5DB-6518559475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742" y="1837496"/>
            <a:ext cx="6098984" cy="3619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04531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2.</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问卷内容</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213894101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问卷结构</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cxnSp>
        <p:nvCxnSpPr>
          <p:cNvPr id="2" name="直接连接符 1">
            <a:extLst>
              <a:ext uri="{FF2B5EF4-FFF2-40B4-BE49-F238E27FC236}">
                <a16:creationId xmlns:a16="http://schemas.microsoft.com/office/drawing/2014/main" id="{7359934E-5F2A-5BC4-CEF5-E3D99C75C36D}"/>
              </a:ext>
            </a:extLst>
          </p:cNvPr>
          <p:cNvCxnSpPr>
            <a:cxnSpLocks/>
          </p:cNvCxnSpPr>
          <p:nvPr/>
        </p:nvCxnSpPr>
        <p:spPr>
          <a:xfrm>
            <a:off x="3430425" y="2413054"/>
            <a:ext cx="157782" cy="429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11968E69-1CA3-2002-D519-52085296C7D6}"/>
              </a:ext>
            </a:extLst>
          </p:cNvPr>
          <p:cNvCxnSpPr/>
          <p:nvPr/>
        </p:nvCxnSpPr>
        <p:spPr>
          <a:xfrm>
            <a:off x="2608239" y="3141215"/>
            <a:ext cx="573881" cy="17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6250B38-4C69-9822-A846-D9E1FCB88BE5}"/>
              </a:ext>
            </a:extLst>
          </p:cNvPr>
          <p:cNvCxnSpPr>
            <a:cxnSpLocks/>
          </p:cNvCxnSpPr>
          <p:nvPr/>
        </p:nvCxnSpPr>
        <p:spPr>
          <a:xfrm flipV="1">
            <a:off x="2557348" y="3836049"/>
            <a:ext cx="739427" cy="397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3649F9E-8F11-6B9A-F6F1-1D4A121C7E51}"/>
              </a:ext>
            </a:extLst>
          </p:cNvPr>
          <p:cNvCxnSpPr>
            <a:cxnSpLocks/>
          </p:cNvCxnSpPr>
          <p:nvPr/>
        </p:nvCxnSpPr>
        <p:spPr>
          <a:xfrm flipV="1">
            <a:off x="3318762" y="4086427"/>
            <a:ext cx="328607" cy="791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774BDC75-5BDE-2AC2-DCB8-2123D77CAAFA}"/>
              </a:ext>
            </a:extLst>
          </p:cNvPr>
          <p:cNvCxnSpPr>
            <a:cxnSpLocks/>
          </p:cNvCxnSpPr>
          <p:nvPr/>
        </p:nvCxnSpPr>
        <p:spPr>
          <a:xfrm flipH="1">
            <a:off x="4452325" y="3358250"/>
            <a:ext cx="485103" cy="2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B13B6F7-1747-31E5-4AA4-510692D37979}"/>
              </a:ext>
            </a:extLst>
          </p:cNvPr>
          <p:cNvCxnSpPr>
            <a:cxnSpLocks/>
          </p:cNvCxnSpPr>
          <p:nvPr/>
        </p:nvCxnSpPr>
        <p:spPr>
          <a:xfrm flipH="1">
            <a:off x="4115901" y="2585238"/>
            <a:ext cx="249789" cy="420465"/>
          </a:xfrm>
          <a:prstGeom prst="line">
            <a:avLst/>
          </a:prstGeom>
        </p:spPr>
        <p:style>
          <a:lnRef idx="1">
            <a:schemeClr val="accent1"/>
          </a:lnRef>
          <a:fillRef idx="0">
            <a:schemeClr val="accent1"/>
          </a:fillRef>
          <a:effectRef idx="0">
            <a:schemeClr val="accent1"/>
          </a:effectRef>
          <a:fontRef idx="minor">
            <a:schemeClr val="tx1"/>
          </a:fontRef>
        </p:style>
      </p:cxnSp>
      <p:sp>
        <p:nvSpPr>
          <p:cNvPr id="8" name="流程图: 接点 7">
            <a:extLst>
              <a:ext uri="{FF2B5EF4-FFF2-40B4-BE49-F238E27FC236}">
                <a16:creationId xmlns:a16="http://schemas.microsoft.com/office/drawing/2014/main" id="{1BD415C2-2575-01A7-599A-1A8321D6ADFF}"/>
              </a:ext>
            </a:extLst>
          </p:cNvPr>
          <p:cNvSpPr/>
          <p:nvPr/>
        </p:nvSpPr>
        <p:spPr>
          <a:xfrm>
            <a:off x="3101157" y="2737638"/>
            <a:ext cx="1485900" cy="1485900"/>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黑体简体" panose="02000000000000000000" pitchFamily="2" charset="-122"/>
                <a:ea typeface="方正黑体简体" panose="02000000000000000000" pitchFamily="2" charset="-122"/>
              </a:rPr>
              <a:t>开放科学</a:t>
            </a:r>
          </a:p>
        </p:txBody>
      </p:sp>
      <p:sp>
        <p:nvSpPr>
          <p:cNvPr id="9" name="流程图: 接点 8">
            <a:extLst>
              <a:ext uri="{FF2B5EF4-FFF2-40B4-BE49-F238E27FC236}">
                <a16:creationId xmlns:a16="http://schemas.microsoft.com/office/drawing/2014/main" id="{9D5F85E8-CB50-2F51-3DFF-147F47124D04}"/>
              </a:ext>
            </a:extLst>
          </p:cNvPr>
          <p:cNvSpPr/>
          <p:nvPr/>
        </p:nvSpPr>
        <p:spPr>
          <a:xfrm>
            <a:off x="4877886" y="2487165"/>
            <a:ext cx="1485900" cy="1485900"/>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方正黑体简体" panose="02000000000000000000" pitchFamily="2" charset="-122"/>
                <a:ea typeface="方正黑体简体" panose="02000000000000000000" pitchFamily="2" charset="-122"/>
              </a:rPr>
              <a:t>注册报告</a:t>
            </a:r>
          </a:p>
        </p:txBody>
      </p:sp>
      <p:sp>
        <p:nvSpPr>
          <p:cNvPr id="10" name="流程图: 接点 9">
            <a:extLst>
              <a:ext uri="{FF2B5EF4-FFF2-40B4-BE49-F238E27FC236}">
                <a16:creationId xmlns:a16="http://schemas.microsoft.com/office/drawing/2014/main" id="{0F17E701-0653-F764-F980-430C32AA6DD8}"/>
              </a:ext>
            </a:extLst>
          </p:cNvPr>
          <p:cNvSpPr/>
          <p:nvPr/>
        </p:nvSpPr>
        <p:spPr>
          <a:xfrm>
            <a:off x="1264886" y="2084951"/>
            <a:ext cx="1485900" cy="1485900"/>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黑体简体" panose="02000000000000000000" pitchFamily="2" charset="-122"/>
                <a:ea typeface="方正黑体简体" panose="02000000000000000000" pitchFamily="2" charset="-122"/>
              </a:rPr>
              <a:t>重复性研究</a:t>
            </a:r>
          </a:p>
        </p:txBody>
      </p:sp>
      <p:sp>
        <p:nvSpPr>
          <p:cNvPr id="11" name="流程图: 接点 10">
            <a:extLst>
              <a:ext uri="{FF2B5EF4-FFF2-40B4-BE49-F238E27FC236}">
                <a16:creationId xmlns:a16="http://schemas.microsoft.com/office/drawing/2014/main" id="{B6C4B109-1565-485C-EF91-B5CF50E13D40}"/>
              </a:ext>
            </a:extLst>
          </p:cNvPr>
          <p:cNvSpPr/>
          <p:nvPr/>
        </p:nvSpPr>
        <p:spPr>
          <a:xfrm>
            <a:off x="2729682" y="1353241"/>
            <a:ext cx="1106643" cy="1106643"/>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方正黑体简体" panose="02000000000000000000" pitchFamily="2" charset="-122"/>
                <a:ea typeface="方正黑体简体" panose="02000000000000000000" pitchFamily="2" charset="-122"/>
              </a:rPr>
              <a:t>开放数据</a:t>
            </a:r>
          </a:p>
        </p:txBody>
      </p:sp>
      <p:sp>
        <p:nvSpPr>
          <p:cNvPr id="12" name="流程图: 接点 11">
            <a:extLst>
              <a:ext uri="{FF2B5EF4-FFF2-40B4-BE49-F238E27FC236}">
                <a16:creationId xmlns:a16="http://schemas.microsoft.com/office/drawing/2014/main" id="{06839A87-7413-D2C4-8B3C-5727A2B7CCB3}"/>
              </a:ext>
            </a:extLst>
          </p:cNvPr>
          <p:cNvSpPr/>
          <p:nvPr/>
        </p:nvSpPr>
        <p:spPr>
          <a:xfrm>
            <a:off x="4068441" y="1703248"/>
            <a:ext cx="1024701" cy="1024701"/>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方正黑体简体" panose="02000000000000000000" pitchFamily="2" charset="-122"/>
                <a:ea typeface="方正黑体简体" panose="02000000000000000000" pitchFamily="2" charset="-122"/>
              </a:rPr>
              <a:t>开放代码</a:t>
            </a:r>
          </a:p>
        </p:txBody>
      </p:sp>
      <p:sp>
        <p:nvSpPr>
          <p:cNvPr id="13" name="流程图: 接点 12">
            <a:extLst>
              <a:ext uri="{FF2B5EF4-FFF2-40B4-BE49-F238E27FC236}">
                <a16:creationId xmlns:a16="http://schemas.microsoft.com/office/drawing/2014/main" id="{E7242B24-8496-30ED-1FC9-BA343C6F36DE}"/>
              </a:ext>
            </a:extLst>
          </p:cNvPr>
          <p:cNvSpPr/>
          <p:nvPr/>
        </p:nvSpPr>
        <p:spPr>
          <a:xfrm>
            <a:off x="2483640" y="4740572"/>
            <a:ext cx="1248142" cy="1248142"/>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黑体简体" panose="02000000000000000000" pitchFamily="2" charset="-122"/>
                <a:ea typeface="方正黑体简体" panose="02000000000000000000" pitchFamily="2" charset="-122"/>
              </a:rPr>
              <a:t>开放同行评议</a:t>
            </a:r>
          </a:p>
        </p:txBody>
      </p:sp>
      <p:sp>
        <p:nvSpPr>
          <p:cNvPr id="14" name="流程图: 接点 13">
            <a:extLst>
              <a:ext uri="{FF2B5EF4-FFF2-40B4-BE49-F238E27FC236}">
                <a16:creationId xmlns:a16="http://schemas.microsoft.com/office/drawing/2014/main" id="{0F78983A-5F68-BE00-849E-3D4808371C6D}"/>
              </a:ext>
            </a:extLst>
          </p:cNvPr>
          <p:cNvSpPr/>
          <p:nvPr/>
        </p:nvSpPr>
        <p:spPr>
          <a:xfrm>
            <a:off x="1180250" y="3769940"/>
            <a:ext cx="1485900" cy="1485900"/>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黑体简体" panose="02000000000000000000" pitchFamily="2" charset="-122"/>
                <a:ea typeface="方正黑体简体" panose="02000000000000000000" pitchFamily="2" charset="-122"/>
              </a:rPr>
              <a:t>预印本</a:t>
            </a:r>
          </a:p>
        </p:txBody>
      </p:sp>
      <p:sp>
        <p:nvSpPr>
          <p:cNvPr id="15" name="流程图: 接点 14">
            <a:extLst>
              <a:ext uri="{FF2B5EF4-FFF2-40B4-BE49-F238E27FC236}">
                <a16:creationId xmlns:a16="http://schemas.microsoft.com/office/drawing/2014/main" id="{2FC3928C-AA30-0988-5833-4D14A748BEC8}"/>
              </a:ext>
            </a:extLst>
          </p:cNvPr>
          <p:cNvSpPr/>
          <p:nvPr/>
        </p:nvSpPr>
        <p:spPr>
          <a:xfrm>
            <a:off x="3828254" y="4636234"/>
            <a:ext cx="1248142" cy="1248142"/>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黑体简体" panose="02000000000000000000" pitchFamily="2" charset="-122"/>
                <a:ea typeface="方正黑体简体" panose="02000000000000000000" pitchFamily="2" charset="-122"/>
              </a:rPr>
              <a:t>样本代表性</a:t>
            </a:r>
          </a:p>
        </p:txBody>
      </p:sp>
      <p:sp>
        <p:nvSpPr>
          <p:cNvPr id="16" name="流程图: 接点 15">
            <a:extLst>
              <a:ext uri="{FF2B5EF4-FFF2-40B4-BE49-F238E27FC236}">
                <a16:creationId xmlns:a16="http://schemas.microsoft.com/office/drawing/2014/main" id="{2D456A56-E4D4-3EBA-C307-065728513526}"/>
              </a:ext>
            </a:extLst>
          </p:cNvPr>
          <p:cNvSpPr/>
          <p:nvPr/>
        </p:nvSpPr>
        <p:spPr>
          <a:xfrm>
            <a:off x="5042269" y="4060029"/>
            <a:ext cx="1161713" cy="1119828"/>
          </a:xfrm>
          <a:prstGeom prst="flowChartConnector">
            <a:avLst/>
          </a:prstGeom>
          <a:solidFill>
            <a:srgbClr val="3A6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黑体简体" panose="02000000000000000000" pitchFamily="2" charset="-122"/>
                <a:ea typeface="方正黑体简体" panose="02000000000000000000" pitchFamily="2" charset="-122"/>
              </a:rPr>
              <a:t>开放获取</a:t>
            </a:r>
          </a:p>
        </p:txBody>
      </p:sp>
      <p:cxnSp>
        <p:nvCxnSpPr>
          <p:cNvPr id="17" name="直接连接符 16">
            <a:extLst>
              <a:ext uri="{FF2B5EF4-FFF2-40B4-BE49-F238E27FC236}">
                <a16:creationId xmlns:a16="http://schemas.microsoft.com/office/drawing/2014/main" id="{5EC5219B-3750-0152-8883-5A1721A2DED7}"/>
              </a:ext>
            </a:extLst>
          </p:cNvPr>
          <p:cNvCxnSpPr>
            <a:cxnSpLocks/>
          </p:cNvCxnSpPr>
          <p:nvPr/>
        </p:nvCxnSpPr>
        <p:spPr>
          <a:xfrm flipH="1" flipV="1">
            <a:off x="4061050" y="4053654"/>
            <a:ext cx="218064" cy="686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ABDDE85-B8B2-D722-C6BE-6F1931BA32BE}"/>
              </a:ext>
            </a:extLst>
          </p:cNvPr>
          <p:cNvCxnSpPr>
            <a:cxnSpLocks/>
          </p:cNvCxnSpPr>
          <p:nvPr/>
        </p:nvCxnSpPr>
        <p:spPr>
          <a:xfrm flipH="1" flipV="1">
            <a:off x="4435262" y="3784114"/>
            <a:ext cx="759407" cy="591824"/>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98BCD3A-6042-6A3E-A1E4-3BD6D681096F}"/>
              </a:ext>
            </a:extLst>
          </p:cNvPr>
          <p:cNvSpPr txBox="1"/>
          <p:nvPr/>
        </p:nvSpPr>
        <p:spPr>
          <a:xfrm>
            <a:off x="6640263" y="2585238"/>
            <a:ext cx="5030544" cy="2185214"/>
          </a:xfrm>
          <a:prstGeom prst="rect">
            <a:avLst/>
          </a:prstGeom>
          <a:noFill/>
          <a:ln w="31750" cmpd="sng">
            <a:solidFill>
              <a:schemeClr val="accent1"/>
            </a:solidFill>
            <a:prstDash val="sysDash"/>
            <a:extLst>
              <a:ext uri="{C807C97D-BFC1-408E-A445-0C87EB9F89A2}">
                <ask:lineSketchStyleProps xmlns:ask="http://schemas.microsoft.com/office/drawing/2018/sketchyshapes" sd="1219033472">
                  <a:custGeom>
                    <a:avLst/>
                    <a:gdLst>
                      <a:gd name="connsiteX0" fmla="*/ 0 w 4673074"/>
                      <a:gd name="connsiteY0" fmla="*/ 0 h 2308324"/>
                      <a:gd name="connsiteX1" fmla="*/ 4673074 w 4673074"/>
                      <a:gd name="connsiteY1" fmla="*/ 0 h 2308324"/>
                      <a:gd name="connsiteX2" fmla="*/ 4673074 w 4673074"/>
                      <a:gd name="connsiteY2" fmla="*/ 2308324 h 2308324"/>
                      <a:gd name="connsiteX3" fmla="*/ 0 w 4673074"/>
                      <a:gd name="connsiteY3" fmla="*/ 2308324 h 2308324"/>
                      <a:gd name="connsiteX4" fmla="*/ 0 w 4673074"/>
                      <a:gd name="connsiteY4" fmla="*/ 0 h 2308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074" h="2308324" extrusionOk="0">
                        <a:moveTo>
                          <a:pt x="0" y="0"/>
                        </a:moveTo>
                        <a:cubicBezTo>
                          <a:pt x="920031" y="118645"/>
                          <a:pt x="2644319" y="116012"/>
                          <a:pt x="4673074" y="0"/>
                        </a:cubicBezTo>
                        <a:cubicBezTo>
                          <a:pt x="4540192" y="525567"/>
                          <a:pt x="4758025" y="1753845"/>
                          <a:pt x="4673074" y="2308324"/>
                        </a:cubicBezTo>
                        <a:cubicBezTo>
                          <a:pt x="3542057" y="2442924"/>
                          <a:pt x="1898886" y="2151128"/>
                          <a:pt x="0" y="2308324"/>
                        </a:cubicBezTo>
                        <a:cubicBezTo>
                          <a:pt x="-20187" y="1250243"/>
                          <a:pt x="-152480" y="717804"/>
                          <a:pt x="0" y="0"/>
                        </a:cubicBezTo>
                        <a:close/>
                      </a:path>
                    </a:pathLst>
                  </a:custGeom>
                  <ask:type>
                    <ask:lineSketchNone/>
                  </ask:type>
                </ask:lineSketchStyleProps>
              </a:ext>
            </a:extLst>
          </a:ln>
        </p:spPr>
        <p:txBody>
          <a:bodyPr wrap="none" rtlCol="0">
            <a:spAutoFit/>
          </a:bodyPr>
          <a:lstStyle/>
          <a:p>
            <a:pPr algn="ctr"/>
            <a:r>
              <a:rPr lang="en-US" altLang="zh-CN" b="1" dirty="0">
                <a:latin typeface="方正黑体简体" panose="02000000000000000000" pitchFamily="2" charset="-122"/>
                <a:ea typeface="方正黑体简体" panose="02000000000000000000" pitchFamily="2" charset="-122"/>
              </a:rPr>
              <a:t> </a:t>
            </a:r>
            <a:r>
              <a:rPr lang="en-US" altLang="zh-CN" sz="3200" b="1" dirty="0">
                <a:solidFill>
                  <a:srgbClr val="3A688C"/>
                </a:solidFill>
                <a:latin typeface="方正黑体简体" panose="02000000000000000000" pitchFamily="2" charset="-122"/>
                <a:ea typeface="方正黑体简体" panose="02000000000000000000" pitchFamily="2" charset="-122"/>
              </a:rPr>
              <a:t>8+3</a:t>
            </a:r>
            <a:r>
              <a:rPr lang="zh-CN" altLang="en-US" sz="3200" b="1" dirty="0">
                <a:solidFill>
                  <a:srgbClr val="3A688C"/>
                </a:solidFill>
                <a:latin typeface="方正黑体简体" panose="02000000000000000000" pitchFamily="2" charset="-122"/>
                <a:ea typeface="方正黑体简体" panose="02000000000000000000" pitchFamily="2" charset="-122"/>
              </a:rPr>
              <a:t>个方面</a:t>
            </a:r>
            <a:endParaRPr lang="en-US" altLang="zh-CN" sz="3200" b="1" dirty="0">
              <a:solidFill>
                <a:srgbClr val="3A688C"/>
              </a:solidFill>
              <a:latin typeface="方正黑体简体" panose="02000000000000000000" pitchFamily="2" charset="-122"/>
              <a:ea typeface="方正黑体简体" panose="02000000000000000000" pitchFamily="2" charset="-122"/>
            </a:endParaRPr>
          </a:p>
          <a:p>
            <a:pPr algn="ctr"/>
            <a:r>
              <a:rPr lang="zh-CN" altLang="en-US" sz="2400" b="1" dirty="0">
                <a:solidFill>
                  <a:schemeClr val="tx1">
                    <a:lumMod val="85000"/>
                    <a:lumOff val="15000"/>
                  </a:schemeClr>
                </a:solidFill>
                <a:latin typeface="方正黑体简体" panose="02000000000000000000" pitchFamily="2" charset="-122"/>
                <a:ea typeface="方正黑体简体" panose="02000000000000000000" pitchFamily="2" charset="-122"/>
              </a:rPr>
              <a:t>（</a:t>
            </a:r>
            <a:r>
              <a:rPr lang="en-US" altLang="zh-CN" sz="2400" b="1" dirty="0">
                <a:solidFill>
                  <a:schemeClr val="tx1">
                    <a:lumMod val="85000"/>
                    <a:lumOff val="15000"/>
                  </a:schemeClr>
                </a:solidFill>
                <a:latin typeface="方正黑体简体" panose="02000000000000000000" pitchFamily="2" charset="-122"/>
                <a:ea typeface="方正黑体简体" panose="02000000000000000000" pitchFamily="2" charset="-122"/>
              </a:rPr>
              <a:t>OS8</a:t>
            </a:r>
            <a:r>
              <a:rPr lang="zh-CN" altLang="en-US" sz="2400" b="1" dirty="0">
                <a:solidFill>
                  <a:schemeClr val="tx1">
                    <a:lumMod val="85000"/>
                    <a:lumOff val="15000"/>
                  </a:schemeClr>
                </a:solidFill>
                <a:latin typeface="方正黑体简体" panose="02000000000000000000" pitchFamily="2" charset="-122"/>
                <a:ea typeface="方正黑体简体" panose="02000000000000000000" pitchFamily="2" charset="-122"/>
              </a:rPr>
              <a:t>元素</a:t>
            </a:r>
            <a:r>
              <a:rPr lang="en-US" altLang="zh-CN" sz="2400" b="1" dirty="0">
                <a:solidFill>
                  <a:schemeClr val="tx1">
                    <a:lumMod val="85000"/>
                    <a:lumOff val="15000"/>
                  </a:schemeClr>
                </a:solidFill>
                <a:latin typeface="方正黑体简体" panose="02000000000000000000" pitchFamily="2" charset="-122"/>
                <a:ea typeface="方正黑体简体" panose="02000000000000000000" pitchFamily="2" charset="-122"/>
              </a:rPr>
              <a:t>+</a:t>
            </a:r>
            <a:r>
              <a:rPr lang="zh-CN" altLang="en-US" sz="2400" b="1" dirty="0">
                <a:solidFill>
                  <a:schemeClr val="tx1">
                    <a:lumMod val="85000"/>
                    <a:lumOff val="15000"/>
                  </a:schemeClr>
                </a:solidFill>
                <a:latin typeface="方正黑体简体" panose="02000000000000000000" pitchFamily="2" charset="-122"/>
                <a:ea typeface="方正黑体简体" panose="02000000000000000000" pitchFamily="2" charset="-122"/>
              </a:rPr>
              <a:t>人口学、合作、</a:t>
            </a:r>
            <a:r>
              <a:rPr lang="en-US" altLang="zh-CN" sz="2400" b="1" dirty="0">
                <a:solidFill>
                  <a:schemeClr val="tx1">
                    <a:lumMod val="85000"/>
                    <a:lumOff val="15000"/>
                  </a:schemeClr>
                </a:solidFill>
                <a:latin typeface="方正黑体简体" panose="02000000000000000000" pitchFamily="2" charset="-122"/>
                <a:ea typeface="方正黑体简体" panose="02000000000000000000" pitchFamily="2" charset="-122"/>
              </a:rPr>
              <a:t>QRP</a:t>
            </a:r>
            <a:r>
              <a:rPr lang="zh-CN" altLang="en-US" sz="2400" b="1" dirty="0">
                <a:solidFill>
                  <a:schemeClr val="tx1">
                    <a:lumMod val="85000"/>
                    <a:lumOff val="15000"/>
                  </a:schemeClr>
                </a:solidFill>
                <a:latin typeface="方正黑体简体" panose="02000000000000000000" pitchFamily="2" charset="-122"/>
                <a:ea typeface="方正黑体简体" panose="02000000000000000000" pitchFamily="2" charset="-122"/>
              </a:rPr>
              <a:t>）</a:t>
            </a:r>
            <a:endParaRPr lang="en-US" altLang="zh-CN" sz="2400" b="1" dirty="0">
              <a:solidFill>
                <a:schemeClr val="tx1">
                  <a:lumMod val="85000"/>
                  <a:lumOff val="15000"/>
                </a:schemeClr>
              </a:solidFill>
              <a:latin typeface="方正黑体简体" panose="02000000000000000000" pitchFamily="2" charset="-122"/>
              <a:ea typeface="方正黑体简体" panose="02000000000000000000" pitchFamily="2" charset="-122"/>
            </a:endParaRPr>
          </a:p>
          <a:p>
            <a:pPr algn="ctr"/>
            <a:endParaRPr lang="en-US" altLang="zh-CN" sz="2400" b="1" dirty="0">
              <a:solidFill>
                <a:schemeClr val="tx1">
                  <a:lumMod val="85000"/>
                  <a:lumOff val="15000"/>
                </a:schemeClr>
              </a:solidFill>
              <a:latin typeface="方正黑体简体" panose="02000000000000000000" pitchFamily="2" charset="-122"/>
              <a:ea typeface="方正黑体简体" panose="02000000000000000000" pitchFamily="2" charset="-122"/>
            </a:endParaRPr>
          </a:p>
          <a:p>
            <a:pPr algn="ctr"/>
            <a:r>
              <a:rPr lang="en-US" altLang="zh-CN" sz="3200" b="1" dirty="0">
                <a:solidFill>
                  <a:schemeClr val="tx1">
                    <a:lumMod val="85000"/>
                    <a:lumOff val="15000"/>
                  </a:schemeClr>
                </a:solidFill>
                <a:latin typeface="方正黑体简体" panose="02000000000000000000" pitchFamily="2" charset="-122"/>
                <a:ea typeface="方正黑体简体" panose="02000000000000000000" pitchFamily="2" charset="-122"/>
              </a:rPr>
              <a:t> </a:t>
            </a:r>
            <a:r>
              <a:rPr lang="en-US" altLang="zh-CN" sz="3200" b="1" dirty="0">
                <a:solidFill>
                  <a:srgbClr val="3A688C"/>
                </a:solidFill>
                <a:latin typeface="方正黑体简体" panose="02000000000000000000" pitchFamily="2" charset="-122"/>
                <a:ea typeface="方正黑体简体" panose="02000000000000000000" pitchFamily="2" charset="-122"/>
              </a:rPr>
              <a:t>4</a:t>
            </a:r>
            <a:r>
              <a:rPr lang="zh-CN" altLang="en-US" sz="3200" b="1" dirty="0">
                <a:solidFill>
                  <a:srgbClr val="3A688C"/>
                </a:solidFill>
                <a:latin typeface="方正黑体简体" panose="02000000000000000000" pitchFamily="2" charset="-122"/>
                <a:ea typeface="方正黑体简体" panose="02000000000000000000" pitchFamily="2" charset="-122"/>
              </a:rPr>
              <a:t>个层次</a:t>
            </a:r>
            <a:endParaRPr lang="en-US" altLang="zh-CN" sz="3200" b="1" dirty="0">
              <a:solidFill>
                <a:srgbClr val="3A688C"/>
              </a:solidFill>
              <a:latin typeface="方正黑体简体" panose="02000000000000000000" pitchFamily="2" charset="-122"/>
              <a:ea typeface="方正黑体简体" panose="02000000000000000000" pitchFamily="2" charset="-122"/>
            </a:endParaRPr>
          </a:p>
          <a:p>
            <a:pPr algn="ctr"/>
            <a:r>
              <a:rPr lang="zh-CN" altLang="en-US" sz="2400" b="1" dirty="0">
                <a:solidFill>
                  <a:schemeClr val="tx1">
                    <a:lumMod val="85000"/>
                    <a:lumOff val="15000"/>
                  </a:schemeClr>
                </a:solidFill>
                <a:latin typeface="方正黑体简体" panose="02000000000000000000" pitchFamily="2" charset="-122"/>
                <a:ea typeface="方正黑体简体" panose="02000000000000000000" pitchFamily="2" charset="-122"/>
              </a:rPr>
              <a:t>（认识、态度、意愿、障碍）</a:t>
            </a:r>
          </a:p>
        </p:txBody>
      </p:sp>
    </p:spTree>
    <p:extLst>
      <p:ext uri="{BB962C8B-B14F-4D97-AF65-F5344CB8AC3E}">
        <p14:creationId xmlns:p14="http://schemas.microsoft.com/office/powerpoint/2010/main" val="3655371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问卷结构</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cxnSp>
        <p:nvCxnSpPr>
          <p:cNvPr id="2" name="Straight Connector 3">
            <a:extLst>
              <a:ext uri="{FF2B5EF4-FFF2-40B4-BE49-F238E27FC236}">
                <a16:creationId xmlns:a16="http://schemas.microsoft.com/office/drawing/2014/main" id="{A6D0C86E-B6B6-2D72-7FE4-2D893D526AE7}"/>
              </a:ext>
            </a:extLst>
          </p:cNvPr>
          <p:cNvCxnSpPr/>
          <p:nvPr/>
        </p:nvCxnSpPr>
        <p:spPr>
          <a:xfrm>
            <a:off x="4960465" y="244350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3" name="Straight Connector 4">
            <a:extLst>
              <a:ext uri="{FF2B5EF4-FFF2-40B4-BE49-F238E27FC236}">
                <a16:creationId xmlns:a16="http://schemas.microsoft.com/office/drawing/2014/main" id="{6132D932-B716-AB31-97AC-A4E3A9C6C712}"/>
              </a:ext>
            </a:extLst>
          </p:cNvPr>
          <p:cNvCxnSpPr/>
          <p:nvPr/>
        </p:nvCxnSpPr>
        <p:spPr>
          <a:xfrm>
            <a:off x="5180096" y="3350467"/>
            <a:ext cx="3088428"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 name="Straight Connector 5">
            <a:extLst>
              <a:ext uri="{FF2B5EF4-FFF2-40B4-BE49-F238E27FC236}">
                <a16:creationId xmlns:a16="http://schemas.microsoft.com/office/drawing/2014/main" id="{13E99040-4895-6C42-C40F-07D91D975B41}"/>
              </a:ext>
            </a:extLst>
          </p:cNvPr>
          <p:cNvCxnSpPr/>
          <p:nvPr/>
        </p:nvCxnSpPr>
        <p:spPr>
          <a:xfrm>
            <a:off x="4960465" y="425743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Straight Connector 6">
            <a:extLst>
              <a:ext uri="{FF2B5EF4-FFF2-40B4-BE49-F238E27FC236}">
                <a16:creationId xmlns:a16="http://schemas.microsoft.com/office/drawing/2014/main" id="{006B2ECE-C8EA-2CE0-2E57-A65AB39D1A8F}"/>
              </a:ext>
            </a:extLst>
          </p:cNvPr>
          <p:cNvCxnSpPr/>
          <p:nvPr/>
        </p:nvCxnSpPr>
        <p:spPr>
          <a:xfrm>
            <a:off x="4502453" y="5134227"/>
            <a:ext cx="3766071" cy="30171"/>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6" name="그룹 50">
            <a:extLst>
              <a:ext uri="{FF2B5EF4-FFF2-40B4-BE49-F238E27FC236}">
                <a16:creationId xmlns:a16="http://schemas.microsoft.com/office/drawing/2014/main" id="{822B8E3B-6691-22F8-E390-E3B5351E0A15}"/>
              </a:ext>
            </a:extLst>
          </p:cNvPr>
          <p:cNvGrpSpPr/>
          <p:nvPr/>
        </p:nvGrpSpPr>
        <p:grpSpPr>
          <a:xfrm>
            <a:off x="4049115" y="3056222"/>
            <a:ext cx="2139541" cy="2004453"/>
            <a:chOff x="5708365" y="2124044"/>
            <a:chExt cx="1249407" cy="1247184"/>
          </a:xfrm>
          <a:effectLst>
            <a:outerShdw dist="38100" dir="5400000" algn="ctr" rotWithShape="0">
              <a:srgbClr val="000000">
                <a:alpha val="10000"/>
              </a:srgbClr>
            </a:outerShdw>
          </a:effectLst>
        </p:grpSpPr>
        <p:sp>
          <p:nvSpPr>
            <p:cNvPr id="7" name="Freeform 6">
              <a:extLst>
                <a:ext uri="{FF2B5EF4-FFF2-40B4-BE49-F238E27FC236}">
                  <a16:creationId xmlns:a16="http://schemas.microsoft.com/office/drawing/2014/main" id="{D7ADEE7C-9C8E-BE66-7F49-FB2FE5E23218}"/>
                </a:ext>
              </a:extLst>
            </p:cNvPr>
            <p:cNvSpPr/>
            <p:nvPr/>
          </p:nvSpPr>
          <p:spPr bwMode="auto">
            <a:xfrm rot="18900000">
              <a:off x="5708365" y="2124044"/>
              <a:ext cx="1249407" cy="1247184"/>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8" name="TextBox 9">
              <a:extLst>
                <a:ext uri="{FF2B5EF4-FFF2-40B4-BE49-F238E27FC236}">
                  <a16:creationId xmlns:a16="http://schemas.microsoft.com/office/drawing/2014/main" id="{7BAC2899-4ECF-9739-E4B3-2C5D9737D1CA}"/>
                </a:ext>
              </a:extLst>
            </p:cNvPr>
            <p:cNvSpPr txBox="1"/>
            <p:nvPr/>
          </p:nvSpPr>
          <p:spPr>
            <a:xfrm>
              <a:off x="5823244" y="2545391"/>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态度</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9" name="그룹 51">
            <a:extLst>
              <a:ext uri="{FF2B5EF4-FFF2-40B4-BE49-F238E27FC236}">
                <a16:creationId xmlns:a16="http://schemas.microsoft.com/office/drawing/2014/main" id="{2114C075-3BFE-D9A5-426B-FEEC37720B48}"/>
              </a:ext>
            </a:extLst>
          </p:cNvPr>
          <p:cNvGrpSpPr/>
          <p:nvPr/>
        </p:nvGrpSpPr>
        <p:grpSpPr>
          <a:xfrm>
            <a:off x="2525073" y="3864317"/>
            <a:ext cx="2135733" cy="2004453"/>
            <a:chOff x="4807148" y="2590929"/>
            <a:chExt cx="1247184" cy="1247184"/>
          </a:xfrm>
          <a:effectLst>
            <a:outerShdw dist="38100" dir="5400000" algn="ctr" rotWithShape="0">
              <a:srgbClr val="000000">
                <a:alpha val="10000"/>
              </a:srgbClr>
            </a:outerShdw>
          </a:effectLst>
        </p:grpSpPr>
        <p:sp>
          <p:nvSpPr>
            <p:cNvPr id="10" name="Freeform 11">
              <a:extLst>
                <a:ext uri="{FF2B5EF4-FFF2-40B4-BE49-F238E27FC236}">
                  <a16:creationId xmlns:a16="http://schemas.microsoft.com/office/drawing/2014/main" id="{2E846BCA-2482-EF7E-A00A-481978E2C283}"/>
                </a:ext>
              </a:extLst>
            </p:cNvPr>
            <p:cNvSpPr/>
            <p:nvPr/>
          </p:nvSpPr>
          <p:spPr bwMode="auto">
            <a:xfrm rot="18900000">
              <a:off x="4807148" y="2590929"/>
              <a:ext cx="1247184" cy="1247184"/>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11" name="TextBox 12">
              <a:extLst>
                <a:ext uri="{FF2B5EF4-FFF2-40B4-BE49-F238E27FC236}">
                  <a16:creationId xmlns:a16="http://schemas.microsoft.com/office/drawing/2014/main" id="{9BB59B24-53EE-FDF3-C165-ADFDC5A4B1C5}"/>
                </a:ext>
              </a:extLst>
            </p:cNvPr>
            <p:cNvSpPr txBox="1"/>
            <p:nvPr/>
          </p:nvSpPr>
          <p:spPr>
            <a:xfrm>
              <a:off x="4920747" y="3074623"/>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障碍</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12" name="그룹 52">
            <a:extLst>
              <a:ext uri="{FF2B5EF4-FFF2-40B4-BE49-F238E27FC236}">
                <a16:creationId xmlns:a16="http://schemas.microsoft.com/office/drawing/2014/main" id="{3BBE6F6B-8EC8-3811-E91A-F7BAC4038D64}"/>
              </a:ext>
            </a:extLst>
          </p:cNvPr>
          <p:cNvGrpSpPr/>
          <p:nvPr/>
        </p:nvGrpSpPr>
        <p:grpSpPr>
          <a:xfrm>
            <a:off x="3329816" y="1585514"/>
            <a:ext cx="2135733" cy="2004453"/>
            <a:chOff x="5243378" y="1220931"/>
            <a:chExt cx="1247184" cy="1247184"/>
          </a:xfrm>
          <a:effectLst>
            <a:outerShdw dist="38100" dir="5400000" algn="ctr" rotWithShape="0">
              <a:srgbClr val="000000">
                <a:alpha val="10000"/>
              </a:srgbClr>
            </a:outerShdw>
          </a:effectLst>
        </p:grpSpPr>
        <p:sp>
          <p:nvSpPr>
            <p:cNvPr id="13" name="Freeform 7">
              <a:extLst>
                <a:ext uri="{FF2B5EF4-FFF2-40B4-BE49-F238E27FC236}">
                  <a16:creationId xmlns:a16="http://schemas.microsoft.com/office/drawing/2014/main" id="{0C47D38A-7D27-132D-FF59-412662DC865F}"/>
                </a:ext>
              </a:extLst>
            </p:cNvPr>
            <p:cNvSpPr/>
            <p:nvPr/>
          </p:nvSpPr>
          <p:spPr bwMode="auto">
            <a:xfrm rot="18900000">
              <a:off x="5243378" y="1220931"/>
              <a:ext cx="1247184" cy="1247184"/>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14" name="TextBox 15">
              <a:extLst>
                <a:ext uri="{FF2B5EF4-FFF2-40B4-BE49-F238E27FC236}">
                  <a16:creationId xmlns:a16="http://schemas.microsoft.com/office/drawing/2014/main" id="{DE9EC663-2AFD-A7EF-3C6B-43346A501F80}"/>
                </a:ext>
              </a:extLst>
            </p:cNvPr>
            <p:cNvSpPr txBox="1"/>
            <p:nvPr/>
          </p:nvSpPr>
          <p:spPr>
            <a:xfrm>
              <a:off x="5287981" y="1733156"/>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认识</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15" name="그룹 32">
            <a:extLst>
              <a:ext uri="{FF2B5EF4-FFF2-40B4-BE49-F238E27FC236}">
                <a16:creationId xmlns:a16="http://schemas.microsoft.com/office/drawing/2014/main" id="{FA3BE4A2-A584-8978-6790-A14635B503A4}"/>
              </a:ext>
            </a:extLst>
          </p:cNvPr>
          <p:cNvGrpSpPr/>
          <p:nvPr/>
        </p:nvGrpSpPr>
        <p:grpSpPr>
          <a:xfrm>
            <a:off x="1803871" y="2393604"/>
            <a:ext cx="2135733" cy="2004453"/>
            <a:chOff x="4341050" y="1687814"/>
            <a:chExt cx="1247184" cy="1247184"/>
          </a:xfrm>
          <a:effectLst>
            <a:outerShdw dist="38100" dir="5400000" algn="ctr" rotWithShape="0">
              <a:srgbClr val="000000">
                <a:alpha val="10000"/>
              </a:srgbClr>
            </a:outerShdw>
          </a:effectLst>
        </p:grpSpPr>
        <p:sp>
          <p:nvSpPr>
            <p:cNvPr id="16" name="Freeform 8">
              <a:extLst>
                <a:ext uri="{FF2B5EF4-FFF2-40B4-BE49-F238E27FC236}">
                  <a16:creationId xmlns:a16="http://schemas.microsoft.com/office/drawing/2014/main" id="{5F2FEC9D-EE98-AD89-0394-A342FEEFFFFD}"/>
                </a:ext>
              </a:extLst>
            </p:cNvPr>
            <p:cNvSpPr/>
            <p:nvPr/>
          </p:nvSpPr>
          <p:spPr bwMode="auto">
            <a:xfrm rot="18900000">
              <a:off x="4341050" y="1687814"/>
              <a:ext cx="1247184" cy="1247184"/>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17" name="TextBox 18">
              <a:extLst>
                <a:ext uri="{FF2B5EF4-FFF2-40B4-BE49-F238E27FC236}">
                  <a16:creationId xmlns:a16="http://schemas.microsoft.com/office/drawing/2014/main" id="{07BE8827-90A3-4408-4D5A-CC32871B713D}"/>
                </a:ext>
              </a:extLst>
            </p:cNvPr>
            <p:cNvSpPr txBox="1"/>
            <p:nvPr/>
          </p:nvSpPr>
          <p:spPr>
            <a:xfrm>
              <a:off x="4462464" y="2224859"/>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意向</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sp>
        <p:nvSpPr>
          <p:cNvPr id="18" name="TextBox 20">
            <a:extLst>
              <a:ext uri="{FF2B5EF4-FFF2-40B4-BE49-F238E27FC236}">
                <a16:creationId xmlns:a16="http://schemas.microsoft.com/office/drawing/2014/main" id="{F4B4E9D5-83F5-4E2B-F429-502632BE8DA7}"/>
              </a:ext>
            </a:extLst>
          </p:cNvPr>
          <p:cNvSpPr txBox="1"/>
          <p:nvPr/>
        </p:nvSpPr>
        <p:spPr>
          <a:xfrm>
            <a:off x="8487393" y="2220660"/>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01</a:t>
            </a:r>
          </a:p>
        </p:txBody>
      </p:sp>
      <p:sp>
        <p:nvSpPr>
          <p:cNvPr id="19" name="TextBox 22">
            <a:extLst>
              <a:ext uri="{FF2B5EF4-FFF2-40B4-BE49-F238E27FC236}">
                <a16:creationId xmlns:a16="http://schemas.microsoft.com/office/drawing/2014/main" id="{191634F1-DBA9-03CD-6085-43E911AA8FAD}"/>
              </a:ext>
            </a:extLst>
          </p:cNvPr>
          <p:cNvSpPr txBox="1"/>
          <p:nvPr/>
        </p:nvSpPr>
        <p:spPr>
          <a:xfrm>
            <a:off x="8499055" y="3131006"/>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02</a:t>
            </a:r>
          </a:p>
        </p:txBody>
      </p:sp>
      <p:sp>
        <p:nvSpPr>
          <p:cNvPr id="20" name="TextBox 24">
            <a:extLst>
              <a:ext uri="{FF2B5EF4-FFF2-40B4-BE49-F238E27FC236}">
                <a16:creationId xmlns:a16="http://schemas.microsoft.com/office/drawing/2014/main" id="{0F78E97C-4C28-12EC-AB26-E302122B4DA2}"/>
              </a:ext>
            </a:extLst>
          </p:cNvPr>
          <p:cNvSpPr txBox="1"/>
          <p:nvPr/>
        </p:nvSpPr>
        <p:spPr>
          <a:xfrm>
            <a:off x="8485405" y="4041352"/>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03</a:t>
            </a:r>
          </a:p>
        </p:txBody>
      </p:sp>
      <p:sp>
        <p:nvSpPr>
          <p:cNvPr id="21" name="TextBox 26">
            <a:extLst>
              <a:ext uri="{FF2B5EF4-FFF2-40B4-BE49-F238E27FC236}">
                <a16:creationId xmlns:a16="http://schemas.microsoft.com/office/drawing/2014/main" id="{44DA9F9A-C585-3956-BB09-AC97FD614FFE}"/>
              </a:ext>
            </a:extLst>
          </p:cNvPr>
          <p:cNvSpPr txBox="1"/>
          <p:nvPr/>
        </p:nvSpPr>
        <p:spPr>
          <a:xfrm>
            <a:off x="8493369" y="4951697"/>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04</a:t>
            </a:r>
          </a:p>
        </p:txBody>
      </p:sp>
      <p:grpSp>
        <p:nvGrpSpPr>
          <p:cNvPr id="22" name="组合 21">
            <a:extLst>
              <a:ext uri="{FF2B5EF4-FFF2-40B4-BE49-F238E27FC236}">
                <a16:creationId xmlns:a16="http://schemas.microsoft.com/office/drawing/2014/main" id="{609CDAC3-7777-636A-004E-8B36344B466B}"/>
              </a:ext>
            </a:extLst>
          </p:cNvPr>
          <p:cNvGrpSpPr/>
          <p:nvPr/>
        </p:nvGrpSpPr>
        <p:grpSpPr>
          <a:xfrm>
            <a:off x="8955405" y="2282326"/>
            <a:ext cx="2003160" cy="844660"/>
            <a:chOff x="2661872" y="1947672"/>
            <a:chExt cx="2901474" cy="890901"/>
          </a:xfrm>
        </p:grpSpPr>
        <p:sp>
          <p:nvSpPr>
            <p:cNvPr id="23" name="Rectangle 42">
              <a:extLst>
                <a:ext uri="{FF2B5EF4-FFF2-40B4-BE49-F238E27FC236}">
                  <a16:creationId xmlns:a16="http://schemas.microsoft.com/office/drawing/2014/main" id="{0817D748-B12C-3C0A-3272-7888CE69074A}"/>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24" name="Rectangle 42">
              <a:extLst>
                <a:ext uri="{FF2B5EF4-FFF2-40B4-BE49-F238E27FC236}">
                  <a16:creationId xmlns:a16="http://schemas.microsoft.com/office/drawing/2014/main" id="{B7ED4B04-1B58-DE8B-E2FB-4773B08A6AED}"/>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是否了解（认识）</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25" name="组合 24">
            <a:extLst>
              <a:ext uri="{FF2B5EF4-FFF2-40B4-BE49-F238E27FC236}">
                <a16:creationId xmlns:a16="http://schemas.microsoft.com/office/drawing/2014/main" id="{3A6558D6-1795-DA0C-AF5D-09F93D62F20B}"/>
              </a:ext>
            </a:extLst>
          </p:cNvPr>
          <p:cNvGrpSpPr/>
          <p:nvPr/>
        </p:nvGrpSpPr>
        <p:grpSpPr>
          <a:xfrm>
            <a:off x="8962230" y="3204532"/>
            <a:ext cx="2003160" cy="844660"/>
            <a:chOff x="2661872" y="1947672"/>
            <a:chExt cx="2901474" cy="890901"/>
          </a:xfrm>
        </p:grpSpPr>
        <p:sp>
          <p:nvSpPr>
            <p:cNvPr id="26" name="Rectangle 42">
              <a:extLst>
                <a:ext uri="{FF2B5EF4-FFF2-40B4-BE49-F238E27FC236}">
                  <a16:creationId xmlns:a16="http://schemas.microsoft.com/office/drawing/2014/main" id="{6E126E03-11B7-530B-7CB1-637E43076526}"/>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27" name="Rectangle 42">
              <a:extLst>
                <a:ext uri="{FF2B5EF4-FFF2-40B4-BE49-F238E27FC236}">
                  <a16:creationId xmlns:a16="http://schemas.microsoft.com/office/drawing/2014/main" id="{4C7C3D8F-B3C3-5D8C-FE01-465F3FAF7D8E}"/>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是否支持（态度）</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29" name="组合 28">
            <a:extLst>
              <a:ext uri="{FF2B5EF4-FFF2-40B4-BE49-F238E27FC236}">
                <a16:creationId xmlns:a16="http://schemas.microsoft.com/office/drawing/2014/main" id="{EA804C1E-7A01-E2E5-85CE-DA990C254445}"/>
              </a:ext>
            </a:extLst>
          </p:cNvPr>
          <p:cNvGrpSpPr/>
          <p:nvPr/>
        </p:nvGrpSpPr>
        <p:grpSpPr>
          <a:xfrm>
            <a:off x="8962030" y="4105553"/>
            <a:ext cx="2015772" cy="863578"/>
            <a:chOff x="2643604" y="1927719"/>
            <a:chExt cx="2919742" cy="910854"/>
          </a:xfrm>
        </p:grpSpPr>
        <p:sp>
          <p:nvSpPr>
            <p:cNvPr id="30" name="Rectangle 42">
              <a:extLst>
                <a:ext uri="{FF2B5EF4-FFF2-40B4-BE49-F238E27FC236}">
                  <a16:creationId xmlns:a16="http://schemas.microsoft.com/office/drawing/2014/main" id="{B5BB4536-69EE-E800-8A47-E3EC83F912E7}"/>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31" name="Rectangle 42">
              <a:extLst>
                <a:ext uri="{FF2B5EF4-FFF2-40B4-BE49-F238E27FC236}">
                  <a16:creationId xmlns:a16="http://schemas.microsoft.com/office/drawing/2014/main" id="{CD877D13-5F2B-1637-0D13-F94DF2B0E282}"/>
                </a:ext>
              </a:extLst>
            </p:cNvPr>
            <p:cNvSpPr/>
            <p:nvPr/>
          </p:nvSpPr>
          <p:spPr>
            <a:xfrm flipH="1">
              <a:off x="2643604" y="1927719"/>
              <a:ext cx="2568734"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实践意愿（意向）</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32" name="组合 31">
            <a:extLst>
              <a:ext uri="{FF2B5EF4-FFF2-40B4-BE49-F238E27FC236}">
                <a16:creationId xmlns:a16="http://schemas.microsoft.com/office/drawing/2014/main" id="{B3CF0174-22A9-BEF3-74B2-F6BCED8DFF44}"/>
              </a:ext>
            </a:extLst>
          </p:cNvPr>
          <p:cNvGrpSpPr/>
          <p:nvPr/>
        </p:nvGrpSpPr>
        <p:grpSpPr>
          <a:xfrm>
            <a:off x="8980629" y="5017382"/>
            <a:ext cx="2003160" cy="844660"/>
            <a:chOff x="2661872" y="1947672"/>
            <a:chExt cx="2901474" cy="890901"/>
          </a:xfrm>
        </p:grpSpPr>
        <p:sp>
          <p:nvSpPr>
            <p:cNvPr id="33" name="Rectangle 42">
              <a:extLst>
                <a:ext uri="{FF2B5EF4-FFF2-40B4-BE49-F238E27FC236}">
                  <a16:creationId xmlns:a16="http://schemas.microsoft.com/office/drawing/2014/main" id="{07F32DED-485B-FE7C-1102-63AF117717D8}"/>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34" name="Rectangle 42">
              <a:extLst>
                <a:ext uri="{FF2B5EF4-FFF2-40B4-BE49-F238E27FC236}">
                  <a16:creationId xmlns:a16="http://schemas.microsoft.com/office/drawing/2014/main" id="{0650B918-A1A7-C71C-DD5F-B396C9CBBE3B}"/>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感知障碍（障碍）</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19957503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问卷结构</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cxnSp>
        <p:nvCxnSpPr>
          <p:cNvPr id="43" name="Straight Connector 3">
            <a:extLst>
              <a:ext uri="{FF2B5EF4-FFF2-40B4-BE49-F238E27FC236}">
                <a16:creationId xmlns:a16="http://schemas.microsoft.com/office/drawing/2014/main" id="{2BAC92A5-8259-26E1-304C-A45003FAEF60}"/>
              </a:ext>
            </a:extLst>
          </p:cNvPr>
          <p:cNvCxnSpPr/>
          <p:nvPr/>
        </p:nvCxnSpPr>
        <p:spPr>
          <a:xfrm>
            <a:off x="4960465" y="244350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4" name="Straight Connector 4">
            <a:extLst>
              <a:ext uri="{FF2B5EF4-FFF2-40B4-BE49-F238E27FC236}">
                <a16:creationId xmlns:a16="http://schemas.microsoft.com/office/drawing/2014/main" id="{0DFB32F1-6BC7-D16D-9546-EB6089152092}"/>
              </a:ext>
            </a:extLst>
          </p:cNvPr>
          <p:cNvCxnSpPr/>
          <p:nvPr/>
        </p:nvCxnSpPr>
        <p:spPr>
          <a:xfrm>
            <a:off x="5180096" y="3350467"/>
            <a:ext cx="3088428"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5" name="Straight Connector 5">
            <a:extLst>
              <a:ext uri="{FF2B5EF4-FFF2-40B4-BE49-F238E27FC236}">
                <a16:creationId xmlns:a16="http://schemas.microsoft.com/office/drawing/2014/main" id="{5BB3A578-66DA-610D-B062-EFE04930CB3B}"/>
              </a:ext>
            </a:extLst>
          </p:cNvPr>
          <p:cNvCxnSpPr/>
          <p:nvPr/>
        </p:nvCxnSpPr>
        <p:spPr>
          <a:xfrm>
            <a:off x="4960465" y="425743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6" name="Straight Connector 6">
            <a:extLst>
              <a:ext uri="{FF2B5EF4-FFF2-40B4-BE49-F238E27FC236}">
                <a16:creationId xmlns:a16="http://schemas.microsoft.com/office/drawing/2014/main" id="{F3F4DBD9-BC2E-4DA2-AD87-A572AFD5EEF6}"/>
              </a:ext>
            </a:extLst>
          </p:cNvPr>
          <p:cNvCxnSpPr/>
          <p:nvPr/>
        </p:nvCxnSpPr>
        <p:spPr>
          <a:xfrm>
            <a:off x="4502453" y="5134227"/>
            <a:ext cx="3766071" cy="30171"/>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47" name="그룹 50">
            <a:extLst>
              <a:ext uri="{FF2B5EF4-FFF2-40B4-BE49-F238E27FC236}">
                <a16:creationId xmlns:a16="http://schemas.microsoft.com/office/drawing/2014/main" id="{84B77F66-D28D-F57A-55FA-F15EB7809F05}"/>
              </a:ext>
            </a:extLst>
          </p:cNvPr>
          <p:cNvGrpSpPr/>
          <p:nvPr/>
        </p:nvGrpSpPr>
        <p:grpSpPr>
          <a:xfrm>
            <a:off x="4049115" y="3056222"/>
            <a:ext cx="2139541" cy="2004453"/>
            <a:chOff x="5708365" y="2124044"/>
            <a:chExt cx="1249407" cy="1247184"/>
          </a:xfrm>
          <a:effectLst>
            <a:outerShdw dist="38100" dir="5400000" algn="ctr" rotWithShape="0">
              <a:srgbClr val="000000">
                <a:alpha val="10000"/>
              </a:srgbClr>
            </a:outerShdw>
          </a:effectLst>
        </p:grpSpPr>
        <p:sp>
          <p:nvSpPr>
            <p:cNvPr id="48" name="Freeform 6">
              <a:extLst>
                <a:ext uri="{FF2B5EF4-FFF2-40B4-BE49-F238E27FC236}">
                  <a16:creationId xmlns:a16="http://schemas.microsoft.com/office/drawing/2014/main" id="{02BDEF5F-0DD2-DABE-41F8-75CE6BB47673}"/>
                </a:ext>
              </a:extLst>
            </p:cNvPr>
            <p:cNvSpPr/>
            <p:nvPr/>
          </p:nvSpPr>
          <p:spPr bwMode="auto">
            <a:xfrm rot="18900000">
              <a:off x="5708365" y="2124044"/>
              <a:ext cx="1249407" cy="1247184"/>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49" name="TextBox 9">
              <a:extLst>
                <a:ext uri="{FF2B5EF4-FFF2-40B4-BE49-F238E27FC236}">
                  <a16:creationId xmlns:a16="http://schemas.microsoft.com/office/drawing/2014/main" id="{0740AEED-11EC-BD3C-D7C7-5F613F616C49}"/>
                </a:ext>
              </a:extLst>
            </p:cNvPr>
            <p:cNvSpPr txBox="1"/>
            <p:nvPr/>
          </p:nvSpPr>
          <p:spPr>
            <a:xfrm>
              <a:off x="5823244" y="2545391"/>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态度</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50" name="그룹 51">
            <a:extLst>
              <a:ext uri="{FF2B5EF4-FFF2-40B4-BE49-F238E27FC236}">
                <a16:creationId xmlns:a16="http://schemas.microsoft.com/office/drawing/2014/main" id="{9A8EFA75-B2E1-FCE4-2FB1-80DD678438A1}"/>
              </a:ext>
            </a:extLst>
          </p:cNvPr>
          <p:cNvGrpSpPr/>
          <p:nvPr/>
        </p:nvGrpSpPr>
        <p:grpSpPr>
          <a:xfrm>
            <a:off x="2525073" y="3864317"/>
            <a:ext cx="2135733" cy="2004453"/>
            <a:chOff x="4807148" y="2590929"/>
            <a:chExt cx="1247184" cy="1247184"/>
          </a:xfrm>
          <a:effectLst>
            <a:outerShdw dist="38100" dir="5400000" algn="ctr" rotWithShape="0">
              <a:srgbClr val="000000">
                <a:alpha val="10000"/>
              </a:srgbClr>
            </a:outerShdw>
          </a:effectLst>
        </p:grpSpPr>
        <p:sp>
          <p:nvSpPr>
            <p:cNvPr id="51" name="Freeform 11">
              <a:extLst>
                <a:ext uri="{FF2B5EF4-FFF2-40B4-BE49-F238E27FC236}">
                  <a16:creationId xmlns:a16="http://schemas.microsoft.com/office/drawing/2014/main" id="{E85EE20A-DDCE-C6DC-A4A5-81B4D3ECF594}"/>
                </a:ext>
              </a:extLst>
            </p:cNvPr>
            <p:cNvSpPr/>
            <p:nvPr/>
          </p:nvSpPr>
          <p:spPr bwMode="auto">
            <a:xfrm rot="18900000">
              <a:off x="4807148" y="2590929"/>
              <a:ext cx="1247184" cy="1247184"/>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52" name="TextBox 12">
              <a:extLst>
                <a:ext uri="{FF2B5EF4-FFF2-40B4-BE49-F238E27FC236}">
                  <a16:creationId xmlns:a16="http://schemas.microsoft.com/office/drawing/2014/main" id="{A47BD3A1-354B-603B-C5D5-4F5D17D8A242}"/>
                </a:ext>
              </a:extLst>
            </p:cNvPr>
            <p:cNvSpPr txBox="1"/>
            <p:nvPr/>
          </p:nvSpPr>
          <p:spPr>
            <a:xfrm>
              <a:off x="4920747" y="3074623"/>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障碍</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53" name="그룹 52">
            <a:extLst>
              <a:ext uri="{FF2B5EF4-FFF2-40B4-BE49-F238E27FC236}">
                <a16:creationId xmlns:a16="http://schemas.microsoft.com/office/drawing/2014/main" id="{E2B1582A-69D5-5FA8-6F7C-A5C521B2C5AC}"/>
              </a:ext>
            </a:extLst>
          </p:cNvPr>
          <p:cNvGrpSpPr/>
          <p:nvPr/>
        </p:nvGrpSpPr>
        <p:grpSpPr>
          <a:xfrm>
            <a:off x="3329816" y="1585514"/>
            <a:ext cx="2135733" cy="2004453"/>
            <a:chOff x="5243378" y="1220931"/>
            <a:chExt cx="1247184" cy="1247184"/>
          </a:xfrm>
          <a:effectLst>
            <a:outerShdw dist="38100" dir="5400000" algn="ctr" rotWithShape="0">
              <a:srgbClr val="000000">
                <a:alpha val="10000"/>
              </a:srgbClr>
            </a:outerShdw>
          </a:effectLst>
        </p:grpSpPr>
        <p:sp>
          <p:nvSpPr>
            <p:cNvPr id="54" name="Freeform 7">
              <a:extLst>
                <a:ext uri="{FF2B5EF4-FFF2-40B4-BE49-F238E27FC236}">
                  <a16:creationId xmlns:a16="http://schemas.microsoft.com/office/drawing/2014/main" id="{317238C9-4E35-52FF-322E-7124E71B9D94}"/>
                </a:ext>
              </a:extLst>
            </p:cNvPr>
            <p:cNvSpPr/>
            <p:nvPr/>
          </p:nvSpPr>
          <p:spPr bwMode="auto">
            <a:xfrm rot="18900000">
              <a:off x="5243378" y="1220931"/>
              <a:ext cx="1247184" cy="1247184"/>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55" name="TextBox 15">
              <a:extLst>
                <a:ext uri="{FF2B5EF4-FFF2-40B4-BE49-F238E27FC236}">
                  <a16:creationId xmlns:a16="http://schemas.microsoft.com/office/drawing/2014/main" id="{4C5CDB5C-F178-3A69-B444-542C2F6FF0DA}"/>
                </a:ext>
              </a:extLst>
            </p:cNvPr>
            <p:cNvSpPr txBox="1"/>
            <p:nvPr/>
          </p:nvSpPr>
          <p:spPr>
            <a:xfrm>
              <a:off x="5287981" y="1733156"/>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认识</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56" name="그룹 32">
            <a:extLst>
              <a:ext uri="{FF2B5EF4-FFF2-40B4-BE49-F238E27FC236}">
                <a16:creationId xmlns:a16="http://schemas.microsoft.com/office/drawing/2014/main" id="{459831E6-168E-D6E8-55D4-AD05944B6C71}"/>
              </a:ext>
            </a:extLst>
          </p:cNvPr>
          <p:cNvGrpSpPr/>
          <p:nvPr/>
        </p:nvGrpSpPr>
        <p:grpSpPr>
          <a:xfrm>
            <a:off x="1803871" y="2393604"/>
            <a:ext cx="2135733" cy="2004453"/>
            <a:chOff x="4341050" y="1687814"/>
            <a:chExt cx="1247184" cy="1247184"/>
          </a:xfrm>
          <a:effectLst>
            <a:outerShdw dist="38100" dir="5400000" algn="ctr" rotWithShape="0">
              <a:srgbClr val="000000">
                <a:alpha val="10000"/>
              </a:srgbClr>
            </a:outerShdw>
          </a:effectLst>
        </p:grpSpPr>
        <p:sp>
          <p:nvSpPr>
            <p:cNvPr id="57" name="Freeform 8">
              <a:extLst>
                <a:ext uri="{FF2B5EF4-FFF2-40B4-BE49-F238E27FC236}">
                  <a16:creationId xmlns:a16="http://schemas.microsoft.com/office/drawing/2014/main" id="{A3091A99-4513-8363-792D-4C38D9387E81}"/>
                </a:ext>
              </a:extLst>
            </p:cNvPr>
            <p:cNvSpPr/>
            <p:nvPr/>
          </p:nvSpPr>
          <p:spPr bwMode="auto">
            <a:xfrm rot="18900000">
              <a:off x="4341050" y="1687814"/>
              <a:ext cx="1247184" cy="1247184"/>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58" name="TextBox 18">
              <a:extLst>
                <a:ext uri="{FF2B5EF4-FFF2-40B4-BE49-F238E27FC236}">
                  <a16:creationId xmlns:a16="http://schemas.microsoft.com/office/drawing/2014/main" id="{547440B3-310F-7B2C-7A78-E800976A93D2}"/>
                </a:ext>
              </a:extLst>
            </p:cNvPr>
            <p:cNvSpPr txBox="1"/>
            <p:nvPr/>
          </p:nvSpPr>
          <p:spPr>
            <a:xfrm>
              <a:off x="4462464" y="2224859"/>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意向</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63" name="组合 62">
            <a:extLst>
              <a:ext uri="{FF2B5EF4-FFF2-40B4-BE49-F238E27FC236}">
                <a16:creationId xmlns:a16="http://schemas.microsoft.com/office/drawing/2014/main" id="{5DDE6F07-D795-B842-8B50-B197D8E015D9}"/>
              </a:ext>
            </a:extLst>
          </p:cNvPr>
          <p:cNvGrpSpPr/>
          <p:nvPr/>
        </p:nvGrpSpPr>
        <p:grpSpPr>
          <a:xfrm>
            <a:off x="8955405" y="2282326"/>
            <a:ext cx="2003160" cy="844660"/>
            <a:chOff x="2661872" y="1947672"/>
            <a:chExt cx="2901474" cy="890901"/>
          </a:xfrm>
        </p:grpSpPr>
        <p:sp>
          <p:nvSpPr>
            <p:cNvPr id="64" name="Rectangle 42">
              <a:extLst>
                <a:ext uri="{FF2B5EF4-FFF2-40B4-BE49-F238E27FC236}">
                  <a16:creationId xmlns:a16="http://schemas.microsoft.com/office/drawing/2014/main" id="{7C50BB07-B8C4-C1ED-11B5-10DEE68A28DE}"/>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65" name="Rectangle 42">
              <a:extLst>
                <a:ext uri="{FF2B5EF4-FFF2-40B4-BE49-F238E27FC236}">
                  <a16:creationId xmlns:a16="http://schemas.microsoft.com/office/drawing/2014/main" id="{089D9FE3-80FB-FAD1-74AF-87AD6C7BD9B6}"/>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66" name="组合 65">
            <a:extLst>
              <a:ext uri="{FF2B5EF4-FFF2-40B4-BE49-F238E27FC236}">
                <a16:creationId xmlns:a16="http://schemas.microsoft.com/office/drawing/2014/main" id="{5FB78111-6429-27C6-B02E-27F42C8459CC}"/>
              </a:ext>
            </a:extLst>
          </p:cNvPr>
          <p:cNvGrpSpPr/>
          <p:nvPr/>
        </p:nvGrpSpPr>
        <p:grpSpPr>
          <a:xfrm>
            <a:off x="8962230" y="3204532"/>
            <a:ext cx="2003160" cy="844660"/>
            <a:chOff x="2661872" y="1947672"/>
            <a:chExt cx="2901474" cy="890901"/>
          </a:xfrm>
        </p:grpSpPr>
        <p:sp>
          <p:nvSpPr>
            <p:cNvPr id="67" name="Rectangle 42">
              <a:extLst>
                <a:ext uri="{FF2B5EF4-FFF2-40B4-BE49-F238E27FC236}">
                  <a16:creationId xmlns:a16="http://schemas.microsoft.com/office/drawing/2014/main" id="{8A20763B-FB00-9CF5-47E6-D31911CB6613}"/>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68" name="Rectangle 42">
              <a:extLst>
                <a:ext uri="{FF2B5EF4-FFF2-40B4-BE49-F238E27FC236}">
                  <a16:creationId xmlns:a16="http://schemas.microsoft.com/office/drawing/2014/main" id="{64715228-B123-9DC8-FDB0-3506EAF463B9}"/>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69" name="组合 68">
            <a:extLst>
              <a:ext uri="{FF2B5EF4-FFF2-40B4-BE49-F238E27FC236}">
                <a16:creationId xmlns:a16="http://schemas.microsoft.com/office/drawing/2014/main" id="{E771D0D6-B87D-4700-023C-9A73B2570F44}"/>
              </a:ext>
            </a:extLst>
          </p:cNvPr>
          <p:cNvGrpSpPr/>
          <p:nvPr/>
        </p:nvGrpSpPr>
        <p:grpSpPr>
          <a:xfrm>
            <a:off x="9586344" y="4208582"/>
            <a:ext cx="2003160" cy="844660"/>
            <a:chOff x="2661872" y="1947672"/>
            <a:chExt cx="2901474" cy="890901"/>
          </a:xfrm>
        </p:grpSpPr>
        <p:sp>
          <p:nvSpPr>
            <p:cNvPr id="70" name="Rectangle 42">
              <a:extLst>
                <a:ext uri="{FF2B5EF4-FFF2-40B4-BE49-F238E27FC236}">
                  <a16:creationId xmlns:a16="http://schemas.microsoft.com/office/drawing/2014/main" id="{8B0FD08C-C45E-6BB9-07CC-64E28915BCEE}"/>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71" name="Rectangle 42">
              <a:extLst>
                <a:ext uri="{FF2B5EF4-FFF2-40B4-BE49-F238E27FC236}">
                  <a16:creationId xmlns:a16="http://schemas.microsoft.com/office/drawing/2014/main" id="{91BEA0BF-2060-370E-7283-218AA32269B8}"/>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72" name="组合 71">
            <a:extLst>
              <a:ext uri="{FF2B5EF4-FFF2-40B4-BE49-F238E27FC236}">
                <a16:creationId xmlns:a16="http://schemas.microsoft.com/office/drawing/2014/main" id="{A5DB4A8E-9AFF-2674-D6B7-C997AB698AB4}"/>
              </a:ext>
            </a:extLst>
          </p:cNvPr>
          <p:cNvGrpSpPr/>
          <p:nvPr/>
        </p:nvGrpSpPr>
        <p:grpSpPr>
          <a:xfrm>
            <a:off x="8955405" y="5017382"/>
            <a:ext cx="2003160" cy="844660"/>
            <a:chOff x="2661872" y="1947672"/>
            <a:chExt cx="2901474" cy="890901"/>
          </a:xfrm>
        </p:grpSpPr>
        <p:sp>
          <p:nvSpPr>
            <p:cNvPr id="73" name="Rectangle 42">
              <a:extLst>
                <a:ext uri="{FF2B5EF4-FFF2-40B4-BE49-F238E27FC236}">
                  <a16:creationId xmlns:a16="http://schemas.microsoft.com/office/drawing/2014/main" id="{BF3F59E1-9CEC-7519-8DDE-044C60D4A967}"/>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74" name="Rectangle 42">
              <a:extLst>
                <a:ext uri="{FF2B5EF4-FFF2-40B4-BE49-F238E27FC236}">
                  <a16:creationId xmlns:a16="http://schemas.microsoft.com/office/drawing/2014/main" id="{67D40120-CD85-F3A8-2FD7-BABDA8FAC6F4}"/>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pic>
        <p:nvPicPr>
          <p:cNvPr id="36" name="图片 35" descr="徽标&#10;&#10;中度可信度描述已自动生成">
            <a:extLst>
              <a:ext uri="{FF2B5EF4-FFF2-40B4-BE49-F238E27FC236}">
                <a16:creationId xmlns:a16="http://schemas.microsoft.com/office/drawing/2014/main" id="{6629D861-BB59-12ED-37DA-94E7C149C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273" y="4085592"/>
            <a:ext cx="4242018" cy="400071"/>
          </a:xfrm>
          <a:prstGeom prst="rect">
            <a:avLst/>
          </a:prstGeom>
        </p:spPr>
      </p:pic>
      <p:pic>
        <p:nvPicPr>
          <p:cNvPr id="40" name="图片 39">
            <a:extLst>
              <a:ext uri="{FF2B5EF4-FFF2-40B4-BE49-F238E27FC236}">
                <a16:creationId xmlns:a16="http://schemas.microsoft.com/office/drawing/2014/main" id="{BE3635DC-390A-6550-977E-8B59F01F3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273" y="2257708"/>
            <a:ext cx="4680191" cy="381020"/>
          </a:xfrm>
          <a:prstGeom prst="rect">
            <a:avLst/>
          </a:prstGeom>
        </p:spPr>
      </p:pic>
      <p:pic>
        <p:nvPicPr>
          <p:cNvPr id="42" name="图片 41">
            <a:extLst>
              <a:ext uri="{FF2B5EF4-FFF2-40B4-BE49-F238E27FC236}">
                <a16:creationId xmlns:a16="http://schemas.microsoft.com/office/drawing/2014/main" id="{A57E40FE-3DBD-0E38-27F1-AF4A42183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7273" y="3181476"/>
            <a:ext cx="5721644" cy="393720"/>
          </a:xfrm>
          <a:prstGeom prst="rect">
            <a:avLst/>
          </a:prstGeom>
        </p:spPr>
      </p:pic>
      <p:pic>
        <p:nvPicPr>
          <p:cNvPr id="38" name="图片 37">
            <a:extLst>
              <a:ext uri="{FF2B5EF4-FFF2-40B4-BE49-F238E27FC236}">
                <a16:creationId xmlns:a16="http://schemas.microsoft.com/office/drawing/2014/main" id="{7C941257-E81D-B63C-030D-C0202441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3099" y="4977062"/>
            <a:ext cx="4375375" cy="374669"/>
          </a:xfrm>
          <a:prstGeom prst="rect">
            <a:avLst/>
          </a:prstGeom>
        </p:spPr>
      </p:pic>
    </p:spTree>
    <p:extLst>
      <p:ext uri="{BB962C8B-B14F-4D97-AF65-F5344CB8AC3E}">
        <p14:creationId xmlns:p14="http://schemas.microsoft.com/office/powerpoint/2010/main" val="1293516782"/>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千图网海量PPT模板www.58pic.com​​">
  <a:themeElements>
    <a:clrScheme name="自定义 600">
      <a:dk1>
        <a:sysClr val="windowText" lastClr="000000"/>
      </a:dk1>
      <a:lt1>
        <a:sysClr val="window" lastClr="FFFFFF"/>
      </a:lt1>
      <a:dk2>
        <a:srgbClr val="44546A"/>
      </a:dk2>
      <a:lt2>
        <a:srgbClr val="E7E6E6"/>
      </a:lt2>
      <a:accent1>
        <a:srgbClr val="0070C0"/>
      </a:accent1>
      <a:accent2>
        <a:srgbClr val="3F3F3F"/>
      </a:accent2>
      <a:accent3>
        <a:srgbClr val="0070C0"/>
      </a:accent3>
      <a:accent4>
        <a:srgbClr val="3F3F3F"/>
      </a:accent4>
      <a:accent5>
        <a:srgbClr val="0070C0"/>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1426</Words>
  <Application>Microsoft Office PowerPoint</Application>
  <PresentationFormat>宽屏</PresentationFormat>
  <Paragraphs>124</Paragraphs>
  <Slides>23</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Noto Sans S Chinese Regular</vt:lpstr>
      <vt:lpstr>等线</vt:lpstr>
      <vt:lpstr>等线 Light</vt:lpstr>
      <vt:lpstr>方正黑体简体</vt:lpstr>
      <vt:lpstr>Arial</vt:lpstr>
      <vt:lpstr>Times New Roman</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Tuzki Owen</cp:lastModifiedBy>
  <cp:revision>100</cp:revision>
  <dcterms:created xsi:type="dcterms:W3CDTF">2018-04-10T08:10:31Z</dcterms:created>
  <dcterms:modified xsi:type="dcterms:W3CDTF">2023-07-12T16:30:41Z</dcterms:modified>
</cp:coreProperties>
</file>