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8643" r:id="rId3"/>
    <p:sldId id="8639" r:id="rId4"/>
    <p:sldId id="8660" r:id="rId5"/>
    <p:sldId id="8644" r:id="rId6"/>
    <p:sldId id="8648" r:id="rId7"/>
    <p:sldId id="8651" r:id="rId8"/>
    <p:sldId id="8652" r:id="rId9"/>
    <p:sldId id="8656" r:id="rId10"/>
    <p:sldId id="8653" r:id="rId11"/>
    <p:sldId id="8654" r:id="rId12"/>
    <p:sldId id="8655" r:id="rId13"/>
    <p:sldId id="8658" r:id="rId14"/>
    <p:sldId id="8645" r:id="rId15"/>
    <p:sldId id="8657" r:id="rId16"/>
    <p:sldId id="8646" r:id="rId17"/>
    <p:sldId id="8659" r:id="rId18"/>
    <p:sldId id="866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101" d="100"/>
          <a:sy n="101" d="100"/>
        </p:scale>
        <p:origin x="352" y="6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好的，我今天汇报的还是一直在进行的开放科学的问卷调查项目。那么因为这个项目之前已经汇报过了所以更多地会去讲一下这个学期的一个进展。</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1</a:t>
            </a:fld>
            <a:endParaRPr lang="zh-CN" altLang="en-US"/>
          </a:p>
        </p:txBody>
      </p:sp>
    </p:spTree>
    <p:extLst>
      <p:ext uri="{BB962C8B-B14F-4D97-AF65-F5344CB8AC3E}">
        <p14:creationId xmlns:p14="http://schemas.microsoft.com/office/powerpoint/2010/main" val="122721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展示的是关于描述性统计的内容，左边是关于态度的问题，右边是关于障碍的问题，但是因为样本量总体还比较小，我们可以看到有部分选项还是缺失的，比如这里大家对重复性研究的态度都很积极，不知道在后续铺开投放之后的结果会如何。</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388791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还做了一些探索性分析和信度的检验，比如我们对所有关于态度的问题做了一个内部一致性信度检验，最后结果阿尔法值是</a:t>
            </a:r>
            <a:r>
              <a:rPr lang="en-US" altLang="zh-CN" dirty="0"/>
              <a:t>0.73</a:t>
            </a:r>
            <a:r>
              <a:rPr lang="zh-CN" altLang="en-US" dirty="0"/>
              <a:t>，还是具有一定的信度的。然后还做了包括线性回归的探索，比如发现态度对意向的预测是显著的等等。</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348739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这里画一个图来表现一下当前样本下得到的一个初步的结果。</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408763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81736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这里简单介绍一下我们先在一个合作情况，主要包括四个环节，我来编写问卷，以及做一些数据分析的工作，然后通过</a:t>
            </a:r>
            <a:r>
              <a:rPr lang="en-US" altLang="zh-CN" dirty="0" err="1"/>
              <a:t>cosn</a:t>
            </a:r>
            <a:r>
              <a:rPr lang="zh-CN" altLang="en-US" dirty="0"/>
              <a:t>的伙伴公众号来进行更广泛的投放，进行问卷的发布。然后传鹏之前给我介绍了一个合作者，就是悉尼大学的任治霖同学，我们会对接合作之后文章的撰写工作。并且我们有一个调查的微信群，有包括传鹏以及问卷最初的编制者在内的合作者来做一个信息的交换。</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373905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关于文件组织的话，目前这个项目是转到</a:t>
            </a:r>
            <a:r>
              <a:rPr lang="en-US" altLang="zh-CN" dirty="0" err="1"/>
              <a:t>cosn</a:t>
            </a:r>
            <a:r>
              <a:rPr lang="zh-CN" altLang="en-US" dirty="0"/>
              <a:t>的</a:t>
            </a:r>
            <a:r>
              <a:rPr lang="en-US" altLang="zh-CN" dirty="0"/>
              <a:t>git</a:t>
            </a:r>
            <a:r>
              <a:rPr lang="zh-CN" altLang="en-US" dirty="0"/>
              <a:t>的库里，但是因为有一些文件的缺失，现在文件夹的结构还不完整，后续还需要对它做一个补充的工作。</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109014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那么我会从这四个方面来做一个简单的汇报。</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2</a:t>
            </a:fld>
            <a:endParaRPr lang="zh-CN" altLang="en-US"/>
          </a:p>
        </p:txBody>
      </p:sp>
    </p:spTree>
    <p:extLst>
      <p:ext uri="{BB962C8B-B14F-4D97-AF65-F5344CB8AC3E}">
        <p14:creationId xmlns:p14="http://schemas.microsoft.com/office/powerpoint/2010/main" val="228692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首先还是花几秒钟的时间简单介绍一下项目的内容。</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3</a:t>
            </a:fld>
            <a:endParaRPr lang="zh-CN" altLang="en-US"/>
          </a:p>
        </p:txBody>
      </p:sp>
    </p:spTree>
    <p:extLst>
      <p:ext uri="{BB962C8B-B14F-4D97-AF65-F5344CB8AC3E}">
        <p14:creationId xmlns:p14="http://schemas.microsoft.com/office/powerpoint/2010/main" val="155571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问卷调查，一开始的初衷是因为过往的关于开放科学的调查的样本集中在北美和欧洲等地区，所以我们想要去了解关于中国的研究者对于开放科学这种新的科研实践有多少了解以及对它的态度和实践。所以调查本身是为了完成一个描述性的工作，而大多数有关开放科学的调查也是去做一个描述，但是我们也引入了一些人口学变量来方便做一些潜在的探索性研究，比如研究经验对研究者进行开放科学实践的态度或者障碍的影响等等。不过最重要的目标是通过对开放科学的多个元素入手，比如重复性研究啦、预注册啦等等方面去描述一个对中国在这些方面的整体的情况。</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16590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好的，然后我会介绍一下这个学期我们都做了哪些工作。</a:t>
            </a:r>
          </a:p>
        </p:txBody>
      </p:sp>
      <p:sp>
        <p:nvSpPr>
          <p:cNvPr id="4" name="灯片编号占位符 3"/>
          <p:cNvSpPr>
            <a:spLocks noGrp="1"/>
          </p:cNvSpPr>
          <p:nvPr>
            <p:ph type="sldNum" sz="quarter" idx="5"/>
          </p:nvPr>
        </p:nvSpPr>
        <p:spPr/>
        <p:txBody>
          <a:bodyPr/>
          <a:lstStyle/>
          <a:p>
            <a:fld id="{32A2CAD8-F91A-409A-B778-AA74111763F6}" type="slidenum">
              <a:rPr lang="zh-CN" altLang="en-US" smtClean="0"/>
              <a:t>5</a:t>
            </a:fld>
            <a:endParaRPr lang="zh-CN" altLang="en-US"/>
          </a:p>
        </p:txBody>
      </p:sp>
    </p:spTree>
    <p:extLst>
      <p:ext uri="{BB962C8B-B14F-4D97-AF65-F5344CB8AC3E}">
        <p14:creationId xmlns:p14="http://schemas.microsoft.com/office/powerpoint/2010/main" val="200445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在最一开始的时候根据我们的研究目的去完善了整个问卷，做了一些拓展和修正。除去人口学问题和一些开放性问题之外，核心的部分被划分为由四个部分所组成的结构，分别是认识、态度、意向以及障碍。这样就保证我们能对每一个元素有一个平等而且比较全面的了解。</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2444378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我在这里分别举一些例子，大家可以直观的看到问题是如何呈现的，这是一个递进式的结构，前一个问题都可能对后一个问题产生影响，我后面也列举了一些分析来展现这种影响。</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479273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然后这个学期的工作主要是围绕一个试点研究来展开的，传鹏帮忙在南师的本科生中发了一次问卷，一共收到了</a:t>
            </a:r>
            <a:r>
              <a:rPr lang="en-US" altLang="zh-CN" dirty="0"/>
              <a:t>53</a:t>
            </a:r>
            <a:r>
              <a:rPr lang="zh-CN" altLang="en-US" dirty="0"/>
              <a:t>份有效样本。</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331768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然后我们围绕这次试点研究做了接下来的工作，包括数据预处理、描述性统计、一些探索性分析并且对他们做了可视化来展现结果。</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20325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3201F0D-B532-44D6-8B5B-C6A507DFD342}"/>
              </a:ext>
            </a:extLst>
          </p:cNvPr>
          <p:cNvSpPr/>
          <p:nvPr userDrawn="1"/>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7B520AB-EDB7-44EA-8FBE-F0228113CD8B}"/>
              </a:ext>
            </a:extLst>
          </p:cNvPr>
          <p:cNvSpPr/>
          <p:nvPr userDrawn="1"/>
        </p:nvSpPr>
        <p:spPr>
          <a:xfrm>
            <a:off x="420547" y="1188720"/>
            <a:ext cx="11350906" cy="5075830"/>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6" name="图片 5">
            <a:extLst>
              <a:ext uri="{FF2B5EF4-FFF2-40B4-BE49-F238E27FC236}">
                <a16:creationId xmlns:a16="http://schemas.microsoft.com/office/drawing/2014/main" id="{48362F54-4305-418A-8B37-B749732C8CF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853" t="12499" r="-1"/>
          <a:stretch/>
        </p:blipFill>
        <p:spPr>
          <a:xfrm flipH="1">
            <a:off x="0" y="0"/>
            <a:ext cx="1630680" cy="1656447"/>
          </a:xfrm>
          <a:prstGeom prst="rect">
            <a:avLst/>
          </a:prstGeom>
        </p:spPr>
      </p:pic>
    </p:spTree>
    <p:extLst>
      <p:ext uri="{BB962C8B-B14F-4D97-AF65-F5344CB8AC3E}">
        <p14:creationId xmlns:p14="http://schemas.microsoft.com/office/powerpoint/2010/main" val="402538052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49448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4908417"/>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973348"/>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4A702E35-15B5-4E1B-8D0D-C6A2AED8D458}"/>
              </a:ext>
            </a:extLst>
          </p:cNvPr>
          <p:cNvGrpSpPr/>
          <p:nvPr/>
        </p:nvGrpSpPr>
        <p:grpSpPr>
          <a:xfrm>
            <a:off x="622311" y="1704439"/>
            <a:ext cx="6340197" cy="3123921"/>
            <a:chOff x="709766" y="1769013"/>
            <a:chExt cx="6665667" cy="3123921"/>
          </a:xfrm>
        </p:grpSpPr>
        <p:sp>
          <p:nvSpPr>
            <p:cNvPr id="9" name="文本框 8">
              <a:extLst>
                <a:ext uri="{FF2B5EF4-FFF2-40B4-BE49-F238E27FC236}">
                  <a16:creationId xmlns:a16="http://schemas.microsoft.com/office/drawing/2014/main" id="{70708527-8C9F-4507-B3C6-7364A3688B4F}"/>
                </a:ext>
              </a:extLst>
            </p:cNvPr>
            <p:cNvSpPr txBox="1"/>
            <p:nvPr/>
          </p:nvSpPr>
          <p:spPr>
            <a:xfrm>
              <a:off x="709766" y="1769013"/>
              <a:ext cx="6665667" cy="1569660"/>
            </a:xfrm>
            <a:prstGeom prst="rect">
              <a:avLst/>
            </a:prstGeom>
            <a:noFill/>
          </p:spPr>
          <p:txBody>
            <a:bodyPr wrap="none" rtlCol="0">
              <a:spAutoFit/>
            </a:bodyPr>
            <a:lstStyle/>
            <a:p>
              <a:pPr algn="l"/>
              <a:r>
                <a:rPr lang="zh-CN" altLang="en-US" sz="4800" b="1" dirty="0">
                  <a:solidFill>
                    <a:schemeClr val="bg1"/>
                  </a:solidFill>
                  <a:latin typeface="方正黑体简体" panose="02000000000000000000" pitchFamily="2" charset="-122"/>
                  <a:ea typeface="方正黑体简体" panose="02000000000000000000" pitchFamily="2" charset="-122"/>
                </a:rPr>
                <a:t>中国研究者对开放科学</a:t>
              </a:r>
              <a:endParaRPr lang="en-US" altLang="zh-CN" sz="4800" b="1" dirty="0">
                <a:solidFill>
                  <a:schemeClr val="bg1"/>
                </a:solidFill>
                <a:latin typeface="方正黑体简体" panose="02000000000000000000" pitchFamily="2" charset="-122"/>
                <a:ea typeface="方正黑体简体" panose="02000000000000000000" pitchFamily="2" charset="-122"/>
              </a:endParaRPr>
            </a:p>
            <a:p>
              <a:pPr algn="l"/>
              <a:r>
                <a:rPr lang="zh-CN" altLang="en-US" sz="4800" b="1" dirty="0">
                  <a:solidFill>
                    <a:schemeClr val="bg1"/>
                  </a:solidFill>
                  <a:latin typeface="方正黑体简体" panose="02000000000000000000" pitchFamily="2" charset="-122"/>
                  <a:ea typeface="方正黑体简体" panose="02000000000000000000" pitchFamily="2" charset="-122"/>
                </a:rPr>
                <a:t>认识和实践的调查</a:t>
              </a:r>
              <a:endParaRPr lang="en-US" altLang="zh-CN" sz="4800" b="1" dirty="0">
                <a:solidFill>
                  <a:schemeClr val="bg1"/>
                </a:solidFill>
                <a:latin typeface="方正黑体简体" panose="02000000000000000000" pitchFamily="2" charset="-122"/>
                <a:ea typeface="方正黑体简体" panose="02000000000000000000" pitchFamily="2" charset="-122"/>
              </a:endParaRPr>
            </a:p>
          </p:txBody>
        </p:sp>
        <p:sp>
          <p:nvSpPr>
            <p:cNvPr id="10" name="文本框 9">
              <a:extLst>
                <a:ext uri="{FF2B5EF4-FFF2-40B4-BE49-F238E27FC236}">
                  <a16:creationId xmlns:a16="http://schemas.microsoft.com/office/drawing/2014/main" id="{6BFB1F0B-9CE7-45C4-9785-98B2FB1FC5E0}"/>
                </a:ext>
              </a:extLst>
            </p:cNvPr>
            <p:cNvSpPr txBox="1"/>
            <p:nvPr/>
          </p:nvSpPr>
          <p:spPr>
            <a:xfrm>
              <a:off x="1053571" y="2975095"/>
              <a:ext cx="5878197" cy="1015663"/>
            </a:xfrm>
            <a:prstGeom prst="rect">
              <a:avLst/>
            </a:prstGeom>
            <a:noFill/>
          </p:spPr>
          <p:txBody>
            <a:bodyPr wrap="square" rtlCol="0">
              <a:spAutoFit/>
            </a:bodyPr>
            <a:lstStyle/>
            <a:p>
              <a:pPr algn="dist"/>
              <a:endParaRPr lang="zh-CN" altLang="en-US" sz="6000" b="1" spc="600" dirty="0">
                <a:solidFill>
                  <a:schemeClr val="bg1"/>
                </a:solidFill>
                <a:latin typeface="Noto Sans S Chinese Regular" panose="020B0500000000000000" pitchFamily="34" charset="-122"/>
                <a:ea typeface="Noto Sans S Chinese Regular" panose="020B0500000000000000" pitchFamily="34" charset="-122"/>
              </a:endParaRPr>
            </a:p>
          </p:txBody>
        </p:sp>
        <p:sp>
          <p:nvSpPr>
            <p:cNvPr id="11" name="文本框 10">
              <a:extLst>
                <a:ext uri="{FF2B5EF4-FFF2-40B4-BE49-F238E27FC236}">
                  <a16:creationId xmlns:a16="http://schemas.microsoft.com/office/drawing/2014/main" id="{7A30456E-A0E5-4C4B-8844-77A3EA057838}"/>
                </a:ext>
              </a:extLst>
            </p:cNvPr>
            <p:cNvSpPr txBox="1"/>
            <p:nvPr/>
          </p:nvSpPr>
          <p:spPr>
            <a:xfrm>
              <a:off x="754347" y="3257071"/>
              <a:ext cx="5878197" cy="705834"/>
            </a:xfrm>
            <a:prstGeom prst="rect">
              <a:avLst/>
            </a:prstGeom>
            <a:noFill/>
          </p:spPr>
          <p:txBody>
            <a:bodyPr wrap="square" rtlCol="0" anchor="t">
              <a:spAutoFit/>
            </a:bodyPr>
            <a:lstStyle/>
            <a:p>
              <a:pPr algn="l">
                <a:lnSpc>
                  <a:spcPct val="150000"/>
                </a:lnSpc>
              </a:pPr>
              <a:r>
                <a:rPr lang="en-US" altLang="zh-CN" sz="1400" dirty="0">
                  <a:solidFill>
                    <a:schemeClr val="bg1"/>
                  </a:solidFill>
                  <a:latin typeface="Noto Sans S Chinese Regular" panose="020B0500000000000000" pitchFamily="34" charset="-122"/>
                  <a:ea typeface="Noto Sans S Chinese Regular" panose="020B0500000000000000" pitchFamily="34" charset="-122"/>
                  <a:sym typeface="+mn-ea"/>
                </a:rPr>
                <a:t>Survey of Chinese Researchers' Knowledge and Practice of Open Science</a:t>
              </a:r>
              <a:endParaRPr lang="zh-CN" altLang="en-US" sz="1400" dirty="0">
                <a:solidFill>
                  <a:schemeClr val="bg1"/>
                </a:solidFill>
                <a:latin typeface="Noto Sans S Chinese Regular" panose="020B0500000000000000" pitchFamily="34" charset="-122"/>
                <a:ea typeface="Noto Sans S Chinese Regular" panose="020B0500000000000000" pitchFamily="34" charset="-122"/>
                <a:sym typeface="+mn-ea"/>
              </a:endParaRPr>
            </a:p>
          </p:txBody>
        </p:sp>
        <p:sp>
          <p:nvSpPr>
            <p:cNvPr id="12" name="文本框 11">
              <a:extLst>
                <a:ext uri="{FF2B5EF4-FFF2-40B4-BE49-F238E27FC236}">
                  <a16:creationId xmlns:a16="http://schemas.microsoft.com/office/drawing/2014/main" id="{CCD06061-0C64-4061-81B5-1D91EABE7C26}"/>
                </a:ext>
              </a:extLst>
            </p:cNvPr>
            <p:cNvSpPr txBox="1"/>
            <p:nvPr/>
          </p:nvSpPr>
          <p:spPr>
            <a:xfrm>
              <a:off x="754347" y="4555749"/>
              <a:ext cx="3481705" cy="337185"/>
            </a:xfrm>
            <a:prstGeom prst="rect">
              <a:avLst/>
            </a:prstGeom>
            <a:noFill/>
          </p:spPr>
          <p:txBody>
            <a:bodyPr wrap="square" rtlCol="0" anchor="t">
              <a:spAutoFit/>
            </a:bodyPr>
            <a:lstStyle/>
            <a:p>
              <a:pPr algn="l"/>
              <a:r>
                <a:rPr lang="zh-CN" altLang="en-US" sz="1600" dirty="0">
                  <a:solidFill>
                    <a:schemeClr val="bg1"/>
                  </a:solidFill>
                  <a:latin typeface="Noto Sans S Chinese Regular" panose="020B0500000000000000" pitchFamily="34" charset="-122"/>
                  <a:ea typeface="Noto Sans S Chinese Regular" panose="020B0500000000000000" pitchFamily="34" charset="-122"/>
                  <a:sym typeface="+mn-ea"/>
                </a:rPr>
                <a:t>汇报人：刘佳辰</a:t>
              </a:r>
            </a:p>
          </p:txBody>
        </p:sp>
      </p:grpSp>
      <p:sp>
        <p:nvSpPr>
          <p:cNvPr id="8" name="矩形 7">
            <a:extLst>
              <a:ext uri="{FF2B5EF4-FFF2-40B4-BE49-F238E27FC236}">
                <a16:creationId xmlns:a16="http://schemas.microsoft.com/office/drawing/2014/main" id="{95D58BC1-B3CC-4787-8A1A-78093E064438}"/>
              </a:ext>
            </a:extLst>
          </p:cNvPr>
          <p:cNvSpPr/>
          <p:nvPr/>
        </p:nvSpPr>
        <p:spPr>
          <a:xfrm>
            <a:off x="420547" y="487363"/>
            <a:ext cx="11350906" cy="5914663"/>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4" name="图片 3">
            <a:extLst>
              <a:ext uri="{FF2B5EF4-FFF2-40B4-BE49-F238E27FC236}">
                <a16:creationId xmlns:a16="http://schemas.microsoft.com/office/drawing/2014/main" id="{907F3BFF-FD16-4B2D-A4E0-337A81068F87}"/>
              </a:ext>
            </a:extLst>
          </p:cNvPr>
          <p:cNvPicPr>
            <a:picLocks noChangeAspect="1"/>
          </p:cNvPicPr>
          <p:nvPr/>
        </p:nvPicPr>
        <p:blipFill rotWithShape="1">
          <a:blip r:embed="rId3">
            <a:extLst>
              <a:ext uri="{28A0092B-C50C-407E-A947-70E740481C1C}">
                <a14:useLocalDpi xmlns:a14="http://schemas.microsoft.com/office/drawing/2010/main" val="0"/>
              </a:ext>
            </a:extLst>
          </a:blip>
          <a:srcRect l="-14853" t="12499" r="-1"/>
          <a:stretch/>
        </p:blipFill>
        <p:spPr>
          <a:xfrm>
            <a:off x="5898182" y="464732"/>
            <a:ext cx="6293817" cy="6393268"/>
          </a:xfrm>
          <a:prstGeom prst="rect">
            <a:avLst/>
          </a:prstGeom>
        </p:spPr>
      </p:pic>
      <p:pic>
        <p:nvPicPr>
          <p:cNvPr id="3" name="图片 2" descr="徽标&#10;&#10;描述已自动生成">
            <a:extLst>
              <a:ext uri="{FF2B5EF4-FFF2-40B4-BE49-F238E27FC236}">
                <a16:creationId xmlns:a16="http://schemas.microsoft.com/office/drawing/2014/main" id="{E848AD43-B164-861B-6865-9B088D332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9349" y="4006129"/>
            <a:ext cx="2079484" cy="1169710"/>
          </a:xfrm>
          <a:prstGeom prst="rect">
            <a:avLst/>
          </a:prstGeom>
        </p:spPr>
      </p:pic>
      <p:cxnSp>
        <p:nvCxnSpPr>
          <p:cNvPr id="7" name="直接连接符 6">
            <a:extLst>
              <a:ext uri="{FF2B5EF4-FFF2-40B4-BE49-F238E27FC236}">
                <a16:creationId xmlns:a16="http://schemas.microsoft.com/office/drawing/2014/main" id="{F4E151E2-B24A-F97A-1B0F-03458AA8A3A6}"/>
              </a:ext>
            </a:extLst>
          </p:cNvPr>
          <p:cNvCxnSpPr/>
          <p:nvPr/>
        </p:nvCxnSpPr>
        <p:spPr>
          <a:xfrm>
            <a:off x="2333177" y="4426957"/>
            <a:ext cx="0" cy="45404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5" name="图片 4" descr="图表, 树状图&#10;&#10;描述已自动生成">
            <a:extLst>
              <a:ext uri="{FF2B5EF4-FFF2-40B4-BE49-F238E27FC236}">
                <a16:creationId xmlns:a16="http://schemas.microsoft.com/office/drawing/2014/main" id="{B065276A-D93B-B95F-BA12-0FB703EB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581" y="1475650"/>
            <a:ext cx="4297545" cy="4484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descr="表格&#10;&#10;低可信度描述已自动生成">
            <a:extLst>
              <a:ext uri="{FF2B5EF4-FFF2-40B4-BE49-F238E27FC236}">
                <a16:creationId xmlns:a16="http://schemas.microsoft.com/office/drawing/2014/main" id="{5033F368-1C92-FB36-8792-E6AF5B7F0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123" y="1542933"/>
            <a:ext cx="5103901" cy="43498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3532956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 name="图片 2" descr="文本&#10;&#10;描述已自动生成">
            <a:extLst>
              <a:ext uri="{FF2B5EF4-FFF2-40B4-BE49-F238E27FC236}">
                <a16:creationId xmlns:a16="http://schemas.microsoft.com/office/drawing/2014/main" id="{A37854BF-934E-357A-914B-B0D341CF9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862" y="1466090"/>
            <a:ext cx="5334274" cy="2298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descr="文本&#10;&#10;描述已自动生成">
            <a:extLst>
              <a:ext uri="{FF2B5EF4-FFF2-40B4-BE49-F238E27FC236}">
                <a16:creationId xmlns:a16="http://schemas.microsoft.com/office/drawing/2014/main" id="{D8B59A8D-EE88-6C16-C6D1-5E96B7993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2200" y="3992496"/>
            <a:ext cx="7048862" cy="2076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4776995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4" name="图片 3" descr="图表, 散点图&#10;&#10;描述已自动生成">
            <a:extLst>
              <a:ext uri="{FF2B5EF4-FFF2-40B4-BE49-F238E27FC236}">
                <a16:creationId xmlns:a16="http://schemas.microsoft.com/office/drawing/2014/main" id="{364995B4-4384-62B7-BE95-480CF8790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913" y="1385163"/>
            <a:ext cx="4209718" cy="46581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descr="文本&#10;&#10;描述已自动生成">
            <a:extLst>
              <a:ext uri="{FF2B5EF4-FFF2-40B4-BE49-F238E27FC236}">
                <a16:creationId xmlns:a16="http://schemas.microsoft.com/office/drawing/2014/main" id="{CE90D87F-C1EE-9E88-8D98-1FC6791CE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709" y="2564826"/>
            <a:ext cx="5334274" cy="2298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5058073"/>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后续工作</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sp>
        <p:nvSpPr>
          <p:cNvPr id="2" name="箭头: 右 1">
            <a:extLst>
              <a:ext uri="{FF2B5EF4-FFF2-40B4-BE49-F238E27FC236}">
                <a16:creationId xmlns:a16="http://schemas.microsoft.com/office/drawing/2014/main" id="{C1D173B1-6201-4795-2AB6-4A2EFEBF224D}"/>
              </a:ext>
            </a:extLst>
          </p:cNvPr>
          <p:cNvSpPr/>
          <p:nvPr/>
        </p:nvSpPr>
        <p:spPr>
          <a:xfrm>
            <a:off x="2017592" y="3667665"/>
            <a:ext cx="8667750" cy="36512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2">
            <a:extLst>
              <a:ext uri="{FF2B5EF4-FFF2-40B4-BE49-F238E27FC236}">
                <a16:creationId xmlns:a16="http://schemas.microsoft.com/office/drawing/2014/main" id="{16EFE890-B3C8-9D7A-4832-F0DB9E2A05E4}"/>
              </a:ext>
            </a:extLst>
          </p:cNvPr>
          <p:cNvSpPr/>
          <p:nvPr/>
        </p:nvSpPr>
        <p:spPr>
          <a:xfrm>
            <a:off x="2477967"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7</a:t>
            </a:r>
            <a:r>
              <a:rPr lang="zh-CN" altLang="en-US" sz="1400" b="1" dirty="0">
                <a:latin typeface="方正黑体简体" panose="02000000000000000000" pitchFamily="2" charset="-122"/>
                <a:ea typeface="方正黑体简体" panose="02000000000000000000" pitchFamily="2" charset="-122"/>
              </a:rPr>
              <a:t>月</a:t>
            </a:r>
          </a:p>
        </p:txBody>
      </p:sp>
      <p:sp>
        <p:nvSpPr>
          <p:cNvPr id="5" name="流程图: 接点 4">
            <a:extLst>
              <a:ext uri="{FF2B5EF4-FFF2-40B4-BE49-F238E27FC236}">
                <a16:creationId xmlns:a16="http://schemas.microsoft.com/office/drawing/2014/main" id="{3D2F313B-B7A7-D78A-9D64-317A5EF7FA89}"/>
              </a:ext>
            </a:extLst>
          </p:cNvPr>
          <p:cNvSpPr/>
          <p:nvPr/>
        </p:nvSpPr>
        <p:spPr>
          <a:xfrm>
            <a:off x="5270973"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8</a:t>
            </a:r>
            <a:r>
              <a:rPr lang="zh-CN" altLang="en-US" sz="1400" b="1" dirty="0">
                <a:latin typeface="方正黑体简体" panose="02000000000000000000" pitchFamily="2" charset="-122"/>
                <a:ea typeface="方正黑体简体" panose="02000000000000000000" pitchFamily="2" charset="-122"/>
              </a:rPr>
              <a:t>月</a:t>
            </a:r>
          </a:p>
        </p:txBody>
      </p:sp>
      <p:sp>
        <p:nvSpPr>
          <p:cNvPr id="6" name="流程图: 接点 5">
            <a:extLst>
              <a:ext uri="{FF2B5EF4-FFF2-40B4-BE49-F238E27FC236}">
                <a16:creationId xmlns:a16="http://schemas.microsoft.com/office/drawing/2014/main" id="{55AD2DAA-43DC-C0D2-572A-B1131BA1C5F7}"/>
              </a:ext>
            </a:extLst>
          </p:cNvPr>
          <p:cNvSpPr/>
          <p:nvPr/>
        </p:nvSpPr>
        <p:spPr>
          <a:xfrm>
            <a:off x="8063976" y="3516852"/>
            <a:ext cx="666750" cy="666750"/>
          </a:xfrm>
          <a:prstGeom prst="flowChartConnector">
            <a:avLst/>
          </a:prstGeom>
          <a:solidFill>
            <a:srgbClr val="14C3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方正黑体简体" panose="02000000000000000000" pitchFamily="2" charset="-122"/>
                <a:ea typeface="方正黑体简体" panose="02000000000000000000" pitchFamily="2" charset="-122"/>
              </a:rPr>
              <a:t>9</a:t>
            </a:r>
            <a:r>
              <a:rPr lang="zh-CN" altLang="en-US" sz="1400" b="1" dirty="0">
                <a:latin typeface="方正黑体简体" panose="02000000000000000000" pitchFamily="2" charset="-122"/>
                <a:ea typeface="方正黑体简体" panose="02000000000000000000" pitchFamily="2" charset="-122"/>
              </a:rPr>
              <a:t>月</a:t>
            </a:r>
          </a:p>
        </p:txBody>
      </p:sp>
      <p:sp>
        <p:nvSpPr>
          <p:cNvPr id="8" name="箭头: 下 7">
            <a:extLst>
              <a:ext uri="{FF2B5EF4-FFF2-40B4-BE49-F238E27FC236}">
                <a16:creationId xmlns:a16="http://schemas.microsoft.com/office/drawing/2014/main" id="{F4D38FD6-A741-AB40-CB80-3E96E96212E1}"/>
              </a:ext>
            </a:extLst>
          </p:cNvPr>
          <p:cNvSpPr/>
          <p:nvPr/>
        </p:nvSpPr>
        <p:spPr>
          <a:xfrm>
            <a:off x="2741492" y="2940887"/>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A0A13DFF-30A0-28FF-A11D-3151EDD0F32A}"/>
              </a:ext>
            </a:extLst>
          </p:cNvPr>
          <p:cNvSpPr/>
          <p:nvPr/>
        </p:nvSpPr>
        <p:spPr>
          <a:xfrm>
            <a:off x="8324326" y="2940887"/>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F5436DEC-3A7B-3D88-FAF4-943E9DFDF751}"/>
              </a:ext>
            </a:extLst>
          </p:cNvPr>
          <p:cNvSpPr/>
          <p:nvPr/>
        </p:nvSpPr>
        <p:spPr>
          <a:xfrm rot="10800000">
            <a:off x="5531323" y="4190305"/>
            <a:ext cx="146050" cy="5782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91B6EDC-E65B-68BC-BB2E-41B1DD009351}"/>
              </a:ext>
            </a:extLst>
          </p:cNvPr>
          <p:cNvSpPr txBox="1"/>
          <p:nvPr/>
        </p:nvSpPr>
        <p:spPr>
          <a:xfrm>
            <a:off x="1533588" y="2000028"/>
            <a:ext cx="2555508" cy="923330"/>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① 完善问卷，利用公</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众号等途径向更大的样</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本投放问卷</a:t>
            </a:r>
          </a:p>
        </p:txBody>
      </p:sp>
      <p:sp>
        <p:nvSpPr>
          <p:cNvPr id="12" name="文本框 11">
            <a:extLst>
              <a:ext uri="{FF2B5EF4-FFF2-40B4-BE49-F238E27FC236}">
                <a16:creationId xmlns:a16="http://schemas.microsoft.com/office/drawing/2014/main" id="{076F7944-56DD-F897-CCBE-151257D9961F}"/>
              </a:ext>
            </a:extLst>
          </p:cNvPr>
          <p:cNvSpPr txBox="1"/>
          <p:nvPr/>
        </p:nvSpPr>
        <p:spPr>
          <a:xfrm>
            <a:off x="4672040" y="4803103"/>
            <a:ext cx="1864613" cy="646331"/>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② 完成问卷回收</a:t>
            </a:r>
            <a:endParaRPr lang="en-US" altLang="zh-CN" dirty="0">
              <a:solidFill>
                <a:srgbClr val="4472C4"/>
              </a:solidFill>
              <a:latin typeface="方正黑体简体" panose="02000000000000000000" pitchFamily="2" charset="-122"/>
              <a:ea typeface="方正黑体简体" panose="02000000000000000000" pitchFamily="2" charset="-122"/>
            </a:endParaRPr>
          </a:p>
          <a:p>
            <a:pPr algn="ctr"/>
            <a:r>
              <a:rPr lang="zh-CN" altLang="en-US" dirty="0">
                <a:solidFill>
                  <a:srgbClr val="4472C4"/>
                </a:solidFill>
                <a:latin typeface="方正黑体简体" panose="02000000000000000000" pitchFamily="2" charset="-122"/>
                <a:ea typeface="方正黑体简体" panose="02000000000000000000" pitchFamily="2" charset="-122"/>
              </a:rPr>
              <a:t>并完成数据分析</a:t>
            </a:r>
          </a:p>
        </p:txBody>
      </p:sp>
      <p:sp>
        <p:nvSpPr>
          <p:cNvPr id="13" name="文本框 12">
            <a:extLst>
              <a:ext uri="{FF2B5EF4-FFF2-40B4-BE49-F238E27FC236}">
                <a16:creationId xmlns:a16="http://schemas.microsoft.com/office/drawing/2014/main" id="{3758AB5F-3D2E-6297-736B-93CB9F700C12}"/>
              </a:ext>
            </a:extLst>
          </p:cNvPr>
          <p:cNvSpPr txBox="1"/>
          <p:nvPr/>
        </p:nvSpPr>
        <p:spPr>
          <a:xfrm>
            <a:off x="7234212" y="2335896"/>
            <a:ext cx="2326278" cy="369332"/>
          </a:xfrm>
          <a:prstGeom prst="rect">
            <a:avLst/>
          </a:prstGeom>
          <a:noFill/>
        </p:spPr>
        <p:txBody>
          <a:bodyPr wrap="none" rtlCol="0">
            <a:spAutoFit/>
          </a:bodyPr>
          <a:lstStyle/>
          <a:p>
            <a:pPr algn="ctr"/>
            <a:r>
              <a:rPr lang="zh-CN" altLang="en-US" dirty="0">
                <a:solidFill>
                  <a:srgbClr val="4472C4"/>
                </a:solidFill>
                <a:latin typeface="方正黑体简体" panose="02000000000000000000" pitchFamily="2" charset="-122"/>
                <a:ea typeface="方正黑体简体" panose="02000000000000000000" pitchFamily="2" charset="-122"/>
              </a:rPr>
              <a:t>③ 撰写文章进行投稿</a:t>
            </a:r>
          </a:p>
        </p:txBody>
      </p:sp>
    </p:spTree>
    <p:extLst>
      <p:ext uri="{BB962C8B-B14F-4D97-AF65-F5344CB8AC3E}">
        <p14:creationId xmlns:p14="http://schemas.microsoft.com/office/powerpoint/2010/main" val="341256764"/>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3.</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初步分析</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77091043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形 55" descr="穿高领毛衣戴眼镜的男人">
            <a:extLst>
              <a:ext uri="{FF2B5EF4-FFF2-40B4-BE49-F238E27FC236}">
                <a16:creationId xmlns:a16="http://schemas.microsoft.com/office/drawing/2014/main" id="{58382018-B335-1720-8F3A-7AC2832229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426" y="4945490"/>
            <a:ext cx="1295400" cy="1743075"/>
          </a:xfrm>
          <a:prstGeom prst="rect">
            <a:avLst/>
          </a:prstGeom>
        </p:spPr>
      </p:pic>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合作情况</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grpSp>
        <p:nvGrpSpPr>
          <p:cNvPr id="2" name="89e2e263-95e0-49c1-a236-94fa42389eff">
            <a:extLst>
              <a:ext uri="{FF2B5EF4-FFF2-40B4-BE49-F238E27FC236}">
                <a16:creationId xmlns:a16="http://schemas.microsoft.com/office/drawing/2014/main" id="{148E04AC-47B4-F610-E7F1-3D23DA04D2A6}"/>
              </a:ext>
            </a:extLst>
          </p:cNvPr>
          <p:cNvGrpSpPr>
            <a:grpSpLocks noChangeAspect="1"/>
          </p:cNvGrpSpPr>
          <p:nvPr/>
        </p:nvGrpSpPr>
        <p:grpSpPr>
          <a:xfrm>
            <a:off x="3754689" y="2230089"/>
            <a:ext cx="5009098" cy="3022074"/>
            <a:chOff x="3263207" y="2076423"/>
            <a:chExt cx="5703154" cy="3440809"/>
          </a:xfrm>
        </p:grpSpPr>
        <p:sp>
          <p:nvSpPr>
            <p:cNvPr id="3" name="Isosceles Triangle 3">
              <a:extLst>
                <a:ext uri="{FF2B5EF4-FFF2-40B4-BE49-F238E27FC236}">
                  <a16:creationId xmlns:a16="http://schemas.microsoft.com/office/drawing/2014/main" id="{8D5E001F-C334-5961-3579-AEEBA1CE49EE}"/>
                </a:ext>
              </a:extLst>
            </p:cNvPr>
            <p:cNvSpPr/>
            <p:nvPr/>
          </p:nvSpPr>
          <p:spPr>
            <a:xfrm rot="13674748">
              <a:off x="5323936" y="2451821"/>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5" name="Isosceles Triangle 4">
              <a:extLst>
                <a:ext uri="{FF2B5EF4-FFF2-40B4-BE49-F238E27FC236}">
                  <a16:creationId xmlns:a16="http://schemas.microsoft.com/office/drawing/2014/main" id="{1EBB64AC-C25A-5AC2-E7FA-4E73E93C4D3D}"/>
                </a:ext>
              </a:extLst>
            </p:cNvPr>
            <p:cNvSpPr/>
            <p:nvPr/>
          </p:nvSpPr>
          <p:spPr>
            <a:xfrm rot="8943721" flipH="1">
              <a:off x="6551363" y="2378491"/>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6" name="Isosceles Triangle 5">
              <a:extLst>
                <a:ext uri="{FF2B5EF4-FFF2-40B4-BE49-F238E27FC236}">
                  <a16:creationId xmlns:a16="http://schemas.microsoft.com/office/drawing/2014/main" id="{E9C2DD41-74AB-B4D2-FBAF-FAB0F3BEAFF3}"/>
                </a:ext>
              </a:extLst>
            </p:cNvPr>
            <p:cNvSpPr/>
            <p:nvPr/>
          </p:nvSpPr>
          <p:spPr>
            <a:xfrm rot="6358749" flipH="1">
              <a:off x="6986255" y="2074415"/>
              <a:ext cx="82792" cy="119527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8" name="Isosceles Triangle 7">
              <a:extLst>
                <a:ext uri="{FF2B5EF4-FFF2-40B4-BE49-F238E27FC236}">
                  <a16:creationId xmlns:a16="http://schemas.microsoft.com/office/drawing/2014/main" id="{F8760A5A-40FF-EEB1-31B1-941A5F2C6388}"/>
                </a:ext>
              </a:extLst>
            </p:cNvPr>
            <p:cNvSpPr/>
            <p:nvPr/>
          </p:nvSpPr>
          <p:spPr>
            <a:xfrm rot="16200000" flipH="1">
              <a:off x="6539055" y="4049501"/>
              <a:ext cx="82792" cy="19800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9" name="Isosceles Triangle 8">
              <a:extLst>
                <a:ext uri="{FF2B5EF4-FFF2-40B4-BE49-F238E27FC236}">
                  <a16:creationId xmlns:a16="http://schemas.microsoft.com/office/drawing/2014/main" id="{7DB9F3E1-ECD8-2678-C391-24D8539753CE}"/>
                </a:ext>
              </a:extLst>
            </p:cNvPr>
            <p:cNvSpPr/>
            <p:nvPr/>
          </p:nvSpPr>
          <p:spPr>
            <a:xfrm rot="19652835" flipH="1">
              <a:off x="7308295" y="3599985"/>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0" name="Isosceles Triangle 9">
              <a:extLst>
                <a:ext uri="{FF2B5EF4-FFF2-40B4-BE49-F238E27FC236}">
                  <a16:creationId xmlns:a16="http://schemas.microsoft.com/office/drawing/2014/main" id="{BE6812AE-2792-2772-E782-401184287048}"/>
                </a:ext>
              </a:extLst>
            </p:cNvPr>
            <p:cNvSpPr/>
            <p:nvPr/>
          </p:nvSpPr>
          <p:spPr>
            <a:xfrm rot="1004593" flipH="1">
              <a:off x="8098767" y="413949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1" name="Isosceles Triangle 11">
              <a:extLst>
                <a:ext uri="{FF2B5EF4-FFF2-40B4-BE49-F238E27FC236}">
                  <a16:creationId xmlns:a16="http://schemas.microsoft.com/office/drawing/2014/main" id="{5A41279D-563A-68B2-0056-6275585AB134}"/>
                </a:ext>
              </a:extLst>
            </p:cNvPr>
            <p:cNvSpPr/>
            <p:nvPr/>
          </p:nvSpPr>
          <p:spPr>
            <a:xfrm rot="15057229" flipH="1">
              <a:off x="7186819" y="2499876"/>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2" name="Isosceles Triangle 12">
              <a:extLst>
                <a:ext uri="{FF2B5EF4-FFF2-40B4-BE49-F238E27FC236}">
                  <a16:creationId xmlns:a16="http://schemas.microsoft.com/office/drawing/2014/main" id="{65F7D03A-4391-CBB0-2271-00A559666EFA}"/>
                </a:ext>
              </a:extLst>
            </p:cNvPr>
            <p:cNvSpPr/>
            <p:nvPr/>
          </p:nvSpPr>
          <p:spPr>
            <a:xfrm rot="11627016" flipH="1">
              <a:off x="8323753" y="3313148"/>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3" name="Isosceles Triangle 13">
              <a:extLst>
                <a:ext uri="{FF2B5EF4-FFF2-40B4-BE49-F238E27FC236}">
                  <a16:creationId xmlns:a16="http://schemas.microsoft.com/office/drawing/2014/main" id="{CCA44DD7-C072-9303-3C35-5C3FA3254214}"/>
                </a:ext>
              </a:extLst>
            </p:cNvPr>
            <p:cNvSpPr/>
            <p:nvPr/>
          </p:nvSpPr>
          <p:spPr>
            <a:xfrm rot="17067092" flipH="1">
              <a:off x="7966379" y="248622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4" name="Isosceles Triangle 15">
              <a:extLst>
                <a:ext uri="{FF2B5EF4-FFF2-40B4-BE49-F238E27FC236}">
                  <a16:creationId xmlns:a16="http://schemas.microsoft.com/office/drawing/2014/main" id="{700CE3A1-1077-8045-393F-FA84FC624100}"/>
                </a:ext>
              </a:extLst>
            </p:cNvPr>
            <p:cNvSpPr/>
            <p:nvPr/>
          </p:nvSpPr>
          <p:spPr>
            <a:xfrm rot="2810845">
              <a:off x="4246279" y="3441714"/>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5" name="Isosceles Triangle 16">
              <a:extLst>
                <a:ext uri="{FF2B5EF4-FFF2-40B4-BE49-F238E27FC236}">
                  <a16:creationId xmlns:a16="http://schemas.microsoft.com/office/drawing/2014/main" id="{C3028F81-25AA-6FE3-264D-6FCADC1D7B22}"/>
                </a:ext>
              </a:extLst>
            </p:cNvPr>
            <p:cNvSpPr/>
            <p:nvPr/>
          </p:nvSpPr>
          <p:spPr>
            <a:xfrm rot="5400000">
              <a:off x="4707609" y="4123689"/>
              <a:ext cx="82792" cy="183164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16" name="Isosceles Triangle 17">
              <a:extLst>
                <a:ext uri="{FF2B5EF4-FFF2-40B4-BE49-F238E27FC236}">
                  <a16:creationId xmlns:a16="http://schemas.microsoft.com/office/drawing/2014/main" id="{01E07FD3-E3CE-F982-0CD1-6F1AE12D0177}"/>
                </a:ext>
              </a:extLst>
            </p:cNvPr>
            <p:cNvSpPr/>
            <p:nvPr/>
          </p:nvSpPr>
          <p:spPr>
            <a:xfrm rot="4263180">
              <a:off x="4998007" y="3253832"/>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nvGrpSpPr>
            <p:cNvPr id="17" name="Group 2">
              <a:extLst>
                <a:ext uri="{FF2B5EF4-FFF2-40B4-BE49-F238E27FC236}">
                  <a16:creationId xmlns:a16="http://schemas.microsoft.com/office/drawing/2014/main" id="{46A7B94A-1E30-E0DA-F330-E71CCA2D1D8A}"/>
                </a:ext>
              </a:extLst>
            </p:cNvPr>
            <p:cNvGrpSpPr/>
            <p:nvPr/>
          </p:nvGrpSpPr>
          <p:grpSpPr>
            <a:xfrm>
              <a:off x="7511473" y="4736621"/>
              <a:ext cx="780609" cy="780611"/>
              <a:chOff x="7511472" y="4736622"/>
              <a:chExt cx="780609" cy="780610"/>
            </a:xfrm>
          </p:grpSpPr>
          <p:sp>
            <p:nvSpPr>
              <p:cNvPr id="43" name="Oval 10">
                <a:extLst>
                  <a:ext uri="{FF2B5EF4-FFF2-40B4-BE49-F238E27FC236}">
                    <a16:creationId xmlns:a16="http://schemas.microsoft.com/office/drawing/2014/main" id="{5CAD555F-43B5-A05A-C3D4-CC2F1AA2EDA3}"/>
                  </a:ext>
                </a:extLst>
              </p:cNvPr>
              <p:cNvSpPr/>
              <p:nvPr/>
            </p:nvSpPr>
            <p:spPr>
              <a:xfrm>
                <a:off x="7511472" y="4736622"/>
                <a:ext cx="780609" cy="7806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44" name="Freeform: Shape 21">
                <a:extLst>
                  <a:ext uri="{FF2B5EF4-FFF2-40B4-BE49-F238E27FC236}">
                    <a16:creationId xmlns:a16="http://schemas.microsoft.com/office/drawing/2014/main" id="{FB6FB714-A9FE-049F-2DE7-669F468A747C}"/>
                  </a:ext>
                </a:extLst>
              </p:cNvPr>
              <p:cNvSpPr>
                <a:spLocks/>
              </p:cNvSpPr>
              <p:nvPr/>
            </p:nvSpPr>
            <p:spPr bwMode="auto">
              <a:xfrm>
                <a:off x="7669973" y="4902196"/>
                <a:ext cx="463601" cy="449469"/>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solidFill>
                <a:schemeClr val="bg1"/>
              </a:solid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grpSp>
          <p:nvGrpSpPr>
            <p:cNvPr id="18" name="Group 40">
              <a:extLst>
                <a:ext uri="{FF2B5EF4-FFF2-40B4-BE49-F238E27FC236}">
                  <a16:creationId xmlns:a16="http://schemas.microsoft.com/office/drawing/2014/main" id="{2B05E72C-A392-BC26-008B-29A146AE6118}"/>
                </a:ext>
              </a:extLst>
            </p:cNvPr>
            <p:cNvGrpSpPr/>
            <p:nvPr/>
          </p:nvGrpSpPr>
          <p:grpSpPr>
            <a:xfrm>
              <a:off x="5786274" y="2076423"/>
              <a:ext cx="782255" cy="782255"/>
              <a:chOff x="5786273" y="2076422"/>
              <a:chExt cx="782254" cy="782255"/>
            </a:xfrm>
          </p:grpSpPr>
          <p:sp>
            <p:nvSpPr>
              <p:cNvPr id="35" name="Oval 6">
                <a:extLst>
                  <a:ext uri="{FF2B5EF4-FFF2-40B4-BE49-F238E27FC236}">
                    <a16:creationId xmlns:a16="http://schemas.microsoft.com/office/drawing/2014/main" id="{77111771-7602-E125-35CC-D6D9B1059684}"/>
                  </a:ext>
                </a:extLst>
              </p:cNvPr>
              <p:cNvSpPr/>
              <p:nvPr/>
            </p:nvSpPr>
            <p:spPr>
              <a:xfrm>
                <a:off x="5786273" y="2076422"/>
                <a:ext cx="782254" cy="78225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nvGrpSpPr>
              <p:cNvPr id="36" name="Group 22">
                <a:extLst>
                  <a:ext uri="{FF2B5EF4-FFF2-40B4-BE49-F238E27FC236}">
                    <a16:creationId xmlns:a16="http://schemas.microsoft.com/office/drawing/2014/main" id="{8EF3F6D2-CBD8-812C-E64C-364F5FC1AA19}"/>
                  </a:ext>
                </a:extLst>
              </p:cNvPr>
              <p:cNvGrpSpPr/>
              <p:nvPr/>
            </p:nvGrpSpPr>
            <p:grpSpPr>
              <a:xfrm>
                <a:off x="5961028" y="2250741"/>
                <a:ext cx="432748" cy="433617"/>
                <a:chOff x="2436813" y="361950"/>
                <a:chExt cx="790575" cy="792163"/>
              </a:xfrm>
              <a:solidFill>
                <a:schemeClr val="bg1"/>
              </a:solidFill>
            </p:grpSpPr>
            <p:sp>
              <p:nvSpPr>
                <p:cNvPr id="37" name="Freeform: Shape 23">
                  <a:extLst>
                    <a:ext uri="{FF2B5EF4-FFF2-40B4-BE49-F238E27FC236}">
                      <a16:creationId xmlns:a16="http://schemas.microsoft.com/office/drawing/2014/main" id="{7C8368B3-DDED-45C3-67E2-9BBE08797D5A}"/>
                    </a:ext>
                  </a:extLst>
                </p:cNvPr>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8" name="Freeform: Shape 24">
                  <a:extLst>
                    <a:ext uri="{FF2B5EF4-FFF2-40B4-BE49-F238E27FC236}">
                      <a16:creationId xmlns:a16="http://schemas.microsoft.com/office/drawing/2014/main" id="{F143453B-D7F4-4570-24DA-958CA874EE88}"/>
                    </a:ext>
                  </a:extLst>
                </p:cNvPr>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9" name="Freeform: Shape 25">
                  <a:extLst>
                    <a:ext uri="{FF2B5EF4-FFF2-40B4-BE49-F238E27FC236}">
                      <a16:creationId xmlns:a16="http://schemas.microsoft.com/office/drawing/2014/main" id="{F4700C1B-35C2-35F6-2FFF-FDBC398F20D5}"/>
                    </a:ext>
                  </a:extLst>
                </p:cNvPr>
                <p:cNvSpPr>
                  <a:spLocks/>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40" name="Freeform: Shape 26">
                  <a:extLst>
                    <a:ext uri="{FF2B5EF4-FFF2-40B4-BE49-F238E27FC236}">
                      <a16:creationId xmlns:a16="http://schemas.microsoft.com/office/drawing/2014/main" id="{9C1533ED-BE9E-D304-7DDC-646C67BCFE10}"/>
                    </a:ext>
                  </a:extLst>
                </p:cNvPr>
                <p:cNvSpPr>
                  <a:spLocks/>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41" name="Freeform: Shape 27">
                  <a:extLst>
                    <a:ext uri="{FF2B5EF4-FFF2-40B4-BE49-F238E27FC236}">
                      <a16:creationId xmlns:a16="http://schemas.microsoft.com/office/drawing/2014/main" id="{F7EFA03C-984A-B7D1-B0DA-A3C7744D7F50}"/>
                    </a:ext>
                  </a:extLst>
                </p:cNvPr>
                <p:cNvSpPr>
                  <a:spLocks/>
                </p:cNvSpPr>
                <p:nvPr/>
              </p:nvSpPr>
              <p:spPr bwMode="auto">
                <a:xfrm>
                  <a:off x="2684463" y="609600"/>
                  <a:ext cx="501650"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42" name="Freeform: Shape 28">
                  <a:extLst>
                    <a:ext uri="{FF2B5EF4-FFF2-40B4-BE49-F238E27FC236}">
                      <a16:creationId xmlns:a16="http://schemas.microsoft.com/office/drawing/2014/main" id="{B2D62855-A217-ADFA-3BAE-4A6AF2FC22C5}"/>
                    </a:ext>
                  </a:extLst>
                </p:cNvPr>
                <p:cNvSpPr>
                  <a:spLocks/>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grpSp>
        <p:grpSp>
          <p:nvGrpSpPr>
            <p:cNvPr id="19" name="Group 1">
              <a:extLst>
                <a:ext uri="{FF2B5EF4-FFF2-40B4-BE49-F238E27FC236}">
                  <a16:creationId xmlns:a16="http://schemas.microsoft.com/office/drawing/2014/main" id="{914E3AFB-C00D-B3B7-EC4F-DAC40E4CC17E}"/>
                </a:ext>
              </a:extLst>
            </p:cNvPr>
            <p:cNvGrpSpPr/>
            <p:nvPr/>
          </p:nvGrpSpPr>
          <p:grpSpPr>
            <a:xfrm>
              <a:off x="8184106" y="2813079"/>
              <a:ext cx="782255" cy="782255"/>
              <a:chOff x="8184105" y="2813078"/>
              <a:chExt cx="782254" cy="782255"/>
            </a:xfrm>
          </p:grpSpPr>
          <p:sp>
            <p:nvSpPr>
              <p:cNvPr id="27" name="Oval 14">
                <a:extLst>
                  <a:ext uri="{FF2B5EF4-FFF2-40B4-BE49-F238E27FC236}">
                    <a16:creationId xmlns:a16="http://schemas.microsoft.com/office/drawing/2014/main" id="{7AA32D2F-E309-C40A-3B1B-C0F959E1AA8D}"/>
                  </a:ext>
                </a:extLst>
              </p:cNvPr>
              <p:cNvSpPr/>
              <p:nvPr/>
            </p:nvSpPr>
            <p:spPr>
              <a:xfrm>
                <a:off x="8184105" y="2813078"/>
                <a:ext cx="782254" cy="7822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nvGrpSpPr>
              <p:cNvPr id="29" name="Group 29">
                <a:extLst>
                  <a:ext uri="{FF2B5EF4-FFF2-40B4-BE49-F238E27FC236}">
                    <a16:creationId xmlns:a16="http://schemas.microsoft.com/office/drawing/2014/main" id="{3F256A61-72D8-2DD2-A037-AB8AAC2D4D5F}"/>
                  </a:ext>
                </a:extLst>
              </p:cNvPr>
              <p:cNvGrpSpPr/>
              <p:nvPr/>
            </p:nvGrpSpPr>
            <p:grpSpPr>
              <a:xfrm>
                <a:off x="8379679" y="2977920"/>
                <a:ext cx="391083" cy="452570"/>
                <a:chOff x="3605213" y="379413"/>
                <a:chExt cx="615950" cy="712787"/>
              </a:xfrm>
              <a:solidFill>
                <a:schemeClr val="bg1"/>
              </a:solidFill>
            </p:grpSpPr>
            <p:sp>
              <p:nvSpPr>
                <p:cNvPr id="30" name="Freeform: Shape 30">
                  <a:extLst>
                    <a:ext uri="{FF2B5EF4-FFF2-40B4-BE49-F238E27FC236}">
                      <a16:creationId xmlns:a16="http://schemas.microsoft.com/office/drawing/2014/main" id="{ED17E39F-EB8C-FBEC-99C8-FB91FB0A61EE}"/>
                    </a:ext>
                  </a:extLst>
                </p:cNvPr>
                <p:cNvSpPr>
                  <a:spLocks/>
                </p:cNvSpPr>
                <p:nvPr/>
              </p:nvSpPr>
              <p:spPr bwMode="auto">
                <a:xfrm>
                  <a:off x="3916363" y="996950"/>
                  <a:ext cx="96838" cy="95250"/>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1" name="Freeform: Shape 31">
                  <a:extLst>
                    <a:ext uri="{FF2B5EF4-FFF2-40B4-BE49-F238E27FC236}">
                      <a16:creationId xmlns:a16="http://schemas.microsoft.com/office/drawing/2014/main" id="{752FC3F7-6606-F0EF-2231-0EAB93CDDD3F}"/>
                    </a:ext>
                  </a:extLst>
                </p:cNvPr>
                <p:cNvSpPr>
                  <a:spLocks/>
                </p:cNvSpPr>
                <p:nvPr/>
              </p:nvSpPr>
              <p:spPr bwMode="auto">
                <a:xfrm>
                  <a:off x="3652838" y="996950"/>
                  <a:ext cx="96838" cy="95250"/>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2" name="Freeform: Shape 32">
                  <a:extLst>
                    <a:ext uri="{FF2B5EF4-FFF2-40B4-BE49-F238E27FC236}">
                      <a16:creationId xmlns:a16="http://schemas.microsoft.com/office/drawing/2014/main" id="{8379C0BA-F7CA-CFF6-F054-AF215F3D3378}"/>
                    </a:ext>
                  </a:extLst>
                </p:cNvPr>
                <p:cNvSpPr>
                  <a:spLocks/>
                </p:cNvSpPr>
                <p:nvPr/>
              </p:nvSpPr>
              <p:spPr bwMode="auto">
                <a:xfrm>
                  <a:off x="3605213" y="504825"/>
                  <a:ext cx="615950" cy="477838"/>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3" name="Freeform: Shape 33">
                  <a:extLst>
                    <a:ext uri="{FF2B5EF4-FFF2-40B4-BE49-F238E27FC236}">
                      <a16:creationId xmlns:a16="http://schemas.microsoft.com/office/drawing/2014/main" id="{1FBC01F8-3137-5B67-FB55-3AC45DAE5EFE}"/>
                    </a:ext>
                  </a:extLst>
                </p:cNvPr>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34" name="Freeform: Shape 34">
                  <a:extLst>
                    <a:ext uri="{FF2B5EF4-FFF2-40B4-BE49-F238E27FC236}">
                      <a16:creationId xmlns:a16="http://schemas.microsoft.com/office/drawing/2014/main" id="{88891934-1881-BBC9-668D-DA5D89B44FFC}"/>
                    </a:ext>
                  </a:extLst>
                </p:cNvPr>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grpSp>
        <p:grpSp>
          <p:nvGrpSpPr>
            <p:cNvPr id="20" name="Group 41">
              <a:extLst>
                <a:ext uri="{FF2B5EF4-FFF2-40B4-BE49-F238E27FC236}">
                  <a16:creationId xmlns:a16="http://schemas.microsoft.com/office/drawing/2014/main" id="{9F8ECEAD-969A-3BA2-733E-268D68516908}"/>
                </a:ext>
              </a:extLst>
            </p:cNvPr>
            <p:cNvGrpSpPr/>
            <p:nvPr/>
          </p:nvGrpSpPr>
          <p:grpSpPr>
            <a:xfrm>
              <a:off x="3263207" y="4515473"/>
              <a:ext cx="782255" cy="782255"/>
              <a:chOff x="3263207" y="4515471"/>
              <a:chExt cx="782254" cy="782255"/>
            </a:xfrm>
          </p:grpSpPr>
          <p:sp>
            <p:nvSpPr>
              <p:cNvPr id="21" name="Oval 18">
                <a:extLst>
                  <a:ext uri="{FF2B5EF4-FFF2-40B4-BE49-F238E27FC236}">
                    <a16:creationId xmlns:a16="http://schemas.microsoft.com/office/drawing/2014/main" id="{25ADC671-5ED4-61AB-CF77-79BAE176EA80}"/>
                  </a:ext>
                </a:extLst>
              </p:cNvPr>
              <p:cNvSpPr/>
              <p:nvPr/>
            </p:nvSpPr>
            <p:spPr>
              <a:xfrm>
                <a:off x="3263207" y="4515471"/>
                <a:ext cx="782254" cy="7822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nvGrpSpPr>
              <p:cNvPr id="22" name="Group 35">
                <a:extLst>
                  <a:ext uri="{FF2B5EF4-FFF2-40B4-BE49-F238E27FC236}">
                    <a16:creationId xmlns:a16="http://schemas.microsoft.com/office/drawing/2014/main" id="{184DE3C8-78BF-6FE2-4283-21FCA432037F}"/>
                  </a:ext>
                </a:extLst>
              </p:cNvPr>
              <p:cNvGrpSpPr/>
              <p:nvPr/>
            </p:nvGrpSpPr>
            <p:grpSpPr>
              <a:xfrm>
                <a:off x="3445777" y="4700977"/>
                <a:ext cx="417108" cy="411251"/>
                <a:chOff x="3838575" y="1847850"/>
                <a:chExt cx="1470025" cy="1449388"/>
              </a:xfrm>
              <a:solidFill>
                <a:schemeClr val="bg1"/>
              </a:solidFill>
            </p:grpSpPr>
            <p:sp>
              <p:nvSpPr>
                <p:cNvPr id="23" name="Freeform: Shape 36">
                  <a:extLst>
                    <a:ext uri="{FF2B5EF4-FFF2-40B4-BE49-F238E27FC236}">
                      <a16:creationId xmlns:a16="http://schemas.microsoft.com/office/drawing/2014/main" id="{CF38098C-A10C-E88D-4DF2-1CEF61E83817}"/>
                    </a:ext>
                  </a:extLst>
                </p:cNvPr>
                <p:cNvSpPr>
                  <a:spLocks/>
                </p:cNvSpPr>
                <p:nvPr/>
              </p:nvSpPr>
              <p:spPr bwMode="auto">
                <a:xfrm>
                  <a:off x="3838575" y="1847850"/>
                  <a:ext cx="1289050" cy="1289050"/>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24" name="Freeform: Shape 37">
                  <a:extLst>
                    <a:ext uri="{FF2B5EF4-FFF2-40B4-BE49-F238E27FC236}">
                      <a16:creationId xmlns:a16="http://schemas.microsoft.com/office/drawing/2014/main" id="{464E31AF-9DA6-8A27-4815-755638C9F410}"/>
                    </a:ext>
                  </a:extLst>
                </p:cNvPr>
                <p:cNvSpPr>
                  <a:spLocks/>
                </p:cNvSpPr>
                <p:nvPr/>
              </p:nvSpPr>
              <p:spPr bwMode="auto">
                <a:xfrm>
                  <a:off x="4295775" y="2540000"/>
                  <a:ext cx="1012825" cy="604838"/>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25" name="Freeform: Shape 38">
                  <a:extLst>
                    <a:ext uri="{FF2B5EF4-FFF2-40B4-BE49-F238E27FC236}">
                      <a16:creationId xmlns:a16="http://schemas.microsoft.com/office/drawing/2014/main" id="{696E8B62-41BB-9A05-8ED8-FF9D4BD508E8}"/>
                    </a:ext>
                  </a:extLst>
                </p:cNvPr>
                <p:cNvSpPr>
                  <a:spLocks/>
                </p:cNvSpPr>
                <p:nvPr/>
              </p:nvSpPr>
              <p:spPr bwMode="auto">
                <a:xfrm>
                  <a:off x="4678363" y="3182938"/>
                  <a:ext cx="112713" cy="114300"/>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sp>
              <p:nvSpPr>
                <p:cNvPr id="26" name="Freeform: Shape 39">
                  <a:extLst>
                    <a:ext uri="{FF2B5EF4-FFF2-40B4-BE49-F238E27FC236}">
                      <a16:creationId xmlns:a16="http://schemas.microsoft.com/office/drawing/2014/main" id="{454088A2-8EF2-3394-58DA-8F57BF359B4C}"/>
                    </a:ext>
                  </a:extLst>
                </p:cNvPr>
                <p:cNvSpPr>
                  <a:spLocks/>
                </p:cNvSpPr>
                <p:nvPr/>
              </p:nvSpPr>
              <p:spPr bwMode="auto">
                <a:xfrm>
                  <a:off x="5029200" y="3182938"/>
                  <a:ext cx="112713" cy="114300"/>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pFill/>
                <a:ln w="9525">
                  <a:noFill/>
                  <a:round/>
                  <a:headEnd/>
                  <a:tailEnd/>
                </a:ln>
              </p:spPr>
              <p:txBody>
                <a:bodyPr anchor="ctr"/>
                <a:lstStyle/>
                <a:p>
                  <a:pPr algn="ctr"/>
                  <a:endParaRPr>
                    <a:latin typeface="Noto Sans S Chinese Regular" panose="020B0500000000000000" pitchFamily="34" charset="-122"/>
                    <a:ea typeface="Noto Sans S Chinese Regular" panose="020B0500000000000000" pitchFamily="34" charset="-122"/>
                  </a:endParaRPr>
                </a:p>
              </p:txBody>
            </p:sp>
          </p:grpSp>
        </p:grpSp>
      </p:grpSp>
      <p:sp>
        <p:nvSpPr>
          <p:cNvPr id="45" name="TextBox 23">
            <a:extLst>
              <a:ext uri="{FF2B5EF4-FFF2-40B4-BE49-F238E27FC236}">
                <a16:creationId xmlns:a16="http://schemas.microsoft.com/office/drawing/2014/main" id="{1814EF01-C3AA-C554-70E4-FD5E530C9695}"/>
              </a:ext>
            </a:extLst>
          </p:cNvPr>
          <p:cNvSpPr txBox="1"/>
          <p:nvPr/>
        </p:nvSpPr>
        <p:spPr>
          <a:xfrm>
            <a:off x="4517011" y="2085027"/>
            <a:ext cx="2128762" cy="587469"/>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发布问卷</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提供传播平台</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p:txBody>
      </p:sp>
      <p:sp>
        <p:nvSpPr>
          <p:cNvPr id="46" name="TextBox 24">
            <a:extLst>
              <a:ext uri="{FF2B5EF4-FFF2-40B4-BE49-F238E27FC236}">
                <a16:creationId xmlns:a16="http://schemas.microsoft.com/office/drawing/2014/main" id="{DCB4449E-CCB3-EF30-E55E-57623CFF6085}"/>
              </a:ext>
            </a:extLst>
          </p:cNvPr>
          <p:cNvSpPr txBox="1"/>
          <p:nvPr/>
        </p:nvSpPr>
        <p:spPr>
          <a:xfrm>
            <a:off x="4517010" y="1789659"/>
            <a:ext cx="2190391" cy="338554"/>
          </a:xfrm>
          <a:prstGeom prst="rect">
            <a:avLst/>
          </a:prstGeom>
          <a:noFill/>
        </p:spPr>
        <p:txBody>
          <a:bodyPr wrap="square" rtlCol="0">
            <a:spAutoFit/>
          </a:bodyPr>
          <a:lstStyle/>
          <a:p>
            <a:r>
              <a:rPr lang="en-US" altLang="zh-CN"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COSN</a:t>
            </a:r>
            <a:r>
              <a:rPr lang="zh-CN" altLang="en-US"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伙伴公众号</a:t>
            </a:r>
          </a:p>
        </p:txBody>
      </p:sp>
      <p:sp>
        <p:nvSpPr>
          <p:cNvPr id="47" name="TextBox 23">
            <a:extLst>
              <a:ext uri="{FF2B5EF4-FFF2-40B4-BE49-F238E27FC236}">
                <a16:creationId xmlns:a16="http://schemas.microsoft.com/office/drawing/2014/main" id="{001A3A8F-CB27-2E05-11E7-2A788B079406}"/>
              </a:ext>
            </a:extLst>
          </p:cNvPr>
          <p:cNvSpPr txBox="1"/>
          <p:nvPr/>
        </p:nvSpPr>
        <p:spPr>
          <a:xfrm>
            <a:off x="8935560" y="3079164"/>
            <a:ext cx="2128762" cy="587469"/>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汇总进展</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交换信息</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p:txBody>
      </p:sp>
      <p:sp>
        <p:nvSpPr>
          <p:cNvPr id="48" name="TextBox 24">
            <a:extLst>
              <a:ext uri="{FF2B5EF4-FFF2-40B4-BE49-F238E27FC236}">
                <a16:creationId xmlns:a16="http://schemas.microsoft.com/office/drawing/2014/main" id="{979FA0B7-B3C0-E822-1F46-3DA279839268}"/>
              </a:ext>
            </a:extLst>
          </p:cNvPr>
          <p:cNvSpPr txBox="1"/>
          <p:nvPr/>
        </p:nvSpPr>
        <p:spPr>
          <a:xfrm>
            <a:off x="8935559" y="2783796"/>
            <a:ext cx="1529411" cy="338554"/>
          </a:xfrm>
          <a:prstGeom prst="rect">
            <a:avLst/>
          </a:prstGeom>
          <a:noFill/>
        </p:spPr>
        <p:txBody>
          <a:bodyPr wrap="square" rtlCol="0">
            <a:spAutoFit/>
          </a:bodyPr>
          <a:lstStyle/>
          <a:p>
            <a:r>
              <a:rPr lang="en-US" altLang="zh-CN"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OS</a:t>
            </a:r>
            <a:r>
              <a:rPr lang="zh-CN" altLang="en-US"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调查群</a:t>
            </a:r>
          </a:p>
        </p:txBody>
      </p:sp>
      <p:sp>
        <p:nvSpPr>
          <p:cNvPr id="49" name="TextBox 23">
            <a:extLst>
              <a:ext uri="{FF2B5EF4-FFF2-40B4-BE49-F238E27FC236}">
                <a16:creationId xmlns:a16="http://schemas.microsoft.com/office/drawing/2014/main" id="{7411B649-A222-FD12-05B1-C990BF87EA53}"/>
              </a:ext>
            </a:extLst>
          </p:cNvPr>
          <p:cNvSpPr txBox="1"/>
          <p:nvPr/>
        </p:nvSpPr>
        <p:spPr>
          <a:xfrm>
            <a:off x="2645367" y="4258386"/>
            <a:ext cx="2128762" cy="846001"/>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编写问卷</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收集数据</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分析数据</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p:txBody>
      </p:sp>
      <p:sp>
        <p:nvSpPr>
          <p:cNvPr id="50" name="TextBox 24">
            <a:extLst>
              <a:ext uri="{FF2B5EF4-FFF2-40B4-BE49-F238E27FC236}">
                <a16:creationId xmlns:a16="http://schemas.microsoft.com/office/drawing/2014/main" id="{DB039E64-BEA0-C8C9-5A87-25A947A5547C}"/>
              </a:ext>
            </a:extLst>
          </p:cNvPr>
          <p:cNvSpPr txBox="1"/>
          <p:nvPr/>
        </p:nvSpPr>
        <p:spPr>
          <a:xfrm>
            <a:off x="2645366" y="3963018"/>
            <a:ext cx="1529411" cy="338554"/>
          </a:xfrm>
          <a:prstGeom prst="rect">
            <a:avLst/>
          </a:prstGeom>
          <a:noFill/>
        </p:spPr>
        <p:txBody>
          <a:bodyPr wrap="square" rtlCol="0">
            <a:spAutoFit/>
          </a:bodyPr>
          <a:lstStyle/>
          <a:p>
            <a:r>
              <a:rPr lang="zh-CN" altLang="en-US"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我</a:t>
            </a:r>
          </a:p>
        </p:txBody>
      </p:sp>
      <p:sp>
        <p:nvSpPr>
          <p:cNvPr id="51" name="TextBox 23">
            <a:extLst>
              <a:ext uri="{FF2B5EF4-FFF2-40B4-BE49-F238E27FC236}">
                <a16:creationId xmlns:a16="http://schemas.microsoft.com/office/drawing/2014/main" id="{D776BF28-0B2B-CF0A-E4EC-63429CB0D810}"/>
              </a:ext>
            </a:extLst>
          </p:cNvPr>
          <p:cNvSpPr txBox="1"/>
          <p:nvPr/>
        </p:nvSpPr>
        <p:spPr>
          <a:xfrm>
            <a:off x="8308617" y="4863476"/>
            <a:ext cx="2128762" cy="587469"/>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英文文稿</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a:p>
            <a:pPr>
              <a:lnSpc>
                <a:spcPct val="120000"/>
              </a:lnSpc>
            </a:pPr>
            <a:r>
              <a:rPr lang="zh-CN" altLang="en-US" sz="1400" dirty="0">
                <a:solidFill>
                  <a:schemeClr val="tx1">
                    <a:lumMod val="75000"/>
                  </a:schemeClr>
                </a:solidFill>
                <a:latin typeface="Noto Sans S Chinese Regular" panose="020B0500000000000000" pitchFamily="34" charset="-122"/>
                <a:ea typeface="Noto Sans S Chinese Regular" panose="020B0500000000000000" pitchFamily="34" charset="-122"/>
              </a:rPr>
              <a:t>合作撰写</a:t>
            </a:r>
            <a:endParaRPr lang="en-US" altLang="zh-CN" sz="1400" dirty="0">
              <a:solidFill>
                <a:schemeClr val="tx1">
                  <a:lumMod val="75000"/>
                </a:schemeClr>
              </a:solidFill>
              <a:latin typeface="Noto Sans S Chinese Regular" panose="020B0500000000000000" pitchFamily="34" charset="-122"/>
              <a:ea typeface="Noto Sans S Chinese Regular" panose="020B0500000000000000" pitchFamily="34" charset="-122"/>
            </a:endParaRPr>
          </a:p>
        </p:txBody>
      </p:sp>
      <p:sp>
        <p:nvSpPr>
          <p:cNvPr id="52" name="TextBox 24">
            <a:extLst>
              <a:ext uri="{FF2B5EF4-FFF2-40B4-BE49-F238E27FC236}">
                <a16:creationId xmlns:a16="http://schemas.microsoft.com/office/drawing/2014/main" id="{AD48CAB2-5B2D-74D5-AB81-9C8455B19BFA}"/>
              </a:ext>
            </a:extLst>
          </p:cNvPr>
          <p:cNvSpPr txBox="1"/>
          <p:nvPr/>
        </p:nvSpPr>
        <p:spPr>
          <a:xfrm>
            <a:off x="8308616" y="4568108"/>
            <a:ext cx="1529411" cy="338554"/>
          </a:xfrm>
          <a:prstGeom prst="rect">
            <a:avLst/>
          </a:prstGeom>
          <a:noFill/>
        </p:spPr>
        <p:txBody>
          <a:bodyPr wrap="square" rtlCol="0">
            <a:spAutoFit/>
          </a:bodyPr>
          <a:lstStyle/>
          <a:p>
            <a:r>
              <a:rPr lang="zh-CN" altLang="en-US" sz="1600" b="1" dirty="0">
                <a:solidFill>
                  <a:schemeClr val="tx1">
                    <a:lumMod val="75000"/>
                  </a:schemeClr>
                </a:solidFill>
                <a:latin typeface="Noto Sans S Chinese Regular" panose="020B0500000000000000" pitchFamily="34" charset="-122"/>
                <a:ea typeface="Noto Sans S Chinese Regular" panose="020B0500000000000000" pitchFamily="34" charset="-122"/>
              </a:rPr>
              <a:t>任治霖</a:t>
            </a:r>
          </a:p>
        </p:txBody>
      </p:sp>
      <p:pic>
        <p:nvPicPr>
          <p:cNvPr id="54" name="图形 53" descr="穿夹克的男人">
            <a:extLst>
              <a:ext uri="{FF2B5EF4-FFF2-40B4-BE49-F238E27FC236}">
                <a16:creationId xmlns:a16="http://schemas.microsoft.com/office/drawing/2014/main" id="{B0F55F25-6463-4C0D-2213-A88E7E58CC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545" y="4981575"/>
            <a:ext cx="1304925" cy="1876425"/>
          </a:xfrm>
          <a:prstGeom prst="rect">
            <a:avLst/>
          </a:prstGeom>
        </p:spPr>
      </p:pic>
      <p:pic>
        <p:nvPicPr>
          <p:cNvPr id="58" name="图形 57" descr="装有假肢的女人">
            <a:extLst>
              <a:ext uri="{FF2B5EF4-FFF2-40B4-BE49-F238E27FC236}">
                <a16:creationId xmlns:a16="http://schemas.microsoft.com/office/drawing/2014/main" id="{54CA579B-ED67-9F8F-06C6-0B738C26E3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0866" y="4897591"/>
            <a:ext cx="1714500" cy="1800225"/>
          </a:xfrm>
          <a:prstGeom prst="rect">
            <a:avLst/>
          </a:prstGeom>
        </p:spPr>
      </p:pic>
    </p:spTree>
    <p:extLst>
      <p:ext uri="{BB962C8B-B14F-4D97-AF65-F5344CB8AC3E}">
        <p14:creationId xmlns:p14="http://schemas.microsoft.com/office/powerpoint/2010/main" val="128722868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4.</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后续工作</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69615213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文件组织</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7" name="图片 6" descr="图形用户界面, 应用程序&#10;&#10;描述已自动生成">
            <a:extLst>
              <a:ext uri="{FF2B5EF4-FFF2-40B4-BE49-F238E27FC236}">
                <a16:creationId xmlns:a16="http://schemas.microsoft.com/office/drawing/2014/main" id="{1D187143-FFBF-40DE-CE4F-C9EF0E6DA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052" y="1358485"/>
            <a:ext cx="6559887" cy="21146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图片 14" descr="图形用户界面, 文本, 应用程序, 电子邮件&#10;&#10;描述已自动生成">
            <a:extLst>
              <a:ext uri="{FF2B5EF4-FFF2-40B4-BE49-F238E27FC236}">
                <a16:creationId xmlns:a16="http://schemas.microsoft.com/office/drawing/2014/main" id="{528A255E-AB4F-206B-E894-4E1915D08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6817" y="3704360"/>
            <a:ext cx="5518359" cy="2329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文本框 15">
            <a:extLst>
              <a:ext uri="{FF2B5EF4-FFF2-40B4-BE49-F238E27FC236}">
                <a16:creationId xmlns:a16="http://schemas.microsoft.com/office/drawing/2014/main" id="{52EE29EC-6E96-7C54-48BC-183112BC64F0}"/>
              </a:ext>
            </a:extLst>
          </p:cNvPr>
          <p:cNvSpPr txBox="1"/>
          <p:nvPr/>
        </p:nvSpPr>
        <p:spPr>
          <a:xfrm>
            <a:off x="4772458" y="3704360"/>
            <a:ext cx="4333238" cy="369332"/>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b="1" dirty="0">
                <a:latin typeface="Times New Roman" panose="02020603050405020304" pitchFamily="18" charset="0"/>
                <a:cs typeface="Times New Roman" panose="02020603050405020304" pitchFamily="18" charset="0"/>
              </a:rPr>
              <a:t>https://github.com/OpenSci-CN/surveyOS</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8192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82057"/>
            <a:ext cx="4957216" cy="1016694"/>
            <a:chOff x="5432973" y="2798826"/>
            <a:chExt cx="4957267" cy="1016703"/>
          </a:xfrm>
        </p:grpSpPr>
        <p:sp>
          <p:nvSpPr>
            <p:cNvPr id="15" name="矩形 14">
              <a:extLst>
                <a:ext uri="{FF2B5EF4-FFF2-40B4-BE49-F238E27FC236}">
                  <a16:creationId xmlns:a16="http://schemas.microsoft.com/office/drawing/2014/main" id="{02CE790C-B2E2-4264-9158-605C00C6D651}"/>
                </a:ext>
              </a:extLst>
            </p:cNvPr>
            <p:cNvSpPr/>
            <p:nvPr/>
          </p:nvSpPr>
          <p:spPr>
            <a:xfrm>
              <a:off x="6592225" y="2798826"/>
              <a:ext cx="2768735"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感谢聆听</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32451696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097280"/>
            <a:ext cx="11350906" cy="4694830"/>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pic>
        <p:nvPicPr>
          <p:cNvPr id="4" name="图片 3">
            <a:extLst>
              <a:ext uri="{FF2B5EF4-FFF2-40B4-BE49-F238E27FC236}">
                <a16:creationId xmlns:a16="http://schemas.microsoft.com/office/drawing/2014/main" id="{907F3BFF-FD16-4B2D-A4E0-337A81068F87}"/>
              </a:ext>
            </a:extLst>
          </p:cNvPr>
          <p:cNvPicPr>
            <a:picLocks noChangeAspect="1"/>
          </p:cNvPicPr>
          <p:nvPr/>
        </p:nvPicPr>
        <p:blipFill rotWithShape="1">
          <a:blip r:embed="rId13">
            <a:extLst>
              <a:ext uri="{28A0092B-C50C-407E-A947-70E740481C1C}">
                <a14:useLocalDpi xmlns:a14="http://schemas.microsoft.com/office/drawing/2010/main" val="0"/>
              </a:ext>
            </a:extLst>
          </a:blip>
          <a:srcRect l="-14853" t="12499" r="-1"/>
          <a:stretch/>
        </p:blipFill>
        <p:spPr>
          <a:xfrm>
            <a:off x="6495803" y="1071796"/>
            <a:ext cx="5696197" cy="5786204"/>
          </a:xfrm>
          <a:prstGeom prst="rect">
            <a:avLst/>
          </a:prstGeom>
        </p:spPr>
      </p:pic>
      <p:sp>
        <p:nvSpPr>
          <p:cNvPr id="14" name="MH_Others_1">
            <a:extLst>
              <a:ext uri="{FF2B5EF4-FFF2-40B4-BE49-F238E27FC236}">
                <a16:creationId xmlns:a16="http://schemas.microsoft.com/office/drawing/2014/main" id="{7750FE08-4CB7-48C5-B30A-5DC8B8E224FB}"/>
              </a:ext>
            </a:extLst>
          </p:cNvPr>
          <p:cNvSpPr txBox="1"/>
          <p:nvPr>
            <p:custDataLst>
              <p:tags r:id="rId1"/>
            </p:custDataLst>
          </p:nvPr>
        </p:nvSpPr>
        <p:spPr>
          <a:xfrm>
            <a:off x="1556476" y="1689235"/>
            <a:ext cx="1015663" cy="3597835"/>
          </a:xfrm>
          <a:prstGeom prst="rect">
            <a:avLst/>
          </a:prstGeom>
          <a:noFill/>
        </p:spPr>
        <p:txBody>
          <a:bodyPr vert="eaVert" wrap="square" lIns="0" tIns="0" rIns="0" bIns="0" rtlCol="0" anchor="ctr" anchorCtr="0">
            <a:spAutoFit/>
          </a:bodyPr>
          <a:lstStyle/>
          <a:p>
            <a:pPr algn="ctr"/>
            <a:r>
              <a:rPr lang="zh-CN" altLang="en-US" sz="6600" spc="6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目录</a:t>
            </a:r>
          </a:p>
        </p:txBody>
      </p:sp>
      <p:sp>
        <p:nvSpPr>
          <p:cNvPr id="15" name="MH_Others_2">
            <a:extLst>
              <a:ext uri="{FF2B5EF4-FFF2-40B4-BE49-F238E27FC236}">
                <a16:creationId xmlns:a16="http://schemas.microsoft.com/office/drawing/2014/main" id="{842B27F8-93A6-428E-84E3-B61B537AE277}"/>
              </a:ext>
            </a:extLst>
          </p:cNvPr>
          <p:cNvSpPr txBox="1"/>
          <p:nvPr>
            <p:custDataLst>
              <p:tags r:id="rId2"/>
            </p:custDataLst>
          </p:nvPr>
        </p:nvSpPr>
        <p:spPr>
          <a:xfrm rot="5400000">
            <a:off x="-238467" y="3303487"/>
            <a:ext cx="3128221" cy="369332"/>
          </a:xfrm>
          <a:prstGeom prst="rect">
            <a:avLst/>
          </a:prstGeom>
          <a:noFill/>
        </p:spPr>
        <p:txBody>
          <a:bodyPr wrap="square" lIns="0" tIns="0" rIns="0" bIns="0">
            <a:spAutoFit/>
          </a:bodyPr>
          <a:lstStyle/>
          <a:p>
            <a:pPr algn="ctr">
              <a:defRPr/>
            </a:pPr>
            <a:r>
              <a:rPr lang="en-US" altLang="zh-CN" sz="2400" b="1"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CONTENTS</a:t>
            </a:r>
            <a:endParaRPr lang="zh-CN" altLang="en-US" sz="2400" b="1"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sp>
        <p:nvSpPr>
          <p:cNvPr id="16" name="MH_Number_1">
            <a:extLst>
              <a:ext uri="{FF2B5EF4-FFF2-40B4-BE49-F238E27FC236}">
                <a16:creationId xmlns:a16="http://schemas.microsoft.com/office/drawing/2014/main" id="{8D2B67BB-6D8E-42F7-8D65-0D9361E50F41}"/>
              </a:ext>
            </a:extLst>
          </p:cNvPr>
          <p:cNvSpPr/>
          <p:nvPr>
            <p:custDataLst>
              <p:tags r:id="rId3"/>
            </p:custDataLst>
          </p:nvPr>
        </p:nvSpPr>
        <p:spPr>
          <a:xfrm>
            <a:off x="3527853" y="1987451"/>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1</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17" name="MH_Entry_1">
            <a:extLst>
              <a:ext uri="{FF2B5EF4-FFF2-40B4-BE49-F238E27FC236}">
                <a16:creationId xmlns:a16="http://schemas.microsoft.com/office/drawing/2014/main" id="{06BD5E2F-28E4-4A33-91C9-A929CF345817}"/>
              </a:ext>
            </a:extLst>
          </p:cNvPr>
          <p:cNvSpPr/>
          <p:nvPr>
            <p:custDataLst>
              <p:tags r:id="rId4"/>
            </p:custDataLst>
          </p:nvPr>
        </p:nvSpPr>
        <p:spPr>
          <a:xfrm>
            <a:off x="4031154" y="1924042"/>
            <a:ext cx="3158325"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项目简介</a:t>
            </a:r>
          </a:p>
        </p:txBody>
      </p:sp>
      <p:sp>
        <p:nvSpPr>
          <p:cNvPr id="18" name="MH_Number_2">
            <a:extLst>
              <a:ext uri="{FF2B5EF4-FFF2-40B4-BE49-F238E27FC236}">
                <a16:creationId xmlns:a16="http://schemas.microsoft.com/office/drawing/2014/main" id="{1AFB08D1-4387-47D6-9A83-0CE0E66E5405}"/>
              </a:ext>
            </a:extLst>
          </p:cNvPr>
          <p:cNvSpPr/>
          <p:nvPr>
            <p:custDataLst>
              <p:tags r:id="rId5"/>
            </p:custDataLst>
          </p:nvPr>
        </p:nvSpPr>
        <p:spPr>
          <a:xfrm>
            <a:off x="3527853" y="2811881"/>
            <a:ext cx="359981" cy="35998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2</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19" name="MH_Entry_2">
            <a:extLst>
              <a:ext uri="{FF2B5EF4-FFF2-40B4-BE49-F238E27FC236}">
                <a16:creationId xmlns:a16="http://schemas.microsoft.com/office/drawing/2014/main" id="{81FF15D1-45E1-4D0E-863A-EB052CB43161}"/>
              </a:ext>
            </a:extLst>
          </p:cNvPr>
          <p:cNvSpPr/>
          <p:nvPr>
            <p:custDataLst>
              <p:tags r:id="rId6"/>
            </p:custDataLst>
          </p:nvPr>
        </p:nvSpPr>
        <p:spPr>
          <a:xfrm>
            <a:off x="4031154" y="2748473"/>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问卷内容</a:t>
            </a:r>
          </a:p>
        </p:txBody>
      </p:sp>
      <p:sp>
        <p:nvSpPr>
          <p:cNvPr id="20" name="MH_Number_3">
            <a:extLst>
              <a:ext uri="{FF2B5EF4-FFF2-40B4-BE49-F238E27FC236}">
                <a16:creationId xmlns:a16="http://schemas.microsoft.com/office/drawing/2014/main" id="{576286C8-BE0F-4E18-91A0-9ABF3CBD0604}"/>
              </a:ext>
            </a:extLst>
          </p:cNvPr>
          <p:cNvSpPr/>
          <p:nvPr>
            <p:custDataLst>
              <p:tags r:id="rId7"/>
            </p:custDataLst>
          </p:nvPr>
        </p:nvSpPr>
        <p:spPr>
          <a:xfrm>
            <a:off x="3527853" y="3636312"/>
            <a:ext cx="359981" cy="35998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3</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21" name="MH_Entry_3">
            <a:extLst>
              <a:ext uri="{FF2B5EF4-FFF2-40B4-BE49-F238E27FC236}">
                <a16:creationId xmlns:a16="http://schemas.microsoft.com/office/drawing/2014/main" id="{A22FB033-E81F-4DD3-96CD-68C8D109E6D6}"/>
              </a:ext>
            </a:extLst>
          </p:cNvPr>
          <p:cNvSpPr/>
          <p:nvPr>
            <p:custDataLst>
              <p:tags r:id="rId8"/>
            </p:custDataLst>
          </p:nvPr>
        </p:nvSpPr>
        <p:spPr>
          <a:xfrm>
            <a:off x="4031154" y="3572904"/>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初步分析</a:t>
            </a:r>
          </a:p>
        </p:txBody>
      </p:sp>
      <p:sp>
        <p:nvSpPr>
          <p:cNvPr id="22" name="MH_Number_4">
            <a:extLst>
              <a:ext uri="{FF2B5EF4-FFF2-40B4-BE49-F238E27FC236}">
                <a16:creationId xmlns:a16="http://schemas.microsoft.com/office/drawing/2014/main" id="{56FB2DC3-4585-45F9-BBB6-ECFF9D7707D5}"/>
              </a:ext>
            </a:extLst>
          </p:cNvPr>
          <p:cNvSpPr/>
          <p:nvPr>
            <p:custDataLst>
              <p:tags r:id="rId9"/>
            </p:custDataLst>
          </p:nvPr>
        </p:nvSpPr>
        <p:spPr>
          <a:xfrm>
            <a:off x="3527853" y="4460742"/>
            <a:ext cx="359981" cy="35998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000" b="1">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rPr>
              <a:t>4</a:t>
            </a:r>
            <a:endParaRPr lang="zh-CN" altLang="en-US" sz="2000" b="1" dirty="0">
              <a:solidFill>
                <a:schemeClr val="bg1"/>
              </a:solidFill>
              <a:latin typeface="Noto Sans S Chinese Regular" panose="020B0500000000000000" pitchFamily="34" charset="-122"/>
              <a:ea typeface="Noto Sans S Chinese Regular" panose="020B0500000000000000" pitchFamily="34" charset="-122"/>
              <a:cs typeface="Times New Roman" panose="02020603050405020304" pitchFamily="18" charset="0"/>
              <a:sym typeface="Arial" panose="020B0604020202020204" pitchFamily="34" charset="0"/>
            </a:endParaRPr>
          </a:p>
        </p:txBody>
      </p:sp>
      <p:sp>
        <p:nvSpPr>
          <p:cNvPr id="23" name="MH_Entry_4">
            <a:extLst>
              <a:ext uri="{FF2B5EF4-FFF2-40B4-BE49-F238E27FC236}">
                <a16:creationId xmlns:a16="http://schemas.microsoft.com/office/drawing/2014/main" id="{3D642DC2-52B9-482D-9E0F-30CF11805FBD}"/>
              </a:ext>
            </a:extLst>
          </p:cNvPr>
          <p:cNvSpPr/>
          <p:nvPr>
            <p:custDataLst>
              <p:tags r:id="rId10"/>
            </p:custDataLst>
          </p:nvPr>
        </p:nvSpPr>
        <p:spPr>
          <a:xfrm>
            <a:off x="4031154" y="4397333"/>
            <a:ext cx="3342588" cy="44108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zh-CN" altLang="en-US" sz="2400" dirty="0">
                <a:solidFill>
                  <a:schemeClr val="tx1">
                    <a:lumMod val="75000"/>
                    <a:lumOff val="25000"/>
                  </a:schemeClr>
                </a:solidFill>
                <a:latin typeface="Noto Sans S Chinese Regular" panose="020B0500000000000000" pitchFamily="34" charset="-122"/>
                <a:ea typeface="Noto Sans S Chinese Regular" panose="020B0500000000000000" pitchFamily="34" charset="-122"/>
                <a:sym typeface="Arial" panose="020B0604020202020204" pitchFamily="34" charset="0"/>
              </a:rPr>
              <a:t>后续工作</a:t>
            </a:r>
          </a:p>
        </p:txBody>
      </p:sp>
    </p:spTree>
    <p:extLst>
      <p:ext uri="{BB962C8B-B14F-4D97-AF65-F5344CB8AC3E}">
        <p14:creationId xmlns:p14="http://schemas.microsoft.com/office/powerpoint/2010/main" val="405423788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1.</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项目简介</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111204541"/>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项目简介</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6" name="图片 35" descr="图示&#10;&#10;描述已自动生成">
            <a:extLst>
              <a:ext uri="{FF2B5EF4-FFF2-40B4-BE49-F238E27FC236}">
                <a16:creationId xmlns:a16="http://schemas.microsoft.com/office/drawing/2014/main" id="{F00E54EE-D181-AA51-E734-856E5600A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040" y="1437816"/>
            <a:ext cx="2698040" cy="4493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8" name="图片 37" descr="图表&#10;&#10;描述已自动生成">
            <a:extLst>
              <a:ext uri="{FF2B5EF4-FFF2-40B4-BE49-F238E27FC236}">
                <a16:creationId xmlns:a16="http://schemas.microsoft.com/office/drawing/2014/main" id="{1CC73524-0508-FBCE-F200-172DD9751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805" y="1541248"/>
            <a:ext cx="6140766" cy="4400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542524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43BB31-F564-4B53-A153-47306928CBDD}"/>
              </a:ext>
            </a:extLst>
          </p:cNvPr>
          <p:cNvSpPr/>
          <p:nvPr/>
        </p:nvSpPr>
        <p:spPr>
          <a:xfrm flipH="1">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5D58BC1-B3CC-4787-8A1A-78093E064438}"/>
              </a:ext>
            </a:extLst>
          </p:cNvPr>
          <p:cNvSpPr/>
          <p:nvPr/>
        </p:nvSpPr>
        <p:spPr>
          <a:xfrm>
            <a:off x="420547" y="1340666"/>
            <a:ext cx="11350906" cy="417666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Regular" panose="020B0500000000000000" pitchFamily="34" charset="-122"/>
              <a:ea typeface="Noto Sans S Chinese Regular" panose="020B0500000000000000" pitchFamily="34" charset="-122"/>
            </a:endParaRPr>
          </a:p>
        </p:txBody>
      </p:sp>
      <p:grpSp>
        <p:nvGrpSpPr>
          <p:cNvPr id="14" name="组合 13">
            <a:extLst>
              <a:ext uri="{FF2B5EF4-FFF2-40B4-BE49-F238E27FC236}">
                <a16:creationId xmlns:a16="http://schemas.microsoft.com/office/drawing/2014/main" id="{0D9F6A4B-403A-4AD5-BED6-6DD37A8D27C3}"/>
              </a:ext>
            </a:extLst>
          </p:cNvPr>
          <p:cNvGrpSpPr/>
          <p:nvPr/>
        </p:nvGrpSpPr>
        <p:grpSpPr>
          <a:xfrm>
            <a:off x="3445201" y="3092795"/>
            <a:ext cx="4957216" cy="1005955"/>
            <a:chOff x="5432973" y="2809565"/>
            <a:chExt cx="4957267" cy="1005964"/>
          </a:xfrm>
        </p:grpSpPr>
        <p:sp>
          <p:nvSpPr>
            <p:cNvPr id="15" name="矩形 14">
              <a:extLst>
                <a:ext uri="{FF2B5EF4-FFF2-40B4-BE49-F238E27FC236}">
                  <a16:creationId xmlns:a16="http://schemas.microsoft.com/office/drawing/2014/main" id="{02CE790C-B2E2-4264-9158-605C00C6D651}"/>
                </a:ext>
              </a:extLst>
            </p:cNvPr>
            <p:cNvSpPr/>
            <p:nvPr/>
          </p:nvSpPr>
          <p:spPr>
            <a:xfrm>
              <a:off x="6203429" y="2809565"/>
              <a:ext cx="3339410" cy="646337"/>
            </a:xfrm>
            <a:prstGeom prst="rect">
              <a:avLst/>
            </a:prstGeom>
          </p:spPr>
          <p:txBody>
            <a:bodyPr wrap="none">
              <a:spAutoFit/>
            </a:bodyPr>
            <a:lstStyle/>
            <a:p>
              <a:r>
                <a:rPr kumimoji="1" lang="en-US" altLang="zh-CN"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  2.</a:t>
              </a:r>
              <a:r>
                <a:rPr kumimoji="1" lang="zh-CN" altLang="en-US" sz="3600" b="1" spc="6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问卷内容</a:t>
              </a:r>
            </a:p>
          </p:txBody>
        </p:sp>
        <p:sp>
          <p:nvSpPr>
            <p:cNvPr id="16" name="矩形 15">
              <a:extLst>
                <a:ext uri="{FF2B5EF4-FFF2-40B4-BE49-F238E27FC236}">
                  <a16:creationId xmlns:a16="http://schemas.microsoft.com/office/drawing/2014/main" id="{12EFCB13-4AFC-4713-9F8A-9A14BA636F52}"/>
                </a:ext>
              </a:extLst>
            </p:cNvPr>
            <p:cNvSpPr/>
            <p:nvPr/>
          </p:nvSpPr>
          <p:spPr>
            <a:xfrm>
              <a:off x="5432973" y="3482421"/>
              <a:ext cx="4957267" cy="333108"/>
            </a:xfrm>
            <a:prstGeom prst="rect">
              <a:avLst/>
            </a:prstGeom>
          </p:spPr>
          <p:txBody>
            <a:bodyPr wrap="square">
              <a:spAutoFit/>
            </a:bodyPr>
            <a:lstStyle/>
            <a:p>
              <a:pPr algn="ctr">
                <a:lnSpc>
                  <a:spcPct val="130000"/>
                </a:lnSpc>
              </a:pPr>
              <a:endParaRPr lang="en-US" altLang="zh-CN" sz="1333"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213894101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完善项目</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cxnSp>
        <p:nvCxnSpPr>
          <p:cNvPr id="2" name="Straight Connector 3">
            <a:extLst>
              <a:ext uri="{FF2B5EF4-FFF2-40B4-BE49-F238E27FC236}">
                <a16:creationId xmlns:a16="http://schemas.microsoft.com/office/drawing/2014/main" id="{A6D0C86E-B6B6-2D72-7FE4-2D893D526AE7}"/>
              </a:ext>
            </a:extLst>
          </p:cNvPr>
          <p:cNvCxnSpPr/>
          <p:nvPr/>
        </p:nvCxnSpPr>
        <p:spPr>
          <a:xfrm>
            <a:off x="4960465" y="244350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3" name="Straight Connector 4">
            <a:extLst>
              <a:ext uri="{FF2B5EF4-FFF2-40B4-BE49-F238E27FC236}">
                <a16:creationId xmlns:a16="http://schemas.microsoft.com/office/drawing/2014/main" id="{6132D932-B716-AB31-97AC-A4E3A9C6C712}"/>
              </a:ext>
            </a:extLst>
          </p:cNvPr>
          <p:cNvCxnSpPr/>
          <p:nvPr/>
        </p:nvCxnSpPr>
        <p:spPr>
          <a:xfrm>
            <a:off x="5180096" y="3350467"/>
            <a:ext cx="3088428"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 name="Straight Connector 5">
            <a:extLst>
              <a:ext uri="{FF2B5EF4-FFF2-40B4-BE49-F238E27FC236}">
                <a16:creationId xmlns:a16="http://schemas.microsoft.com/office/drawing/2014/main" id="{13E99040-4895-6C42-C40F-07D91D975B41}"/>
              </a:ext>
            </a:extLst>
          </p:cNvPr>
          <p:cNvCxnSpPr/>
          <p:nvPr/>
        </p:nvCxnSpPr>
        <p:spPr>
          <a:xfrm>
            <a:off x="4960465" y="425743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 name="Straight Connector 6">
            <a:extLst>
              <a:ext uri="{FF2B5EF4-FFF2-40B4-BE49-F238E27FC236}">
                <a16:creationId xmlns:a16="http://schemas.microsoft.com/office/drawing/2014/main" id="{006B2ECE-C8EA-2CE0-2E57-A65AB39D1A8F}"/>
              </a:ext>
            </a:extLst>
          </p:cNvPr>
          <p:cNvCxnSpPr/>
          <p:nvPr/>
        </p:nvCxnSpPr>
        <p:spPr>
          <a:xfrm>
            <a:off x="4502453" y="5134227"/>
            <a:ext cx="3766071" cy="30171"/>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6" name="그룹 50">
            <a:extLst>
              <a:ext uri="{FF2B5EF4-FFF2-40B4-BE49-F238E27FC236}">
                <a16:creationId xmlns:a16="http://schemas.microsoft.com/office/drawing/2014/main" id="{822B8E3B-6691-22F8-E390-E3B5351E0A15}"/>
              </a:ext>
            </a:extLst>
          </p:cNvPr>
          <p:cNvGrpSpPr/>
          <p:nvPr/>
        </p:nvGrpSpPr>
        <p:grpSpPr>
          <a:xfrm>
            <a:off x="4049115" y="3056222"/>
            <a:ext cx="2139541" cy="2004453"/>
            <a:chOff x="5708365" y="2124044"/>
            <a:chExt cx="1249407" cy="1247184"/>
          </a:xfrm>
          <a:effectLst>
            <a:outerShdw dist="38100" dir="5400000" algn="ctr" rotWithShape="0">
              <a:srgbClr val="000000">
                <a:alpha val="10000"/>
              </a:srgbClr>
            </a:outerShdw>
          </a:effectLst>
        </p:grpSpPr>
        <p:sp>
          <p:nvSpPr>
            <p:cNvPr id="7" name="Freeform 6">
              <a:extLst>
                <a:ext uri="{FF2B5EF4-FFF2-40B4-BE49-F238E27FC236}">
                  <a16:creationId xmlns:a16="http://schemas.microsoft.com/office/drawing/2014/main" id="{D7ADEE7C-9C8E-BE66-7F49-FB2FE5E23218}"/>
                </a:ext>
              </a:extLst>
            </p:cNvPr>
            <p:cNvSpPr/>
            <p:nvPr/>
          </p:nvSpPr>
          <p:spPr bwMode="auto">
            <a:xfrm rot="18900000">
              <a:off x="5708365" y="2124044"/>
              <a:ext cx="1249407" cy="12471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8" name="TextBox 9">
              <a:extLst>
                <a:ext uri="{FF2B5EF4-FFF2-40B4-BE49-F238E27FC236}">
                  <a16:creationId xmlns:a16="http://schemas.microsoft.com/office/drawing/2014/main" id="{7BAC2899-4ECF-9739-E4B3-2C5D9737D1CA}"/>
                </a:ext>
              </a:extLst>
            </p:cNvPr>
            <p:cNvSpPr txBox="1"/>
            <p:nvPr/>
          </p:nvSpPr>
          <p:spPr>
            <a:xfrm>
              <a:off x="5823244" y="2545391"/>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态度</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9" name="그룹 51">
            <a:extLst>
              <a:ext uri="{FF2B5EF4-FFF2-40B4-BE49-F238E27FC236}">
                <a16:creationId xmlns:a16="http://schemas.microsoft.com/office/drawing/2014/main" id="{2114C075-3BFE-D9A5-426B-FEEC37720B48}"/>
              </a:ext>
            </a:extLst>
          </p:cNvPr>
          <p:cNvGrpSpPr/>
          <p:nvPr/>
        </p:nvGrpSpPr>
        <p:grpSpPr>
          <a:xfrm>
            <a:off x="2525073" y="3864317"/>
            <a:ext cx="2135733" cy="2004453"/>
            <a:chOff x="4807148" y="2590929"/>
            <a:chExt cx="1247184" cy="1247184"/>
          </a:xfrm>
          <a:effectLst>
            <a:outerShdw dist="38100" dir="5400000" algn="ctr" rotWithShape="0">
              <a:srgbClr val="000000">
                <a:alpha val="10000"/>
              </a:srgbClr>
            </a:outerShdw>
          </a:effectLst>
        </p:grpSpPr>
        <p:sp>
          <p:nvSpPr>
            <p:cNvPr id="10" name="Freeform 11">
              <a:extLst>
                <a:ext uri="{FF2B5EF4-FFF2-40B4-BE49-F238E27FC236}">
                  <a16:creationId xmlns:a16="http://schemas.microsoft.com/office/drawing/2014/main" id="{2E846BCA-2482-EF7E-A00A-481978E2C283}"/>
                </a:ext>
              </a:extLst>
            </p:cNvPr>
            <p:cNvSpPr/>
            <p:nvPr/>
          </p:nvSpPr>
          <p:spPr bwMode="auto">
            <a:xfrm rot="18900000">
              <a:off x="4807148" y="2590929"/>
              <a:ext cx="1247184" cy="1247184"/>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1" name="TextBox 12">
              <a:extLst>
                <a:ext uri="{FF2B5EF4-FFF2-40B4-BE49-F238E27FC236}">
                  <a16:creationId xmlns:a16="http://schemas.microsoft.com/office/drawing/2014/main" id="{9BB59B24-53EE-FDF3-C165-ADFDC5A4B1C5}"/>
                </a:ext>
              </a:extLst>
            </p:cNvPr>
            <p:cNvSpPr txBox="1"/>
            <p:nvPr/>
          </p:nvSpPr>
          <p:spPr>
            <a:xfrm>
              <a:off x="4920747" y="3074623"/>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障碍</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12" name="그룹 52">
            <a:extLst>
              <a:ext uri="{FF2B5EF4-FFF2-40B4-BE49-F238E27FC236}">
                <a16:creationId xmlns:a16="http://schemas.microsoft.com/office/drawing/2014/main" id="{3BBE6F6B-8EC8-3811-E91A-F7BAC4038D64}"/>
              </a:ext>
            </a:extLst>
          </p:cNvPr>
          <p:cNvGrpSpPr/>
          <p:nvPr/>
        </p:nvGrpSpPr>
        <p:grpSpPr>
          <a:xfrm>
            <a:off x="3329816" y="1585514"/>
            <a:ext cx="2135733" cy="2004453"/>
            <a:chOff x="5243378" y="1220931"/>
            <a:chExt cx="1247184" cy="1247184"/>
          </a:xfrm>
          <a:effectLst>
            <a:outerShdw dist="38100" dir="5400000" algn="ctr" rotWithShape="0">
              <a:srgbClr val="000000">
                <a:alpha val="10000"/>
              </a:srgbClr>
            </a:outerShdw>
          </a:effectLst>
        </p:grpSpPr>
        <p:sp>
          <p:nvSpPr>
            <p:cNvPr id="13" name="Freeform 7">
              <a:extLst>
                <a:ext uri="{FF2B5EF4-FFF2-40B4-BE49-F238E27FC236}">
                  <a16:creationId xmlns:a16="http://schemas.microsoft.com/office/drawing/2014/main" id="{0C47D38A-7D27-132D-FF59-412662DC865F}"/>
                </a:ext>
              </a:extLst>
            </p:cNvPr>
            <p:cNvSpPr/>
            <p:nvPr/>
          </p:nvSpPr>
          <p:spPr bwMode="auto">
            <a:xfrm rot="18900000">
              <a:off x="5243378" y="1220931"/>
              <a:ext cx="1247184" cy="12471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4" name="TextBox 15">
              <a:extLst>
                <a:ext uri="{FF2B5EF4-FFF2-40B4-BE49-F238E27FC236}">
                  <a16:creationId xmlns:a16="http://schemas.microsoft.com/office/drawing/2014/main" id="{DE9EC663-2AFD-A7EF-3C6B-43346A501F80}"/>
                </a:ext>
              </a:extLst>
            </p:cNvPr>
            <p:cNvSpPr txBox="1"/>
            <p:nvPr/>
          </p:nvSpPr>
          <p:spPr>
            <a:xfrm>
              <a:off x="5287981" y="1733156"/>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认识</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15" name="그룹 32">
            <a:extLst>
              <a:ext uri="{FF2B5EF4-FFF2-40B4-BE49-F238E27FC236}">
                <a16:creationId xmlns:a16="http://schemas.microsoft.com/office/drawing/2014/main" id="{FA3BE4A2-A584-8978-6790-A14635B503A4}"/>
              </a:ext>
            </a:extLst>
          </p:cNvPr>
          <p:cNvGrpSpPr/>
          <p:nvPr/>
        </p:nvGrpSpPr>
        <p:grpSpPr>
          <a:xfrm>
            <a:off x="1803871" y="2393604"/>
            <a:ext cx="2135733" cy="2004453"/>
            <a:chOff x="4341050" y="1687814"/>
            <a:chExt cx="1247184" cy="1247184"/>
          </a:xfrm>
          <a:effectLst>
            <a:outerShdw dist="38100" dir="5400000" algn="ctr" rotWithShape="0">
              <a:srgbClr val="000000">
                <a:alpha val="10000"/>
              </a:srgbClr>
            </a:outerShdw>
          </a:effectLst>
        </p:grpSpPr>
        <p:sp>
          <p:nvSpPr>
            <p:cNvPr id="16" name="Freeform 8">
              <a:extLst>
                <a:ext uri="{FF2B5EF4-FFF2-40B4-BE49-F238E27FC236}">
                  <a16:creationId xmlns:a16="http://schemas.microsoft.com/office/drawing/2014/main" id="{5F2FEC9D-EE98-AD89-0394-A342FEEFFFFD}"/>
                </a:ext>
              </a:extLst>
            </p:cNvPr>
            <p:cNvSpPr/>
            <p:nvPr/>
          </p:nvSpPr>
          <p:spPr bwMode="auto">
            <a:xfrm rot="18900000">
              <a:off x="4341050" y="1687814"/>
              <a:ext cx="1247184" cy="1247184"/>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17" name="TextBox 18">
              <a:extLst>
                <a:ext uri="{FF2B5EF4-FFF2-40B4-BE49-F238E27FC236}">
                  <a16:creationId xmlns:a16="http://schemas.microsoft.com/office/drawing/2014/main" id="{07BE8827-90A3-4408-4D5A-CC32871B713D}"/>
                </a:ext>
              </a:extLst>
            </p:cNvPr>
            <p:cNvSpPr txBox="1"/>
            <p:nvPr/>
          </p:nvSpPr>
          <p:spPr>
            <a:xfrm>
              <a:off x="4462464" y="2224859"/>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意向</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sp>
        <p:nvSpPr>
          <p:cNvPr id="18" name="TextBox 20">
            <a:extLst>
              <a:ext uri="{FF2B5EF4-FFF2-40B4-BE49-F238E27FC236}">
                <a16:creationId xmlns:a16="http://schemas.microsoft.com/office/drawing/2014/main" id="{F4B4E9D5-83F5-4E2B-F429-502632BE8DA7}"/>
              </a:ext>
            </a:extLst>
          </p:cNvPr>
          <p:cNvSpPr txBox="1"/>
          <p:nvPr/>
        </p:nvSpPr>
        <p:spPr>
          <a:xfrm>
            <a:off x="8487393" y="2220660"/>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01</a:t>
            </a:r>
          </a:p>
        </p:txBody>
      </p:sp>
      <p:sp>
        <p:nvSpPr>
          <p:cNvPr id="19" name="TextBox 22">
            <a:extLst>
              <a:ext uri="{FF2B5EF4-FFF2-40B4-BE49-F238E27FC236}">
                <a16:creationId xmlns:a16="http://schemas.microsoft.com/office/drawing/2014/main" id="{191634F1-DBA9-03CD-6085-43E911AA8FAD}"/>
              </a:ext>
            </a:extLst>
          </p:cNvPr>
          <p:cNvSpPr txBox="1"/>
          <p:nvPr/>
        </p:nvSpPr>
        <p:spPr>
          <a:xfrm>
            <a:off x="8499055" y="3131006"/>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02</a:t>
            </a:r>
          </a:p>
        </p:txBody>
      </p:sp>
      <p:sp>
        <p:nvSpPr>
          <p:cNvPr id="20" name="TextBox 24">
            <a:extLst>
              <a:ext uri="{FF2B5EF4-FFF2-40B4-BE49-F238E27FC236}">
                <a16:creationId xmlns:a16="http://schemas.microsoft.com/office/drawing/2014/main" id="{0F78E97C-4C28-12EC-AB26-E302122B4DA2}"/>
              </a:ext>
            </a:extLst>
          </p:cNvPr>
          <p:cNvSpPr txBox="1"/>
          <p:nvPr/>
        </p:nvSpPr>
        <p:spPr>
          <a:xfrm>
            <a:off x="8485405" y="4041352"/>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03</a:t>
            </a:r>
          </a:p>
        </p:txBody>
      </p:sp>
      <p:sp>
        <p:nvSpPr>
          <p:cNvPr id="21" name="TextBox 26">
            <a:extLst>
              <a:ext uri="{FF2B5EF4-FFF2-40B4-BE49-F238E27FC236}">
                <a16:creationId xmlns:a16="http://schemas.microsoft.com/office/drawing/2014/main" id="{44DA9F9A-C585-3956-BB09-AC97FD614FFE}"/>
              </a:ext>
            </a:extLst>
          </p:cNvPr>
          <p:cNvSpPr txBox="1"/>
          <p:nvPr/>
        </p:nvSpPr>
        <p:spPr>
          <a:xfrm>
            <a:off x="8493369" y="4951697"/>
            <a:ext cx="470000" cy="400110"/>
          </a:xfrm>
          <a:prstGeom prst="rect">
            <a:avLst/>
          </a:prstGeom>
          <a:noFill/>
        </p:spPr>
        <p:txBody>
          <a:bodyPr wrap="none" rtlCol="0">
            <a:spAutoFit/>
          </a:bodyPr>
          <a:lstStyle/>
          <a:p>
            <a:pPr algn="ctr"/>
            <a:r>
              <a:rPr lang="en-US" sz="2000" dirty="0">
                <a:solidFill>
                  <a:srgbClr val="262626"/>
                </a:solidFill>
                <a:latin typeface="Noto Sans S Chinese Regular" panose="020B0500000000000000" pitchFamily="34" charset="-122"/>
                <a:ea typeface="Noto Sans S Chinese Regular" panose="020B0500000000000000" pitchFamily="34" charset="-122"/>
                <a:cs typeface="Arial" panose="020B0604020202020204" pitchFamily="34" charset="0"/>
              </a:rPr>
              <a:t>04</a:t>
            </a:r>
          </a:p>
        </p:txBody>
      </p:sp>
      <p:grpSp>
        <p:nvGrpSpPr>
          <p:cNvPr id="22" name="组合 21">
            <a:extLst>
              <a:ext uri="{FF2B5EF4-FFF2-40B4-BE49-F238E27FC236}">
                <a16:creationId xmlns:a16="http://schemas.microsoft.com/office/drawing/2014/main" id="{609CDAC3-7777-636A-004E-8B36344B466B}"/>
              </a:ext>
            </a:extLst>
          </p:cNvPr>
          <p:cNvGrpSpPr/>
          <p:nvPr/>
        </p:nvGrpSpPr>
        <p:grpSpPr>
          <a:xfrm>
            <a:off x="8955405" y="2282326"/>
            <a:ext cx="2003160" cy="844660"/>
            <a:chOff x="2661872" y="1947672"/>
            <a:chExt cx="2901474" cy="890901"/>
          </a:xfrm>
        </p:grpSpPr>
        <p:sp>
          <p:nvSpPr>
            <p:cNvPr id="23" name="Rectangle 42">
              <a:extLst>
                <a:ext uri="{FF2B5EF4-FFF2-40B4-BE49-F238E27FC236}">
                  <a16:creationId xmlns:a16="http://schemas.microsoft.com/office/drawing/2014/main" id="{0817D748-B12C-3C0A-3272-7888CE69074A}"/>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24" name="Rectangle 42">
              <a:extLst>
                <a:ext uri="{FF2B5EF4-FFF2-40B4-BE49-F238E27FC236}">
                  <a16:creationId xmlns:a16="http://schemas.microsoft.com/office/drawing/2014/main" id="{B7ED4B04-1B58-DE8B-E2FB-4773B08A6AED}"/>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是否了解</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25" name="组合 24">
            <a:extLst>
              <a:ext uri="{FF2B5EF4-FFF2-40B4-BE49-F238E27FC236}">
                <a16:creationId xmlns:a16="http://schemas.microsoft.com/office/drawing/2014/main" id="{3A6558D6-1795-DA0C-AF5D-09F93D62F20B}"/>
              </a:ext>
            </a:extLst>
          </p:cNvPr>
          <p:cNvGrpSpPr/>
          <p:nvPr/>
        </p:nvGrpSpPr>
        <p:grpSpPr>
          <a:xfrm>
            <a:off x="8962230" y="3204532"/>
            <a:ext cx="2003160" cy="844660"/>
            <a:chOff x="2661872" y="1947672"/>
            <a:chExt cx="2901474" cy="890901"/>
          </a:xfrm>
        </p:grpSpPr>
        <p:sp>
          <p:nvSpPr>
            <p:cNvPr id="26" name="Rectangle 42">
              <a:extLst>
                <a:ext uri="{FF2B5EF4-FFF2-40B4-BE49-F238E27FC236}">
                  <a16:creationId xmlns:a16="http://schemas.microsoft.com/office/drawing/2014/main" id="{6E126E03-11B7-530B-7CB1-637E43076526}"/>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27" name="Rectangle 42">
              <a:extLst>
                <a:ext uri="{FF2B5EF4-FFF2-40B4-BE49-F238E27FC236}">
                  <a16:creationId xmlns:a16="http://schemas.microsoft.com/office/drawing/2014/main" id="{4C7C3D8F-B3C3-5D8C-FE01-465F3FAF7D8E}"/>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是否支持</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29" name="组合 28">
            <a:extLst>
              <a:ext uri="{FF2B5EF4-FFF2-40B4-BE49-F238E27FC236}">
                <a16:creationId xmlns:a16="http://schemas.microsoft.com/office/drawing/2014/main" id="{EA804C1E-7A01-E2E5-85CE-DA990C254445}"/>
              </a:ext>
            </a:extLst>
          </p:cNvPr>
          <p:cNvGrpSpPr/>
          <p:nvPr/>
        </p:nvGrpSpPr>
        <p:grpSpPr>
          <a:xfrm>
            <a:off x="8974642" y="4124468"/>
            <a:ext cx="2003160" cy="844660"/>
            <a:chOff x="2661872" y="1947672"/>
            <a:chExt cx="2901474" cy="890901"/>
          </a:xfrm>
        </p:grpSpPr>
        <p:sp>
          <p:nvSpPr>
            <p:cNvPr id="30" name="Rectangle 42">
              <a:extLst>
                <a:ext uri="{FF2B5EF4-FFF2-40B4-BE49-F238E27FC236}">
                  <a16:creationId xmlns:a16="http://schemas.microsoft.com/office/drawing/2014/main" id="{B5BB4536-69EE-E800-8A47-E3EC83F912E7}"/>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31" name="Rectangle 42">
              <a:extLst>
                <a:ext uri="{FF2B5EF4-FFF2-40B4-BE49-F238E27FC236}">
                  <a16:creationId xmlns:a16="http://schemas.microsoft.com/office/drawing/2014/main" id="{CD877D13-5F2B-1637-0D13-F94DF2B0E282}"/>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实践意愿</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32" name="组合 31">
            <a:extLst>
              <a:ext uri="{FF2B5EF4-FFF2-40B4-BE49-F238E27FC236}">
                <a16:creationId xmlns:a16="http://schemas.microsoft.com/office/drawing/2014/main" id="{B3CF0174-22A9-BEF3-74B2-F6BCED8DFF44}"/>
              </a:ext>
            </a:extLst>
          </p:cNvPr>
          <p:cNvGrpSpPr/>
          <p:nvPr/>
        </p:nvGrpSpPr>
        <p:grpSpPr>
          <a:xfrm>
            <a:off x="8955405" y="5017382"/>
            <a:ext cx="2003160" cy="844660"/>
            <a:chOff x="2661872" y="1947672"/>
            <a:chExt cx="2901474" cy="890901"/>
          </a:xfrm>
        </p:grpSpPr>
        <p:sp>
          <p:nvSpPr>
            <p:cNvPr id="33" name="Rectangle 42">
              <a:extLst>
                <a:ext uri="{FF2B5EF4-FFF2-40B4-BE49-F238E27FC236}">
                  <a16:creationId xmlns:a16="http://schemas.microsoft.com/office/drawing/2014/main" id="{07F32DED-485B-FE7C-1102-63AF117717D8}"/>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34" name="Rectangle 42">
              <a:extLst>
                <a:ext uri="{FF2B5EF4-FFF2-40B4-BE49-F238E27FC236}">
                  <a16:creationId xmlns:a16="http://schemas.microsoft.com/office/drawing/2014/main" id="{0650B918-A1A7-C71C-DD5F-B396C9CBBE3B}"/>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r>
                <a:rPr lang="zh-CN" altLang="en-US"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感知障碍</a:t>
              </a:r>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spTree>
    <p:extLst>
      <p:ext uri="{BB962C8B-B14F-4D97-AF65-F5344CB8AC3E}">
        <p14:creationId xmlns:p14="http://schemas.microsoft.com/office/powerpoint/2010/main" val="1995750355"/>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完善项目</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cxnSp>
        <p:nvCxnSpPr>
          <p:cNvPr id="43" name="Straight Connector 3">
            <a:extLst>
              <a:ext uri="{FF2B5EF4-FFF2-40B4-BE49-F238E27FC236}">
                <a16:creationId xmlns:a16="http://schemas.microsoft.com/office/drawing/2014/main" id="{2BAC92A5-8259-26E1-304C-A45003FAEF60}"/>
              </a:ext>
            </a:extLst>
          </p:cNvPr>
          <p:cNvCxnSpPr/>
          <p:nvPr/>
        </p:nvCxnSpPr>
        <p:spPr>
          <a:xfrm>
            <a:off x="4960465" y="244350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4" name="Straight Connector 4">
            <a:extLst>
              <a:ext uri="{FF2B5EF4-FFF2-40B4-BE49-F238E27FC236}">
                <a16:creationId xmlns:a16="http://schemas.microsoft.com/office/drawing/2014/main" id="{0DFB32F1-6BC7-D16D-9546-EB6089152092}"/>
              </a:ext>
            </a:extLst>
          </p:cNvPr>
          <p:cNvCxnSpPr/>
          <p:nvPr/>
        </p:nvCxnSpPr>
        <p:spPr>
          <a:xfrm>
            <a:off x="5180096" y="3350467"/>
            <a:ext cx="3088428"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5" name="Straight Connector 5">
            <a:extLst>
              <a:ext uri="{FF2B5EF4-FFF2-40B4-BE49-F238E27FC236}">
                <a16:creationId xmlns:a16="http://schemas.microsoft.com/office/drawing/2014/main" id="{5BB3A578-66DA-610D-B062-EFE04930CB3B}"/>
              </a:ext>
            </a:extLst>
          </p:cNvPr>
          <p:cNvCxnSpPr/>
          <p:nvPr/>
        </p:nvCxnSpPr>
        <p:spPr>
          <a:xfrm>
            <a:off x="4960465" y="4257432"/>
            <a:ext cx="3308060" cy="0"/>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6" name="Straight Connector 6">
            <a:extLst>
              <a:ext uri="{FF2B5EF4-FFF2-40B4-BE49-F238E27FC236}">
                <a16:creationId xmlns:a16="http://schemas.microsoft.com/office/drawing/2014/main" id="{F3F4DBD9-BC2E-4DA2-AD87-A572AFD5EEF6}"/>
              </a:ext>
            </a:extLst>
          </p:cNvPr>
          <p:cNvCxnSpPr/>
          <p:nvPr/>
        </p:nvCxnSpPr>
        <p:spPr>
          <a:xfrm>
            <a:off x="4502453" y="5134227"/>
            <a:ext cx="3766071" cy="30171"/>
          </a:xfrm>
          <a:prstGeom prst="line">
            <a:avLst/>
          </a:prstGeom>
          <a:ln w="9525" cmpd="sng">
            <a:solidFill>
              <a:schemeClr val="bg1">
                <a:lumMod val="85000"/>
              </a:schemeClr>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grpSp>
        <p:nvGrpSpPr>
          <p:cNvPr id="47" name="그룹 50">
            <a:extLst>
              <a:ext uri="{FF2B5EF4-FFF2-40B4-BE49-F238E27FC236}">
                <a16:creationId xmlns:a16="http://schemas.microsoft.com/office/drawing/2014/main" id="{84B77F66-D28D-F57A-55FA-F15EB7809F05}"/>
              </a:ext>
            </a:extLst>
          </p:cNvPr>
          <p:cNvGrpSpPr/>
          <p:nvPr/>
        </p:nvGrpSpPr>
        <p:grpSpPr>
          <a:xfrm>
            <a:off x="4049115" y="3056222"/>
            <a:ext cx="2139541" cy="2004453"/>
            <a:chOff x="5708365" y="2124044"/>
            <a:chExt cx="1249407" cy="1247184"/>
          </a:xfrm>
          <a:effectLst>
            <a:outerShdw dist="38100" dir="5400000" algn="ctr" rotWithShape="0">
              <a:srgbClr val="000000">
                <a:alpha val="10000"/>
              </a:srgbClr>
            </a:outerShdw>
          </a:effectLst>
        </p:grpSpPr>
        <p:sp>
          <p:nvSpPr>
            <p:cNvPr id="48" name="Freeform 6">
              <a:extLst>
                <a:ext uri="{FF2B5EF4-FFF2-40B4-BE49-F238E27FC236}">
                  <a16:creationId xmlns:a16="http://schemas.microsoft.com/office/drawing/2014/main" id="{02BDEF5F-0DD2-DABE-41F8-75CE6BB47673}"/>
                </a:ext>
              </a:extLst>
            </p:cNvPr>
            <p:cNvSpPr/>
            <p:nvPr/>
          </p:nvSpPr>
          <p:spPr bwMode="auto">
            <a:xfrm rot="18900000">
              <a:off x="5708365" y="2124044"/>
              <a:ext cx="1249407" cy="12471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49" name="TextBox 9">
              <a:extLst>
                <a:ext uri="{FF2B5EF4-FFF2-40B4-BE49-F238E27FC236}">
                  <a16:creationId xmlns:a16="http://schemas.microsoft.com/office/drawing/2014/main" id="{0740AEED-11EC-BD3C-D7C7-5F613F616C49}"/>
                </a:ext>
              </a:extLst>
            </p:cNvPr>
            <p:cNvSpPr txBox="1"/>
            <p:nvPr/>
          </p:nvSpPr>
          <p:spPr>
            <a:xfrm>
              <a:off x="5823244" y="2545391"/>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态度</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0" name="그룹 51">
            <a:extLst>
              <a:ext uri="{FF2B5EF4-FFF2-40B4-BE49-F238E27FC236}">
                <a16:creationId xmlns:a16="http://schemas.microsoft.com/office/drawing/2014/main" id="{9A8EFA75-B2E1-FCE4-2FB1-80DD678438A1}"/>
              </a:ext>
            </a:extLst>
          </p:cNvPr>
          <p:cNvGrpSpPr/>
          <p:nvPr/>
        </p:nvGrpSpPr>
        <p:grpSpPr>
          <a:xfrm>
            <a:off x="2525073" y="3864317"/>
            <a:ext cx="2135733" cy="2004453"/>
            <a:chOff x="4807148" y="2590929"/>
            <a:chExt cx="1247184" cy="1247184"/>
          </a:xfrm>
          <a:effectLst>
            <a:outerShdw dist="38100" dir="5400000" algn="ctr" rotWithShape="0">
              <a:srgbClr val="000000">
                <a:alpha val="10000"/>
              </a:srgbClr>
            </a:outerShdw>
          </a:effectLst>
        </p:grpSpPr>
        <p:sp>
          <p:nvSpPr>
            <p:cNvPr id="51" name="Freeform 11">
              <a:extLst>
                <a:ext uri="{FF2B5EF4-FFF2-40B4-BE49-F238E27FC236}">
                  <a16:creationId xmlns:a16="http://schemas.microsoft.com/office/drawing/2014/main" id="{E85EE20A-DDCE-C6DC-A4A5-81B4D3ECF594}"/>
                </a:ext>
              </a:extLst>
            </p:cNvPr>
            <p:cNvSpPr/>
            <p:nvPr/>
          </p:nvSpPr>
          <p:spPr bwMode="auto">
            <a:xfrm rot="18900000">
              <a:off x="4807148" y="2590929"/>
              <a:ext cx="1247184" cy="1247184"/>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2" name="TextBox 12">
              <a:extLst>
                <a:ext uri="{FF2B5EF4-FFF2-40B4-BE49-F238E27FC236}">
                  <a16:creationId xmlns:a16="http://schemas.microsoft.com/office/drawing/2014/main" id="{A47BD3A1-354B-603B-C5D5-4F5D17D8A242}"/>
                </a:ext>
              </a:extLst>
            </p:cNvPr>
            <p:cNvSpPr txBox="1"/>
            <p:nvPr/>
          </p:nvSpPr>
          <p:spPr>
            <a:xfrm>
              <a:off x="4920747" y="3074623"/>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障碍</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3" name="그룹 52">
            <a:extLst>
              <a:ext uri="{FF2B5EF4-FFF2-40B4-BE49-F238E27FC236}">
                <a16:creationId xmlns:a16="http://schemas.microsoft.com/office/drawing/2014/main" id="{E2B1582A-69D5-5FA8-6F7C-A5C521B2C5AC}"/>
              </a:ext>
            </a:extLst>
          </p:cNvPr>
          <p:cNvGrpSpPr/>
          <p:nvPr/>
        </p:nvGrpSpPr>
        <p:grpSpPr>
          <a:xfrm>
            <a:off x="3329816" y="1585514"/>
            <a:ext cx="2135733" cy="2004453"/>
            <a:chOff x="5243378" y="1220931"/>
            <a:chExt cx="1247184" cy="1247184"/>
          </a:xfrm>
          <a:effectLst>
            <a:outerShdw dist="38100" dir="5400000" algn="ctr" rotWithShape="0">
              <a:srgbClr val="000000">
                <a:alpha val="10000"/>
              </a:srgbClr>
            </a:outerShdw>
          </a:effectLst>
        </p:grpSpPr>
        <p:sp>
          <p:nvSpPr>
            <p:cNvPr id="54" name="Freeform 7">
              <a:extLst>
                <a:ext uri="{FF2B5EF4-FFF2-40B4-BE49-F238E27FC236}">
                  <a16:creationId xmlns:a16="http://schemas.microsoft.com/office/drawing/2014/main" id="{317238C9-4E35-52FF-322E-7124E71B9D94}"/>
                </a:ext>
              </a:extLst>
            </p:cNvPr>
            <p:cNvSpPr/>
            <p:nvPr/>
          </p:nvSpPr>
          <p:spPr bwMode="auto">
            <a:xfrm rot="18900000">
              <a:off x="5243378" y="1220931"/>
              <a:ext cx="1247184" cy="12471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5" name="TextBox 15">
              <a:extLst>
                <a:ext uri="{FF2B5EF4-FFF2-40B4-BE49-F238E27FC236}">
                  <a16:creationId xmlns:a16="http://schemas.microsoft.com/office/drawing/2014/main" id="{4C5CDB5C-F178-3A69-B444-542C2F6FF0DA}"/>
                </a:ext>
              </a:extLst>
            </p:cNvPr>
            <p:cNvSpPr txBox="1"/>
            <p:nvPr/>
          </p:nvSpPr>
          <p:spPr>
            <a:xfrm>
              <a:off x="5287981" y="1733156"/>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认识</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56" name="그룹 32">
            <a:extLst>
              <a:ext uri="{FF2B5EF4-FFF2-40B4-BE49-F238E27FC236}">
                <a16:creationId xmlns:a16="http://schemas.microsoft.com/office/drawing/2014/main" id="{459831E6-168E-D6E8-55D4-AD05944B6C71}"/>
              </a:ext>
            </a:extLst>
          </p:cNvPr>
          <p:cNvGrpSpPr/>
          <p:nvPr/>
        </p:nvGrpSpPr>
        <p:grpSpPr>
          <a:xfrm>
            <a:off x="1803871" y="2393604"/>
            <a:ext cx="2135733" cy="2004453"/>
            <a:chOff x="4341050" y="1687814"/>
            <a:chExt cx="1247184" cy="1247184"/>
          </a:xfrm>
          <a:effectLst>
            <a:outerShdw dist="38100" dir="5400000" algn="ctr" rotWithShape="0">
              <a:srgbClr val="000000">
                <a:alpha val="10000"/>
              </a:srgbClr>
            </a:outerShdw>
          </a:effectLst>
        </p:grpSpPr>
        <p:sp>
          <p:nvSpPr>
            <p:cNvPr id="57" name="Freeform 8">
              <a:extLst>
                <a:ext uri="{FF2B5EF4-FFF2-40B4-BE49-F238E27FC236}">
                  <a16:creationId xmlns:a16="http://schemas.microsoft.com/office/drawing/2014/main" id="{A3091A99-4513-8363-792D-4C38D9387E81}"/>
                </a:ext>
              </a:extLst>
            </p:cNvPr>
            <p:cNvSpPr/>
            <p:nvPr/>
          </p:nvSpPr>
          <p:spPr bwMode="auto">
            <a:xfrm rot="18900000">
              <a:off x="4341050" y="1687814"/>
              <a:ext cx="1247184" cy="1247184"/>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txBody>
            <a:bodyPr vert="horz" wrap="square" lIns="45714" tIns="22857" rIns="45714" bIns="22857" numCol="1" anchor="t" anchorCtr="0" compatLnSpc="1"/>
            <a:lstStyle/>
            <a:p>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sp>
          <p:nvSpPr>
            <p:cNvPr id="58" name="TextBox 18">
              <a:extLst>
                <a:ext uri="{FF2B5EF4-FFF2-40B4-BE49-F238E27FC236}">
                  <a16:creationId xmlns:a16="http://schemas.microsoft.com/office/drawing/2014/main" id="{547440B3-310F-7B2C-7A78-E800976A93D2}"/>
                </a:ext>
              </a:extLst>
            </p:cNvPr>
            <p:cNvSpPr txBox="1"/>
            <p:nvPr/>
          </p:nvSpPr>
          <p:spPr>
            <a:xfrm>
              <a:off x="4462464" y="2224859"/>
              <a:ext cx="1034530" cy="380216"/>
            </a:xfrm>
            <a:prstGeom prst="rect">
              <a:avLst/>
            </a:prstGeom>
            <a:noFill/>
          </p:spPr>
          <p:txBody>
            <a:bodyPr wrap="square" lIns="0" tIns="0" rIns="0" bIns="0" rtlCol="0">
              <a:noAutofit/>
            </a:bodyPr>
            <a:lstStyle/>
            <a:p>
              <a:pPr lvl="0" algn="ctr"/>
              <a:r>
                <a:rPr lang="zh-CN" altLang="en-US" sz="2275" dirty="0">
                  <a:solidFill>
                    <a:srgbClr val="FFFFFF"/>
                  </a:solidFill>
                  <a:latin typeface="Noto Sans S Chinese Regular" panose="020B0500000000000000" pitchFamily="34" charset="-122"/>
                  <a:ea typeface="Noto Sans S Chinese Regular" panose="020B0500000000000000" pitchFamily="34" charset="-122"/>
                  <a:cs typeface="Arial" panose="020B0604020202020204" pitchFamily="34" charset="0"/>
                </a:rPr>
                <a:t>意向</a:t>
              </a:r>
              <a:endParaRPr lang="ko-KR" altLang="en-US" sz="2275" dirty="0">
                <a:solidFill>
                  <a:srgbClr val="FFFFFF"/>
                </a:solidFill>
                <a:latin typeface="Noto Sans S Chinese Regular" panose="020B0500000000000000" pitchFamily="34" charset="-122"/>
                <a:cs typeface="Arial" panose="020B0604020202020204" pitchFamily="34" charset="0"/>
              </a:endParaRPr>
            </a:p>
          </p:txBody>
        </p:sp>
      </p:grpSp>
      <p:grpSp>
        <p:nvGrpSpPr>
          <p:cNvPr id="63" name="组合 62">
            <a:extLst>
              <a:ext uri="{FF2B5EF4-FFF2-40B4-BE49-F238E27FC236}">
                <a16:creationId xmlns:a16="http://schemas.microsoft.com/office/drawing/2014/main" id="{5DDE6F07-D795-B842-8B50-B197D8E015D9}"/>
              </a:ext>
            </a:extLst>
          </p:cNvPr>
          <p:cNvGrpSpPr/>
          <p:nvPr/>
        </p:nvGrpSpPr>
        <p:grpSpPr>
          <a:xfrm>
            <a:off x="8955405" y="2282326"/>
            <a:ext cx="2003160" cy="844660"/>
            <a:chOff x="2661872" y="1947672"/>
            <a:chExt cx="2901474" cy="890901"/>
          </a:xfrm>
        </p:grpSpPr>
        <p:sp>
          <p:nvSpPr>
            <p:cNvPr id="64" name="Rectangle 42">
              <a:extLst>
                <a:ext uri="{FF2B5EF4-FFF2-40B4-BE49-F238E27FC236}">
                  <a16:creationId xmlns:a16="http://schemas.microsoft.com/office/drawing/2014/main" id="{7C50BB07-B8C4-C1ED-11B5-10DEE68A28D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65" name="Rectangle 42">
              <a:extLst>
                <a:ext uri="{FF2B5EF4-FFF2-40B4-BE49-F238E27FC236}">
                  <a16:creationId xmlns:a16="http://schemas.microsoft.com/office/drawing/2014/main" id="{089D9FE3-80FB-FAD1-74AF-87AD6C7BD9B6}"/>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66" name="组合 65">
            <a:extLst>
              <a:ext uri="{FF2B5EF4-FFF2-40B4-BE49-F238E27FC236}">
                <a16:creationId xmlns:a16="http://schemas.microsoft.com/office/drawing/2014/main" id="{5FB78111-6429-27C6-B02E-27F42C8459CC}"/>
              </a:ext>
            </a:extLst>
          </p:cNvPr>
          <p:cNvGrpSpPr/>
          <p:nvPr/>
        </p:nvGrpSpPr>
        <p:grpSpPr>
          <a:xfrm>
            <a:off x="8962230" y="3204532"/>
            <a:ext cx="2003160" cy="844660"/>
            <a:chOff x="2661872" y="1947672"/>
            <a:chExt cx="2901474" cy="890901"/>
          </a:xfrm>
        </p:grpSpPr>
        <p:sp>
          <p:nvSpPr>
            <p:cNvPr id="67" name="Rectangle 42">
              <a:extLst>
                <a:ext uri="{FF2B5EF4-FFF2-40B4-BE49-F238E27FC236}">
                  <a16:creationId xmlns:a16="http://schemas.microsoft.com/office/drawing/2014/main" id="{8A20763B-FB00-9CF5-47E6-D31911CB6613}"/>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68" name="Rectangle 42">
              <a:extLst>
                <a:ext uri="{FF2B5EF4-FFF2-40B4-BE49-F238E27FC236}">
                  <a16:creationId xmlns:a16="http://schemas.microsoft.com/office/drawing/2014/main" id="{64715228-B123-9DC8-FDB0-3506EAF463B9}"/>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69" name="组合 68">
            <a:extLst>
              <a:ext uri="{FF2B5EF4-FFF2-40B4-BE49-F238E27FC236}">
                <a16:creationId xmlns:a16="http://schemas.microsoft.com/office/drawing/2014/main" id="{E771D0D6-B87D-4700-023C-9A73B2570F44}"/>
              </a:ext>
            </a:extLst>
          </p:cNvPr>
          <p:cNvGrpSpPr/>
          <p:nvPr/>
        </p:nvGrpSpPr>
        <p:grpSpPr>
          <a:xfrm>
            <a:off x="9586344" y="4208582"/>
            <a:ext cx="2003160" cy="844660"/>
            <a:chOff x="2661872" y="1947672"/>
            <a:chExt cx="2901474" cy="890901"/>
          </a:xfrm>
        </p:grpSpPr>
        <p:sp>
          <p:nvSpPr>
            <p:cNvPr id="70" name="Rectangle 42">
              <a:extLst>
                <a:ext uri="{FF2B5EF4-FFF2-40B4-BE49-F238E27FC236}">
                  <a16:creationId xmlns:a16="http://schemas.microsoft.com/office/drawing/2014/main" id="{8B0FD08C-C45E-6BB9-07CC-64E28915BCEE}"/>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71" name="Rectangle 42">
              <a:extLst>
                <a:ext uri="{FF2B5EF4-FFF2-40B4-BE49-F238E27FC236}">
                  <a16:creationId xmlns:a16="http://schemas.microsoft.com/office/drawing/2014/main" id="{91BEA0BF-2060-370E-7283-218AA32269B8}"/>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grpSp>
        <p:nvGrpSpPr>
          <p:cNvPr id="72" name="组合 71">
            <a:extLst>
              <a:ext uri="{FF2B5EF4-FFF2-40B4-BE49-F238E27FC236}">
                <a16:creationId xmlns:a16="http://schemas.microsoft.com/office/drawing/2014/main" id="{A5DB4A8E-9AFF-2674-D6B7-C997AB698AB4}"/>
              </a:ext>
            </a:extLst>
          </p:cNvPr>
          <p:cNvGrpSpPr/>
          <p:nvPr/>
        </p:nvGrpSpPr>
        <p:grpSpPr>
          <a:xfrm>
            <a:off x="8955405" y="5017382"/>
            <a:ext cx="2003160" cy="844660"/>
            <a:chOff x="2661872" y="1947672"/>
            <a:chExt cx="2901474" cy="890901"/>
          </a:xfrm>
        </p:grpSpPr>
        <p:sp>
          <p:nvSpPr>
            <p:cNvPr id="73" name="Rectangle 42">
              <a:extLst>
                <a:ext uri="{FF2B5EF4-FFF2-40B4-BE49-F238E27FC236}">
                  <a16:creationId xmlns:a16="http://schemas.microsoft.com/office/drawing/2014/main" id="{BF3F59E1-9CEC-7519-8DDE-044C60D4A967}"/>
                </a:ext>
              </a:extLst>
            </p:cNvPr>
            <p:cNvSpPr/>
            <p:nvPr/>
          </p:nvSpPr>
          <p:spPr>
            <a:xfrm flipH="1">
              <a:off x="2661872" y="2248920"/>
              <a:ext cx="2901474" cy="589653"/>
            </a:xfrm>
            <a:prstGeom prst="rect">
              <a:avLst/>
            </a:prstGeom>
            <a:noFill/>
            <a:ln w="12700" cap="flat" cmpd="sng" algn="ctr">
              <a:noFill/>
              <a:prstDash val="solid"/>
            </a:ln>
            <a:effectLst/>
          </p:spPr>
          <p:txBody>
            <a:bodyPr lIns="86694" tIns="0" rIns="86694" bIns="0" rtlCol="0" anchor="t"/>
            <a:lstStyle/>
            <a:p>
              <a:endParaRPr lang="en-US" altLang="zh-CN" sz="3200"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sp>
          <p:nvSpPr>
            <p:cNvPr id="74" name="Rectangle 42">
              <a:extLst>
                <a:ext uri="{FF2B5EF4-FFF2-40B4-BE49-F238E27FC236}">
                  <a16:creationId xmlns:a16="http://schemas.microsoft.com/office/drawing/2014/main" id="{67D40120-CD85-F3A8-2FD7-BABDA8FAC6F4}"/>
                </a:ext>
              </a:extLst>
            </p:cNvPr>
            <p:cNvSpPr/>
            <p:nvPr/>
          </p:nvSpPr>
          <p:spPr>
            <a:xfrm flipH="1">
              <a:off x="2661872" y="1947672"/>
              <a:ext cx="2568733" cy="322237"/>
            </a:xfrm>
            <a:prstGeom prst="rect">
              <a:avLst/>
            </a:prstGeom>
            <a:noFill/>
            <a:ln w="12700" cap="flat" cmpd="sng" algn="ctr">
              <a:noFill/>
              <a:prstDash val="solid"/>
            </a:ln>
            <a:effectLst/>
          </p:spPr>
          <p:txBody>
            <a:bodyPr lIns="86694" tIns="0" rIns="86694" bIns="0" rtlCol="0" anchor="t"/>
            <a:lstStyle/>
            <a:p>
              <a:endParaRPr lang="en-US" altLang="zh-CN" sz="1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endParaRPr>
            </a:p>
          </p:txBody>
        </p:sp>
      </p:grpSp>
      <p:pic>
        <p:nvPicPr>
          <p:cNvPr id="36" name="图片 35" descr="徽标&#10;&#10;中度可信度描述已自动生成">
            <a:extLst>
              <a:ext uri="{FF2B5EF4-FFF2-40B4-BE49-F238E27FC236}">
                <a16:creationId xmlns:a16="http://schemas.microsoft.com/office/drawing/2014/main" id="{6629D861-BB59-12ED-37DA-94E7C149C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273" y="4085592"/>
            <a:ext cx="4242018" cy="400071"/>
          </a:xfrm>
          <a:prstGeom prst="rect">
            <a:avLst/>
          </a:prstGeom>
        </p:spPr>
      </p:pic>
      <p:pic>
        <p:nvPicPr>
          <p:cNvPr id="40" name="图片 39">
            <a:extLst>
              <a:ext uri="{FF2B5EF4-FFF2-40B4-BE49-F238E27FC236}">
                <a16:creationId xmlns:a16="http://schemas.microsoft.com/office/drawing/2014/main" id="{BE3635DC-390A-6550-977E-8B59F01F3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273" y="2257708"/>
            <a:ext cx="4680191" cy="381020"/>
          </a:xfrm>
          <a:prstGeom prst="rect">
            <a:avLst/>
          </a:prstGeom>
        </p:spPr>
      </p:pic>
      <p:pic>
        <p:nvPicPr>
          <p:cNvPr id="42" name="图片 41">
            <a:extLst>
              <a:ext uri="{FF2B5EF4-FFF2-40B4-BE49-F238E27FC236}">
                <a16:creationId xmlns:a16="http://schemas.microsoft.com/office/drawing/2014/main" id="{A57E40FE-3DBD-0E38-27F1-AF4A42183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7273" y="3181476"/>
            <a:ext cx="5721644" cy="393720"/>
          </a:xfrm>
          <a:prstGeom prst="rect">
            <a:avLst/>
          </a:prstGeom>
        </p:spPr>
      </p:pic>
      <p:pic>
        <p:nvPicPr>
          <p:cNvPr id="38" name="图片 37">
            <a:extLst>
              <a:ext uri="{FF2B5EF4-FFF2-40B4-BE49-F238E27FC236}">
                <a16:creationId xmlns:a16="http://schemas.microsoft.com/office/drawing/2014/main" id="{7C941257-E81D-B63C-030D-C0202441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099" y="4977062"/>
            <a:ext cx="4375375" cy="374669"/>
          </a:xfrm>
          <a:prstGeom prst="rect">
            <a:avLst/>
          </a:prstGeom>
        </p:spPr>
      </p:pic>
    </p:spTree>
    <p:extLst>
      <p:ext uri="{BB962C8B-B14F-4D97-AF65-F5344CB8AC3E}">
        <p14:creationId xmlns:p14="http://schemas.microsoft.com/office/powerpoint/2010/main" val="1293516782"/>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3" name="图片 2" descr="文本&#10;&#10;描述已自动生成">
            <a:extLst>
              <a:ext uri="{FF2B5EF4-FFF2-40B4-BE49-F238E27FC236}">
                <a16:creationId xmlns:a16="http://schemas.microsoft.com/office/drawing/2014/main" id="{911F3E0D-7834-3769-1BCB-C5530D477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69" y="2110073"/>
            <a:ext cx="6771933" cy="30849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0E2FAC83-9A63-2799-EE26-CE8D9110D43E}"/>
              </a:ext>
            </a:extLst>
          </p:cNvPr>
          <p:cNvSpPr txBox="1"/>
          <p:nvPr/>
        </p:nvSpPr>
        <p:spPr>
          <a:xfrm>
            <a:off x="8059332" y="3237070"/>
            <a:ext cx="3570208" cy="830997"/>
          </a:xfrm>
          <a:prstGeom prst="rect">
            <a:avLst/>
          </a:prstGeom>
          <a:noFill/>
        </p:spPr>
        <p:txBody>
          <a:bodyPr wrap="none" rtlCol="0">
            <a:spAutoFit/>
          </a:bodyPr>
          <a:lstStyle/>
          <a:p>
            <a:r>
              <a:rPr lang="en-US" altLang="zh-CN" sz="2400" dirty="0">
                <a:latin typeface="方正黑体简体" panose="02000000000000000000" pitchFamily="2" charset="-122"/>
                <a:ea typeface="方正黑体简体" panose="02000000000000000000" pitchFamily="2" charset="-122"/>
              </a:rPr>
              <a:t>53</a:t>
            </a:r>
            <a:r>
              <a:rPr lang="zh-CN" altLang="en-US" sz="2400" dirty="0">
                <a:latin typeface="方正黑体简体" panose="02000000000000000000" pitchFamily="2" charset="-122"/>
                <a:ea typeface="方正黑体简体" panose="02000000000000000000" pitchFamily="2" charset="-122"/>
              </a:rPr>
              <a:t>份有效样本</a:t>
            </a:r>
            <a:endParaRPr lang="en-US" altLang="zh-CN" sz="2400" dirty="0">
              <a:latin typeface="方正黑体简体" panose="02000000000000000000" pitchFamily="2" charset="-122"/>
              <a:ea typeface="方正黑体简体" panose="02000000000000000000" pitchFamily="2" charset="-122"/>
            </a:endParaRPr>
          </a:p>
          <a:p>
            <a:r>
              <a:rPr lang="zh-CN" altLang="en-US" sz="2400" dirty="0">
                <a:latin typeface="方正黑体简体" panose="02000000000000000000" pitchFamily="2" charset="-122"/>
                <a:ea typeface="方正黑体简体" panose="02000000000000000000" pitchFamily="2" charset="-122"/>
              </a:rPr>
              <a:t>样本为南师心理学本科生</a:t>
            </a:r>
          </a:p>
        </p:txBody>
      </p:sp>
    </p:spTree>
    <p:extLst>
      <p:ext uri="{BB962C8B-B14F-4D97-AF65-F5344CB8AC3E}">
        <p14:creationId xmlns:p14="http://schemas.microsoft.com/office/powerpoint/2010/main" val="995486250"/>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8">
            <a:extLst>
              <a:ext uri="{FF2B5EF4-FFF2-40B4-BE49-F238E27FC236}">
                <a16:creationId xmlns:a16="http://schemas.microsoft.com/office/drawing/2014/main" id="{40BDE7E1-2DFA-47EE-989F-6499528FC109}"/>
              </a:ext>
            </a:extLst>
          </p:cNvPr>
          <p:cNvSpPr txBox="1"/>
          <p:nvPr/>
        </p:nvSpPr>
        <p:spPr>
          <a:xfrm>
            <a:off x="5224068" y="362009"/>
            <a:ext cx="1743863" cy="369332"/>
          </a:xfrm>
          <a:prstGeom prst="rect">
            <a:avLst/>
          </a:prstGeom>
          <a:noFill/>
        </p:spPr>
        <p:txBody>
          <a:bodyPr wrap="square" lIns="0" tIns="0" rIns="0" bIns="0" rtlCol="0" anchor="ctr">
            <a:spAutoFit/>
          </a:bodyPr>
          <a:lstStyle/>
          <a:p>
            <a:pPr algn="dist"/>
            <a:r>
              <a:rPr lang="zh-CN" altLang="en-US" sz="24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rPr>
              <a:t>试点研究</a:t>
            </a:r>
            <a:endParaRPr lang="zh-CN" altLang="en-US" sz="3200" b="1" dirty="0">
              <a:solidFill>
                <a:schemeClr val="bg1"/>
              </a:solidFill>
              <a:latin typeface="Noto Sans S Chinese Regular" panose="020B0500000000000000" pitchFamily="34" charset="-122"/>
              <a:ea typeface="Noto Sans S Chinese Regular" panose="020B0500000000000000" pitchFamily="34" charset="-122"/>
              <a:sym typeface="Arial" panose="020B0604020202020204" pitchFamily="34" charset="0"/>
            </a:endParaRPr>
          </a:p>
        </p:txBody>
      </p:sp>
      <p:pic>
        <p:nvPicPr>
          <p:cNvPr id="5" name="图片 4" descr="文本&#10;&#10;描述已自动生成">
            <a:extLst>
              <a:ext uri="{FF2B5EF4-FFF2-40B4-BE49-F238E27FC236}">
                <a16:creationId xmlns:a16="http://schemas.microsoft.com/office/drawing/2014/main" id="{BF5ADAB3-36E9-3540-5A85-745392247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566" y="2478610"/>
            <a:ext cx="9042865" cy="2190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2295746"/>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千图网海量PPT模板www.58pic.com​​">
  <a:themeElements>
    <a:clrScheme name="自定义 600">
      <a:dk1>
        <a:sysClr val="windowText" lastClr="000000"/>
      </a:dk1>
      <a:lt1>
        <a:sysClr val="window" lastClr="FFFFFF"/>
      </a:lt1>
      <a:dk2>
        <a:srgbClr val="44546A"/>
      </a:dk2>
      <a:lt2>
        <a:srgbClr val="E7E6E6"/>
      </a:lt2>
      <a:accent1>
        <a:srgbClr val="0070C0"/>
      </a:accent1>
      <a:accent2>
        <a:srgbClr val="3F3F3F"/>
      </a:accent2>
      <a:accent3>
        <a:srgbClr val="0070C0"/>
      </a:accent3>
      <a:accent4>
        <a:srgbClr val="3F3F3F"/>
      </a:accent4>
      <a:accent5>
        <a:srgbClr val="0070C0"/>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951</Words>
  <Application>Microsoft Office PowerPoint</Application>
  <PresentationFormat>宽屏</PresentationFormat>
  <Paragraphs>100</Paragraphs>
  <Slides>18</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Noto Sans S Chinese Regular</vt:lpstr>
      <vt:lpstr>等线</vt:lpstr>
      <vt:lpstr>等线 Light</vt:lpstr>
      <vt:lpstr>方正黑体简体</vt:lpstr>
      <vt:lpstr>Arial</vt:lpstr>
      <vt:lpstr>Times New Roman</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Tuzki Owen</cp:lastModifiedBy>
  <cp:revision>90</cp:revision>
  <dcterms:created xsi:type="dcterms:W3CDTF">2018-04-10T08:10:31Z</dcterms:created>
  <dcterms:modified xsi:type="dcterms:W3CDTF">2023-07-12T07:02:53Z</dcterms:modified>
</cp:coreProperties>
</file>