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9" r:id="rId11"/>
  </p:sldIdLst>
  <p:sldSz cx="9144000" cy="5143500" type="screen16x9"/>
  <p:notesSz cx="6858000" cy="9144000"/>
  <p:embeddedFontLst>
    <p:embeddedFont>
      <p:font typeface="Karla" pitchFamily="2" charset="-18"/>
      <p:regular r:id="rId13"/>
      <p:bold r:id="rId14"/>
      <p:italic r:id="rId15"/>
      <p:boldItalic r:id="rId16"/>
    </p:embeddedFont>
    <p:embeddedFont>
      <p:font typeface="Montserrat" panose="00000500000000000000" pitchFamily="2" charset="-18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C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30FC04-E60C-445B-9C84-749C2441B467}">
  <a:tblStyle styleId="{E430FC04-E60C-445B-9C84-749C2441B4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22F8888-6F45-44FD-ABB7-5584A37B892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1" name="Google Shape;31;p6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" name="Google Shape;32;p6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2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0" name="Google Shape;50;p9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1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3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8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varozekRastislav/Little-Misko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10.png"/><Relationship Id="rId3" Type="http://schemas.openxmlformats.org/officeDocument/2006/relationships/image" Target="../media/image4.png"/><Relationship Id="rId21" Type="http://schemas.openxmlformats.org/officeDocument/2006/relationships/image" Target="../media/image29.png"/><Relationship Id="rId7" Type="http://schemas.openxmlformats.org/officeDocument/2006/relationships/image" Target="../media/image16.jpe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5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2.png"/><Relationship Id="rId5" Type="http://schemas.openxmlformats.org/officeDocument/2006/relationships/image" Target="../media/image14.svg"/><Relationship Id="rId15" Type="http://schemas.openxmlformats.org/officeDocument/2006/relationships/image" Target="../media/image24.svg"/><Relationship Id="rId23" Type="http://schemas.openxmlformats.org/officeDocument/2006/relationships/image" Target="../media/image31.svg"/><Relationship Id="rId10" Type="http://schemas.openxmlformats.org/officeDocument/2006/relationships/image" Target="../media/image19.png"/><Relationship Id="rId19" Type="http://schemas.openxmlformats.org/officeDocument/2006/relationships/image" Target="../media/image27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42291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>
                <a:solidFill>
                  <a:srgbClr val="00BCD4"/>
                </a:solidFill>
              </a:rPr>
              <a:t>AUTONÓMNE RIADENIE </a:t>
            </a:r>
            <a:r>
              <a:rPr lang="sk-SK" dirty="0"/>
              <a:t>ROBOTICKÉHO VOZIDLA V </a:t>
            </a:r>
            <a:r>
              <a:rPr lang="sk-SK" dirty="0">
                <a:solidFill>
                  <a:srgbClr val="FFC000"/>
                </a:solidFill>
              </a:rPr>
              <a:t>INTERIÉRY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14" name="BlokTextu 13">
            <a:extLst>
              <a:ext uri="{FF2B5EF4-FFF2-40B4-BE49-F238E27FC236}">
                <a16:creationId xmlns:a16="http://schemas.microsoft.com/office/drawing/2014/main" id="{C594321B-DA7E-4775-A25B-5AFC7F715D0F}"/>
              </a:ext>
            </a:extLst>
          </p:cNvPr>
          <p:cNvSpPr txBox="1"/>
          <p:nvPr/>
        </p:nvSpPr>
        <p:spPr>
          <a:xfrm>
            <a:off x="5530646" y="4774168"/>
            <a:ext cx="3782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1800" dirty="0">
                <a:solidFill>
                  <a:schemeClr val="tx1">
                    <a:lumMod val="75000"/>
                  </a:schemeClr>
                </a:solidFill>
                <a:latin typeface="Montserrat" panose="020B0604020202020204" pitchFamily="2" charset="-18"/>
              </a:rPr>
              <a:t>Vypracoval: Rastislav Tvarožek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7"/>
          <p:cNvSpPr txBox="1">
            <a:spLocks noGrp="1"/>
          </p:cNvSpPr>
          <p:nvPr>
            <p:ph type="ctrTitle" idx="4294967295"/>
          </p:nvPr>
        </p:nvSpPr>
        <p:spPr>
          <a:xfrm>
            <a:off x="685800" y="1964350"/>
            <a:ext cx="453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3600" dirty="0">
                <a:solidFill>
                  <a:srgbClr val="FF5722"/>
                </a:solidFill>
              </a:rPr>
              <a:t>ĎAKUJEM ZA POZORNOSŤ</a:t>
            </a:r>
            <a:endParaRPr sz="3600" dirty="0">
              <a:solidFill>
                <a:srgbClr val="FF5722"/>
              </a:solidFill>
            </a:endParaRPr>
          </a:p>
        </p:txBody>
      </p:sp>
      <p:sp>
        <p:nvSpPr>
          <p:cNvPr id="406" name="Google Shape;406;p3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4" name="BlokTextu 13">
            <a:extLst>
              <a:ext uri="{FF2B5EF4-FFF2-40B4-BE49-F238E27FC236}">
                <a16:creationId xmlns:a16="http://schemas.microsoft.com/office/drawing/2014/main" id="{8EA06676-F141-4689-8EA8-2C65BF6602F6}"/>
              </a:ext>
            </a:extLst>
          </p:cNvPr>
          <p:cNvSpPr txBox="1"/>
          <p:nvPr/>
        </p:nvSpPr>
        <p:spPr>
          <a:xfrm>
            <a:off x="645300" y="4337636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sk-SK" sz="12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Karla"/>
                <a:cs typeface="Arial"/>
                <a:sym typeface="Karla"/>
                <a:hlinkClick r:id="rId3"/>
              </a:rPr>
              <a:t>https://github.com/TvarozekRastislav/Little-Misko</a:t>
            </a:r>
            <a:endParaRPr kumimoji="0" lang="sk-SK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841000" y="6653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4000" dirty="0"/>
              <a:t>OBSAH</a:t>
            </a:r>
            <a:r>
              <a:rPr lang="sk-SK" sz="3600" dirty="0"/>
              <a:t> </a:t>
            </a:r>
            <a:endParaRPr sz="3600" dirty="0">
              <a:solidFill>
                <a:srgbClr val="CDDC39"/>
              </a:solidFill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841000" y="1302250"/>
            <a:ext cx="5242710" cy="22152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rgbClr val="0098AC"/>
              </a:buClr>
              <a:buSzPct val="100000"/>
            </a:pPr>
            <a:r>
              <a:rPr lang="sk-SK" sz="2400" dirty="0">
                <a:solidFill>
                  <a:srgbClr val="00BCD4"/>
                </a:solidFill>
                <a:latin typeface="Karla"/>
                <a:ea typeface="Karla"/>
                <a:cs typeface="Karla"/>
                <a:sym typeface="Karla"/>
              </a:rPr>
              <a:t>1.  </a:t>
            </a:r>
            <a:r>
              <a:rPr lang="sk-SK" sz="24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Motivácia 				    2. Návrh riešenia                                   </a:t>
            </a:r>
            <a:r>
              <a:rPr lang="sk-SK" sz="2400" dirty="0">
                <a:solidFill>
                  <a:srgbClr val="00BCD4"/>
                </a:solidFill>
                <a:latin typeface="Karla"/>
                <a:ea typeface="Karla"/>
                <a:cs typeface="Karla"/>
                <a:sym typeface="Karla"/>
              </a:rPr>
              <a:t>3. </a:t>
            </a:r>
            <a:r>
              <a:rPr lang="sk-SK" sz="24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Hardware                                             4. Software                                                  </a:t>
            </a:r>
            <a:r>
              <a:rPr lang="sk-SK" sz="2400" dirty="0">
                <a:solidFill>
                  <a:srgbClr val="00BCD4"/>
                </a:solidFill>
                <a:latin typeface="Karla"/>
                <a:ea typeface="Karla"/>
                <a:cs typeface="Karla"/>
                <a:sym typeface="Karla"/>
              </a:rPr>
              <a:t>5. </a:t>
            </a:r>
            <a:r>
              <a:rPr lang="sk-SK" sz="24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Plán na budúci semester					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rgbClr val="0098AC"/>
              </a:buClr>
              <a:buSzPct val="100000"/>
            </a:pPr>
            <a:endParaRPr lang="sk-SK" sz="24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841000" y="3753525"/>
            <a:ext cx="67671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.</a:t>
            </a:r>
            <a:endParaRPr sz="11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3" name="Google Shape;9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ctrTitle" idx="4294967295"/>
          </p:nvPr>
        </p:nvSpPr>
        <p:spPr>
          <a:xfrm>
            <a:off x="685799" y="1811950"/>
            <a:ext cx="528729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6000" dirty="0">
                <a:solidFill>
                  <a:srgbClr val="FFC000"/>
                </a:solidFill>
              </a:rPr>
              <a:t>MOTIVÁCIA</a:t>
            </a:r>
            <a:endParaRPr sz="6000" dirty="0">
              <a:solidFill>
                <a:srgbClr val="FFC000"/>
              </a:solidFill>
            </a:endParaRPr>
          </a:p>
        </p:txBody>
      </p:sp>
      <p:sp>
        <p:nvSpPr>
          <p:cNvPr id="106" name="Google Shape;106;p1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Obrázok 2" descr="Obrázok, na ktorom je koláč, ozdobené, ovocie, pestrofarebné&#10;&#10;Automaticky generovaný popis">
            <a:extLst>
              <a:ext uri="{FF2B5EF4-FFF2-40B4-BE49-F238E27FC236}">
                <a16:creationId xmlns:a16="http://schemas.microsoft.com/office/drawing/2014/main" id="{BC5093B6-EF04-4454-93C0-17AD765C4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136" y="2839064"/>
            <a:ext cx="2423595" cy="2304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4800" dirty="0">
                <a:solidFill>
                  <a:schemeClr val="tx1">
                    <a:lumMod val="75000"/>
                  </a:schemeClr>
                </a:solidFill>
              </a:rPr>
              <a:t>NÁVRH RIEŠENIA</a:t>
            </a:r>
            <a:endParaRPr sz="1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4294967295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9BD5933-6EB3-4219-BA11-75F4FE8A9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165" y="3401296"/>
            <a:ext cx="3082412" cy="134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Obrázok 14">
            <a:extLst>
              <a:ext uri="{FF2B5EF4-FFF2-40B4-BE49-F238E27FC236}">
                <a16:creationId xmlns:a16="http://schemas.microsoft.com/office/drawing/2014/main" id="{13FC3BD1-D6BB-4022-84EC-636651C18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5875" y="447387"/>
            <a:ext cx="2403332" cy="24033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174571" y="103238"/>
            <a:ext cx="5324100" cy="9438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kumimoji="0" lang="sk-SK" sz="48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Montserrat"/>
                <a:sym typeface="Montserrat"/>
              </a:rPr>
              <a:t>HARDWARE</a:t>
            </a:r>
            <a:endParaRPr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Obdĺžnik 1">
            <a:extLst>
              <a:ext uri="{FF2B5EF4-FFF2-40B4-BE49-F238E27FC236}">
                <a16:creationId xmlns:a16="http://schemas.microsoft.com/office/drawing/2014/main" id="{411CA9C9-AA2C-463F-94AF-9ADF58D0F8A3}"/>
              </a:ext>
            </a:extLst>
          </p:cNvPr>
          <p:cNvSpPr/>
          <p:nvPr/>
        </p:nvSpPr>
        <p:spPr>
          <a:xfrm>
            <a:off x="560439" y="1120877"/>
            <a:ext cx="1349477" cy="9438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34F79613-6A62-4E5D-9C73-37F2E8F16B90}"/>
              </a:ext>
            </a:extLst>
          </p:cNvPr>
          <p:cNvSpPr txBox="1"/>
          <p:nvPr/>
        </p:nvSpPr>
        <p:spPr>
          <a:xfrm>
            <a:off x="291281" y="1106128"/>
            <a:ext cx="4623618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None/>
              <a:tabLst/>
              <a:defRPr/>
            </a:pPr>
            <a:r>
              <a:rPr kumimoji="0" lang="sk-SK" sz="20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Karla"/>
                <a:sym typeface="Karla"/>
              </a:rPr>
              <a:t>1.  </a:t>
            </a:r>
            <a:r>
              <a:rPr lang="sk-SK" sz="2000" dirty="0">
                <a:solidFill>
                  <a:srgbClr val="666666"/>
                </a:solidFill>
                <a:latin typeface="Karla"/>
                <a:sym typeface="Karla"/>
              </a:rPr>
              <a:t>MODUL NA ZBER DÁT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None/>
              <a:tabLst/>
              <a:defRPr/>
            </a:pPr>
            <a:r>
              <a:rPr lang="sk-SK" sz="2000" dirty="0">
                <a:solidFill>
                  <a:srgbClr val="666666"/>
                </a:solidFill>
                <a:latin typeface="Karla"/>
                <a:sym typeface="Karla"/>
              </a:rPr>
              <a:t>2. VOZIDLO </a:t>
            </a:r>
          </a:p>
        </p:txBody>
      </p:sp>
      <p:pic>
        <p:nvPicPr>
          <p:cNvPr id="5" name="Obrázok 4" descr="Obrázok, na ktorom je zapaľovač&#10;&#10;Automaticky generovaný popis">
            <a:extLst>
              <a:ext uri="{FF2B5EF4-FFF2-40B4-BE49-F238E27FC236}">
                <a16:creationId xmlns:a16="http://schemas.microsoft.com/office/drawing/2014/main" id="{DCE3D0C2-C0DB-4269-9211-27FD51037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6161" y="1364345"/>
            <a:ext cx="3293999" cy="4389465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394D0A9C-80FE-4412-81C3-C96E9BE18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1728794"/>
            <a:ext cx="4485702" cy="3136022"/>
          </a:xfrm>
          <a:prstGeom prst="rect">
            <a:avLst/>
          </a:prstGeom>
        </p:spPr>
      </p:pic>
      <p:sp>
        <p:nvSpPr>
          <p:cNvPr id="9" name="Obdĺžnik 8">
            <a:extLst>
              <a:ext uri="{FF2B5EF4-FFF2-40B4-BE49-F238E27FC236}">
                <a16:creationId xmlns:a16="http://schemas.microsoft.com/office/drawing/2014/main" id="{7BF49917-F631-425F-977F-921423F4362B}"/>
              </a:ext>
            </a:extLst>
          </p:cNvPr>
          <p:cNvSpPr/>
          <p:nvPr/>
        </p:nvSpPr>
        <p:spPr>
          <a:xfrm>
            <a:off x="5650825" y="4471216"/>
            <a:ext cx="1679123" cy="454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BlokTextu 13">
            <a:extLst>
              <a:ext uri="{FF2B5EF4-FFF2-40B4-BE49-F238E27FC236}">
                <a16:creationId xmlns:a16="http://schemas.microsoft.com/office/drawing/2014/main" id="{C6F6F455-02A6-4824-BE91-E8DDCFADB2F2}"/>
              </a:ext>
            </a:extLst>
          </p:cNvPr>
          <p:cNvSpPr txBox="1"/>
          <p:nvPr/>
        </p:nvSpPr>
        <p:spPr>
          <a:xfrm>
            <a:off x="3415938" y="1451795"/>
            <a:ext cx="48097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sk-SK" sz="12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Karla"/>
                <a:sym typeface="Karla"/>
              </a:rPr>
              <a:t>ESP8266 USB SERIAL PROGRAMMER</a:t>
            </a:r>
            <a:endParaRPr lang="sk-SK" sz="1000" dirty="0"/>
          </a:p>
        </p:txBody>
      </p:sp>
      <p:sp>
        <p:nvSpPr>
          <p:cNvPr id="16" name="BlokTextu 15">
            <a:extLst>
              <a:ext uri="{FF2B5EF4-FFF2-40B4-BE49-F238E27FC236}">
                <a16:creationId xmlns:a16="http://schemas.microsoft.com/office/drawing/2014/main" id="{23BC0319-3EF5-47A8-8361-E0B47911A09D}"/>
              </a:ext>
            </a:extLst>
          </p:cNvPr>
          <p:cNvSpPr txBox="1"/>
          <p:nvPr/>
        </p:nvSpPr>
        <p:spPr>
          <a:xfrm>
            <a:off x="3124181" y="4011992"/>
            <a:ext cx="47489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sk-SK" sz="12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Karla"/>
                <a:cs typeface="Arial"/>
                <a:sym typeface="Karla"/>
              </a:rPr>
              <a:t>WIFI modul ESP-01 s ESP8266</a:t>
            </a:r>
            <a:endParaRPr kumimoji="0" lang="sk-SK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2054" name="Picture 6" descr="ESP8266 WiFi Project - DHT22 DeepSleep naar EmonCMS (logger)">
            <a:extLst>
              <a:ext uri="{FF2B5EF4-FFF2-40B4-BE49-F238E27FC236}">
                <a16:creationId xmlns:a16="http://schemas.microsoft.com/office/drawing/2014/main" id="{753C6732-DF9B-44A9-A8DC-8B3C1BB99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787" y="4342398"/>
            <a:ext cx="608213" cy="60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bdĺžnik 11">
            <a:extLst>
              <a:ext uri="{FF2B5EF4-FFF2-40B4-BE49-F238E27FC236}">
                <a16:creationId xmlns:a16="http://schemas.microsoft.com/office/drawing/2014/main" id="{3CDE4F1B-9E89-4742-B28F-7DBE4B323E2B}"/>
              </a:ext>
            </a:extLst>
          </p:cNvPr>
          <p:cNvSpPr/>
          <p:nvPr/>
        </p:nvSpPr>
        <p:spPr>
          <a:xfrm>
            <a:off x="899652" y="1047136"/>
            <a:ext cx="693174" cy="1433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7" name="BlokTextu 16">
            <a:extLst>
              <a:ext uri="{FF2B5EF4-FFF2-40B4-BE49-F238E27FC236}">
                <a16:creationId xmlns:a16="http://schemas.microsoft.com/office/drawing/2014/main" id="{BD582086-C2BC-4058-A29E-5EF2CE3B96A1}"/>
              </a:ext>
            </a:extLst>
          </p:cNvPr>
          <p:cNvSpPr txBox="1"/>
          <p:nvPr/>
        </p:nvSpPr>
        <p:spPr>
          <a:xfrm>
            <a:off x="187120" y="9408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kumimoji="0" lang="sk-SK" sz="2800" b="1" i="0" u="none" strike="noStrike" kern="0" cap="none" spc="0" normalizeH="0" baseline="0" noProof="0" dirty="0">
                <a:ln>
                  <a:noFill/>
                </a:ln>
                <a:solidFill>
                  <a:srgbClr val="666666">
                    <a:lumMod val="75000"/>
                  </a:srgbClr>
                </a:solidFill>
                <a:effectLst/>
                <a:uLnTx/>
                <a:uFillTx/>
                <a:latin typeface="Montserrat"/>
                <a:sym typeface="Montserrat"/>
              </a:rPr>
              <a:t>VOZIDLO</a:t>
            </a:r>
            <a:endParaRPr lang="sk-SK" sz="2800" dirty="0"/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id="{C55B04D5-A354-44A2-A8C1-307D576A5B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073" y="1364227"/>
            <a:ext cx="7147001" cy="3694469"/>
          </a:xfrm>
          <a:prstGeom prst="rect">
            <a:avLst/>
          </a:prstGeom>
        </p:spPr>
      </p:pic>
      <p:sp>
        <p:nvSpPr>
          <p:cNvPr id="9" name="Obdĺžnik 8">
            <a:extLst>
              <a:ext uri="{FF2B5EF4-FFF2-40B4-BE49-F238E27FC236}">
                <a16:creationId xmlns:a16="http://schemas.microsoft.com/office/drawing/2014/main" id="{F8838E35-CBF0-4A56-B00D-BE6E5BE3E24E}"/>
              </a:ext>
            </a:extLst>
          </p:cNvPr>
          <p:cNvSpPr/>
          <p:nvPr/>
        </p:nvSpPr>
        <p:spPr>
          <a:xfrm>
            <a:off x="6629400" y="4749851"/>
            <a:ext cx="848032" cy="3088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9705CDF-F34B-4C03-B9F0-D13FAE816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606" y="421252"/>
            <a:ext cx="865444" cy="58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ESP8266 WiFi Project - DHT22 DeepSleep naar EmonCMS (logger)">
            <a:extLst>
              <a:ext uri="{FF2B5EF4-FFF2-40B4-BE49-F238E27FC236}">
                <a16:creationId xmlns:a16="http://schemas.microsoft.com/office/drawing/2014/main" id="{7ADD4965-0039-44E9-9411-CE8DEF361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838" y="370067"/>
            <a:ext cx="691331" cy="69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Tmega328 AU programmeren met Arduino als ISP">
            <a:extLst>
              <a:ext uri="{FF2B5EF4-FFF2-40B4-BE49-F238E27FC236}">
                <a16:creationId xmlns:a16="http://schemas.microsoft.com/office/drawing/2014/main" id="{1B5634F4-C5A5-496C-9B54-0BB534D2B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858" y="430725"/>
            <a:ext cx="1030543" cy="52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 descr="Obrázok, na ktorom je žltý&#10;&#10;Automaticky generovaný popis">
            <a:extLst>
              <a:ext uri="{FF2B5EF4-FFF2-40B4-BE49-F238E27FC236}">
                <a16:creationId xmlns:a16="http://schemas.microsoft.com/office/drawing/2014/main" id="{E235B5A9-418F-4E93-ADD5-50C01B2F2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705" y="641555"/>
            <a:ext cx="3179191" cy="4236474"/>
          </a:xfrm>
          <a:prstGeom prst="rect">
            <a:avLst/>
          </a:prstGeom>
        </p:spPr>
      </p:pic>
      <p:sp>
        <p:nvSpPr>
          <p:cNvPr id="149" name="Google Shape;14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Obrázok 2" descr="Obrázok, na ktorom je žltý, motor, automat&#10;&#10;Automaticky generovaný popis">
            <a:extLst>
              <a:ext uri="{FF2B5EF4-FFF2-40B4-BE49-F238E27FC236}">
                <a16:creationId xmlns:a16="http://schemas.microsoft.com/office/drawing/2014/main" id="{B4D86C89-84F4-4F15-9F3C-40064C306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46422" y="870155"/>
            <a:ext cx="4839591" cy="3631790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F9CE8C4D-7D47-45F5-9B81-1343B37D50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870155" cy="8701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1" name="Google Shape;118;p18">
            <a:extLst>
              <a:ext uri="{FF2B5EF4-FFF2-40B4-BE49-F238E27FC236}">
                <a16:creationId xmlns:a16="http://schemas.microsoft.com/office/drawing/2014/main" id="{D47B355A-7AB4-423D-9A6D-BF375036CC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5324100" cy="9438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kumimoji="0" lang="sk-SK" sz="48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Montserrat"/>
                <a:sym typeface="Montserrat"/>
              </a:rPr>
              <a:t>SOFTWARE</a:t>
            </a:r>
            <a:endParaRPr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9" name="Obrázok 8" descr="Obrázok, na ktorom je zapaľovač&#10;&#10;Automaticky generovaný popis">
            <a:extLst>
              <a:ext uri="{FF2B5EF4-FFF2-40B4-BE49-F238E27FC236}">
                <a16:creationId xmlns:a16="http://schemas.microsoft.com/office/drawing/2014/main" id="{DA1D1FBC-D9DF-44D1-B129-C2107472D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54" y="2654031"/>
            <a:ext cx="1079027" cy="1437871"/>
          </a:xfrm>
          <a:prstGeom prst="rect">
            <a:avLst/>
          </a:prstGeom>
        </p:spPr>
      </p:pic>
      <p:pic>
        <p:nvPicPr>
          <p:cNvPr id="12" name="Grafický objekt 11" descr="Notebook výplň plnou farbou">
            <a:extLst>
              <a:ext uri="{FF2B5EF4-FFF2-40B4-BE49-F238E27FC236}">
                <a16:creationId xmlns:a16="http://schemas.microsoft.com/office/drawing/2014/main" id="{7C635B8A-E785-4A8D-B7D6-83E6BE2A1F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2571" y="2505202"/>
            <a:ext cx="681056" cy="681056"/>
          </a:xfrm>
          <a:prstGeom prst="rect">
            <a:avLst/>
          </a:prstGeom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7BE219A-1C83-4CCF-B379-3429A9471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36" y="2627699"/>
            <a:ext cx="657465" cy="44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PuTTY svg logo on Behance">
            <a:extLst>
              <a:ext uri="{FF2B5EF4-FFF2-40B4-BE49-F238E27FC236}">
                <a16:creationId xmlns:a16="http://schemas.microsoft.com/office/drawing/2014/main" id="{4E3E2882-0607-4DD4-A058-96DFF9A25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54" y="2044612"/>
            <a:ext cx="447424" cy="44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Python (programming language) - Wikipedia">
            <a:extLst>
              <a:ext uri="{FF2B5EF4-FFF2-40B4-BE49-F238E27FC236}">
                <a16:creationId xmlns:a16="http://schemas.microsoft.com/office/drawing/2014/main" id="{155535D9-A2FE-49C4-973A-74AB49E5B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557" y="2088313"/>
            <a:ext cx="447424" cy="44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pandas (software) - Wikipedia">
            <a:extLst>
              <a:ext uri="{FF2B5EF4-FFF2-40B4-BE49-F238E27FC236}">
                <a16:creationId xmlns:a16="http://schemas.microsoft.com/office/drawing/2014/main" id="{D4E22927-FFA0-45B0-9F8A-CACE0A747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410" y="3138348"/>
            <a:ext cx="1078411" cy="43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scikit-learn - Wikipedia">
            <a:extLst>
              <a:ext uri="{FF2B5EF4-FFF2-40B4-BE49-F238E27FC236}">
                <a16:creationId xmlns:a16="http://schemas.microsoft.com/office/drawing/2014/main" id="{298137DA-8C12-4108-9D65-239CE25EF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839" y="2070001"/>
            <a:ext cx="731100" cy="39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Project Jupyter | Home">
            <a:extLst>
              <a:ext uri="{FF2B5EF4-FFF2-40B4-BE49-F238E27FC236}">
                <a16:creationId xmlns:a16="http://schemas.microsoft.com/office/drawing/2014/main" id="{DD9C3A11-8C39-4FAA-A5FB-01AA91CE3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563" y="2061494"/>
            <a:ext cx="1059876" cy="55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0" descr="Notepad icon PNG and SVG Vector Free Download">
            <a:extLst>
              <a:ext uri="{FF2B5EF4-FFF2-40B4-BE49-F238E27FC236}">
                <a16:creationId xmlns:a16="http://schemas.microsoft.com/office/drawing/2014/main" id="{E1A3ED7B-0DC8-455E-BAD8-6BC0EDCD4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027" y="2453670"/>
            <a:ext cx="280795" cy="35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 descr="Csv, file, plano icon - Download on Iconfinder on Iconfinder">
            <a:extLst>
              <a:ext uri="{FF2B5EF4-FFF2-40B4-BE49-F238E27FC236}">
                <a16:creationId xmlns:a16="http://schemas.microsoft.com/office/drawing/2014/main" id="{65186F77-28A1-4F86-A68B-69E3B1A1F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348" y="2477130"/>
            <a:ext cx="353801" cy="35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fický objekt 16" descr="Počítač výplň plnou farbou">
            <a:extLst>
              <a:ext uri="{FF2B5EF4-FFF2-40B4-BE49-F238E27FC236}">
                <a16:creationId xmlns:a16="http://schemas.microsoft.com/office/drawing/2014/main" id="{9E4BE5FC-6CB2-46E3-835D-ADFFEA741BB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825227" y="2498584"/>
            <a:ext cx="801968" cy="801968"/>
          </a:xfrm>
          <a:prstGeom prst="rect">
            <a:avLst/>
          </a:prstGeom>
        </p:spPr>
      </p:pic>
      <p:pic>
        <p:nvPicPr>
          <p:cNvPr id="42" name="Grafický objekt 41" descr="Počítač výplň plnou farbou">
            <a:extLst>
              <a:ext uri="{FF2B5EF4-FFF2-40B4-BE49-F238E27FC236}">
                <a16:creationId xmlns:a16="http://schemas.microsoft.com/office/drawing/2014/main" id="{DA70500E-BE7A-49BF-8FC7-09B181E27B6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704841" y="2459150"/>
            <a:ext cx="801968" cy="801968"/>
          </a:xfrm>
          <a:prstGeom prst="rect">
            <a:avLst/>
          </a:prstGeom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12C095DB-F5AE-4EB2-A09D-C5FC7511A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38365" y="2188749"/>
            <a:ext cx="446801" cy="44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6">
            <a:extLst>
              <a:ext uri="{FF2B5EF4-FFF2-40B4-BE49-F238E27FC236}">
                <a16:creationId xmlns:a16="http://schemas.microsoft.com/office/drawing/2014/main" id="{FEFB34F8-9B1B-40E9-8922-698E20904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976" y="3053715"/>
            <a:ext cx="369339" cy="40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Obrázok 47" descr="Obrázok, na ktorom je žltý&#10;&#10;Automaticky generovaný popis">
            <a:extLst>
              <a:ext uri="{FF2B5EF4-FFF2-40B4-BE49-F238E27FC236}">
                <a16:creationId xmlns:a16="http://schemas.microsoft.com/office/drawing/2014/main" id="{3A380FF6-C1AC-49FF-9447-F2DEEFD8A89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12780" y="2393357"/>
            <a:ext cx="1157131" cy="1541950"/>
          </a:xfrm>
          <a:prstGeom prst="rect">
            <a:avLst/>
          </a:prstGeom>
        </p:spPr>
      </p:pic>
      <p:pic>
        <p:nvPicPr>
          <p:cNvPr id="49" name="Picture 16">
            <a:extLst>
              <a:ext uri="{FF2B5EF4-FFF2-40B4-BE49-F238E27FC236}">
                <a16:creationId xmlns:a16="http://schemas.microsoft.com/office/drawing/2014/main" id="{EAE099C5-B86B-4BB0-B86E-03F1411C0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80" y="3159977"/>
            <a:ext cx="442077" cy="48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>
            <a:extLst>
              <a:ext uri="{FF2B5EF4-FFF2-40B4-BE49-F238E27FC236}">
                <a16:creationId xmlns:a16="http://schemas.microsoft.com/office/drawing/2014/main" id="{B994D7AE-E724-4A30-862E-CE1AEF165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380" y="2097370"/>
            <a:ext cx="630847" cy="42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 descr="C File icon PNG and SVG Vector Free Download">
            <a:extLst>
              <a:ext uri="{FF2B5EF4-FFF2-40B4-BE49-F238E27FC236}">
                <a16:creationId xmlns:a16="http://schemas.microsoft.com/office/drawing/2014/main" id="{252F7081-8C82-4E6A-9A58-870C3DC1C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45" y="3885742"/>
            <a:ext cx="526954" cy="55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0" name="Picture 34" descr="Free Icon | Py file format">
            <a:extLst>
              <a:ext uri="{FF2B5EF4-FFF2-40B4-BE49-F238E27FC236}">
                <a16:creationId xmlns:a16="http://schemas.microsoft.com/office/drawing/2014/main" id="{F860DF32-1C41-4F1D-9E73-7FF2ED8B6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236" y="3695654"/>
            <a:ext cx="562407" cy="56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34" descr="Free Icon | Py file format">
            <a:extLst>
              <a:ext uri="{FF2B5EF4-FFF2-40B4-BE49-F238E27FC236}">
                <a16:creationId xmlns:a16="http://schemas.microsoft.com/office/drawing/2014/main" id="{7758440D-6164-4DDF-8BE2-2FBD2B3B1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605" y="4065449"/>
            <a:ext cx="562407" cy="56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2" name="Picture 36" descr="H File Icon - Download H File Icon 3001070 | Noun Project">
            <a:extLst>
              <a:ext uri="{FF2B5EF4-FFF2-40B4-BE49-F238E27FC236}">
                <a16:creationId xmlns:a16="http://schemas.microsoft.com/office/drawing/2014/main" id="{4E508942-443E-42B6-8CF1-736F0C780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706" y="2300696"/>
            <a:ext cx="395775" cy="3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Grafický objekt 27" descr="Mužský profil výplň plnou farbou">
            <a:extLst>
              <a:ext uri="{FF2B5EF4-FFF2-40B4-BE49-F238E27FC236}">
                <a16:creationId xmlns:a16="http://schemas.microsoft.com/office/drawing/2014/main" id="{CA83037E-5894-4656-B31F-AB0CFF8EAB1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95384" y="1253951"/>
            <a:ext cx="582192" cy="582192"/>
          </a:xfrm>
          <a:prstGeom prst="rect">
            <a:avLst/>
          </a:prstGeom>
        </p:spPr>
      </p:pic>
      <p:sp>
        <p:nvSpPr>
          <p:cNvPr id="31" name="Obdĺžnik 30">
            <a:extLst>
              <a:ext uri="{FF2B5EF4-FFF2-40B4-BE49-F238E27FC236}">
                <a16:creationId xmlns:a16="http://schemas.microsoft.com/office/drawing/2014/main" id="{9321C206-724F-4138-9284-FE1CBF341A82}"/>
              </a:ext>
            </a:extLst>
          </p:cNvPr>
          <p:cNvSpPr/>
          <p:nvPr/>
        </p:nvSpPr>
        <p:spPr>
          <a:xfrm>
            <a:off x="165005" y="1208193"/>
            <a:ext cx="8853634" cy="3843130"/>
          </a:xfrm>
          <a:prstGeom prst="rect">
            <a:avLst/>
          </a:prstGeom>
          <a:noFill/>
          <a:ln w="19050" cap="rnd" cmpd="sng" algn="ctr">
            <a:solidFill>
              <a:schemeClr val="accent2">
                <a:lumMod val="75000"/>
              </a:schemeClr>
            </a:solidFill>
            <a:prstDash val="solid"/>
            <a:bevel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sk-SK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70" name="Obdĺžnik 69">
            <a:extLst>
              <a:ext uri="{FF2B5EF4-FFF2-40B4-BE49-F238E27FC236}">
                <a16:creationId xmlns:a16="http://schemas.microsoft.com/office/drawing/2014/main" id="{5631CBB9-30E4-470D-8753-F33A45C8DC8D}"/>
              </a:ext>
            </a:extLst>
          </p:cNvPr>
          <p:cNvSpPr/>
          <p:nvPr/>
        </p:nvSpPr>
        <p:spPr>
          <a:xfrm>
            <a:off x="404163" y="1929819"/>
            <a:ext cx="1585227" cy="1812350"/>
          </a:xfrm>
          <a:prstGeom prst="rect">
            <a:avLst/>
          </a:prstGeom>
          <a:noFill/>
          <a:ln w="19050" cap="rnd" cmpd="sng" algn="ctr">
            <a:solidFill>
              <a:schemeClr val="tx1">
                <a:lumMod val="60000"/>
                <a:lumOff val="40000"/>
              </a:schemeClr>
            </a:solidFill>
            <a:prstDash val="solid"/>
            <a:bevel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sk-SK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73" name="Obdĺžnik 72">
            <a:extLst>
              <a:ext uri="{FF2B5EF4-FFF2-40B4-BE49-F238E27FC236}">
                <a16:creationId xmlns:a16="http://schemas.microsoft.com/office/drawing/2014/main" id="{1994E213-AD5F-4238-A859-696A456E9177}"/>
              </a:ext>
            </a:extLst>
          </p:cNvPr>
          <p:cNvSpPr/>
          <p:nvPr/>
        </p:nvSpPr>
        <p:spPr>
          <a:xfrm>
            <a:off x="2562168" y="2014330"/>
            <a:ext cx="1290986" cy="1586282"/>
          </a:xfrm>
          <a:prstGeom prst="rect">
            <a:avLst/>
          </a:prstGeom>
          <a:noFill/>
          <a:ln w="19050" cap="rnd" cmpd="sng" algn="ctr">
            <a:solidFill>
              <a:schemeClr val="tx1">
                <a:lumMod val="60000"/>
                <a:lumOff val="40000"/>
              </a:schemeClr>
            </a:solidFill>
            <a:prstDash val="solid"/>
            <a:bevel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sk-SK" dirty="0">
              <a:ln w="38100">
                <a:solidFill>
                  <a:schemeClr val="tx1"/>
                </a:solidFill>
              </a:ln>
            </a:endParaRPr>
          </a:p>
        </p:txBody>
      </p:sp>
      <p:cxnSp>
        <p:nvCxnSpPr>
          <p:cNvPr id="80" name="Rovná spojovacia šípka 79">
            <a:extLst>
              <a:ext uri="{FF2B5EF4-FFF2-40B4-BE49-F238E27FC236}">
                <a16:creationId xmlns:a16="http://schemas.microsoft.com/office/drawing/2014/main" id="{3654CDFF-12E7-47C0-971B-B1C50528A75B}"/>
              </a:ext>
            </a:extLst>
          </p:cNvPr>
          <p:cNvCxnSpPr>
            <a:cxnSpLocks/>
          </p:cNvCxnSpPr>
          <p:nvPr/>
        </p:nvCxnSpPr>
        <p:spPr>
          <a:xfrm>
            <a:off x="3926799" y="2996566"/>
            <a:ext cx="41541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Obdĺžnik 80">
            <a:extLst>
              <a:ext uri="{FF2B5EF4-FFF2-40B4-BE49-F238E27FC236}">
                <a16:creationId xmlns:a16="http://schemas.microsoft.com/office/drawing/2014/main" id="{21E8629C-B4BF-4FCF-889F-B122511E4045}"/>
              </a:ext>
            </a:extLst>
          </p:cNvPr>
          <p:cNvSpPr/>
          <p:nvPr/>
        </p:nvSpPr>
        <p:spPr>
          <a:xfrm>
            <a:off x="4555220" y="1890728"/>
            <a:ext cx="1631718" cy="1804926"/>
          </a:xfrm>
          <a:prstGeom prst="rect">
            <a:avLst/>
          </a:prstGeom>
          <a:noFill/>
          <a:ln w="19050" cap="rnd" cmpd="sng" algn="ctr">
            <a:solidFill>
              <a:schemeClr val="tx1">
                <a:lumMod val="60000"/>
                <a:lumOff val="40000"/>
              </a:schemeClr>
            </a:solidFill>
            <a:prstDash val="solid"/>
            <a:bevel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sk-SK" dirty="0">
              <a:ln w="38100">
                <a:solidFill>
                  <a:schemeClr val="tx1"/>
                </a:solidFill>
              </a:ln>
            </a:endParaRPr>
          </a:p>
        </p:txBody>
      </p:sp>
      <p:pic>
        <p:nvPicPr>
          <p:cNvPr id="82" name="Picture 10" descr="pandas (software) - Wikipedia">
            <a:extLst>
              <a:ext uri="{FF2B5EF4-FFF2-40B4-BE49-F238E27FC236}">
                <a16:creationId xmlns:a16="http://schemas.microsoft.com/office/drawing/2014/main" id="{5DFF2738-43CF-46C5-AC58-B5AA88E6B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491" y="3165789"/>
            <a:ext cx="1210218" cy="48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" descr="Python (programming language) - Wikipedia">
            <a:extLst>
              <a:ext uri="{FF2B5EF4-FFF2-40B4-BE49-F238E27FC236}">
                <a16:creationId xmlns:a16="http://schemas.microsoft.com/office/drawing/2014/main" id="{C2771439-01C9-4266-A548-33D19D5C2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857" y="2673345"/>
            <a:ext cx="447424" cy="44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18" descr="Project Jupyter | Home">
            <a:extLst>
              <a:ext uri="{FF2B5EF4-FFF2-40B4-BE49-F238E27FC236}">
                <a16:creationId xmlns:a16="http://schemas.microsoft.com/office/drawing/2014/main" id="{F69C5ADC-C6EB-418F-84A8-79A20FA35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314" y="2023887"/>
            <a:ext cx="1054510" cy="55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Obdĺžnik 84">
            <a:extLst>
              <a:ext uri="{FF2B5EF4-FFF2-40B4-BE49-F238E27FC236}">
                <a16:creationId xmlns:a16="http://schemas.microsoft.com/office/drawing/2014/main" id="{C0E2966F-3283-4C80-A2C4-63C32EDC17D8}"/>
              </a:ext>
            </a:extLst>
          </p:cNvPr>
          <p:cNvSpPr/>
          <p:nvPr/>
        </p:nvSpPr>
        <p:spPr>
          <a:xfrm>
            <a:off x="4405549" y="1442861"/>
            <a:ext cx="2333398" cy="2557630"/>
          </a:xfrm>
          <a:prstGeom prst="rect">
            <a:avLst/>
          </a:prstGeom>
          <a:noFill/>
          <a:ln w="19050" cap="rnd" cmpd="sng" algn="ctr">
            <a:solidFill>
              <a:schemeClr val="tx1">
                <a:lumMod val="75000"/>
              </a:schemeClr>
            </a:solidFill>
            <a:prstDash val="solid"/>
            <a:bevel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sk-SK" dirty="0">
              <a:ln w="38100">
                <a:solidFill>
                  <a:schemeClr val="tx1"/>
                </a:solidFill>
              </a:ln>
            </a:endParaRPr>
          </a:p>
        </p:txBody>
      </p:sp>
      <p:cxnSp>
        <p:nvCxnSpPr>
          <p:cNvPr id="87" name="Rovná spojovacia šípka 86">
            <a:extLst>
              <a:ext uri="{FF2B5EF4-FFF2-40B4-BE49-F238E27FC236}">
                <a16:creationId xmlns:a16="http://schemas.microsoft.com/office/drawing/2014/main" id="{FC4E8345-4E7A-427A-B353-1B8BC09AD6F3}"/>
              </a:ext>
            </a:extLst>
          </p:cNvPr>
          <p:cNvCxnSpPr>
            <a:cxnSpLocks/>
          </p:cNvCxnSpPr>
          <p:nvPr/>
        </p:nvCxnSpPr>
        <p:spPr>
          <a:xfrm>
            <a:off x="6810518" y="2881785"/>
            <a:ext cx="40179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bdĺžnik 25">
            <a:extLst>
              <a:ext uri="{FF2B5EF4-FFF2-40B4-BE49-F238E27FC236}">
                <a16:creationId xmlns:a16="http://schemas.microsoft.com/office/drawing/2014/main" id="{6BEFA155-DF4E-4778-9DD7-4EE43E8FD7E7}"/>
              </a:ext>
            </a:extLst>
          </p:cNvPr>
          <p:cNvSpPr/>
          <p:nvPr/>
        </p:nvSpPr>
        <p:spPr>
          <a:xfrm rot="5400000">
            <a:off x="7048660" y="3175029"/>
            <a:ext cx="751262" cy="195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9" name="Obdĺžnik 88">
            <a:extLst>
              <a:ext uri="{FF2B5EF4-FFF2-40B4-BE49-F238E27FC236}">
                <a16:creationId xmlns:a16="http://schemas.microsoft.com/office/drawing/2014/main" id="{F1D91F2D-629B-4192-AECA-67C57BB887B2}"/>
              </a:ext>
            </a:extLst>
          </p:cNvPr>
          <p:cNvSpPr/>
          <p:nvPr/>
        </p:nvSpPr>
        <p:spPr>
          <a:xfrm>
            <a:off x="7288602" y="2021401"/>
            <a:ext cx="1631718" cy="1720768"/>
          </a:xfrm>
          <a:prstGeom prst="rect">
            <a:avLst/>
          </a:prstGeom>
          <a:noFill/>
          <a:ln w="19050" cap="rnd" cmpd="sng" algn="ctr">
            <a:solidFill>
              <a:schemeClr val="tx1">
                <a:lumMod val="60000"/>
                <a:lumOff val="40000"/>
              </a:schemeClr>
            </a:solidFill>
            <a:prstDash val="solid"/>
            <a:bevel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sk-SK" dirty="0">
              <a:ln w="38100">
                <a:solidFill>
                  <a:schemeClr val="tx1"/>
                </a:solidFill>
              </a:ln>
            </a:endParaRPr>
          </a:p>
        </p:txBody>
      </p:sp>
      <p:pic>
        <p:nvPicPr>
          <p:cNvPr id="54" name="Obrázok 53" descr="Obrázok, na ktorom je text, ClipArt&#10;&#10;Automaticky generovaný popis">
            <a:extLst>
              <a:ext uri="{FF2B5EF4-FFF2-40B4-BE49-F238E27FC236}">
                <a16:creationId xmlns:a16="http://schemas.microsoft.com/office/drawing/2014/main" id="{1CC1BF0F-18D8-4B18-BB61-D92676BE7019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 rot="5400000">
            <a:off x="6891068" y="2811369"/>
            <a:ext cx="1296627" cy="353314"/>
          </a:xfrm>
          <a:prstGeom prst="rect">
            <a:avLst/>
          </a:prstGeom>
        </p:spPr>
      </p:pic>
      <p:cxnSp>
        <p:nvCxnSpPr>
          <p:cNvPr id="92" name="Rovná spojovacia šípka 91">
            <a:extLst>
              <a:ext uri="{FF2B5EF4-FFF2-40B4-BE49-F238E27FC236}">
                <a16:creationId xmlns:a16="http://schemas.microsoft.com/office/drawing/2014/main" id="{4D1AC413-1D6D-437A-94D0-20D5F5C69746}"/>
              </a:ext>
            </a:extLst>
          </p:cNvPr>
          <p:cNvCxnSpPr>
            <a:cxnSpLocks/>
          </p:cNvCxnSpPr>
          <p:nvPr/>
        </p:nvCxnSpPr>
        <p:spPr>
          <a:xfrm>
            <a:off x="2031681" y="2996566"/>
            <a:ext cx="45026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6" name="Picture 32" descr="C File icon PNG and SVG Vector Free Download">
            <a:extLst>
              <a:ext uri="{FF2B5EF4-FFF2-40B4-BE49-F238E27FC236}">
                <a16:creationId xmlns:a16="http://schemas.microsoft.com/office/drawing/2014/main" id="{11230DEB-5AD0-4FF3-B0E2-7E8BB352B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774" y="3818138"/>
            <a:ext cx="526954" cy="55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Obrázok 2">
            <a:extLst>
              <a:ext uri="{FF2B5EF4-FFF2-40B4-BE49-F238E27FC236}">
                <a16:creationId xmlns:a16="http://schemas.microsoft.com/office/drawing/2014/main" id="{1668FA70-B129-4158-8C73-D5D18A862CD1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991655" y="134293"/>
            <a:ext cx="978858" cy="978858"/>
          </a:xfrm>
          <a:prstGeom prst="rect">
            <a:avLst/>
          </a:prstGeom>
        </p:spPr>
      </p:pic>
      <p:pic>
        <p:nvPicPr>
          <p:cNvPr id="51" name="Picture 32" descr="C File icon PNG and SVG Vector Free Download">
            <a:extLst>
              <a:ext uri="{FF2B5EF4-FFF2-40B4-BE49-F238E27FC236}">
                <a16:creationId xmlns:a16="http://schemas.microsoft.com/office/drawing/2014/main" id="{3F4B462B-83A8-4360-B024-099E18DFA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432" y="3812026"/>
            <a:ext cx="526954" cy="55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Rovná spojovacia šípka 42">
            <a:extLst>
              <a:ext uri="{FF2B5EF4-FFF2-40B4-BE49-F238E27FC236}">
                <a16:creationId xmlns:a16="http://schemas.microsoft.com/office/drawing/2014/main" id="{4B2BB1CE-A0CF-42A2-BAFC-BA10AD19B00A}"/>
              </a:ext>
            </a:extLst>
          </p:cNvPr>
          <p:cNvCxnSpPr>
            <a:cxnSpLocks/>
          </p:cNvCxnSpPr>
          <p:nvPr/>
        </p:nvCxnSpPr>
        <p:spPr>
          <a:xfrm>
            <a:off x="6283369" y="2881785"/>
            <a:ext cx="40179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Picture 8" descr="Python (programming language) - Wikipedia">
            <a:extLst>
              <a:ext uri="{FF2B5EF4-FFF2-40B4-BE49-F238E27FC236}">
                <a16:creationId xmlns:a16="http://schemas.microsoft.com/office/drawing/2014/main" id="{57BB588A-264D-4DC5-9BA5-2D44D213B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950" y="3046139"/>
            <a:ext cx="358050" cy="35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BlokTextu 45">
            <a:extLst>
              <a:ext uri="{FF2B5EF4-FFF2-40B4-BE49-F238E27FC236}">
                <a16:creationId xmlns:a16="http://schemas.microsoft.com/office/drawing/2014/main" id="{52F5EA0D-B031-4023-8AFC-3F56001BD0E2}"/>
              </a:ext>
            </a:extLst>
          </p:cNvPr>
          <p:cNvSpPr txBox="1"/>
          <p:nvPr/>
        </p:nvSpPr>
        <p:spPr>
          <a:xfrm>
            <a:off x="6130369" y="2586525"/>
            <a:ext cx="87658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sk-SK" sz="700" b="0" i="0" u="none" strike="noStrike" kern="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Karla"/>
                <a:cs typeface="Arial"/>
                <a:sym typeface="Karla"/>
              </a:rPr>
              <a:t>micromlgen</a:t>
            </a:r>
            <a:endParaRPr kumimoji="0" lang="sk-SK" sz="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>
            <a:spLocks noGrp="1"/>
          </p:cNvSpPr>
          <p:nvPr>
            <p:ph type="title"/>
          </p:nvPr>
        </p:nvSpPr>
        <p:spPr>
          <a:xfrm>
            <a:off x="162572" y="84797"/>
            <a:ext cx="5736783" cy="9254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800" dirty="0"/>
              <a:t>PLÁN NA BUDÚCI SEMESTER</a:t>
            </a:r>
            <a:endParaRPr sz="2800" dirty="0">
              <a:solidFill>
                <a:srgbClr val="9C27B0"/>
              </a:solidFill>
            </a:endParaRPr>
          </a:p>
        </p:txBody>
      </p:sp>
      <p:sp>
        <p:nvSpPr>
          <p:cNvPr id="164" name="Google Shape;164;p22"/>
          <p:cNvSpPr txBox="1">
            <a:spLocks noGrp="1"/>
          </p:cNvSpPr>
          <p:nvPr>
            <p:ph type="body" idx="1"/>
          </p:nvPr>
        </p:nvSpPr>
        <p:spPr>
          <a:xfrm>
            <a:off x="162572" y="1010263"/>
            <a:ext cx="6842912" cy="38419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sk-SK" dirty="0"/>
              <a:t>Napísať bakalársku prácu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sk-SK" dirty="0"/>
              <a:t>Pripojiť display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sk-SK" dirty="0"/>
              <a:t>Pripojiť predný senzor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sk-SK" dirty="0"/>
              <a:t>Upraviť kód(„</a:t>
            </a:r>
            <a:r>
              <a:rPr lang="sk-SK" dirty="0" err="1"/>
              <a:t>multithreading</a:t>
            </a:r>
            <a:r>
              <a:rPr lang="sk-SK" dirty="0"/>
              <a:t> “,automatické spúšťanie skriptov)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sk-SK" dirty="0"/>
              <a:t>Optimalizácia modelu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sk-SK"/>
              <a:t>Optimalizácia kódu</a:t>
            </a:r>
            <a:endParaRPr lang="sk-SK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sk-SK" dirty="0"/>
              <a:t>Vizuálna úprava kabeláže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sk-SK" dirty="0"/>
              <a:t>Otestovanie funkčnosti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  <p:sp>
        <p:nvSpPr>
          <p:cNvPr id="174" name="Google Shape;174;p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viragus template">
  <a:themeElements>
    <a:clrScheme name="Custom 347">
      <a:dk1>
        <a:srgbClr val="666666"/>
      </a:dk1>
      <a:lt1>
        <a:srgbClr val="FFFFFF"/>
      </a:lt1>
      <a:dk2>
        <a:srgbClr val="999999"/>
      </a:dk2>
      <a:lt2>
        <a:srgbClr val="DCE2E7"/>
      </a:lt2>
      <a:accent1>
        <a:srgbClr val="8BC34A"/>
      </a:accent1>
      <a:accent2>
        <a:srgbClr val="00BCD4"/>
      </a:accent2>
      <a:accent3>
        <a:srgbClr val="9C27B0"/>
      </a:accent3>
      <a:accent4>
        <a:srgbClr val="E91E63"/>
      </a:accent4>
      <a:accent5>
        <a:srgbClr val="FF9800"/>
      </a:accent5>
      <a:accent6>
        <a:srgbClr val="FFEB3B"/>
      </a:accent6>
      <a:hlink>
        <a:srgbClr val="2196F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117</Words>
  <Application>Microsoft Office PowerPoint</Application>
  <PresentationFormat>Prezentácia na obrazovke (16:9)</PresentationFormat>
  <Paragraphs>35</Paragraphs>
  <Slides>10</Slides>
  <Notes>10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4" baseType="lpstr">
      <vt:lpstr>Montserrat</vt:lpstr>
      <vt:lpstr>Arial</vt:lpstr>
      <vt:lpstr>Karla</vt:lpstr>
      <vt:lpstr>Arviragus template</vt:lpstr>
      <vt:lpstr>AUTONÓMNE RIADENIE ROBOTICKÉHO VOZIDLA V INTERIÉRY</vt:lpstr>
      <vt:lpstr>OBSAH </vt:lpstr>
      <vt:lpstr>MOTIVÁCIA</vt:lpstr>
      <vt:lpstr>NÁVRH RIEŠENIA</vt:lpstr>
      <vt:lpstr>Prezentácia programu PowerPoint</vt:lpstr>
      <vt:lpstr>Prezentácia programu PowerPoint</vt:lpstr>
      <vt:lpstr>Prezentácia programu PowerPoint</vt:lpstr>
      <vt:lpstr>Prezentácia programu PowerPoint</vt:lpstr>
      <vt:lpstr>PLÁN NA BUDÚCI SEMESTER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AUTONÓMNE RIADENIE ROBOTICKÉHO VOZIDLA V INTERIÉRY</dc:title>
  <dc:creator>Rastislav Tvarožek</dc:creator>
  <cp:lastModifiedBy>Rastislav Tvarožek</cp:lastModifiedBy>
  <cp:revision>18</cp:revision>
  <dcterms:modified xsi:type="dcterms:W3CDTF">2022-01-18T15:54:48Z</dcterms:modified>
</cp:coreProperties>
</file>