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8"/>
    <p:restoredTop sz="94686"/>
  </p:normalViewPr>
  <p:slideViewPr>
    <p:cSldViewPr snapToGrid="0">
      <p:cViewPr varScale="1">
        <p:scale>
          <a:sx n="137" d="100"/>
          <a:sy n="137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4035-7B34-EB41-8337-C8AE9E13B159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7E4D-800B-ED45-ABB3-D484552C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7E4D-800B-ED45-ABB3-D484552C2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2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5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2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4481C7-0138-F44B-8530-CFF53F76526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engineeringweekly.com/p/evaluating-change-data-capture-tool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9B5D-C957-B4E5-D075-6AB95EDA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24475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Craft Demo (Amazon ETL Pipeline)</a:t>
            </a:r>
          </a:p>
        </p:txBody>
      </p:sp>
    </p:spTree>
    <p:extLst>
      <p:ext uri="{BB962C8B-B14F-4D97-AF65-F5344CB8AC3E}">
        <p14:creationId xmlns:p14="http://schemas.microsoft.com/office/powerpoint/2010/main" val="14445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FE9C-6EF2-CFD2-F3DA-BABD4E69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65" y="35820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Best Practices &amp; Design Decisions for Ingestion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F803-391F-FAB8-E2D1-249A49A530C0}"/>
              </a:ext>
            </a:extLst>
          </p:cNvPr>
          <p:cNvSpPr txBox="1"/>
          <p:nvPr/>
        </p:nvSpPr>
        <p:spPr>
          <a:xfrm>
            <a:off x="651400" y="1883431"/>
            <a:ext cx="108891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 Full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Will Utilize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first full load, capturing historical data into S3 before transforming and loading into 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Redshift with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 Full-Load: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Switch to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real-time updates, pushing changes to S3 before loading into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Design Choices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as Staging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Ensures decoupling of ingestion from transformation and scalable data storage.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Partition S3 data (database/schema/table) for optimized querying and cost control.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Schema Evolution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 Data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handle schema changes automatically.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High Availability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Multi-AZ DMS replication and S3 redundancy for fault tolerance.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5.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Consistency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DMS checkpointing and Redshift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MERGE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statements to ensure accuracy.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6.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Security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Encrypt data in S3 and enforce IAM role-based access.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7.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Scalability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Ensure DMS and Redshift can scale as data volumes grow, with efficient CDC batching windows.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8.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CloudWatch alarms and retries ensure smooth operation in case of failures.</a:t>
            </a:r>
          </a:p>
        </p:txBody>
      </p:sp>
    </p:spTree>
    <p:extLst>
      <p:ext uri="{BB962C8B-B14F-4D97-AF65-F5344CB8AC3E}">
        <p14:creationId xmlns:p14="http://schemas.microsoft.com/office/powerpoint/2010/main" val="235043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903A-6B29-26A7-127F-8AA16803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32847"/>
            <a:ext cx="7729728" cy="1188720"/>
          </a:xfrm>
        </p:spPr>
        <p:txBody>
          <a:bodyPr/>
          <a:lstStyle/>
          <a:p>
            <a:r>
              <a:rPr lang="en-US" dirty="0"/>
              <a:t>Transform Section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275E2-47CE-3612-5518-E6EA15BBFDEB}"/>
              </a:ext>
            </a:extLst>
          </p:cNvPr>
          <p:cNvSpPr txBox="1"/>
          <p:nvPr/>
        </p:nvSpPr>
        <p:spPr>
          <a:xfrm>
            <a:off x="1314882" y="1800808"/>
            <a:ext cx="103307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Config-Driven Architecture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Flexible and scalable ETL pipeline driven by configuration files.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 &amp; Transformations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Applied at multiple stages using Spark SQL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Redshift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Truncate staging tables before load using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Retry mechanism with exponential backoff for fault tolerance.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Null checks, valid date checks, range checks, applied via SQL or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Enrichment, formatting, derived columns handled using SQL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Config-Driven Rules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Defined in JSON for flexibility, supports different rules for each table.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Truncate &amp;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Uses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truncate tables before load.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DIST,SORT Keys, Compression, Encoding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Optimized for query performance based on data access patterns.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Temp Directory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Leveraged for efficient data transfer 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Retry Mechanism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Retries up to 3 times with exponential backoff in case of failure.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CloudWatch Monitoring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Logs and alerts set up for real-time error tracking and troubleshooting.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Glue and Redshift both auto-scale to handle data at Amazon scale.</a:t>
            </a:r>
          </a:p>
        </p:txBody>
      </p:sp>
    </p:spTree>
    <p:extLst>
      <p:ext uri="{BB962C8B-B14F-4D97-AF65-F5344CB8AC3E}">
        <p14:creationId xmlns:p14="http://schemas.microsoft.com/office/powerpoint/2010/main" val="47989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41C-667F-E673-8B41-89F0D096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91468"/>
            <a:ext cx="7729728" cy="1188720"/>
          </a:xfrm>
        </p:spPr>
        <p:txBody>
          <a:bodyPr/>
          <a:lstStyle/>
          <a:p>
            <a:r>
              <a:rPr lang="en-US" dirty="0"/>
              <a:t>Security and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D5EC-1EE5-D5B1-9A56-CFDADA861B16}"/>
              </a:ext>
            </a:extLst>
          </p:cNvPr>
          <p:cNvSpPr txBox="1"/>
          <p:nvPr/>
        </p:nvSpPr>
        <p:spPr>
          <a:xfrm>
            <a:off x="1234380" y="2565918"/>
            <a:ext cx="9723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IAM Roles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Follows least-privilege principle, securing access to S3, Redshift, and Glue.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Data encrypted at rest (S3, Redshift) with server-side encryption.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Lifecycle Policies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Automated archival and deletion of raw DMS files after processing.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Parallelism &amp; Memory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Optimized Spark configurations to handle large data volumes efficiently.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Partitioning &amp; File Size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Parquet files partitioned by business keys, ideal size 128MB - 1GB.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Redshift Query Optimization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Concurrency scaling and SORT/DIST key optimizations for fast queries.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7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50FD-C17E-F7EB-A5A4-CB1B6E29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501"/>
            <a:ext cx="7729728" cy="1188720"/>
          </a:xfrm>
        </p:spPr>
        <p:txBody>
          <a:bodyPr/>
          <a:lstStyle/>
          <a:p>
            <a:r>
              <a:rPr lang="en-US" dirty="0"/>
              <a:t>LOAD SECTION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7CE9B-DA04-A3DD-1E6D-F0C7BDCB311E}"/>
              </a:ext>
            </a:extLst>
          </p:cNvPr>
          <p:cNvSpPr txBox="1"/>
          <p:nvPr/>
        </p:nvSpPr>
        <p:spPr>
          <a:xfrm>
            <a:off x="1159744" y="1903445"/>
            <a:ext cx="103341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Transition from staging to dimensions and facts in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Two types of operations: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Append-only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Fact Tables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SCD Type 2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Dimension Tables.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Ensuring no data duplication during failure scenarios.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of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merge operations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Redshift for SCD Type 2 logic.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Utilize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SCD Type 2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track historical changes in dimensions.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Redshift’s MERGE statement for updates: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Matched Rows (Update)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Close the current record (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is_current_record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False) and set the expiry date.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Unmatched Rows (Insert)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Insert new records with a start date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is_current_record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True.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Handle CDC flags (I/U/D) from the staging layer.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Fact tables are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append-only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Load new transactions without updating existing records.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Pre-actions ensure no duplicates in the case of job retries: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Delete any partial records before reloading.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of optimized sorting and distribution keys for query performance.</a:t>
            </a:r>
          </a:p>
          <a:p>
            <a:endParaRPr lang="en-IN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1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06479-C443-5DF4-F20A-403A1F68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05" y="0"/>
            <a:ext cx="692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7E25-FBDF-3D6A-9B99-5A53A24B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E859D-0B82-A6D6-14AA-21EB38867BD8}"/>
              </a:ext>
            </a:extLst>
          </p:cNvPr>
          <p:cNvSpPr txBox="1"/>
          <p:nvPr/>
        </p:nvSpPr>
        <p:spPr>
          <a:xfrm>
            <a:off x="1542349" y="2593910"/>
            <a:ext cx="9107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Preactions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Postactions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Truncate stage tables or clean up partial loads.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Postactions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Maintain metadata (e.g., audit logs).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Batching and Parallelism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Efficient batch processing and parallel writes 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Compression and Encoding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 of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ZSTD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optimal storage and performance.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 and Idempotency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Ensure the load process can be restarted without data loss.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Distribution Style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KEY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dimensions and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EVEN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staging tables.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Sort Keys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Optimized for common query patterns (e.g.,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date_id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Monitoring and Alerting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CloudWatch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monitor Glue jobs and Redshift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DED0-A15F-3FE7-E2D2-BD6AD7FD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4773"/>
            <a:ext cx="7729728" cy="1188720"/>
          </a:xfrm>
        </p:spPr>
        <p:txBody>
          <a:bodyPr/>
          <a:lstStyle/>
          <a:p>
            <a:r>
              <a:rPr lang="en-US" dirty="0"/>
              <a:t>MONITORING,ALERTING and ORCHESTRATION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59F67-AEBD-AA12-804E-8B6637A75C81}"/>
              </a:ext>
            </a:extLst>
          </p:cNvPr>
          <p:cNvSpPr txBox="1"/>
          <p:nvPr/>
        </p:nvSpPr>
        <p:spPr>
          <a:xfrm>
            <a:off x="881531" y="2379306"/>
            <a:ext cx="110845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Monitoring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the ETL pipeline using AWS CloudWatch.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Alerting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on job failures or anomalies using SNS and CloudWatch Alarms.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Orchestration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 the pipeline using AWS Step Functions or Apache Airflow.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Track Glue job metrics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Execution time, job status, memory, and CPU usage.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Custom Metrics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Set up custom CloudWatch metrics to monitor specific steps or data quality issues in the pipeline.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Logs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 detailed logs from Glue jobs for debugging and performance analysis.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CloudWatch Alarms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Set alarms for job failures, execution delays, or resource bottlenecks.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SNS Notifications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Receive email/SMS alerts when jobs fail or performance issues arise.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Automated Responses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Trigger automated Lambda functions to retry jobs or notify the operations team.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Step-by-step orchestration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Orchestrate the ETL pipeline with defined steps and dependencies.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Automatic retries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Configure automatic retries for job failures or errors.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Parallel execution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Handle multiple workflows in parallel for high efficiency.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Define custom failure paths to handle errors gracefully.</a:t>
            </a: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BD72-F396-5C34-806F-9C2F8D9D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5484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Governance, Visualization, and Data Security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3C2A5-7150-AEF0-710D-1E29F618E6F4}"/>
              </a:ext>
            </a:extLst>
          </p:cNvPr>
          <p:cNvSpPr txBox="1"/>
          <p:nvPr/>
        </p:nvSpPr>
        <p:spPr>
          <a:xfrm>
            <a:off x="404138" y="2444620"/>
            <a:ext cx="115179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Governance starts with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lineage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which tracks data through its lifecycle from source to destination.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We can easily track the origin of data, transformations applied, and how it is being consumed.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Auditability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a key feature, ensuring that detailed logs and metadata are kept for auditing and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compliance requirements.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have built-in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quality rules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that run at each stage to ensure that invalid data doesn’t pass through the pipeline.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This ensures the trustworthiness of the reports and insights generated.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Version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 data ensures we can trace back to a specific version of the dataset, which is important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for regulatory audits and resolving discrepancies.</a:t>
            </a:r>
          </a:p>
        </p:txBody>
      </p:sp>
    </p:spTree>
    <p:extLst>
      <p:ext uri="{BB962C8B-B14F-4D97-AF65-F5344CB8AC3E}">
        <p14:creationId xmlns:p14="http://schemas.microsoft.com/office/powerpoint/2010/main" val="82716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247B-66BA-55B6-EB80-7FB54AC1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Governance with AWS Lake 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8A5F7-EFF4-CC5D-0459-67718D7BC566}"/>
              </a:ext>
            </a:extLst>
          </p:cNvPr>
          <p:cNvSpPr txBox="1"/>
          <p:nvPr/>
        </p:nvSpPr>
        <p:spPr>
          <a:xfrm>
            <a:off x="475861" y="2673264"/>
            <a:ext cx="11393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Lake Formation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enables us to enforce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fine-grained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allowing role-based access to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certain rows or columns based on the sensitivity of the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Lake Formation also allows us to set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tag-based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define security policies at the column and row level,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compliance with privacy regulations like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GDPR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masking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helps protect sensitive information (e.g., PII) by only showing the required portions to authorized users.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maintain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audit trails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track who accessed the data and what modifications were made,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transparency and compliance.</a:t>
            </a: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5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F33A-48C9-FE65-73BE-7C024641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in the ETL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87A5A-BE57-3897-0127-2CE8E65A59D3}"/>
              </a:ext>
            </a:extLst>
          </p:cNvPr>
          <p:cNvSpPr txBox="1"/>
          <p:nvPr/>
        </p:nvSpPr>
        <p:spPr>
          <a:xfrm>
            <a:off x="501529" y="2673264"/>
            <a:ext cx="115689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Data security is a priority across the entire pipeline: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Encryption at rest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enabled for all storage points, such as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S3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using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KMS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(Key Management Service).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Encryption in transit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all communication between services like Glue, S3, and Redshift is secure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using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TLS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(Transport Layer Security).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Role-based access control (RBAC)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only authorized users can run jobs or access sensitive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For fields that contain personally identifiable information (PII), we can implement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column-level encryption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ensuring only authorized personnel can access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30046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CB48-BEAB-1B6E-8A2A-98A9DB58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038E-AE8E-7647-3A86-6314B17D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Data Engineer with over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6 years of experience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 designing, developing, and optimizing data pipelines for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batch and streaming processes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/>
              <a:t>I am from Vijayawada, Andhra Pradesh</a:t>
            </a:r>
          </a:p>
          <a:p>
            <a:r>
              <a:rPr lang="en-US" dirty="0"/>
              <a:t>Been solving a lot of data problems in the </a:t>
            </a:r>
            <a:r>
              <a:rPr lang="en-US" dirty="0" err="1"/>
              <a:t>InsureTech</a:t>
            </a:r>
            <a:r>
              <a:rPr lang="en-US" dirty="0"/>
              <a:t> Space</a:t>
            </a:r>
          </a:p>
          <a:p>
            <a:r>
              <a:rPr lang="en-US" dirty="0"/>
              <a:t>Currently working as a Data Engineer in MetLife Insurance</a:t>
            </a:r>
          </a:p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Expertise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Python, SQL, Spark, Data Modelling, AWS, GCP, Azure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03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C537-450E-384B-C241-C0AC826A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CB949-242F-26CF-6479-09C61211A4B3}"/>
              </a:ext>
            </a:extLst>
          </p:cNvPr>
          <p:cNvSpPr txBox="1"/>
          <p:nvPr/>
        </p:nvSpPr>
        <p:spPr>
          <a:xfrm>
            <a:off x="633831" y="2673264"/>
            <a:ext cx="10924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provides an intuitive and scalable platform for building dynamic dashboards.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can build custom reports and interactive dashboards that allow users to drill down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into specific metrics (e.g., sales by product category, refunds by seller).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supports real-time updates through auto-refresh, ensuring business users always have the latest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apply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role-based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limit who can access certain reports or dashboards,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data security at the visualization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3059-6016-F734-0ED8-7BC5B22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and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02DF-DB05-8447-B589-060264C273D2}"/>
              </a:ext>
            </a:extLst>
          </p:cNvPr>
          <p:cNvSpPr txBox="1"/>
          <p:nvPr/>
        </p:nvSpPr>
        <p:spPr>
          <a:xfrm>
            <a:off x="496550" y="2892490"/>
            <a:ext cx="11198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Unit testing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each transformation and rule applied to the data works as expected, catching any issues early.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Integration tests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validate the entire flow from ingestion to loading into the data warehouse.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have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validation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rules to verify that all records meet quality standards before they are loaded into Redshift,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preventing bad data from polluting reports.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Schema validation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any changes in the schema (e.g., new columns) are caught and addressed in the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pipeline before they affect downstream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4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80F4-8FCD-55B4-E36D-A0116E5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the Data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E1DEE-F45E-0B0C-6B62-4BCB68F76C01}"/>
              </a:ext>
            </a:extLst>
          </p:cNvPr>
          <p:cNvSpPr txBox="1"/>
          <p:nvPr/>
        </p:nvSpPr>
        <p:spPr>
          <a:xfrm>
            <a:off x="423714" y="2715208"/>
            <a:ext cx="11768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Glue auto-scaling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as the data volume grows, Glue jobs can scale dynamically, reducing operational overhead.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offers the ability to scale compute resources independently from storage,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optimizing both performance and cost.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S3’s elastic storage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capabilities allow it to handle the high volume of CDC data, while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partitioning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 both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S3 and Redshift ensures that queries and processing are fast and efficient, even with massive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5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F84062-FB6C-3FBC-3A83-EC390CB0990F}"/>
              </a:ext>
            </a:extLst>
          </p:cNvPr>
          <p:cNvSpPr/>
          <p:nvPr/>
        </p:nvSpPr>
        <p:spPr>
          <a:xfrm>
            <a:off x="2833071" y="2505670"/>
            <a:ext cx="65258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01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5114-289D-E407-3182-DDE59131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871" y="358202"/>
            <a:ext cx="7729728" cy="1188720"/>
          </a:xfrm>
        </p:spPr>
        <p:txBody>
          <a:bodyPr/>
          <a:lstStyle/>
          <a:p>
            <a:r>
              <a:rPr lang="en-IN" dirty="0">
                <a:solidFill>
                  <a:srgbClr val="0E0E0E"/>
                </a:solidFill>
                <a:effectLst/>
              </a:rPr>
              <a:t>Key Challenges and Impact</a:t>
            </a:r>
            <a:r>
              <a:rPr lang="en-IN" dirty="0">
                <a:solidFill>
                  <a:srgbClr val="0E0E0E"/>
                </a:solidFill>
              </a:rPr>
              <a:t> I Worked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0AF-D81A-A201-6BF1-0260E1E2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304" y="1726163"/>
            <a:ext cx="11760863" cy="3771268"/>
          </a:xfrm>
        </p:spPr>
        <p:txBody>
          <a:bodyPr/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Cut operational costs by 15% through optimised ETL processes, including improvements in selecting the right spark configs, compression algorithms, hashing algorithms for deduplication, handling database locks via isolations, alerting, monitoring, and short circuit techniques.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I developed an IoT-based analytics platform on AWS, handling data ingestion, analysis, and visualization. The platform provides valuable insights into industrial machines and reduces the need for over 30 on-site workers. Throughout the project, I took on multiple roles including data engineer, data analyst, infrastructure and platform engineer.</a:t>
            </a: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33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205-3867-9B70-50B1-BAD027ED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50"/>
            <a:ext cx="7729728" cy="118872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4A617-940C-4B71-6F87-129E6737E280}"/>
              </a:ext>
            </a:extLst>
          </p:cNvPr>
          <p:cNvSpPr txBox="1"/>
          <p:nvPr/>
        </p:nvSpPr>
        <p:spPr>
          <a:xfrm>
            <a:off x="660089" y="1744826"/>
            <a:ext cx="108718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are assigned the task of designing the backend ETL pipeline and data warehouse for large e-commerce players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Amazon Shopping App. Here you are required to store all the information about products, brands, categories,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sub-categories, sellers, customers, orders, sales, shipping and delivery. The solution should include the tech stack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batch processing where the source of the data is product OLTP system. </a:t>
            </a:r>
          </a:p>
          <a:p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backend data warehouse should be able to solve for the following business scenarios: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Provide the Product Organisations about the growth/depreciation trends and categorise the products by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quantities Month over Month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Study Seller Behaviour and Statistics (both at individual and demographic level) to categorise them into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high, medium and low buckets based on quality of service (consider sales, returns &amp; refunds)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Study Consumer Behaviour and Statistics (both at individual and demographic level) to categorise them into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high, medium and low buckets based on quality (consider buy, return &amp; refund), spends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(consider sales transaction amount) and frequency (consider transaction counts)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904A-4B5E-03D2-70E8-CCE5C7DD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501"/>
            <a:ext cx="7729728" cy="118872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4981F-4243-118C-8038-22AAD2D271C5}"/>
              </a:ext>
            </a:extLst>
          </p:cNvPr>
          <p:cNvSpPr txBox="1"/>
          <p:nvPr/>
        </p:nvSpPr>
        <p:spPr>
          <a:xfrm>
            <a:off x="102636" y="2341983"/>
            <a:ext cx="122681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Consistency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Source database (PostgreSQL RDS) maintains ACID compliance, and microservices provide clean, timely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DMS Configuration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AWS DMS correctly captures CDC changes and streams them without interruptions.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Source Data Quality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Source data schema remains stable, without aggressive schema drifts.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Infrastructure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High availability and reliability of AWS services (DMS, Glue, Redshift, S3, etc.).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Redshift Performance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Cluster auto-scaling handles ETL load, and query performance is optimized.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IAM Roles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Permissions are correctly configured for secure inter-service communication.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Network Stability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No network latency or connectivity issues between AWS services.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Assumed data growth is manageable, and architecture can scale horizontally.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Visualization Compatibility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fully compatible with the Redshift data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2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DC2D-8173-FB19-CF94-A839FAB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210"/>
            <a:ext cx="7729728" cy="1188720"/>
          </a:xfrm>
        </p:spPr>
        <p:txBody>
          <a:bodyPr/>
          <a:lstStyle/>
          <a:p>
            <a:r>
              <a:rPr lang="en-US" dirty="0"/>
              <a:t>Data MODEL for OLTP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9C2E9-6F05-CE9A-30BB-BBB2A233122E}"/>
              </a:ext>
            </a:extLst>
          </p:cNvPr>
          <p:cNvSpPr txBox="1"/>
          <p:nvPr/>
        </p:nvSpPr>
        <p:spPr>
          <a:xfrm>
            <a:off x="1351143" y="1773848"/>
            <a:ext cx="9489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Capture transactional data for a large-scale e-commerce platform.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Tables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product details, stock levels, pricing.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Contains seller information, licenses, and demographic segments.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Orders &amp;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Order_Items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Separates orders and individual product details for flexible reporting.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Stores customer profiles, including prime membership status.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Links orders to payment methods and amounts.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Manages product return information and refunds.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Shipping &amp; Delivery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order shipments, delivery statuses, and carrier info.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Foreign keys ensure data integrity between products, orders, sellers, and customers.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Designed for high scalability, supporting millions of transactions with minimal redundancy.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Rationale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Structured to enable efficient queries and transformations for reporting and analytics.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Optimized for CDC ingestion to capture incremental changes in real-time.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1E2BF-A0F9-E71C-7315-895CB5AA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87" y="0"/>
            <a:ext cx="784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EE-542F-BB17-C177-AC30E44E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BF16-0BE0-BEAF-7AE3-43F642A4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905"/>
            <a:ext cx="7729728" cy="1188720"/>
          </a:xfrm>
        </p:spPr>
        <p:txBody>
          <a:bodyPr/>
          <a:lstStyle/>
          <a:p>
            <a:r>
              <a:rPr lang="en-US" dirty="0" err="1"/>
              <a:t>ARChitecture</a:t>
            </a:r>
            <a:r>
              <a:rPr lang="en-US" dirty="0"/>
              <a:t>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4C5FD-CA4F-8533-EEF1-589E7C46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6" y="1548455"/>
            <a:ext cx="10030407" cy="51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A77E50-7241-CA72-8D17-3325ABA3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533"/>
            <a:ext cx="7729728" cy="1188720"/>
          </a:xfrm>
        </p:spPr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EBA17-C108-1BAD-FDA1-DFBC3E9DE722}"/>
              </a:ext>
            </a:extLst>
          </p:cNvPr>
          <p:cNvSpPr txBox="1"/>
          <p:nvPr/>
        </p:nvSpPr>
        <p:spPr>
          <a:xfrm>
            <a:off x="412816" y="1922106"/>
            <a:ext cx="11366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Approach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Change Data Capture (CDC)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extract real-time incremental changes from the OLTP database.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Tools &amp; Tech Stack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DMS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changes from PostgreSQL (OLTP) via Write-Ahead Logs (WAL).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S3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Used as a raw layer for raw CDC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Why CDC?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Real-Time Updates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only changes (inserts, updates, deletes) for efficient data movement.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Minimizes DB Overhead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CDC uses transaction logs (WAL), avoiding direct database queries and reducing lock contention.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Scalable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Optimized for high-frequency data changes at Amazon scale without full table scans.</a:t>
            </a:r>
          </a:p>
          <a:p>
            <a:endParaRPr lang="en-IN" dirty="0">
              <a:solidFill>
                <a:srgbClr val="0E0E0E"/>
              </a:solidFill>
              <a:latin typeface=".SF NS"/>
            </a:endParaRP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latin typeface=".SF NS"/>
              </a:rPr>
              <a:t>References: </a:t>
            </a:r>
            <a:r>
              <a:rPr lang="en-IN" dirty="0">
                <a:solidFill>
                  <a:srgbClr val="0E0E0E"/>
                </a:solidFill>
                <a:latin typeface=".SF NS"/>
                <a:hlinkClick r:id="rId2"/>
              </a:rPr>
              <a:t>https://www.dataengineeringweekly.com/p/evaluating-change-data-capture-tools</a:t>
            </a:r>
            <a:r>
              <a:rPr lang="en-IN" dirty="0">
                <a:solidFill>
                  <a:srgbClr val="0E0E0E"/>
                </a:solidFill>
                <a:latin typeface=".SF NS"/>
              </a:rPr>
              <a:t> 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498640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{B2A9279B-B8F8-124B-A038-2CFF1B922289}tf10001120</Template>
  <TotalTime>278</TotalTime>
  <Words>2538</Words>
  <Application>Microsoft Macintosh PowerPoint</Application>
  <PresentationFormat>Widescreen</PresentationFormat>
  <Paragraphs>168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.AppleSystemUIFontMonospaced</vt:lpstr>
      <vt:lpstr>.SF NS</vt:lpstr>
      <vt:lpstr>Arial</vt:lpstr>
      <vt:lpstr>Calibri</vt:lpstr>
      <vt:lpstr>Gill Sans MT</vt:lpstr>
      <vt:lpstr>Parcel</vt:lpstr>
      <vt:lpstr>Craft Demo (Amazon ETL Pipeline)</vt:lpstr>
      <vt:lpstr>About me</vt:lpstr>
      <vt:lpstr>Key Challenges and Impact I Worked</vt:lpstr>
      <vt:lpstr>Case Study</vt:lpstr>
      <vt:lpstr>Assumptions</vt:lpstr>
      <vt:lpstr>Data MODEL for OLTP</vt:lpstr>
      <vt:lpstr>PowerPoint Presentation</vt:lpstr>
      <vt:lpstr>ARChitecture overview</vt:lpstr>
      <vt:lpstr>INGESTION</vt:lpstr>
      <vt:lpstr>Best Practices &amp; Design Decisions for Ingestion</vt:lpstr>
      <vt:lpstr>Transform Section Overview</vt:lpstr>
      <vt:lpstr>Security and best practices</vt:lpstr>
      <vt:lpstr>LOAD SECTION OVERVIEW</vt:lpstr>
      <vt:lpstr>PowerPoint Presentation</vt:lpstr>
      <vt:lpstr>BEST PRACTICES</vt:lpstr>
      <vt:lpstr>MONITORING,ALERTING and ORCHESTRATION</vt:lpstr>
      <vt:lpstr>Governance, Visualization, and Data Security Overview</vt:lpstr>
      <vt:lpstr>Governance with AWS Lake Formation</vt:lpstr>
      <vt:lpstr>Data Security in the ETL Pipeline</vt:lpstr>
      <vt:lpstr>Visualization</vt:lpstr>
      <vt:lpstr>Automated Testing and Validation</vt:lpstr>
      <vt:lpstr>Scalability of the Data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74</cp:revision>
  <dcterms:created xsi:type="dcterms:W3CDTF">2024-09-08T06:29:23Z</dcterms:created>
  <dcterms:modified xsi:type="dcterms:W3CDTF">2024-09-11T07:30:49Z</dcterms:modified>
</cp:coreProperties>
</file>