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86"/>
  </p:normalViewPr>
  <p:slideViewPr>
    <p:cSldViewPr snapToGrid="0">
      <p:cViewPr varScale="1">
        <p:scale>
          <a:sx n="137" d="100"/>
          <a:sy n="137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6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5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2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4481C7-0138-F44B-8530-CFF53F76526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583E7F-33B8-C440-A45E-C3BE4347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engineeringweekly.com/p/evaluating-change-data-capture-too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9B5D-C957-B4E5-D075-6AB95EDA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24475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Craft Demo (Amazon ETL Pipeline)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91DF-4CA5-9192-74FE-544C25B8E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429000"/>
            <a:ext cx="6801612" cy="12398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FE9C-6EF2-CFD2-F3DA-BABD4E69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65" y="35820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Best Practices &amp; Design Decisions for Ingestion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F803-391F-FAB8-E2D1-249A49A530C0}"/>
              </a:ext>
            </a:extLst>
          </p:cNvPr>
          <p:cNvSpPr txBox="1"/>
          <p:nvPr/>
        </p:nvSpPr>
        <p:spPr>
          <a:xfrm>
            <a:off x="651400" y="1883431"/>
            <a:ext cx="108891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 Full Load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Will Utilize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first full load, capturing historical data into S3 before transforming and loading into 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Redshift with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 Full-Load: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Switch to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CDC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real-time updates, pushing changes to S3 before loading into Redshift.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Design Choices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S3 as Staging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Ensures decoupling of ingestion from transformation and scalable data storage.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Partition S3 data (daily/hourly) for optimized querying and cost control.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Schema Evolution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Glue Data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handle schema changes automatically.</a:t>
            </a:r>
          </a:p>
          <a:p>
            <a:r>
              <a:rPr lang="en-IN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High Availability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Multi-AZ DMS replication and S3 redundancy for fault tolerance.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5.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Data Consistency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DMS checkpointing and Redshift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MERGE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statements to ensure accuracy.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6.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Security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Encrypt data in S3 and enforce IAM role-based access.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7.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Scalability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: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Ensure DMS and Redshift can scale as data volumes grow, with efficient CDC batching windows.</a:t>
            </a:r>
          </a:p>
          <a:p>
            <a:r>
              <a:rPr lang="en-IN" dirty="0">
                <a:solidFill>
                  <a:srgbClr val="0E0E0E"/>
                </a:solidFill>
                <a:latin typeface=".SF NS"/>
                <a:cs typeface="Calibri" panose="020F0502020204030204" pitchFamily="34" charset="0"/>
              </a:rPr>
              <a:t>	8.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Error Handling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CloudWatch alarms and retries ensure smooth operation in case of failures.</a:t>
            </a:r>
          </a:p>
        </p:txBody>
      </p:sp>
    </p:spTree>
    <p:extLst>
      <p:ext uri="{BB962C8B-B14F-4D97-AF65-F5344CB8AC3E}">
        <p14:creationId xmlns:p14="http://schemas.microsoft.com/office/powerpoint/2010/main" val="235043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903A-6B29-26A7-127F-8AA1680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32847"/>
            <a:ext cx="7729728" cy="1188720"/>
          </a:xfrm>
        </p:spPr>
        <p:txBody>
          <a:bodyPr/>
          <a:lstStyle/>
          <a:p>
            <a:r>
              <a:rPr lang="en-US" dirty="0"/>
              <a:t>Data Processing </a:t>
            </a:r>
            <a:r>
              <a:rPr lang="en-US" dirty="0" err="1"/>
              <a:t>Stratergy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275E2-47CE-3612-5518-E6EA15BBFDEB}"/>
              </a:ext>
            </a:extLst>
          </p:cNvPr>
          <p:cNvSpPr txBox="1"/>
          <p:nvPr/>
        </p:nvSpPr>
        <p:spPr>
          <a:xfrm>
            <a:off x="513574" y="2024743"/>
            <a:ext cx="116265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Medallion Architecture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Bronze (S3)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Stores raw data from DMS CDC.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Silver (S3)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Data quality checks, cleansing, and transformations using AWS Glue.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Gold (Redshift)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Final enriched data for analytics and reporting.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Why Medallion?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Traceability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Provides full data lineage and allows for reprocessing if needed.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Separation of Concerns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Isolates raw, cleaned, and final data stages for better management.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Optimized Performance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Query only from the Gold layer in Redshift for fast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SCD Type 2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Selective Use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Implemented for critical dimensions (e.g.,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Customers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IN" dirty="0">
                <a:solidFill>
                  <a:srgbClr val="0E0E0E"/>
                </a:solidFill>
                <a:effectLst/>
                <a:latin typeface=".AppleSystemUIFontMonospaced"/>
              </a:rPr>
              <a:t>Products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) to track historical changes.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Why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Essential for historical data analysis and auditing, but avoided for non-critical dimensions to reduce overhead.</a:t>
            </a:r>
          </a:p>
        </p:txBody>
      </p:sp>
    </p:spTree>
    <p:extLst>
      <p:ext uri="{BB962C8B-B14F-4D97-AF65-F5344CB8AC3E}">
        <p14:creationId xmlns:p14="http://schemas.microsoft.com/office/powerpoint/2010/main" val="4798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CB48-BEAB-1B6E-8A2A-98A9DB58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38E-AE8E-7647-3A86-6314B17D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 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Data Engineer with over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6 years of experience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in designing, developing, and optimizing data pipelines for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batch and streaming processes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/>
              <a:t>I am from Vijayawada, Andhra Pradesh</a:t>
            </a:r>
          </a:p>
          <a:p>
            <a:r>
              <a:rPr lang="en-US" dirty="0"/>
              <a:t>Been solving a lot of data problems in the </a:t>
            </a:r>
            <a:r>
              <a:rPr lang="en-US" dirty="0" err="1"/>
              <a:t>InsureTech</a:t>
            </a:r>
            <a:r>
              <a:rPr lang="en-US" dirty="0"/>
              <a:t> Space</a:t>
            </a:r>
          </a:p>
          <a:p>
            <a:r>
              <a:rPr lang="en-US" dirty="0"/>
              <a:t>Currently working as a Data Engineer in MetLife Insurance</a:t>
            </a:r>
          </a:p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Expertise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Python, SQL, Spark, Data Modelling, AWS, GCP, Azure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5114-289D-E407-3182-DDE59131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71" y="358202"/>
            <a:ext cx="7729728" cy="1188720"/>
          </a:xfrm>
        </p:spPr>
        <p:txBody>
          <a:bodyPr/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Key Challenges and Impact</a:t>
            </a:r>
            <a:r>
              <a:rPr lang="en-IN" b="1" dirty="0">
                <a:solidFill>
                  <a:srgbClr val="0E0E0E"/>
                </a:solidFill>
                <a:latin typeface=".SF NS"/>
              </a:rPr>
              <a:t> I Worked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20AF-D81A-A201-6BF1-0260E1E24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304" y="1726163"/>
            <a:ext cx="11760863" cy="3771268"/>
          </a:xfrm>
        </p:spPr>
        <p:txBody>
          <a:bodyPr/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Cut operational costs by 15% through optimised ETL processes, including improvements in selecting the right spark configs, compression algorithms, hashing algorithms for deduplication, handling database locks via isolations, alerting, monitoring, and short circuit techniques.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I developed an IoT-based analytics platform on AWS, handling data ingestion, analysis, and visualization. The platform provides valuable insights into industrial machines and reduces the need for over 30 on-site workers. Throughout the project, I took on multiple roles including data engineer, data analyst, infrastructure and platform engineer.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33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7205-3867-9B70-50B1-BAD027ED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50"/>
            <a:ext cx="7729728" cy="118872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4A617-940C-4B71-6F87-129E6737E280}"/>
              </a:ext>
            </a:extLst>
          </p:cNvPr>
          <p:cNvSpPr txBox="1"/>
          <p:nvPr/>
        </p:nvSpPr>
        <p:spPr>
          <a:xfrm>
            <a:off x="660089" y="1744826"/>
            <a:ext cx="108718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are assigned the task of designing the backend ETL pipeline and data warehouse for large e-commerce players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Amazon Shopping App. Here you are required to store all the information about products, brands, categories,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sub-categories, sellers, customers, orders, sales, shipping and delivery. The solution should include the tech stack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batch processing where the source of the data is product OLTP system. </a:t>
            </a:r>
          </a:p>
          <a:p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backend data warehouse should be able to solve for the following business scenarios: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Provide the Product Organisations about the growth/depreciation trends and categorise the products by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quantities Month over Month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Study Seller Behaviour and Statistics (both at individual and demographic level) to categorise them into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high, medium and low buckets based on quality of service (consider sales, returns &amp; refunds)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Study Consumer Behaviour and Statistics (both at individual and demographic level) to categorise them into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high, medium and low buckets based on quality (consider buy, return &amp; refund), spends </a:t>
            </a:r>
            <a:b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(consider sales transaction amount) and frequency (consider transaction counts) </a:t>
            </a: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904A-4B5E-03D2-70E8-CCE5C7DD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9501"/>
            <a:ext cx="7729728" cy="118872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9671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DC2D-8173-FB19-CF94-A839FAB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0210"/>
            <a:ext cx="7729728" cy="1188720"/>
          </a:xfrm>
        </p:spPr>
        <p:txBody>
          <a:bodyPr/>
          <a:lstStyle/>
          <a:p>
            <a:r>
              <a:rPr lang="en-US" dirty="0"/>
              <a:t>Data MODEL for OLTP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9C2E9-6F05-CE9A-30BB-BBB2A233122E}"/>
              </a:ext>
            </a:extLst>
          </p:cNvPr>
          <p:cNvSpPr txBox="1"/>
          <p:nvPr/>
        </p:nvSpPr>
        <p:spPr>
          <a:xfrm>
            <a:off x="1351143" y="1773848"/>
            <a:ext cx="9489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Capture transactional data for a large-scale e-commerce platform.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Tables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product details, stock levels, pricing.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Sellers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Contains seller information, licenses, and demographic segments.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Orders &amp; </a:t>
            </a:r>
            <a:r>
              <a:rPr lang="en-IN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Order_Items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Separates orders and individual product details for flexible reporting.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Stores customer profiles, including prime membership status.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Links orders to payment methods and amounts.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Manages product return information and refunds.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Shipping &amp; Delivery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Tracks order shipments, delivery statuses, and carrier info.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Foreign keys ensure data integrity between products, orders, sellers, and customers.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Designed for high scalability, supporting millions of transactions with minimal redundancy.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Rationale</a:t>
            </a:r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Structured to enable efficient queries and transformations for reporting and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Optimized for CDC ingestion to capture incremental changes in real-time.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1E2BF-A0F9-E71C-7315-895CB5A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87" y="0"/>
            <a:ext cx="784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EE-542F-BB17-C177-AC30E44E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BF16-0BE0-BEAF-7AE3-43F642A4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6905"/>
            <a:ext cx="7729728" cy="1188720"/>
          </a:xfrm>
        </p:spPr>
        <p:txBody>
          <a:bodyPr/>
          <a:lstStyle/>
          <a:p>
            <a:r>
              <a:rPr lang="en-US" dirty="0" err="1"/>
              <a:t>ARChitecture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35763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A77E50-7241-CA72-8D17-3325ABA3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533"/>
            <a:ext cx="7729728" cy="1188720"/>
          </a:xfrm>
        </p:spPr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EBA17-C108-1BAD-FDA1-DFBC3E9DE722}"/>
              </a:ext>
            </a:extLst>
          </p:cNvPr>
          <p:cNvSpPr txBox="1"/>
          <p:nvPr/>
        </p:nvSpPr>
        <p:spPr>
          <a:xfrm>
            <a:off x="412816" y="1922106"/>
            <a:ext cx="11366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Approach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Change Data Capture (CDC)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 to extract real-time incremental changes from the OLTP database.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Tools &amp; Tech Stack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DMS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changes from PostgreSQL (OLTP) via Write-Ahead Logs (WAL).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S3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Used as a staging layer for raw CDC data.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AWS Glue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Performs data transformations before loading into the data warehouse.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Amazon Redshift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Final destination for processed data, enabling fast querying and analytics.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Why CDC?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Real-Time Updates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Captures only changes (inserts, updates, deletes) for efficient data movement.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Minimizes DB Overhead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CDC uses transaction logs, avoiding direct database queries and reducing lock contention.</a:t>
            </a:r>
          </a:p>
          <a:p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	• </a:t>
            </a:r>
            <a:r>
              <a:rPr lang="en-IN" b="1" dirty="0">
                <a:solidFill>
                  <a:srgbClr val="0E0E0E"/>
                </a:solidFill>
                <a:effectLst/>
                <a:latin typeface=".SF NS"/>
              </a:rPr>
              <a:t>Scalable</a:t>
            </a:r>
            <a:r>
              <a:rPr lang="en-IN" dirty="0">
                <a:solidFill>
                  <a:srgbClr val="0E0E0E"/>
                </a:solidFill>
                <a:effectLst/>
                <a:latin typeface=".SF NS"/>
              </a:rPr>
              <a:t>: Optimized for high-frequency data changes at Amazon scale without full table scans.</a:t>
            </a:r>
          </a:p>
          <a:p>
            <a:endParaRPr lang="en-IN" dirty="0">
              <a:solidFill>
                <a:srgbClr val="0E0E0E"/>
              </a:solidFill>
              <a:latin typeface=".SF NS"/>
            </a:endParaRPr>
          </a:p>
          <a:p>
            <a:endParaRPr lang="en-IN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IN" dirty="0">
                <a:solidFill>
                  <a:srgbClr val="0E0E0E"/>
                </a:solidFill>
                <a:latin typeface=".SF NS"/>
              </a:rPr>
              <a:t>References: </a:t>
            </a:r>
            <a:r>
              <a:rPr lang="en-IN" dirty="0">
                <a:solidFill>
                  <a:srgbClr val="0E0E0E"/>
                </a:solidFill>
                <a:latin typeface=".SF NS"/>
                <a:hlinkClick r:id="rId2"/>
              </a:rPr>
              <a:t>https://www.dataengineeringweekly.com/p/evaluating-change-data-capture-tools</a:t>
            </a:r>
            <a:r>
              <a:rPr lang="en-IN" dirty="0">
                <a:solidFill>
                  <a:srgbClr val="0E0E0E"/>
                </a:solidFill>
                <a:latin typeface=".SF NS"/>
              </a:rPr>
              <a:t> </a:t>
            </a:r>
            <a:endParaRPr lang="en-IN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498640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{B2A9279B-B8F8-124B-A038-2CFF1B922289}tf10001120</Template>
  <TotalTime>168</TotalTime>
  <Words>1100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.AppleSystemUIFontMonospaced</vt:lpstr>
      <vt:lpstr>.SF NS</vt:lpstr>
      <vt:lpstr>Arial</vt:lpstr>
      <vt:lpstr>Calibri</vt:lpstr>
      <vt:lpstr>Gill Sans MT</vt:lpstr>
      <vt:lpstr>Parcel</vt:lpstr>
      <vt:lpstr>Craft Demo (Amazon ETL Pipeline)</vt:lpstr>
      <vt:lpstr>About me</vt:lpstr>
      <vt:lpstr>Key Challenges and Impact I Worked</vt:lpstr>
      <vt:lpstr>Case Study</vt:lpstr>
      <vt:lpstr>Assumptions</vt:lpstr>
      <vt:lpstr>Data MODEL for OLTP</vt:lpstr>
      <vt:lpstr>PowerPoint Presentation</vt:lpstr>
      <vt:lpstr>ARChitecture overview</vt:lpstr>
      <vt:lpstr>INGESTION</vt:lpstr>
      <vt:lpstr>Best Practices &amp; Design Decisions for Ingestion</vt:lpstr>
      <vt:lpstr>Data Processing Stratergy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32</cp:revision>
  <dcterms:created xsi:type="dcterms:W3CDTF">2024-09-08T06:29:23Z</dcterms:created>
  <dcterms:modified xsi:type="dcterms:W3CDTF">2024-09-08T09:23:09Z</dcterms:modified>
</cp:coreProperties>
</file>