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342" r:id="rId3"/>
    <p:sldId id="258" r:id="rId5"/>
    <p:sldId id="259" r:id="rId6"/>
    <p:sldId id="260" r:id="rId7"/>
    <p:sldId id="261" r:id="rId8"/>
    <p:sldId id="343" r:id="rId9"/>
    <p:sldId id="344" r:id="rId10"/>
    <p:sldId id="262" r:id="rId11"/>
    <p:sldId id="263" r:id="rId12"/>
    <p:sldId id="345" r:id="rId13"/>
    <p:sldId id="264" r:id="rId14"/>
    <p:sldId id="265" r:id="rId15"/>
    <p:sldId id="346" r:id="rId16"/>
    <p:sldId id="347" r:id="rId17"/>
    <p:sldId id="266" r:id="rId18"/>
    <p:sldId id="349" r:id="rId19"/>
    <p:sldId id="267" r:id="rId20"/>
    <p:sldId id="268" r:id="rId21"/>
    <p:sldId id="269" r:id="rId22"/>
    <p:sldId id="270" r:id="rId23"/>
    <p:sldId id="271" r:id="rId24"/>
    <p:sldId id="362" r:id="rId25"/>
    <p:sldId id="287" r:id="rId26"/>
    <p:sldId id="288" r:id="rId27"/>
    <p:sldId id="364" r:id="rId28"/>
    <p:sldId id="365" r:id="rId29"/>
    <p:sldId id="289" r:id="rId30"/>
    <p:sldId id="290" r:id="rId31"/>
    <p:sldId id="291" r:id="rId32"/>
    <p:sldId id="366" r:id="rId33"/>
    <p:sldId id="367" r:id="rId34"/>
    <p:sldId id="292" r:id="rId35"/>
    <p:sldId id="368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19" autoAdjust="0"/>
    <p:restoredTop sz="94724" autoAdjust="0"/>
  </p:normalViewPr>
  <p:slideViewPr>
    <p:cSldViewPr>
      <p:cViewPr varScale="1">
        <p:scale>
          <a:sx n="66" d="100"/>
          <a:sy n="66" d="100"/>
        </p:scale>
        <p:origin x="16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t" anchorCtr="0" compatLnSpc="1"/>
          <a:lstStyle>
            <a:lvl1pPr defTabSz="967105" eaLnBrk="0" hangingPunct="0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t" anchorCtr="0" compatLnSpc="1"/>
          <a:lstStyle>
            <a:lvl1pPr algn="r" defTabSz="967105" eaLnBrk="0" hangingPunct="0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b" anchorCtr="0" compatLnSpc="1"/>
          <a:lstStyle>
            <a:lvl1pPr defTabSz="967105" eaLnBrk="0" hangingPunct="0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b" anchorCtr="0" compatLnSpc="1"/>
          <a:lstStyle>
            <a:lvl1pPr algn="r" defTabSz="967105" eaLnBrk="0" hangingPunct="0">
              <a:defRPr sz="1200">
                <a:latin typeface="Arial" panose="020B0604020202020204" pitchFamily="34" charset="0"/>
              </a:defRPr>
            </a:lvl1pPr>
          </a:lstStyle>
          <a:p>
            <a:fld id="{A88D0F93-2BA1-42AC-937D-BA14ACA5A47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51" tIns="47425" rIns="94851" bIns="47425" numCol="1" anchor="t" anchorCtr="0" compatLnSpc="1"/>
          <a:lstStyle>
            <a:lvl1pPr defTabSz="94805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51" tIns="47425" rIns="94851" bIns="47425" numCol="1" anchor="t" anchorCtr="0" compatLnSpc="1"/>
          <a:lstStyle>
            <a:lvl1pPr algn="r" defTabSz="94805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51" tIns="47425" rIns="94851" bIns="47425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51" tIns="47425" rIns="94851" bIns="47425" numCol="1" anchor="b" anchorCtr="0" compatLnSpc="1"/>
          <a:lstStyle>
            <a:lvl1pPr defTabSz="94805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51" tIns="47425" rIns="94851" bIns="47425" numCol="1" anchor="b" anchorCtr="0" compatLnSpc="1"/>
          <a:lstStyle>
            <a:lvl1pPr algn="r" defTabSz="94805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AD1FB94B-413E-4919-9B5E-ED2EBC033DB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6ABBA8-ADCB-4ECA-8842-D741B21CE523}" type="slidenum">
              <a:rPr lang="en-US"/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9969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969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D1E3F2-0736-4E49-9345-8DBDD848CD7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166CD-AD54-4A86-A320-5E0B9815AFB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2B4FC-BEAA-4B20-82A9-E50220DB5A0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B0BA9C-1173-476C-8EA3-54A3EE75A77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7D9D5-9F09-4EA2-86D8-0AF456A6A1B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D62F7-D049-4AA0-8EF6-E6A680C1856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D052C-9A55-498C-A8C7-2628C27E9D3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53D65-66F2-434B-A2F0-8FDBDBD2201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72C79-AE7D-4943-94DC-07C8B5F137A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B999-BCBB-495B-9A1E-53A42ACEFAD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6D7BA-7C04-42A5-BABE-11329501235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CDDA6-BDD8-4F90-A167-8804B46266D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8659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8660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8661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8662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8663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8664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2057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58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8667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8668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8669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155A2505-A00A-4E3B-B4CB-E96C076C154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B24-EF57-4D20-836A-0539FA9DC978}" type="slidenum">
              <a:rPr lang="en-US"/>
            </a:fld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</a:t>
            </a:r>
            <a:endParaRPr lang="en-US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folHlink"/>
                </a:solidFill>
              </a:rPr>
              <a:t>Counter:</a:t>
            </a:r>
            <a:r>
              <a:rPr lang="en-US" sz="2800" dirty="0"/>
              <a:t> A Sequential Circuit that counts pulses. Used for Event Counting, Frequency Division, Timing, and Control Operations.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C9-78B2-4034-9257-03C43E5B7F76}" type="slidenum">
              <a:rPr lang="en-US"/>
            </a:fld>
            <a:endParaRPr lang="en-US"/>
          </a:p>
        </p:txBody>
      </p:sp>
      <p:sp>
        <p:nvSpPr>
          <p:cNvPr id="100357" name="Rectangle 1029"/>
          <p:cNvSpPr>
            <a:spLocks noChangeArrowheads="1"/>
          </p:cNvSpPr>
          <p:nvPr/>
        </p:nvSpPr>
        <p:spPr bwMode="auto">
          <a:xfrm>
            <a:off x="685800" y="1752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0361" name="Rectangle 1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Counters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3</a:t>
            </a:r>
            <a:endParaRPr lang="en-US"/>
          </a:p>
        </p:txBody>
      </p:sp>
      <p:pic>
        <p:nvPicPr>
          <p:cNvPr id="100359" name="Picture 1031" descr="due09003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057400"/>
            <a:ext cx="3854450" cy="404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0362" name="Object 1034"/>
          <p:cNvGraphicFramePr>
            <a:graphicFrameLocks noChangeAspect="1"/>
          </p:cNvGraphicFramePr>
          <p:nvPr/>
        </p:nvGraphicFramePr>
        <p:xfrm>
          <a:off x="762000" y="2209800"/>
          <a:ext cx="36036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2" imgW="2552700" imgH="2752725" progId="Paint.Picture">
                  <p:embed/>
                </p:oleObj>
              </mc:Choice>
              <mc:Fallback>
                <p:oleObj name="Bitmap Image" r:id="rId2" imgW="2552700" imgH="2752725" progId="Paint.Picture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60362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3" name="Text Box 1035"/>
          <p:cNvSpPr txBox="1">
            <a:spLocks noChangeArrowheads="1"/>
          </p:cNvSpPr>
          <p:nvPr/>
        </p:nvSpPr>
        <p:spPr bwMode="auto">
          <a:xfrm>
            <a:off x="1828800" y="3733800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Truncated</a:t>
            </a:r>
            <a:endParaRPr lang="en-US"/>
          </a:p>
        </p:txBody>
      </p:sp>
      <p:sp>
        <p:nvSpPr>
          <p:cNvPr id="100364" name="Text Box 1036"/>
          <p:cNvSpPr txBox="1">
            <a:spLocks noChangeArrowheads="1"/>
          </p:cNvSpPr>
          <p:nvPr/>
        </p:nvSpPr>
        <p:spPr bwMode="auto">
          <a:xfrm>
            <a:off x="5791200" y="3733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Full Sequence </a:t>
            </a:r>
            <a:endParaRPr lang="en-US"/>
          </a:p>
        </p:txBody>
      </p:sp>
      <p:sp>
        <p:nvSpPr>
          <p:cNvPr id="100365" name="Text Box 1037"/>
          <p:cNvSpPr txBox="1">
            <a:spLocks noChangeArrowheads="1"/>
          </p:cNvSpPr>
          <p:nvPr/>
        </p:nvSpPr>
        <p:spPr bwMode="auto">
          <a:xfrm>
            <a:off x="1905000" y="6172200"/>
            <a:ext cx="559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Note: Clock pulse implied on transitions.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F9CC-17A4-41CF-B085-40A79FBBBC65}" type="slidenum">
              <a:rPr lang="en-US"/>
            </a:fld>
            <a:endParaRPr 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Timing Diagrams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1</a:t>
            </a:r>
            <a:endParaRPr lang="en-US"/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the timing relationships between the input clock and the outputs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, …</a:t>
            </a:r>
            <a:r>
              <a:rPr lang="en-US" i="1" dirty="0" err="1"/>
              <a:t>Q</a:t>
            </a:r>
            <a:r>
              <a:rPr lang="en-US" i="1" baseline="-25000" dirty="0" err="1"/>
              <a:t>n</a:t>
            </a:r>
            <a:r>
              <a:rPr lang="en-US" dirty="0"/>
              <a:t> of a counter.</a:t>
            </a:r>
            <a:endParaRPr lang="en-US" dirty="0"/>
          </a:p>
          <a:p>
            <a:r>
              <a:rPr lang="en-US" dirty="0"/>
              <a:t>For a 4-bit mod 16 counter, the output </a:t>
            </a:r>
            <a:r>
              <a:rPr lang="en-US" i="1" dirty="0"/>
              <a:t>Q</a:t>
            </a:r>
            <a:r>
              <a:rPr lang="en-US" baseline="-25000" dirty="0"/>
              <a:t>0</a:t>
            </a:r>
            <a:r>
              <a:rPr lang="en-US" dirty="0"/>
              <a:t> changes for every clock pulse,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changes on every two clock pulses,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on four, and 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 on 8 clocks.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775E-F5E6-44AC-A4B0-6EBA511DCB36}" type="slidenum">
              <a:rPr lang="en-US"/>
            </a:fld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Timing Diagrams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2</a:t>
            </a:r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outputs (</a:t>
            </a:r>
            <a:r>
              <a:rPr lang="en-US" sz="2800" i="1"/>
              <a:t>Q</a:t>
            </a:r>
            <a:r>
              <a:rPr lang="en-US" sz="2800" baseline="-25000"/>
              <a:t>0</a:t>
            </a:r>
            <a:r>
              <a:rPr lang="en-US" sz="2800"/>
              <a:t> </a:t>
            </a:r>
            <a:r>
              <a:rPr lang="en-US" sz="2800">
                <a:sym typeface="Wingdings" panose="05000000000000000000" pitchFamily="2" charset="2"/>
              </a:rPr>
              <a:t></a:t>
            </a:r>
            <a:r>
              <a:rPr lang="en-US" sz="2800">
                <a:sym typeface="Symbol" panose="05050102010706020507" pitchFamily="18" charset="2"/>
              </a:rPr>
              <a:t> </a:t>
            </a:r>
            <a:r>
              <a:rPr lang="en-US" sz="2800" i="1"/>
              <a:t>Q</a:t>
            </a:r>
            <a:r>
              <a:rPr lang="en-US" sz="2800" baseline="-25000">
                <a:sym typeface="Symbol" panose="05050102010706020507" pitchFamily="18" charset="2"/>
              </a:rPr>
              <a:t>3</a:t>
            </a:r>
            <a:r>
              <a:rPr lang="en-US" sz="2800">
                <a:sym typeface="Symbol" panose="05050102010706020507" pitchFamily="18" charset="2"/>
              </a:rPr>
              <a:t>) of the counter can be used as frequency dividers with </a:t>
            </a:r>
            <a:r>
              <a:rPr lang="en-US" sz="2800" i="1"/>
              <a:t>Q</a:t>
            </a:r>
            <a:r>
              <a:rPr lang="en-US" sz="2800" baseline="-25000">
                <a:sym typeface="Symbol" panose="05050102010706020507" pitchFamily="18" charset="2"/>
              </a:rPr>
              <a:t>0</a:t>
            </a:r>
            <a:r>
              <a:rPr lang="en-US" sz="2800">
                <a:sym typeface="Symbol" panose="05050102010706020507" pitchFamily="18" charset="2"/>
              </a:rPr>
              <a:t> = clock  2, </a:t>
            </a:r>
            <a:r>
              <a:rPr lang="en-US" sz="2800" i="1"/>
              <a:t>Q</a:t>
            </a:r>
            <a:r>
              <a:rPr lang="en-US" sz="2800" baseline="-25000">
                <a:sym typeface="Symbol" panose="05050102010706020507" pitchFamily="18" charset="2"/>
              </a:rPr>
              <a:t>1</a:t>
            </a:r>
            <a:r>
              <a:rPr lang="en-US" sz="2800">
                <a:sym typeface="Symbol" panose="05050102010706020507" pitchFamily="18" charset="2"/>
              </a:rPr>
              <a:t> = clock  4, </a:t>
            </a:r>
            <a:r>
              <a:rPr lang="en-US" sz="2800" i="1"/>
              <a:t>Q</a:t>
            </a:r>
            <a:r>
              <a:rPr lang="en-US" sz="2800" baseline="-25000">
                <a:sym typeface="Symbol" panose="05050102010706020507" pitchFamily="18" charset="2"/>
              </a:rPr>
              <a:t>2</a:t>
            </a:r>
            <a:r>
              <a:rPr lang="en-US" sz="2800">
                <a:sym typeface="Symbol" panose="05050102010706020507" pitchFamily="18" charset="2"/>
              </a:rPr>
              <a:t> = clock  8, and </a:t>
            </a:r>
            <a:r>
              <a:rPr lang="en-US" sz="2800" i="1"/>
              <a:t>Q</a:t>
            </a:r>
            <a:r>
              <a:rPr lang="en-US" sz="2800" baseline="-25000">
                <a:sym typeface="Symbol" panose="05050102010706020507" pitchFamily="18" charset="2"/>
              </a:rPr>
              <a:t>3</a:t>
            </a:r>
            <a:r>
              <a:rPr lang="en-US" sz="2800">
                <a:sym typeface="Symbol" panose="05050102010706020507" pitchFamily="18" charset="2"/>
              </a:rPr>
              <a:t> = clock  16. </a:t>
            </a:r>
            <a:endParaRPr lang="en-US" sz="2800">
              <a:sym typeface="Symbol" panose="05050102010706020507" pitchFamily="18" charset="2"/>
            </a:endParaRPr>
          </a:p>
          <a:p>
            <a:r>
              <a:rPr lang="en-US" sz="2800">
                <a:sym typeface="Symbol" panose="05050102010706020507" pitchFamily="18" charset="2"/>
              </a:rPr>
              <a:t>The frequency is based on period (</a:t>
            </a:r>
            <a:r>
              <a:rPr lang="en-US" sz="2800" i="1">
                <a:sym typeface="Symbol" panose="05050102010706020507" pitchFamily="18" charset="2"/>
              </a:rPr>
              <a:t>T</a:t>
            </a:r>
            <a:r>
              <a:rPr lang="en-US" sz="2800">
                <a:sym typeface="Symbol" panose="05050102010706020507" pitchFamily="18" charset="2"/>
              </a:rPr>
              <a:t> ) of the output, not a transition on the output.</a:t>
            </a:r>
            <a:endParaRPr lang="en-US" sz="2800">
              <a:sym typeface="Symbol" panose="05050102010706020507" pitchFamily="18" charset="2"/>
            </a:endParaRPr>
          </a:p>
          <a:p>
            <a:r>
              <a:rPr lang="en-US" sz="2800">
                <a:sym typeface="Symbol" panose="05050102010706020507" pitchFamily="18" charset="2"/>
              </a:rPr>
              <a:t>The same is true for a mod 12, except </a:t>
            </a:r>
            <a:r>
              <a:rPr lang="en-US" sz="2800" i="1"/>
              <a:t>Q</a:t>
            </a:r>
            <a:r>
              <a:rPr lang="en-US" sz="2800" baseline="-25000">
                <a:sym typeface="Symbol" panose="05050102010706020507" pitchFamily="18" charset="2"/>
              </a:rPr>
              <a:t>3</a:t>
            </a:r>
            <a:r>
              <a:rPr lang="en-US" sz="2800">
                <a:sym typeface="Symbol" panose="05050102010706020507" pitchFamily="18" charset="2"/>
              </a:rPr>
              <a:t> = clock  12.</a:t>
            </a:r>
            <a:endParaRPr lang="en-US" sz="28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EE30-8AA9-4028-B79C-64B5E7F50D36}" type="slidenum">
              <a:rPr lang="en-US"/>
            </a:fld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Timing Diagrams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3</a:t>
            </a:r>
            <a:endParaRPr lang="en-US"/>
          </a:p>
        </p:txBody>
      </p:sp>
      <p:pic>
        <p:nvPicPr>
          <p:cNvPr id="103429" name="Picture 5" descr="due09004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667000"/>
            <a:ext cx="7651750" cy="200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2057400" y="5105400"/>
            <a:ext cx="541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Full Sequence or Truncated Sequence?</a:t>
            </a:r>
            <a:endParaRPr lang="en-US"/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2895600" y="5715000"/>
            <a:ext cx="345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 Q</a:t>
            </a:r>
            <a:r>
              <a:rPr lang="en-US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symmetry</a:t>
            </a:r>
            <a:endParaRPr lang="en-US" sz="2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D79C-8479-4029-BEF0-AE194A579C98}" type="slidenum">
              <a:rPr lang="en-US"/>
            </a:fld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762000" y="1828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Timing Diagrams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4</a:t>
            </a:r>
            <a:endParaRPr lang="en-US"/>
          </a:p>
        </p:txBody>
      </p:sp>
      <p:pic>
        <p:nvPicPr>
          <p:cNvPr id="104453" name="Picture 5" descr="due09005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590800"/>
            <a:ext cx="7651750" cy="2559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456" name="Line 8"/>
          <p:cNvSpPr>
            <a:spLocks noChangeShapeType="1"/>
          </p:cNvSpPr>
          <p:nvPr/>
        </p:nvSpPr>
        <p:spPr bwMode="auto">
          <a:xfrm flipH="1">
            <a:off x="1295400" y="51816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2057400" y="5410200"/>
            <a:ext cx="541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Full Sequence or Truncated Sequence?</a:t>
            </a:r>
            <a:endParaRPr lang="en-US"/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2438400" y="5943600"/>
            <a:ext cx="474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 lack of Q</a:t>
            </a:r>
            <a:r>
              <a:rPr lang="en-US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symmetry</a:t>
            </a:r>
            <a:endParaRPr lang="en-US" sz="2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58AA-6406-441A-9EB8-AB885D615C93}" type="slidenum">
              <a:rPr lang="en-US"/>
            </a:fld>
            <a:endParaRPr lang="en-US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Counters</a:t>
            </a:r>
            <a:endParaRPr lang="en-U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828800"/>
            <a:ext cx="3810000" cy="1944688"/>
          </a:xfrm>
        </p:spPr>
        <p:txBody>
          <a:bodyPr/>
          <a:lstStyle/>
          <a:p>
            <a:r>
              <a:rPr lang="en-US" sz="2400"/>
              <a:t>A counter whose flip-flops are all clocked by the same source and change state in synchronization.</a:t>
            </a:r>
            <a:endParaRPr lang="en-US" sz="2400"/>
          </a:p>
        </p:txBody>
      </p:sp>
      <p:pic>
        <p:nvPicPr>
          <p:cNvPr id="12300" name="Picture 12" descr="due0900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3679825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5257800" y="4495800"/>
            <a:ext cx="1219200" cy="9144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990600" y="3733800"/>
            <a:ext cx="381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>
                <a:latin typeface="Tahoma" panose="020B0604030504040204" pitchFamily="34" charset="0"/>
              </a:rPr>
              <a:t>The memory section keeps track of the present state.</a:t>
            </a:r>
            <a:endParaRPr lang="en-US">
              <a:latin typeface="Tahoma" panose="020B0604030504040204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990600" y="4876800"/>
            <a:ext cx="3810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>
                <a:latin typeface="Tahoma" panose="020B0604030504040204" pitchFamily="34" charset="0"/>
              </a:rPr>
              <a:t>The control section directs the counter to the next state using command and status lines.</a:t>
            </a:r>
            <a:endParaRPr lang="en-US">
              <a:latin typeface="Tahoma" panose="020B0604030504040204" pitchFamily="34" charset="0"/>
            </a:endParaRP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019800" y="38100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  Q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utoUpdateAnimBg="0" build="p"/>
      <p:bldP spid="12301" grpId="0" animBg="1"/>
      <p:bldP spid="12302" grpId="0" autoUpdateAnimBg="0" build="p"/>
      <p:bldP spid="12303" grpId="0" autoUpdateAnimBg="0" build="p"/>
      <p:bldP spid="1230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185-E396-4A6F-99CC-3785C6EA824F}" type="slidenum">
              <a:rPr lang="en-US"/>
            </a:fld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75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Synchronous Counters – 1</a:t>
            </a:r>
            <a:endParaRPr lang="en-US" dirty="0"/>
          </a:p>
        </p:txBody>
      </p:sp>
      <p:graphicFrame>
        <p:nvGraphicFramePr>
          <p:cNvPr id="107525" name="Object 5" descr="due09011"/>
          <p:cNvGraphicFramePr>
            <a:graphicFrameLocks noGrp="1" noChangeAspect="1"/>
          </p:cNvGraphicFramePr>
          <p:nvPr>
            <p:ph idx="4294967295"/>
          </p:nvPr>
        </p:nvGraphicFramePr>
        <p:xfrm>
          <a:off x="762000" y="2286000"/>
          <a:ext cx="8382000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1" imgW="6667500" imgH="2057400" progId="Paint.Picture">
                  <p:embed/>
                </p:oleObj>
              </mc:Choice>
              <mc:Fallback>
                <p:oleObj name="Bitmap Image" r:id="rId1" imgW="6667500" imgH="2057400" progId="Paint.Picture">
                  <p:embed/>
                  <p:pic>
                    <p:nvPicPr>
                      <p:cNvPr id="0" name="Object 5" descr="due09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8382000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1905000" y="54102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Common Clock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F82E-F3B2-4D30-AFF2-49E8D7171674}" type="slidenum">
              <a:rPr lang="en-US"/>
            </a:fld>
            <a:endParaRPr lang="en-US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Synchronous Counters – 2</a:t>
            </a:r>
            <a:endParaRPr lang="en-US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Set equations for the (JK, D, T) inputs in terms of the Q outputs for the counter.</a:t>
            </a:r>
            <a:endParaRPr lang="en-US" sz="2800" dirty="0"/>
          </a:p>
          <a:p>
            <a:r>
              <a:rPr lang="en-US" sz="2800" dirty="0"/>
              <a:t>Set up a table and place the first initial state in the present state column (usually all 000). </a:t>
            </a:r>
            <a:endParaRPr lang="en-US" sz="2800" dirty="0"/>
          </a:p>
          <a:p>
            <a:r>
              <a:rPr lang="en-US" sz="2800" dirty="0"/>
              <a:t>Use the initial state to fill in the Inputs that will cause this state on a clock pulse.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F96F-08F7-43B6-B1F8-DD09F9022F76}" type="slidenum">
              <a:rPr lang="en-US"/>
            </a:fld>
            <a:endParaRPr lang="en-US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Synchronous Counters – 3</a:t>
            </a:r>
            <a:endParaRPr lang="en-US" dirty="0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Determine the result on each FF in the counter and place this in the next state.</a:t>
            </a:r>
            <a:endParaRPr lang="en-US"/>
          </a:p>
          <a:p>
            <a:r>
              <a:rPr lang="en-US"/>
              <a:t>Enter the next state on the present state line 2 and repeat the process until you cycle back to the first initial state.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998E-9578-4181-85A5-794D209EF5C9}" type="slidenum">
              <a:rPr lang="en-US"/>
            </a:fld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808038"/>
            <a:ext cx="7793037" cy="952500"/>
          </a:xfrm>
          <a:noFill/>
        </p:spPr>
        <p:txBody>
          <a:bodyPr/>
          <a:lstStyle/>
          <a:p>
            <a:pPr eaLnBrk="0" hangingPunct="0"/>
            <a:r>
              <a:rPr lang="en-US" dirty="0"/>
              <a:t>State Table</a:t>
            </a:r>
            <a:endParaRPr lang="en-US" dirty="0"/>
          </a:p>
        </p:txBody>
      </p:sp>
      <p:sp>
        <p:nvSpPr>
          <p:cNvPr id="15585" name="Rectangle 225"/>
          <p:cNvSpPr>
            <a:spLocks noChangeArrowheads="1"/>
          </p:cNvSpPr>
          <p:nvPr/>
        </p:nvSpPr>
        <p:spPr bwMode="auto">
          <a:xfrm>
            <a:off x="381000" y="2667000"/>
            <a:ext cx="17463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6" name="Rectangle 226"/>
          <p:cNvSpPr>
            <a:spLocks noChangeArrowheads="1"/>
          </p:cNvSpPr>
          <p:nvPr/>
        </p:nvSpPr>
        <p:spPr bwMode="auto">
          <a:xfrm>
            <a:off x="2098675" y="26670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7" name="Rectangle 227"/>
          <p:cNvSpPr>
            <a:spLocks noChangeArrowheads="1"/>
          </p:cNvSpPr>
          <p:nvPr/>
        </p:nvSpPr>
        <p:spPr bwMode="auto">
          <a:xfrm>
            <a:off x="6800850" y="26670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0" name="Rectangle 230"/>
          <p:cNvSpPr>
            <a:spLocks noChangeArrowheads="1"/>
          </p:cNvSpPr>
          <p:nvPr/>
        </p:nvSpPr>
        <p:spPr bwMode="auto">
          <a:xfrm>
            <a:off x="8518525" y="26670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1" name="Rectangle 231"/>
          <p:cNvSpPr>
            <a:spLocks noChangeArrowheads="1"/>
          </p:cNvSpPr>
          <p:nvPr/>
        </p:nvSpPr>
        <p:spPr bwMode="auto">
          <a:xfrm>
            <a:off x="3665538" y="2667000"/>
            <a:ext cx="17462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2" name="Rectangle 232"/>
          <p:cNvSpPr>
            <a:spLocks noChangeArrowheads="1"/>
          </p:cNvSpPr>
          <p:nvPr/>
        </p:nvSpPr>
        <p:spPr bwMode="auto">
          <a:xfrm>
            <a:off x="5232400" y="2667000"/>
            <a:ext cx="17463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" name="Rectangle 235"/>
          <p:cNvSpPr>
            <a:spLocks noChangeArrowheads="1"/>
          </p:cNvSpPr>
          <p:nvPr/>
        </p:nvSpPr>
        <p:spPr bwMode="auto">
          <a:xfrm>
            <a:off x="2881313" y="2667000"/>
            <a:ext cx="17462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6" name="Rectangle 236"/>
          <p:cNvSpPr>
            <a:spLocks noChangeArrowheads="1"/>
          </p:cNvSpPr>
          <p:nvPr/>
        </p:nvSpPr>
        <p:spPr bwMode="auto">
          <a:xfrm>
            <a:off x="4449763" y="26670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7" name="Rectangle 237"/>
          <p:cNvSpPr>
            <a:spLocks noChangeArrowheads="1"/>
          </p:cNvSpPr>
          <p:nvPr/>
        </p:nvSpPr>
        <p:spPr bwMode="auto">
          <a:xfrm>
            <a:off x="6016625" y="2667000"/>
            <a:ext cx="17463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3" name="Group 303"/>
          <p:cNvGrpSpPr/>
          <p:nvPr/>
        </p:nvGrpSpPr>
        <p:grpSpPr bwMode="auto">
          <a:xfrm>
            <a:off x="457200" y="2438400"/>
            <a:ext cx="8305800" cy="3048000"/>
            <a:chOff x="240" y="1680"/>
            <a:chExt cx="5147" cy="1786"/>
          </a:xfrm>
        </p:grpSpPr>
        <p:sp>
          <p:nvSpPr>
            <p:cNvPr id="15662" name="Rectangle 302"/>
            <p:cNvSpPr>
              <a:spLocks noChangeArrowheads="1"/>
            </p:cNvSpPr>
            <p:nvPr/>
          </p:nvSpPr>
          <p:spPr bwMode="auto">
            <a:xfrm>
              <a:off x="240" y="1680"/>
              <a:ext cx="5136" cy="17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39" name="Rectangle 179"/>
            <p:cNvSpPr>
              <a:spLocks noChangeArrowheads="1"/>
            </p:cNvSpPr>
            <p:nvPr/>
          </p:nvSpPr>
          <p:spPr bwMode="auto">
            <a:xfrm>
              <a:off x="293" y="1743"/>
              <a:ext cx="100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Present State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0" name="Rectangle 180"/>
            <p:cNvSpPr>
              <a:spLocks noChangeArrowheads="1"/>
            </p:cNvSpPr>
            <p:nvPr/>
          </p:nvSpPr>
          <p:spPr bwMode="auto">
            <a:xfrm>
              <a:off x="4452" y="1743"/>
              <a:ext cx="77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Next State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1" name="Rectangle 181"/>
            <p:cNvSpPr>
              <a:spLocks noChangeArrowheads="1"/>
            </p:cNvSpPr>
            <p:nvPr/>
          </p:nvSpPr>
          <p:spPr bwMode="auto">
            <a:xfrm>
              <a:off x="650" y="2247"/>
              <a:ext cx="27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000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2" name="Rectangle 182"/>
            <p:cNvSpPr>
              <a:spLocks noChangeArrowheads="1"/>
            </p:cNvSpPr>
            <p:nvPr/>
          </p:nvSpPr>
          <p:spPr bwMode="auto">
            <a:xfrm>
              <a:off x="1479" y="2247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3" name="Rectangle 183"/>
            <p:cNvSpPr>
              <a:spLocks noChangeArrowheads="1"/>
            </p:cNvSpPr>
            <p:nvPr/>
          </p:nvSpPr>
          <p:spPr bwMode="auto">
            <a:xfrm>
              <a:off x="1921" y="2247"/>
              <a:ext cx="32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R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4" name="Rectangle 184"/>
            <p:cNvSpPr>
              <a:spLocks noChangeArrowheads="1"/>
            </p:cNvSpPr>
            <p:nvPr/>
          </p:nvSpPr>
          <p:spPr bwMode="auto">
            <a:xfrm>
              <a:off x="2467" y="2247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5" name="Rectangle 185"/>
            <p:cNvSpPr>
              <a:spLocks noChangeArrowheads="1"/>
            </p:cNvSpPr>
            <p:nvPr/>
          </p:nvSpPr>
          <p:spPr bwMode="auto">
            <a:xfrm>
              <a:off x="2887" y="2247"/>
              <a:ext cx="34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(NC)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6" name="Rectangle 186"/>
            <p:cNvSpPr>
              <a:spLocks noChangeArrowheads="1"/>
            </p:cNvSpPr>
            <p:nvPr/>
          </p:nvSpPr>
          <p:spPr bwMode="auto">
            <a:xfrm>
              <a:off x="3454" y="2247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7" name="Rectangle 187"/>
            <p:cNvSpPr>
              <a:spLocks noChangeArrowheads="1"/>
            </p:cNvSpPr>
            <p:nvPr/>
          </p:nvSpPr>
          <p:spPr bwMode="auto">
            <a:xfrm>
              <a:off x="3906" y="2247"/>
              <a:ext cx="30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T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8" name="Rectangle 188"/>
            <p:cNvSpPr>
              <a:spLocks noChangeArrowheads="1"/>
            </p:cNvSpPr>
            <p:nvPr/>
          </p:nvSpPr>
          <p:spPr bwMode="auto">
            <a:xfrm>
              <a:off x="4693" y="2247"/>
              <a:ext cx="27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001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49" name="Rectangle 189"/>
            <p:cNvSpPr>
              <a:spLocks noChangeArrowheads="1"/>
            </p:cNvSpPr>
            <p:nvPr/>
          </p:nvSpPr>
          <p:spPr bwMode="auto">
            <a:xfrm>
              <a:off x="650" y="2499"/>
              <a:ext cx="27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001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0" name="Rectangle 190"/>
            <p:cNvSpPr>
              <a:spLocks noChangeArrowheads="1"/>
            </p:cNvSpPr>
            <p:nvPr/>
          </p:nvSpPr>
          <p:spPr bwMode="auto">
            <a:xfrm>
              <a:off x="1479" y="2499"/>
              <a:ext cx="18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1" name="Rectangle 191"/>
            <p:cNvSpPr>
              <a:spLocks noChangeArrowheads="1"/>
            </p:cNvSpPr>
            <p:nvPr/>
          </p:nvSpPr>
          <p:spPr bwMode="auto">
            <a:xfrm>
              <a:off x="1921" y="2499"/>
              <a:ext cx="32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R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2" name="Rectangle 192"/>
            <p:cNvSpPr>
              <a:spLocks noChangeArrowheads="1"/>
            </p:cNvSpPr>
            <p:nvPr/>
          </p:nvSpPr>
          <p:spPr bwMode="auto">
            <a:xfrm>
              <a:off x="2467" y="2499"/>
              <a:ext cx="18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3" name="Rectangle 193"/>
            <p:cNvSpPr>
              <a:spLocks noChangeArrowheads="1"/>
            </p:cNvSpPr>
            <p:nvPr/>
          </p:nvSpPr>
          <p:spPr bwMode="auto">
            <a:xfrm>
              <a:off x="2960" y="2499"/>
              <a:ext cx="2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(T)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4" name="Rectangle 194"/>
            <p:cNvSpPr>
              <a:spLocks noChangeArrowheads="1"/>
            </p:cNvSpPr>
            <p:nvPr/>
          </p:nvSpPr>
          <p:spPr bwMode="auto">
            <a:xfrm>
              <a:off x="3454" y="2499"/>
              <a:ext cx="18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5" name="Rectangle 195"/>
            <p:cNvSpPr>
              <a:spLocks noChangeArrowheads="1"/>
            </p:cNvSpPr>
            <p:nvPr/>
          </p:nvSpPr>
          <p:spPr bwMode="auto">
            <a:xfrm>
              <a:off x="3906" y="2499"/>
              <a:ext cx="3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T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693" y="2499"/>
              <a:ext cx="27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010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7" name="Rectangle 197"/>
            <p:cNvSpPr>
              <a:spLocks noChangeArrowheads="1"/>
            </p:cNvSpPr>
            <p:nvPr/>
          </p:nvSpPr>
          <p:spPr bwMode="auto">
            <a:xfrm>
              <a:off x="650" y="2751"/>
              <a:ext cx="27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010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8" name="Rectangle 198"/>
            <p:cNvSpPr>
              <a:spLocks noChangeArrowheads="1"/>
            </p:cNvSpPr>
            <p:nvPr/>
          </p:nvSpPr>
          <p:spPr bwMode="auto">
            <a:xfrm>
              <a:off x="1479" y="2751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1921" y="2751"/>
              <a:ext cx="32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R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0" name="Rectangle 200"/>
            <p:cNvSpPr>
              <a:spLocks noChangeArrowheads="1"/>
            </p:cNvSpPr>
            <p:nvPr/>
          </p:nvSpPr>
          <p:spPr bwMode="auto">
            <a:xfrm>
              <a:off x="2467" y="2751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1" name="Rectangle 201"/>
            <p:cNvSpPr>
              <a:spLocks noChangeArrowheads="1"/>
            </p:cNvSpPr>
            <p:nvPr/>
          </p:nvSpPr>
          <p:spPr bwMode="auto">
            <a:xfrm>
              <a:off x="2887" y="2751"/>
              <a:ext cx="34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(NC)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3454" y="2751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3" name="Rectangle 203"/>
            <p:cNvSpPr>
              <a:spLocks noChangeArrowheads="1"/>
            </p:cNvSpPr>
            <p:nvPr/>
          </p:nvSpPr>
          <p:spPr bwMode="auto">
            <a:xfrm>
              <a:off x="3906" y="2751"/>
              <a:ext cx="30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T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4" name="Rectangle 204"/>
            <p:cNvSpPr>
              <a:spLocks noChangeArrowheads="1"/>
            </p:cNvSpPr>
            <p:nvPr/>
          </p:nvSpPr>
          <p:spPr bwMode="auto">
            <a:xfrm>
              <a:off x="4693" y="2751"/>
              <a:ext cx="27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011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650" y="3003"/>
              <a:ext cx="27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011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6" name="Rectangle 206"/>
            <p:cNvSpPr>
              <a:spLocks noChangeArrowheads="1"/>
            </p:cNvSpPr>
            <p:nvPr/>
          </p:nvSpPr>
          <p:spPr bwMode="auto">
            <a:xfrm>
              <a:off x="1479" y="3003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7" name="Rectangle 207"/>
            <p:cNvSpPr>
              <a:spLocks noChangeArrowheads="1"/>
            </p:cNvSpPr>
            <p:nvPr/>
          </p:nvSpPr>
          <p:spPr bwMode="auto">
            <a:xfrm>
              <a:off x="1931" y="3003"/>
              <a:ext cx="30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T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8" name="Rectangle 208"/>
            <p:cNvSpPr>
              <a:spLocks noChangeArrowheads="1"/>
            </p:cNvSpPr>
            <p:nvPr/>
          </p:nvSpPr>
          <p:spPr bwMode="auto">
            <a:xfrm>
              <a:off x="2467" y="3003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69" name="Rectangle 209"/>
            <p:cNvSpPr>
              <a:spLocks noChangeArrowheads="1"/>
            </p:cNvSpPr>
            <p:nvPr/>
          </p:nvSpPr>
          <p:spPr bwMode="auto">
            <a:xfrm>
              <a:off x="2960" y="3003"/>
              <a:ext cx="21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(T)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0" name="Rectangle 210"/>
            <p:cNvSpPr>
              <a:spLocks noChangeArrowheads="1"/>
            </p:cNvSpPr>
            <p:nvPr/>
          </p:nvSpPr>
          <p:spPr bwMode="auto">
            <a:xfrm>
              <a:off x="3454" y="3003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1" name="Rectangle 211"/>
            <p:cNvSpPr>
              <a:spLocks noChangeArrowheads="1"/>
            </p:cNvSpPr>
            <p:nvPr/>
          </p:nvSpPr>
          <p:spPr bwMode="auto">
            <a:xfrm>
              <a:off x="3906" y="3003"/>
              <a:ext cx="30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T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2" name="Rectangle 212"/>
            <p:cNvSpPr>
              <a:spLocks noChangeArrowheads="1"/>
            </p:cNvSpPr>
            <p:nvPr/>
          </p:nvSpPr>
          <p:spPr bwMode="auto">
            <a:xfrm>
              <a:off x="4693" y="3003"/>
              <a:ext cx="27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100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3" name="Rectangle 213"/>
            <p:cNvSpPr>
              <a:spLocks noChangeArrowheads="1"/>
            </p:cNvSpPr>
            <p:nvPr/>
          </p:nvSpPr>
          <p:spPr bwMode="auto">
            <a:xfrm>
              <a:off x="650" y="3256"/>
              <a:ext cx="27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100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4" name="Rectangle 214"/>
            <p:cNvSpPr>
              <a:spLocks noChangeArrowheads="1"/>
            </p:cNvSpPr>
            <p:nvPr/>
          </p:nvSpPr>
          <p:spPr bwMode="auto">
            <a:xfrm>
              <a:off x="1479" y="3256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5" name="Rectangle 215"/>
            <p:cNvSpPr>
              <a:spLocks noChangeArrowheads="1"/>
            </p:cNvSpPr>
            <p:nvPr/>
          </p:nvSpPr>
          <p:spPr bwMode="auto">
            <a:xfrm>
              <a:off x="1921" y="3256"/>
              <a:ext cx="32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R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6" name="Rectangle 216"/>
            <p:cNvSpPr>
              <a:spLocks noChangeArrowheads="1"/>
            </p:cNvSpPr>
            <p:nvPr/>
          </p:nvSpPr>
          <p:spPr bwMode="auto">
            <a:xfrm>
              <a:off x="2467" y="3256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7" name="Rectangle 217"/>
            <p:cNvSpPr>
              <a:spLocks noChangeArrowheads="1"/>
            </p:cNvSpPr>
            <p:nvPr/>
          </p:nvSpPr>
          <p:spPr bwMode="auto">
            <a:xfrm>
              <a:off x="2887" y="3256"/>
              <a:ext cx="34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(NC)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8" name="Rectangle 218"/>
            <p:cNvSpPr>
              <a:spLocks noChangeArrowheads="1"/>
            </p:cNvSpPr>
            <p:nvPr/>
          </p:nvSpPr>
          <p:spPr bwMode="auto">
            <a:xfrm>
              <a:off x="3454" y="3256"/>
              <a:ext cx="18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79" name="Rectangle 219"/>
            <p:cNvSpPr>
              <a:spLocks noChangeArrowheads="1"/>
            </p:cNvSpPr>
            <p:nvPr/>
          </p:nvSpPr>
          <p:spPr bwMode="auto">
            <a:xfrm>
              <a:off x="3895" y="3256"/>
              <a:ext cx="32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( R )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80" name="Rectangle 220"/>
            <p:cNvSpPr>
              <a:spLocks noChangeArrowheads="1"/>
            </p:cNvSpPr>
            <p:nvPr/>
          </p:nvSpPr>
          <p:spPr bwMode="auto">
            <a:xfrm>
              <a:off x="4693" y="3256"/>
              <a:ext cx="27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000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81" name="Rectangle 221"/>
            <p:cNvSpPr>
              <a:spLocks noChangeArrowheads="1"/>
            </p:cNvSpPr>
            <p:nvPr/>
          </p:nvSpPr>
          <p:spPr bwMode="auto">
            <a:xfrm>
              <a:off x="1364" y="1995"/>
              <a:ext cx="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82" name="Rectangle 222"/>
            <p:cNvSpPr>
              <a:spLocks noChangeArrowheads="1"/>
            </p:cNvSpPr>
            <p:nvPr/>
          </p:nvSpPr>
          <p:spPr bwMode="auto">
            <a:xfrm>
              <a:off x="2351" y="1995"/>
              <a:ext cx="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83" name="Rectangle 223"/>
            <p:cNvSpPr>
              <a:spLocks noChangeArrowheads="1"/>
            </p:cNvSpPr>
            <p:nvPr/>
          </p:nvSpPr>
          <p:spPr bwMode="auto">
            <a:xfrm>
              <a:off x="3338" y="1995"/>
              <a:ext cx="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84" name="Rectangle 224"/>
            <p:cNvSpPr>
              <a:spLocks noChangeArrowheads="1"/>
            </p:cNvSpPr>
            <p:nvPr/>
          </p:nvSpPr>
          <p:spPr bwMode="auto">
            <a:xfrm>
              <a:off x="2110" y="1743"/>
              <a:ext cx="145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Synchronous Inputs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588" name="Line 228"/>
            <p:cNvSpPr>
              <a:spLocks noChangeShapeType="1"/>
            </p:cNvSpPr>
            <p:nvPr/>
          </p:nvSpPr>
          <p:spPr bwMode="auto">
            <a:xfrm>
              <a:off x="251" y="1680"/>
              <a:ext cx="51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251" y="1680"/>
              <a:ext cx="512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251" y="1932"/>
              <a:ext cx="51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4" name="Rectangle 234"/>
            <p:cNvSpPr>
              <a:spLocks noChangeArrowheads="1"/>
            </p:cNvSpPr>
            <p:nvPr/>
          </p:nvSpPr>
          <p:spPr bwMode="auto">
            <a:xfrm>
              <a:off x="251" y="1932"/>
              <a:ext cx="512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251" y="2184"/>
              <a:ext cx="51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9" name="Rectangle 239"/>
            <p:cNvSpPr>
              <a:spLocks noChangeArrowheads="1"/>
            </p:cNvSpPr>
            <p:nvPr/>
          </p:nvSpPr>
          <p:spPr bwMode="auto">
            <a:xfrm>
              <a:off x="251" y="2184"/>
              <a:ext cx="512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251" y="2436"/>
              <a:ext cx="51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1" name="Rectangle 241"/>
            <p:cNvSpPr>
              <a:spLocks noChangeArrowheads="1"/>
            </p:cNvSpPr>
            <p:nvPr/>
          </p:nvSpPr>
          <p:spPr bwMode="auto">
            <a:xfrm>
              <a:off x="251" y="2436"/>
              <a:ext cx="512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251" y="2688"/>
              <a:ext cx="51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3" name="Rectangle 243"/>
            <p:cNvSpPr>
              <a:spLocks noChangeArrowheads="1"/>
            </p:cNvSpPr>
            <p:nvPr/>
          </p:nvSpPr>
          <p:spPr bwMode="auto">
            <a:xfrm>
              <a:off x="251" y="2688"/>
              <a:ext cx="512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51" y="2940"/>
              <a:ext cx="51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" name="Rectangle 245"/>
            <p:cNvSpPr>
              <a:spLocks noChangeArrowheads="1"/>
            </p:cNvSpPr>
            <p:nvPr/>
          </p:nvSpPr>
          <p:spPr bwMode="auto">
            <a:xfrm>
              <a:off x="251" y="2940"/>
              <a:ext cx="512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251" y="3192"/>
              <a:ext cx="51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Rectangle 247"/>
            <p:cNvSpPr>
              <a:spLocks noChangeArrowheads="1"/>
            </p:cNvSpPr>
            <p:nvPr/>
          </p:nvSpPr>
          <p:spPr bwMode="auto">
            <a:xfrm>
              <a:off x="251" y="3192"/>
              <a:ext cx="512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40" y="1680"/>
              <a:ext cx="1" cy="1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9" name="Rectangle 249"/>
            <p:cNvSpPr>
              <a:spLocks noChangeArrowheads="1"/>
            </p:cNvSpPr>
            <p:nvPr/>
          </p:nvSpPr>
          <p:spPr bwMode="auto">
            <a:xfrm>
              <a:off x="240" y="1680"/>
              <a:ext cx="11" cy="17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1322" y="1691"/>
              <a:ext cx="1" cy="17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1" name="Rectangle 251"/>
            <p:cNvSpPr>
              <a:spLocks noChangeArrowheads="1"/>
            </p:cNvSpPr>
            <p:nvPr/>
          </p:nvSpPr>
          <p:spPr bwMode="auto">
            <a:xfrm>
              <a:off x="1322" y="1691"/>
              <a:ext cx="10" cy="17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815" y="2195"/>
              <a:ext cx="1" cy="1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3" name="Rectangle 253"/>
            <p:cNvSpPr>
              <a:spLocks noChangeArrowheads="1"/>
            </p:cNvSpPr>
            <p:nvPr/>
          </p:nvSpPr>
          <p:spPr bwMode="auto">
            <a:xfrm>
              <a:off x="1815" y="2195"/>
              <a:ext cx="11" cy="12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Line 254"/>
            <p:cNvSpPr>
              <a:spLocks noChangeShapeType="1"/>
            </p:cNvSpPr>
            <p:nvPr/>
          </p:nvSpPr>
          <p:spPr bwMode="auto">
            <a:xfrm>
              <a:off x="2309" y="1943"/>
              <a:ext cx="1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Rectangle 255"/>
            <p:cNvSpPr>
              <a:spLocks noChangeArrowheads="1"/>
            </p:cNvSpPr>
            <p:nvPr/>
          </p:nvSpPr>
          <p:spPr bwMode="auto">
            <a:xfrm>
              <a:off x="2309" y="1943"/>
              <a:ext cx="11" cy="15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6" name="Line 256"/>
            <p:cNvSpPr>
              <a:spLocks noChangeShapeType="1"/>
            </p:cNvSpPr>
            <p:nvPr/>
          </p:nvSpPr>
          <p:spPr bwMode="auto">
            <a:xfrm>
              <a:off x="2803" y="2195"/>
              <a:ext cx="1" cy="1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7" name="Rectangle 257"/>
            <p:cNvSpPr>
              <a:spLocks noChangeArrowheads="1"/>
            </p:cNvSpPr>
            <p:nvPr/>
          </p:nvSpPr>
          <p:spPr bwMode="auto">
            <a:xfrm>
              <a:off x="2803" y="2195"/>
              <a:ext cx="10" cy="12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8" name="Line 258"/>
            <p:cNvSpPr>
              <a:spLocks noChangeShapeType="1"/>
            </p:cNvSpPr>
            <p:nvPr/>
          </p:nvSpPr>
          <p:spPr bwMode="auto">
            <a:xfrm>
              <a:off x="3296" y="1943"/>
              <a:ext cx="1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9" name="Rectangle 259"/>
            <p:cNvSpPr>
              <a:spLocks noChangeArrowheads="1"/>
            </p:cNvSpPr>
            <p:nvPr/>
          </p:nvSpPr>
          <p:spPr bwMode="auto">
            <a:xfrm>
              <a:off x="3296" y="1943"/>
              <a:ext cx="11" cy="15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0" name="Line 260"/>
            <p:cNvSpPr>
              <a:spLocks noChangeShapeType="1"/>
            </p:cNvSpPr>
            <p:nvPr/>
          </p:nvSpPr>
          <p:spPr bwMode="auto">
            <a:xfrm>
              <a:off x="3790" y="2195"/>
              <a:ext cx="1" cy="1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1" name="Rectangle 261"/>
            <p:cNvSpPr>
              <a:spLocks noChangeArrowheads="1"/>
            </p:cNvSpPr>
            <p:nvPr/>
          </p:nvSpPr>
          <p:spPr bwMode="auto">
            <a:xfrm>
              <a:off x="3790" y="2195"/>
              <a:ext cx="11" cy="12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2" name="Line 262"/>
            <p:cNvSpPr>
              <a:spLocks noChangeShapeType="1"/>
            </p:cNvSpPr>
            <p:nvPr/>
          </p:nvSpPr>
          <p:spPr bwMode="auto">
            <a:xfrm>
              <a:off x="4284" y="1691"/>
              <a:ext cx="1" cy="17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Rectangle 263"/>
            <p:cNvSpPr>
              <a:spLocks noChangeArrowheads="1"/>
            </p:cNvSpPr>
            <p:nvPr/>
          </p:nvSpPr>
          <p:spPr bwMode="auto">
            <a:xfrm>
              <a:off x="4284" y="1691"/>
              <a:ext cx="10" cy="17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Line 264"/>
            <p:cNvSpPr>
              <a:spLocks noChangeShapeType="1"/>
            </p:cNvSpPr>
            <p:nvPr/>
          </p:nvSpPr>
          <p:spPr bwMode="auto">
            <a:xfrm>
              <a:off x="251" y="3445"/>
              <a:ext cx="51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5" name="Rectangle 265"/>
            <p:cNvSpPr>
              <a:spLocks noChangeArrowheads="1"/>
            </p:cNvSpPr>
            <p:nvPr/>
          </p:nvSpPr>
          <p:spPr bwMode="auto">
            <a:xfrm>
              <a:off x="251" y="3445"/>
              <a:ext cx="512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266"/>
            <p:cNvSpPr>
              <a:spLocks noChangeShapeType="1"/>
            </p:cNvSpPr>
            <p:nvPr/>
          </p:nvSpPr>
          <p:spPr bwMode="auto">
            <a:xfrm>
              <a:off x="5366" y="1691"/>
              <a:ext cx="1" cy="17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Rectangle 267"/>
            <p:cNvSpPr>
              <a:spLocks noChangeArrowheads="1"/>
            </p:cNvSpPr>
            <p:nvPr/>
          </p:nvSpPr>
          <p:spPr bwMode="auto">
            <a:xfrm>
              <a:off x="5366" y="1691"/>
              <a:ext cx="10" cy="17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8" name="Line 268"/>
            <p:cNvSpPr>
              <a:spLocks noChangeShapeType="1"/>
            </p:cNvSpPr>
            <p:nvPr/>
          </p:nvSpPr>
          <p:spPr bwMode="auto">
            <a:xfrm>
              <a:off x="240" y="345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9" name="Rectangle 269"/>
            <p:cNvSpPr>
              <a:spLocks noChangeArrowheads="1"/>
            </p:cNvSpPr>
            <p:nvPr/>
          </p:nvSpPr>
          <p:spPr bwMode="auto">
            <a:xfrm>
              <a:off x="240" y="3455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270"/>
            <p:cNvSpPr>
              <a:spLocks noChangeShapeType="1"/>
            </p:cNvSpPr>
            <p:nvPr/>
          </p:nvSpPr>
          <p:spPr bwMode="auto">
            <a:xfrm>
              <a:off x="1322" y="345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1" name="Rectangle 271"/>
            <p:cNvSpPr>
              <a:spLocks noChangeArrowheads="1"/>
            </p:cNvSpPr>
            <p:nvPr/>
          </p:nvSpPr>
          <p:spPr bwMode="auto">
            <a:xfrm>
              <a:off x="1322" y="3455"/>
              <a:ext cx="10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2" name="Line 272"/>
            <p:cNvSpPr>
              <a:spLocks noChangeShapeType="1"/>
            </p:cNvSpPr>
            <p:nvPr/>
          </p:nvSpPr>
          <p:spPr bwMode="auto">
            <a:xfrm>
              <a:off x="1815" y="345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3" name="Rectangle 273"/>
            <p:cNvSpPr>
              <a:spLocks noChangeArrowheads="1"/>
            </p:cNvSpPr>
            <p:nvPr/>
          </p:nvSpPr>
          <p:spPr bwMode="auto">
            <a:xfrm>
              <a:off x="1815" y="3455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4" name="Line 274"/>
            <p:cNvSpPr>
              <a:spLocks noChangeShapeType="1"/>
            </p:cNvSpPr>
            <p:nvPr/>
          </p:nvSpPr>
          <p:spPr bwMode="auto">
            <a:xfrm>
              <a:off x="2309" y="345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Rectangle 275"/>
            <p:cNvSpPr>
              <a:spLocks noChangeArrowheads="1"/>
            </p:cNvSpPr>
            <p:nvPr/>
          </p:nvSpPr>
          <p:spPr bwMode="auto">
            <a:xfrm>
              <a:off x="2309" y="3455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276"/>
            <p:cNvSpPr>
              <a:spLocks noChangeShapeType="1"/>
            </p:cNvSpPr>
            <p:nvPr/>
          </p:nvSpPr>
          <p:spPr bwMode="auto">
            <a:xfrm>
              <a:off x="2803" y="345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7" name="Rectangle 277"/>
            <p:cNvSpPr>
              <a:spLocks noChangeArrowheads="1"/>
            </p:cNvSpPr>
            <p:nvPr/>
          </p:nvSpPr>
          <p:spPr bwMode="auto">
            <a:xfrm>
              <a:off x="2803" y="3455"/>
              <a:ext cx="10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8" name="Line 278"/>
            <p:cNvSpPr>
              <a:spLocks noChangeShapeType="1"/>
            </p:cNvSpPr>
            <p:nvPr/>
          </p:nvSpPr>
          <p:spPr bwMode="auto">
            <a:xfrm>
              <a:off x="3296" y="345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9" name="Rectangle 279"/>
            <p:cNvSpPr>
              <a:spLocks noChangeArrowheads="1"/>
            </p:cNvSpPr>
            <p:nvPr/>
          </p:nvSpPr>
          <p:spPr bwMode="auto">
            <a:xfrm>
              <a:off x="3296" y="3455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0" name="Line 280"/>
            <p:cNvSpPr>
              <a:spLocks noChangeShapeType="1"/>
            </p:cNvSpPr>
            <p:nvPr/>
          </p:nvSpPr>
          <p:spPr bwMode="auto">
            <a:xfrm>
              <a:off x="3790" y="345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1" name="Rectangle 281"/>
            <p:cNvSpPr>
              <a:spLocks noChangeArrowheads="1"/>
            </p:cNvSpPr>
            <p:nvPr/>
          </p:nvSpPr>
          <p:spPr bwMode="auto">
            <a:xfrm>
              <a:off x="3790" y="3455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2" name="Line 282"/>
            <p:cNvSpPr>
              <a:spLocks noChangeShapeType="1"/>
            </p:cNvSpPr>
            <p:nvPr/>
          </p:nvSpPr>
          <p:spPr bwMode="auto">
            <a:xfrm>
              <a:off x="4284" y="345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Rectangle 283"/>
            <p:cNvSpPr>
              <a:spLocks noChangeArrowheads="1"/>
            </p:cNvSpPr>
            <p:nvPr/>
          </p:nvSpPr>
          <p:spPr bwMode="auto">
            <a:xfrm>
              <a:off x="4284" y="3455"/>
              <a:ext cx="10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284"/>
            <p:cNvSpPr>
              <a:spLocks noChangeShapeType="1"/>
            </p:cNvSpPr>
            <p:nvPr/>
          </p:nvSpPr>
          <p:spPr bwMode="auto">
            <a:xfrm>
              <a:off x="5366" y="345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5" name="Rectangle 285"/>
            <p:cNvSpPr>
              <a:spLocks noChangeArrowheads="1"/>
            </p:cNvSpPr>
            <p:nvPr/>
          </p:nvSpPr>
          <p:spPr bwMode="auto">
            <a:xfrm>
              <a:off x="5366" y="3455"/>
              <a:ext cx="10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6" name="Line 286"/>
            <p:cNvSpPr>
              <a:spLocks noChangeShapeType="1"/>
            </p:cNvSpPr>
            <p:nvPr/>
          </p:nvSpPr>
          <p:spPr bwMode="auto">
            <a:xfrm>
              <a:off x="5376" y="1680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Rectangle 287"/>
            <p:cNvSpPr>
              <a:spLocks noChangeArrowheads="1"/>
            </p:cNvSpPr>
            <p:nvPr/>
          </p:nvSpPr>
          <p:spPr bwMode="auto">
            <a:xfrm>
              <a:off x="5376" y="1680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8" name="Line 288"/>
            <p:cNvSpPr>
              <a:spLocks noChangeShapeType="1"/>
            </p:cNvSpPr>
            <p:nvPr/>
          </p:nvSpPr>
          <p:spPr bwMode="auto">
            <a:xfrm>
              <a:off x="5376" y="1932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9" name="Rectangle 289"/>
            <p:cNvSpPr>
              <a:spLocks noChangeArrowheads="1"/>
            </p:cNvSpPr>
            <p:nvPr/>
          </p:nvSpPr>
          <p:spPr bwMode="auto">
            <a:xfrm>
              <a:off x="5376" y="1932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0" name="Line 290"/>
            <p:cNvSpPr>
              <a:spLocks noChangeShapeType="1"/>
            </p:cNvSpPr>
            <p:nvPr/>
          </p:nvSpPr>
          <p:spPr bwMode="auto">
            <a:xfrm>
              <a:off x="5376" y="2184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1" name="Rectangle 291"/>
            <p:cNvSpPr>
              <a:spLocks noChangeArrowheads="1"/>
            </p:cNvSpPr>
            <p:nvPr/>
          </p:nvSpPr>
          <p:spPr bwMode="auto">
            <a:xfrm>
              <a:off x="5376" y="2184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2" name="Line 292"/>
            <p:cNvSpPr>
              <a:spLocks noChangeShapeType="1"/>
            </p:cNvSpPr>
            <p:nvPr/>
          </p:nvSpPr>
          <p:spPr bwMode="auto">
            <a:xfrm>
              <a:off x="5376" y="2436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3" name="Rectangle 293"/>
            <p:cNvSpPr>
              <a:spLocks noChangeArrowheads="1"/>
            </p:cNvSpPr>
            <p:nvPr/>
          </p:nvSpPr>
          <p:spPr bwMode="auto">
            <a:xfrm>
              <a:off x="5376" y="2436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4" name="Line 294"/>
            <p:cNvSpPr>
              <a:spLocks noChangeShapeType="1"/>
            </p:cNvSpPr>
            <p:nvPr/>
          </p:nvSpPr>
          <p:spPr bwMode="auto">
            <a:xfrm>
              <a:off x="5376" y="2688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5" name="Rectangle 295"/>
            <p:cNvSpPr>
              <a:spLocks noChangeArrowheads="1"/>
            </p:cNvSpPr>
            <p:nvPr/>
          </p:nvSpPr>
          <p:spPr bwMode="auto">
            <a:xfrm>
              <a:off x="5376" y="2688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5376" y="2940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7" name="Rectangle 297"/>
            <p:cNvSpPr>
              <a:spLocks noChangeArrowheads="1"/>
            </p:cNvSpPr>
            <p:nvPr/>
          </p:nvSpPr>
          <p:spPr bwMode="auto">
            <a:xfrm>
              <a:off x="5376" y="2940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8" name="Line 298"/>
            <p:cNvSpPr>
              <a:spLocks noChangeShapeType="1"/>
            </p:cNvSpPr>
            <p:nvPr/>
          </p:nvSpPr>
          <p:spPr bwMode="auto">
            <a:xfrm>
              <a:off x="5376" y="3192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5376" y="3192"/>
              <a:ext cx="11" cy="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5376" y="3445"/>
              <a:ext cx="1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1" name="Rectangle 301"/>
            <p:cNvSpPr>
              <a:spLocks noChangeArrowheads="1"/>
            </p:cNvSpPr>
            <p:nvPr/>
          </p:nvSpPr>
          <p:spPr bwMode="auto">
            <a:xfrm>
              <a:off x="5376" y="3445"/>
              <a:ext cx="11" cy="1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511" y="1920"/>
            <a:ext cx="60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1" imgW="495300" imgH="228600" progId="Equation.3">
                    <p:embed/>
                  </p:oleObj>
                </mc:Choice>
                <mc:Fallback>
                  <p:oleObj name="Equation" r:id="rId1" imgW="4953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1920"/>
                          <a:ext cx="60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2"/>
            <p:cNvGraphicFramePr>
              <a:graphicFrameLocks noChangeAspect="1"/>
            </p:cNvGraphicFramePr>
            <p:nvPr/>
          </p:nvGraphicFramePr>
          <p:xfrm>
            <a:off x="4496" y="1920"/>
            <a:ext cx="60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3" imgW="495300" imgH="228600" progId="Equation.3">
                    <p:embed/>
                  </p:oleObj>
                </mc:Choice>
                <mc:Fallback>
                  <p:oleObj name="Equation" r:id="rId3" imgW="4953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1920"/>
                          <a:ext cx="60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5" imgW="114300" imgH="215900" progId="Equation.3">
                    <p:embed/>
                  </p:oleObj>
                </mc:Choice>
                <mc:Fallback>
                  <p:oleObj name="Equation" r:id="rId5" imgW="1143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1632" y="1920"/>
            <a:ext cx="38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7" imgW="330200" imgH="215900" progId="Equation.3">
                    <p:embed/>
                  </p:oleObj>
                </mc:Choice>
                <mc:Fallback>
                  <p:oleObj name="Equation" r:id="rId7" imgW="330200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20"/>
                          <a:ext cx="38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15"/>
            <p:cNvGraphicFramePr>
              <a:graphicFrameLocks noChangeAspect="1"/>
            </p:cNvGraphicFramePr>
            <p:nvPr/>
          </p:nvGraphicFramePr>
          <p:xfrm>
            <a:off x="2614" y="1920"/>
            <a:ext cx="34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9" imgW="292100" imgH="215900" progId="Equation.3">
                    <p:embed/>
                  </p:oleObj>
                </mc:Choice>
                <mc:Fallback>
                  <p:oleObj name="Equation" r:id="rId9" imgW="292100" imgH="215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" y="1920"/>
                          <a:ext cx="34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3600" y="1913"/>
            <a:ext cx="38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1" imgW="330200" imgH="228600" progId="Equation.3">
                    <p:embed/>
                  </p:oleObj>
                </mc:Choice>
                <mc:Fallback>
                  <p:oleObj name="Equation" r:id="rId11" imgW="3302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913"/>
                          <a:ext cx="38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7FFA-D6EA-43F6-B20D-613E00E4E2EA}" type="slidenum">
              <a:rPr lang="en-US"/>
            </a:fld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Terminology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1</a:t>
            </a: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Counter is a digital circuit whose outputs progress in a predictable repeating pattern. It advances on state for each clock pulse.</a:t>
            </a:r>
            <a:endParaRPr lang="en-US"/>
          </a:p>
          <a:p>
            <a:r>
              <a:rPr lang="en-US" b="1">
                <a:solidFill>
                  <a:schemeClr val="folHlink"/>
                </a:solidFill>
              </a:rPr>
              <a:t>State Diagram:</a:t>
            </a:r>
            <a:r>
              <a:rPr lang="en-US"/>
              <a:t> A graphical diagram showing the progression of states in a sequential circuit such as a counter.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5891-ED1F-4300-A50C-DCFD0BF2CA6C}" type="slidenum">
              <a:rPr lang="en-US"/>
            </a:fld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808038"/>
            <a:ext cx="7793037" cy="952500"/>
          </a:xfrm>
          <a:noFill/>
        </p:spPr>
        <p:txBody>
          <a:bodyPr/>
          <a:lstStyle/>
          <a:p>
            <a:pPr eaLnBrk="0" hangingPunct="0"/>
            <a:r>
              <a:rPr lang="en-US"/>
              <a:t>Basic Design Approach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1</a:t>
            </a: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7772400" cy="3352800"/>
          </a:xfrm>
          <a:noFill/>
        </p:spPr>
        <p:txBody>
          <a:bodyPr/>
          <a:lstStyle/>
          <a:p>
            <a:pPr eaLnBrk="0" hangingPunct="0"/>
            <a:r>
              <a:rPr lang="en-US"/>
              <a:t>Draw a state diagram showing state changes and inputs and outputs.</a:t>
            </a:r>
            <a:endParaRPr lang="en-US"/>
          </a:p>
          <a:p>
            <a:pPr eaLnBrk="0" hangingPunct="0"/>
            <a:r>
              <a:rPr lang="en-US"/>
              <a:t>Create a present/next state table.</a:t>
            </a:r>
            <a:endParaRPr lang="en-US"/>
          </a:p>
          <a:p>
            <a:pPr eaLnBrk="0" hangingPunct="0"/>
            <a:r>
              <a:rPr lang="en-US"/>
              <a:t>List present states in binary order and next states based on the state diagram.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36DC-C0CD-45B6-B1E6-A971EC9D96C2}" type="slidenum">
              <a:rPr lang="en-US"/>
            </a:fld>
            <a:endParaRPr lang="en-US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Design Approach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2</a:t>
            </a:r>
            <a:endParaRPr lang="en-US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 FF Excitation Tables to determine FF (</a:t>
            </a:r>
            <a:r>
              <a:rPr lang="en-US" i="1" dirty="0"/>
              <a:t>JK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inputs for each present </a:t>
            </a:r>
            <a:r>
              <a:rPr lang="en-US" dirty="0">
                <a:sym typeface="Symbol" panose="05050102010706020507" pitchFamily="18" charset="2"/>
              </a:rPr>
              <a:t> next state transition.</a:t>
            </a:r>
            <a:endParaRPr 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If you can use a don’t care for any FF input it will help you reduce </a:t>
            </a:r>
            <a:r>
              <a:rPr lang="en-US">
                <a:sym typeface="Symbol" panose="05050102010706020507" pitchFamily="18" charset="2"/>
              </a:rPr>
              <a:t>hardware size.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Specify inputs equations for each input and simplify using Boolean reductions.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496C0AA-FACA-4D23-A93B-7C1E3DD75AF2}" type="slidenum">
              <a:rPr lang="en-US" sz="1400"/>
            </a:fld>
            <a:endParaRPr lang="en-US" sz="14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09600" y="1752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Parallel Load Counter</a:t>
            </a:r>
            <a:endParaRPr lang="en-US" dirty="0"/>
          </a:p>
        </p:txBody>
      </p:sp>
      <p:pic>
        <p:nvPicPr>
          <p:cNvPr id="20485" name="Picture 5" descr="due09033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133600"/>
            <a:ext cx="5969000" cy="4391025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423F5A-723F-454A-9357-0896D31108B5}" type="slidenum">
              <a:rPr lang="en-US" sz="1400"/>
            </a:fld>
            <a:endParaRPr lang="en-US" sz="1400"/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Parallel Load Counter</a:t>
            </a:r>
            <a:endParaRPr lang="en-US" dirty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preset counter (parallel load) has an additional input (load) that can be synchronous or asynchronous and four parallel data inputs.</a:t>
            </a:r>
            <a:endParaRPr lang="en-US" dirty="0"/>
          </a:p>
          <a:p>
            <a:pPr eaLnBrk="1" hangingPunct="1"/>
            <a:r>
              <a:rPr lang="en-US" dirty="0"/>
              <a:t>The load pulse selects whether the synchronous counter inputs are generated by count logic or parallel load data.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DD4F4D-7079-4B0B-B1E4-05331FAA1DDD}" type="slidenum">
              <a:rPr lang="en-US" sz="1400"/>
            </a:fld>
            <a:endParaRPr lang="en-US" sz="1400"/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Asynchronous load counter</a:t>
            </a:r>
            <a:endParaRPr lang="en-US" dirty="0"/>
          </a:p>
        </p:txBody>
      </p:sp>
      <p:sp>
        <p:nvSpPr>
          <p:cNvPr id="1946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asynchronous load counter uses an asynchronous clear or preset to force the counter to a known state (usually 0000 or 1111).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345429-EDE5-404B-BC36-4EB46E0B17CF}" type="slidenum">
              <a:rPr lang="en-US" sz="1400"/>
            </a:fld>
            <a:endParaRPr lang="en-US" sz="140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09600" y="1676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Building block of Synchronous Parallel Load Counter</a:t>
            </a:r>
            <a:endParaRPr lang="en-US" dirty="0"/>
          </a:p>
        </p:txBody>
      </p:sp>
      <p:pic>
        <p:nvPicPr>
          <p:cNvPr id="21509" name="Picture 5" descr="due09038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86000"/>
            <a:ext cx="7651750" cy="2401888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BF4B4F3-6DD5-48C4-A336-5E7FD0EC3A12}" type="slidenum">
              <a:rPr lang="en-US" sz="1400"/>
            </a:fld>
            <a:endParaRPr lang="en-US" sz="14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09600" y="1752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Synchronous Parallel Load Counter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5068" y="1885156"/>
            <a:ext cx="447675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E60502-4A5F-486A-8A60-56F7BB892180}" type="slidenum">
              <a:rPr lang="en-US" sz="1400"/>
            </a:fld>
            <a:endParaRPr lang="en-US" sz="1400"/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Count Enable Logic</a:t>
            </a:r>
            <a:endParaRPr lang="en-US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As shown in the previous figure, adding another AND gate to each FF input inhibits the count function.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This has the effect of inhibiting the clock to the counter (a clock pulse has no effect).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Outputs remain at the last state until the counter is enabled again.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BA4B72-B8CF-42AE-B88C-1A7F1BA2ABD3}" type="slidenum">
              <a:rPr lang="en-US" sz="1400"/>
            </a:fld>
            <a:endParaRPr lang="en-US" sz="1400"/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Bi-Directional Counter</a:t>
            </a:r>
            <a:endParaRPr lang="en-US"/>
          </a:p>
        </p:txBody>
      </p:sp>
      <p:sp>
        <p:nvSpPr>
          <p:cNvPr id="2458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Adds a direction Input (DIR) to the counter and the control logic for up or down counting.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control logic selects the up or down count logic depending on the state of DIR.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1A41DE-3E38-4564-ACE5-DC82611F0225}" type="slidenum">
              <a:rPr lang="en-US" sz="1400"/>
            </a:fld>
            <a:endParaRPr lang="en-US" sz="1400"/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Terminal Count Decoding</a:t>
            </a:r>
            <a:endParaRPr lang="en-US" dirty="0"/>
          </a:p>
        </p:txBody>
      </p:sp>
      <p:sp>
        <p:nvSpPr>
          <p:cNvPr id="25604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Uses a combinational decoder to detect when the last state of a counter is reached (terminal count).</a:t>
            </a:r>
            <a:endParaRPr lang="en-US" dirty="0"/>
          </a:p>
          <a:p>
            <a:pPr eaLnBrk="1" hangingPunct="1"/>
            <a:r>
              <a:rPr lang="en-US" dirty="0"/>
              <a:t>Determines a maximum count out for an UP counter and a minimum for a DOWN counter.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15DC-6CE2-431A-8454-E004A9572E88}" type="slidenum">
              <a:rPr lang="en-US"/>
            </a:fld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Terminology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2</a:t>
            </a:r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chemeClr val="folHlink"/>
                </a:solidFill>
              </a:rPr>
              <a:t>Count Sequence:</a:t>
            </a:r>
            <a:r>
              <a:rPr lang="en-US" sz="2800"/>
              <a:t> The specific series of output states through which a counter progresses.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chemeClr val="folHlink"/>
                </a:solidFill>
              </a:rPr>
              <a:t>Modulus:</a:t>
            </a:r>
            <a:r>
              <a:rPr lang="en-US" sz="2800"/>
              <a:t> The number of states a counter sequences through before repeating (mod-n).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Mod 2</a:t>
            </a:r>
            <a:r>
              <a:rPr lang="en-US" sz="2400" baseline="30000"/>
              <a:t>n</a:t>
            </a:r>
            <a:r>
              <a:rPr lang="en-US" sz="2400"/>
              <a:t> counter also called plain binary counter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chemeClr val="folHlink"/>
                </a:solidFill>
              </a:rPr>
              <a:t>Counter directions:</a:t>
            </a:r>
            <a:endParaRPr lang="en-US" sz="2800" b="1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DOWN - count high to low (MSN to LSN)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UP - count low to high (LSN to MSN).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5BBDA3-50AB-4F11-A6A6-8B2377143646}" type="slidenum">
              <a:rPr lang="en-US" sz="1400"/>
            </a:fld>
            <a:endParaRPr lang="en-US" sz="140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1676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662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Terminal Count Decoding – 2</a:t>
            </a:r>
            <a:endParaRPr lang="en-US"/>
          </a:p>
        </p:txBody>
      </p:sp>
      <p:pic>
        <p:nvPicPr>
          <p:cNvPr id="26629" name="Picture 6" descr="due09055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86000"/>
            <a:ext cx="7651750" cy="3470275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631E64-565D-46EB-A919-CF1A4F38C25E}" type="slidenum">
              <a:rPr lang="en-US" sz="1400"/>
            </a:fld>
            <a:endParaRPr lang="en-US" sz="14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1676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Terminal Count Decoding – 3</a:t>
            </a:r>
            <a:endParaRPr lang="en-US"/>
          </a:p>
        </p:txBody>
      </p:sp>
      <p:pic>
        <p:nvPicPr>
          <p:cNvPr id="27653" name="Picture 5" descr="due09056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286000"/>
            <a:ext cx="7651750" cy="3001963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453CF8-26D5-471B-AB67-13B5ED4F1968}" type="slidenum">
              <a:rPr lang="en-US" sz="1400"/>
            </a:fld>
            <a:endParaRPr lang="en-US" sz="1400"/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Terminal Count Decoding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2</a:t>
            </a:r>
            <a:endParaRPr lang="en-US"/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terminal count decoder generates a RCO (ripple carry out) when the terminal count is reached (a high pulse for 1 clock period).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4739D5-E418-462F-AAF8-CF01FF3D7A55}" type="slidenum">
              <a:rPr lang="en-US" sz="1400"/>
            </a:fld>
            <a:endParaRPr lang="en-US" sz="14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5800" y="1676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97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Terminal Count Decoding – 3</a:t>
            </a:r>
            <a:endParaRPr lang="en-US"/>
          </a:p>
        </p:txBody>
      </p:sp>
      <p:pic>
        <p:nvPicPr>
          <p:cNvPr id="29701" name="Picture 5" descr="due09058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590800"/>
            <a:ext cx="7651750" cy="226695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48ED-6852-46D8-AAEB-320DFFF8E580}" type="slidenum">
              <a:rPr lang="en-US"/>
            </a:fld>
            <a:endParaRPr 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Modulus</a:t>
            </a:r>
            <a:endParaRPr lang="en-US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Modulus of a counter is the number of states through which a counter progresses.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A Mod-12 UP Counter counts 12 states from 0000 to 1011 or (0001) to (1100). The process then repeats.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0000 </a:t>
            </a:r>
            <a:r>
              <a:rPr lang="en-US" sz="2400">
                <a:sym typeface="Wingdings" panose="05000000000000000000" pitchFamily="2" charset="2"/>
              </a:rPr>
              <a:t> 0001  …  1010  1011  0000  …</a:t>
            </a:r>
            <a:r>
              <a:rPr lang="en-US" sz="2400"/>
              <a:t> 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A Mod-12 DOWN counter counts from 1011 to 0000 or (1100) to (0001), then repeats.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1011 </a:t>
            </a:r>
            <a:r>
              <a:rPr lang="en-US" sz="2400">
                <a:sym typeface="Wingdings" panose="05000000000000000000" pitchFamily="2" charset="2"/>
              </a:rPr>
              <a:t> 1010  …  0001  0000  1011  …</a:t>
            </a:r>
            <a:endParaRPr lang="en-US" sz="24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6CC1-A065-4588-8504-1E1934887D69}" type="slidenum">
              <a:rPr lang="en-US"/>
            </a:fld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</a:t>
            </a:r>
            <a:endParaRPr lang="en-US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diagram that shows the progressive states of a sequential circuit.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progression from one state to the next state is shown by an arrow.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(0000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>
                <a:sym typeface="Symbol (PCL6)" pitchFamily="18" charset="2"/>
              </a:rPr>
              <a:t> 0001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>
                <a:sym typeface="Symbol" panose="05050102010706020507" pitchFamily="18" charset="2"/>
              </a:rPr>
              <a:t> 0010).</a:t>
            </a:r>
            <a:endParaRPr 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panose="05050102010706020507" pitchFamily="18" charset="2"/>
              </a:rPr>
              <a:t>Each state progression is caused by a pulse on the clock to the sequential circuit.</a:t>
            </a:r>
            <a:r>
              <a:rPr lang="en-US">
                <a:sym typeface="Symbol (PCL6)" pitchFamily="18" charset="2"/>
              </a:rPr>
              <a:t> </a:t>
            </a:r>
            <a:endParaRPr lang="en-US">
              <a:sym typeface="Symbol (PCL6)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0BD6-B060-41B5-9748-DD37A3E9AC4F}" type="slidenum">
              <a:rPr lang="en-US"/>
            </a:fld>
            <a:endParaRPr lang="en-U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 12 Counter State Diagram </a:t>
            </a: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each clock pulse the counter progresses by one state from its present position on the state diagram to the next state in the sequence.</a:t>
            </a:r>
            <a:endParaRPr lang="en-US"/>
          </a:p>
          <a:p>
            <a:r>
              <a:rPr lang="en-US"/>
              <a:t>This close system of counting and adding is known as modulo arithmetic.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908-9CD1-4BE4-990A-E58883A172E8}" type="slidenum">
              <a:rPr lang="en-US"/>
            </a:fld>
            <a:endParaRPr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685800" y="1752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 12 Counter State Diagram</a:t>
            </a:r>
            <a:endParaRPr lang="en-US"/>
          </a:p>
        </p:txBody>
      </p:sp>
      <p:pic>
        <p:nvPicPr>
          <p:cNvPr id="99333" name="Picture 5" descr="due0900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057400"/>
            <a:ext cx="5508625" cy="367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257800" y="20574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6096000" y="54864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6858000" y="49530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7239000" y="41910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7239000" y="32766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6858000" y="25146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6096000" y="20574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5257800" y="54864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4495800" y="49530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4114800" y="41910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4114800" y="33528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4495800" y="25146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r>
              <a:rPr lang="en-US" sz="1400">
                <a:sym typeface="Symbol" panose="05050102010706020507" pitchFamily="18" charset="2"/>
              </a:rPr>
              <a:t>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D77-1581-4971-A814-098CCD94F3C2}" type="slidenum">
              <a:rPr lang="en-US"/>
            </a:fld>
            <a:endParaRPr lang="en-U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Counters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1</a:t>
            </a:r>
            <a:endParaRPr 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i="1" dirty="0"/>
              <a:t>n</a:t>
            </a:r>
            <a:r>
              <a:rPr lang="en-US" sz="2800" dirty="0"/>
              <a:t>-bit counter that counts the maximum modulus (2</a:t>
            </a:r>
            <a:r>
              <a:rPr lang="en-US" sz="2800" i="1" baseline="30000" dirty="0"/>
              <a:t>n</a:t>
            </a:r>
            <a:r>
              <a:rPr lang="en-US" sz="2800" dirty="0"/>
              <a:t>) is called a full-sequence counter such as Mod 2, Mod 4, Mod 8, etc.</a:t>
            </a:r>
            <a:endParaRPr lang="en-US" sz="2800" dirty="0"/>
          </a:p>
          <a:p>
            <a:r>
              <a:rPr lang="en-US" sz="2800" dirty="0"/>
              <a:t>An </a:t>
            </a:r>
            <a:r>
              <a:rPr lang="en-US" sz="2800" i="1" dirty="0"/>
              <a:t>n</a:t>
            </a:r>
            <a:r>
              <a:rPr lang="en-US" sz="2800" dirty="0"/>
              <a:t>-bit counter whose modulus is less than the maximum possible is called a truncated sequence counter, such as mod 3 (</a:t>
            </a:r>
            <a:r>
              <a:rPr lang="en-US" sz="2800" i="1" dirty="0"/>
              <a:t>n</a:t>
            </a:r>
            <a:r>
              <a:rPr lang="en-US" sz="2800" dirty="0"/>
              <a:t> = 2), mod 12 (</a:t>
            </a:r>
            <a:r>
              <a:rPr lang="en-US" sz="2800" i="1" dirty="0"/>
              <a:t>n</a:t>
            </a:r>
            <a:r>
              <a:rPr lang="en-US" sz="2800" dirty="0"/>
              <a:t> = 4). 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2E6-1918-4308-A0D0-6D81C5041D25}" type="slidenum">
              <a:rPr lang="en-US"/>
            </a:fld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Counters </a:t>
            </a:r>
            <a:r>
              <a:rPr lang="en-US">
                <a:cs typeface="Arial" panose="020B0604020202020204" pitchFamily="34" charset="0"/>
              </a:rPr>
              <a:t>–</a:t>
            </a:r>
            <a:r>
              <a:rPr lang="en-US"/>
              <a:t> 2</a:t>
            </a:r>
            <a:endParaRPr 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4-bit mod 12 UP counter that counts  from 0000 to 1011 is an example of a  truncated counter.</a:t>
            </a:r>
            <a:endParaRPr lang="en-US"/>
          </a:p>
          <a:p>
            <a:r>
              <a:rPr lang="en-US"/>
              <a:t>A 4-bit mod 16 UP counter that counts up from 0000 to 1111 is an example of a full-sequence counter.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5990</Words>
  <Application>WPS Presentation</Application>
  <PresentationFormat>On-screen Show (4:3)</PresentationFormat>
  <Paragraphs>337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Arial</vt:lpstr>
      <vt:lpstr>SimSun</vt:lpstr>
      <vt:lpstr>Wingdings</vt:lpstr>
      <vt:lpstr>Tahoma</vt:lpstr>
      <vt:lpstr>DejaVu Sans</vt:lpstr>
      <vt:lpstr>Times New Roman</vt:lpstr>
      <vt:lpstr>Symbol (PCL6)</vt:lpstr>
      <vt:lpstr>C059</vt:lpstr>
      <vt:lpstr>Symbol</vt:lpstr>
      <vt:lpstr>Microsoft YaHei</vt:lpstr>
      <vt:lpstr>文泉驿正黑</vt:lpstr>
      <vt:lpstr>Arial Unicode MS</vt:lpstr>
      <vt:lpstr>Blends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Counters</vt:lpstr>
      <vt:lpstr>Counter Terminology – 1</vt:lpstr>
      <vt:lpstr>Counter Terminology – 2</vt:lpstr>
      <vt:lpstr>Counter Modulus</vt:lpstr>
      <vt:lpstr>State Diagram</vt:lpstr>
      <vt:lpstr>MOD 12 Counter State Diagram </vt:lpstr>
      <vt:lpstr>MOD 12 Counter State Diagram</vt:lpstr>
      <vt:lpstr>Sequence Counters – 1</vt:lpstr>
      <vt:lpstr>Sequence Counters – 2</vt:lpstr>
      <vt:lpstr>Sequence Counters – 3</vt:lpstr>
      <vt:lpstr>Counter Timing Diagrams – 1</vt:lpstr>
      <vt:lpstr>Counter Timing Diagrams – 2</vt:lpstr>
      <vt:lpstr>Counter Timing Diagrams – 3</vt:lpstr>
      <vt:lpstr>Counter Timing Diagrams – 4</vt:lpstr>
      <vt:lpstr>Synchronous Counters</vt:lpstr>
      <vt:lpstr>Analysis of Synchronous Counters – 1</vt:lpstr>
      <vt:lpstr>Analysis of Synchronous Counters – 2</vt:lpstr>
      <vt:lpstr>Analysis of Synchronous Counters – 3</vt:lpstr>
      <vt:lpstr>State Table</vt:lpstr>
      <vt:lpstr>Basic Design Approach – 1</vt:lpstr>
      <vt:lpstr>Basic Design Approach – 2</vt:lpstr>
      <vt:lpstr>Parallel Load Counter</vt:lpstr>
      <vt:lpstr>Parallel Load Counter</vt:lpstr>
      <vt:lpstr>Asynchronous load counter</vt:lpstr>
      <vt:lpstr>Building block of Synchronous Parallel Load Counter</vt:lpstr>
      <vt:lpstr>Synchronous Parallel Load Counter</vt:lpstr>
      <vt:lpstr>Count Enable Logic</vt:lpstr>
      <vt:lpstr>Bi-Directional Counter</vt:lpstr>
      <vt:lpstr>Terminal Count Decoding</vt:lpstr>
      <vt:lpstr>Terminal Count Decoding – 2</vt:lpstr>
      <vt:lpstr>Terminal Count Decoding – 3</vt:lpstr>
      <vt:lpstr>Terminal Count Decoding – 2</vt:lpstr>
      <vt:lpstr>Terminal Count Decoding – 3</vt:lpstr>
    </vt:vector>
  </TitlesOfParts>
  <Company>DeVry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jamie zipay</dc:creator>
  <cp:lastModifiedBy>tw1zzler</cp:lastModifiedBy>
  <cp:revision>337</cp:revision>
  <dcterms:created xsi:type="dcterms:W3CDTF">2024-03-27T19:42:17Z</dcterms:created>
  <dcterms:modified xsi:type="dcterms:W3CDTF">2024-03-27T19:42:17Z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