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4" r:id="rId3"/>
    <p:sldId id="266" r:id="rId4"/>
    <p:sldId id="267" r:id="rId5"/>
    <p:sldId id="268" r:id="rId6"/>
    <p:sldId id="269" r:id="rId7"/>
    <p:sldId id="270" r:id="rId8"/>
    <p:sldId id="256" r:id="rId9"/>
    <p:sldId id="257" r:id="rId10"/>
    <p:sldId id="258" r:id="rId11"/>
    <p:sldId id="260" r:id="rId12"/>
    <p:sldId id="261" r:id="rId13"/>
    <p:sldId id="271" r:id="rId14"/>
    <p:sldId id="272" r:id="rId15"/>
    <p:sldId id="274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A31-F9FA-4EE6-AB5F-769D480C3B6C}" type="datetimeFigureOut">
              <a:rPr lang="en-US" smtClean="0"/>
              <a:t>2024-02-26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55D-BDF0-4DAF-8E28-11786C201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A31-F9FA-4EE6-AB5F-769D480C3B6C}" type="datetimeFigureOut">
              <a:rPr lang="en-US" smtClean="0"/>
              <a:t>2024-02-26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55D-BDF0-4DAF-8E28-11786C201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A31-F9FA-4EE6-AB5F-769D480C3B6C}" type="datetimeFigureOut">
              <a:rPr lang="en-US" smtClean="0"/>
              <a:t>2024-02-26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55D-BDF0-4DAF-8E28-11786C201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46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3143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143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BF3C2BD-5414-4B6F-8393-65A0BE6428A0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41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1CA8E-1C00-400B-9E25-BDB020A3F9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014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26AB4-D25C-4A42-92F8-329F6529226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19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352A9-2B5D-434E-9F0E-F00EB7EAF59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6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77306-8DAF-48BF-BA71-9A057CDAD8C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33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34F80-15DF-4BDB-92AA-21AC329D548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8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E1CDAA-F8EA-4108-9AC4-3C8A6FEB1EE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5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8EE4A-7F22-40C9-8418-9AE9DA2C9B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9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A31-F9FA-4EE6-AB5F-769D480C3B6C}" type="datetimeFigureOut">
              <a:rPr lang="en-US" smtClean="0"/>
              <a:t>2024-02-26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55D-BDF0-4DAF-8E28-11786C201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93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B02E4-414C-4CA6-B47E-A2C8231876D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2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826B6-C39D-48F2-A8EA-C86AED416E6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38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733" y="617539"/>
            <a:ext cx="2601384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4" y="617539"/>
            <a:ext cx="7600949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B4E7F-4E39-42A0-8673-673390D94E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74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80725-CB0D-4E0E-9010-B5F403DADCC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945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76917" y="20177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76917" y="41513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ACAB42-8D84-4EAB-967C-66B54C9A0BC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248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3324F4-EEE3-4C9E-89D8-6CA3729A485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59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A31-F9FA-4EE6-AB5F-769D480C3B6C}" type="datetimeFigureOut">
              <a:rPr lang="en-US" smtClean="0"/>
              <a:t>2024-02-26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55D-BDF0-4DAF-8E28-11786C201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2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A31-F9FA-4EE6-AB5F-769D480C3B6C}" type="datetimeFigureOut">
              <a:rPr lang="en-US" smtClean="0"/>
              <a:t>2024-02-26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55D-BDF0-4DAF-8E28-11786C201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A31-F9FA-4EE6-AB5F-769D480C3B6C}" type="datetimeFigureOut">
              <a:rPr lang="en-US" smtClean="0"/>
              <a:t>2024-02-26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55D-BDF0-4DAF-8E28-11786C201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1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A31-F9FA-4EE6-AB5F-769D480C3B6C}" type="datetimeFigureOut">
              <a:rPr lang="en-US" smtClean="0"/>
              <a:t>2024-02-26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55D-BDF0-4DAF-8E28-11786C201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9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A31-F9FA-4EE6-AB5F-769D480C3B6C}" type="datetimeFigureOut">
              <a:rPr lang="en-US" smtClean="0"/>
              <a:t>2024-02-26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55D-BDF0-4DAF-8E28-11786C201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A31-F9FA-4EE6-AB5F-769D480C3B6C}" type="datetimeFigureOut">
              <a:rPr lang="en-US" smtClean="0"/>
              <a:t>2024-02-26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55D-BDF0-4DAF-8E28-11786C201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7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A31-F9FA-4EE6-AB5F-769D480C3B6C}" type="datetimeFigureOut">
              <a:rPr lang="en-US" smtClean="0"/>
              <a:t>2024-02-26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55D-BDF0-4DAF-8E28-11786C201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1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9BA31-F9FA-4EE6-AB5F-769D480C3B6C}" type="datetimeFigureOut">
              <a:rPr lang="en-US" smtClean="0"/>
              <a:t>2024-02-26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7755D-BDF0-4DAF-8E28-11786C201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8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230408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617538"/>
            <a:ext cx="1039071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04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3D6A0E-7E5D-4F48-A388-E9F087BD765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1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8F3BD15-E690-47B3-BE05-16A46A2FE2FB}" type="slidenum">
              <a:rPr lang="en-US" sz="1400">
                <a:solidFill>
                  <a:srgbClr val="000000"/>
                </a:solidFill>
              </a:rPr>
              <a:pPr eaLnBrk="1" hangingPunct="1"/>
              <a:t>1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 Gate Inhibit</a:t>
            </a:r>
          </a:p>
        </p:txBody>
      </p:sp>
      <p:pic>
        <p:nvPicPr>
          <p:cNvPr id="18436" name="Picture 4" descr="due0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960563"/>
            <a:ext cx="6783388" cy="40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7" name="Group 25"/>
          <p:cNvGrpSpPr>
            <a:grpSpLocks/>
          </p:cNvGrpSpPr>
          <p:nvPr/>
        </p:nvGrpSpPr>
        <p:grpSpPr bwMode="auto">
          <a:xfrm>
            <a:off x="2917825" y="5602288"/>
            <a:ext cx="6457950" cy="392112"/>
            <a:chOff x="878" y="3529"/>
            <a:chExt cx="4068" cy="247"/>
          </a:xfrm>
        </p:grpSpPr>
        <p:sp>
          <p:nvSpPr>
            <p:cNvPr id="18441" name="Line 6"/>
            <p:cNvSpPr>
              <a:spLocks noChangeShapeType="1"/>
            </p:cNvSpPr>
            <p:nvPr/>
          </p:nvSpPr>
          <p:spPr bwMode="auto">
            <a:xfrm flipV="1">
              <a:off x="878" y="3758"/>
              <a:ext cx="2231" cy="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42" name="Line 7"/>
            <p:cNvSpPr>
              <a:spLocks noChangeShapeType="1"/>
            </p:cNvSpPr>
            <p:nvPr/>
          </p:nvSpPr>
          <p:spPr bwMode="auto">
            <a:xfrm flipV="1">
              <a:off x="3109" y="3538"/>
              <a:ext cx="0" cy="22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43" name="Line 8"/>
            <p:cNvSpPr>
              <a:spLocks noChangeShapeType="1"/>
            </p:cNvSpPr>
            <p:nvPr/>
          </p:nvSpPr>
          <p:spPr bwMode="auto">
            <a:xfrm>
              <a:off x="3109" y="3529"/>
              <a:ext cx="219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44" name="Line 9"/>
            <p:cNvSpPr>
              <a:spLocks noChangeShapeType="1"/>
            </p:cNvSpPr>
            <p:nvPr/>
          </p:nvSpPr>
          <p:spPr bwMode="auto">
            <a:xfrm>
              <a:off x="3319" y="3529"/>
              <a:ext cx="0" cy="23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45" name="Line 10"/>
            <p:cNvSpPr>
              <a:spLocks noChangeShapeType="1"/>
            </p:cNvSpPr>
            <p:nvPr/>
          </p:nvSpPr>
          <p:spPr bwMode="auto">
            <a:xfrm>
              <a:off x="3319" y="3767"/>
              <a:ext cx="201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46" name="Line 11"/>
            <p:cNvSpPr>
              <a:spLocks noChangeShapeType="1"/>
            </p:cNvSpPr>
            <p:nvPr/>
          </p:nvSpPr>
          <p:spPr bwMode="auto">
            <a:xfrm flipH="1" flipV="1">
              <a:off x="3511" y="3529"/>
              <a:ext cx="9" cy="23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47" name="Line 12"/>
            <p:cNvSpPr>
              <a:spLocks noChangeShapeType="1"/>
            </p:cNvSpPr>
            <p:nvPr/>
          </p:nvSpPr>
          <p:spPr bwMode="auto">
            <a:xfrm>
              <a:off x="3511" y="3538"/>
              <a:ext cx="219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48" name="Line 13"/>
            <p:cNvSpPr>
              <a:spLocks noChangeShapeType="1"/>
            </p:cNvSpPr>
            <p:nvPr/>
          </p:nvSpPr>
          <p:spPr bwMode="auto">
            <a:xfrm>
              <a:off x="3730" y="3529"/>
              <a:ext cx="0" cy="23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49" name="Line 14"/>
            <p:cNvSpPr>
              <a:spLocks noChangeShapeType="1"/>
            </p:cNvSpPr>
            <p:nvPr/>
          </p:nvSpPr>
          <p:spPr bwMode="auto">
            <a:xfrm flipV="1">
              <a:off x="3730" y="3776"/>
              <a:ext cx="21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50" name="Line 15"/>
            <p:cNvSpPr>
              <a:spLocks noChangeShapeType="1"/>
            </p:cNvSpPr>
            <p:nvPr/>
          </p:nvSpPr>
          <p:spPr bwMode="auto">
            <a:xfrm flipV="1">
              <a:off x="3941" y="3538"/>
              <a:ext cx="9" cy="23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51" name="Line 16"/>
            <p:cNvSpPr>
              <a:spLocks noChangeShapeType="1"/>
            </p:cNvSpPr>
            <p:nvPr/>
          </p:nvSpPr>
          <p:spPr bwMode="auto">
            <a:xfrm>
              <a:off x="3950" y="3538"/>
              <a:ext cx="183" cy="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52" name="Line 17"/>
            <p:cNvSpPr>
              <a:spLocks noChangeShapeType="1"/>
            </p:cNvSpPr>
            <p:nvPr/>
          </p:nvSpPr>
          <p:spPr bwMode="auto">
            <a:xfrm>
              <a:off x="4133" y="3538"/>
              <a:ext cx="0" cy="23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53" name="Line 18"/>
            <p:cNvSpPr>
              <a:spLocks noChangeShapeType="1"/>
            </p:cNvSpPr>
            <p:nvPr/>
          </p:nvSpPr>
          <p:spPr bwMode="auto">
            <a:xfrm>
              <a:off x="4133" y="3776"/>
              <a:ext cx="219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54" name="Line 19"/>
            <p:cNvSpPr>
              <a:spLocks noChangeShapeType="1"/>
            </p:cNvSpPr>
            <p:nvPr/>
          </p:nvSpPr>
          <p:spPr bwMode="auto">
            <a:xfrm flipV="1">
              <a:off x="4343" y="3538"/>
              <a:ext cx="0" cy="23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55" name="Line 20"/>
            <p:cNvSpPr>
              <a:spLocks noChangeShapeType="1"/>
            </p:cNvSpPr>
            <p:nvPr/>
          </p:nvSpPr>
          <p:spPr bwMode="auto">
            <a:xfrm>
              <a:off x="4343" y="3538"/>
              <a:ext cx="21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56" name="Line 21"/>
            <p:cNvSpPr>
              <a:spLocks noChangeShapeType="1"/>
            </p:cNvSpPr>
            <p:nvPr/>
          </p:nvSpPr>
          <p:spPr bwMode="auto">
            <a:xfrm flipH="1">
              <a:off x="4544" y="3538"/>
              <a:ext cx="9" cy="22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57" name="Line 22"/>
            <p:cNvSpPr>
              <a:spLocks noChangeShapeType="1"/>
            </p:cNvSpPr>
            <p:nvPr/>
          </p:nvSpPr>
          <p:spPr bwMode="auto">
            <a:xfrm>
              <a:off x="4544" y="3776"/>
              <a:ext cx="219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58" name="Line 23"/>
            <p:cNvSpPr>
              <a:spLocks noChangeShapeType="1"/>
            </p:cNvSpPr>
            <p:nvPr/>
          </p:nvSpPr>
          <p:spPr bwMode="auto">
            <a:xfrm flipV="1">
              <a:off x="4763" y="3538"/>
              <a:ext cx="0" cy="23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59" name="Line 24"/>
            <p:cNvSpPr>
              <a:spLocks noChangeShapeType="1"/>
            </p:cNvSpPr>
            <p:nvPr/>
          </p:nvSpPr>
          <p:spPr bwMode="auto">
            <a:xfrm>
              <a:off x="4763" y="3538"/>
              <a:ext cx="183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8438" name="Text Box 26"/>
          <p:cNvSpPr txBox="1">
            <a:spLocks noChangeArrowheads="1"/>
          </p:cNvSpPr>
          <p:nvPr/>
        </p:nvSpPr>
        <p:spPr bwMode="auto">
          <a:xfrm>
            <a:off x="1911350" y="1887539"/>
            <a:ext cx="11562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Control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Signal</a:t>
            </a:r>
          </a:p>
        </p:txBody>
      </p:sp>
      <p:sp>
        <p:nvSpPr>
          <p:cNvPr id="18439" name="Line 27"/>
          <p:cNvSpPr>
            <a:spLocks noChangeShapeType="1"/>
          </p:cNvSpPr>
          <p:nvPr/>
        </p:nvSpPr>
        <p:spPr bwMode="auto">
          <a:xfrm>
            <a:off x="3048001" y="2133600"/>
            <a:ext cx="3921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8440" name="Line 28"/>
          <p:cNvSpPr>
            <a:spLocks noChangeShapeType="1"/>
          </p:cNvSpPr>
          <p:nvPr/>
        </p:nvSpPr>
        <p:spPr bwMode="auto">
          <a:xfrm>
            <a:off x="2982913" y="2852738"/>
            <a:ext cx="3921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1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455E76B-8A61-4E48-9429-6A9EFF309CB2}" type="slidenum">
              <a:rPr lang="en-US" sz="1400">
                <a:solidFill>
                  <a:srgbClr val="000000"/>
                </a:solidFill>
              </a:rPr>
              <a:pPr eaLnBrk="1" hangingPunct="1"/>
              <a:t>10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Light Emitting Diodes (LED’s)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Used to indicate the status of a digital output.</a:t>
            </a:r>
          </a:p>
          <a:p>
            <a:pPr eaLnBrk="1" hangingPunct="1"/>
            <a:r>
              <a:rPr lang="en-US" sz="2800"/>
              <a:t>Has two terminals the anode and the cathode.</a:t>
            </a:r>
          </a:p>
          <a:p>
            <a:pPr eaLnBrk="1" hangingPunct="1"/>
            <a:r>
              <a:rPr lang="en-US" sz="2800"/>
              <a:t>If the anode is approximately 1.5 V greater than the cathode, current flows and the LED illuminates.</a:t>
            </a:r>
          </a:p>
        </p:txBody>
      </p:sp>
      <p:graphicFrame>
        <p:nvGraphicFramePr>
          <p:cNvPr id="1026" name="Object 8" descr="due0228"/>
          <p:cNvGraphicFramePr>
            <a:graphicFrameLocks noChangeAspect="1"/>
          </p:cNvGraphicFramePr>
          <p:nvPr/>
        </p:nvGraphicFramePr>
        <p:xfrm>
          <a:off x="3463925" y="5095876"/>
          <a:ext cx="567690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76190" imgH="1561905" progId="Paint.Picture">
                  <p:embed/>
                </p:oleObj>
              </mc:Choice>
              <mc:Fallback>
                <p:oleObj name="Bitmap Image" r:id="rId2" imgW="6276190" imgH="15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5095876"/>
                        <a:ext cx="5676900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10" descr="led-red-blink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25" y="4926013"/>
            <a:ext cx="5207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46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2CD64AF-A2D9-46BD-A0F8-D5E434FB3569}" type="slidenum">
              <a:rPr lang="en-US" sz="1400">
                <a:solidFill>
                  <a:srgbClr val="000000"/>
                </a:solidFill>
              </a:rPr>
              <a:pPr eaLnBrk="1" hangingPunct="1"/>
              <a:t>11</a:t>
            </a:fld>
            <a:endParaRPr lang="en-US" sz="1400">
              <a:solidFill>
                <a:srgbClr val="000000"/>
              </a:solidFill>
            </a:endParaRPr>
          </a:p>
        </p:txBody>
      </p:sp>
      <p:pic>
        <p:nvPicPr>
          <p:cNvPr id="15363" name="Picture 9" descr="due02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3436938"/>
            <a:ext cx="45339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Light Emitting Diodes</a:t>
            </a:r>
            <a:r>
              <a:rPr lang="en-US" baseline="30000"/>
              <a:t>1</a:t>
            </a:r>
            <a:endParaRPr lang="en-US"/>
          </a:p>
        </p:txBody>
      </p:sp>
      <p:sp>
        <p:nvSpPr>
          <p:cNvPr id="15365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3810000" cy="1414462"/>
          </a:xfrm>
        </p:spPr>
        <p:txBody>
          <a:bodyPr/>
          <a:lstStyle/>
          <a:p>
            <a:pPr eaLnBrk="1" hangingPunct="1"/>
            <a:r>
              <a:rPr lang="en-US" sz="2000"/>
              <a:t>Used to provide a visual indication of a logic state.</a:t>
            </a:r>
          </a:p>
          <a:p>
            <a:pPr eaLnBrk="1" hangingPunct="1"/>
            <a:r>
              <a:rPr lang="en-US" sz="2000"/>
              <a:t>Can be wired to display active-HIGH or active-LOW.</a:t>
            </a:r>
          </a:p>
        </p:txBody>
      </p:sp>
      <p:pic>
        <p:nvPicPr>
          <p:cNvPr id="15366" name="Picture 11" descr="due0230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70788" y="2017713"/>
            <a:ext cx="2005012" cy="4114800"/>
          </a:xfrm>
          <a:noFill/>
        </p:spPr>
      </p:pic>
    </p:spTree>
    <p:extLst>
      <p:ext uri="{BB962C8B-B14F-4D97-AF65-F5344CB8AC3E}">
        <p14:creationId xmlns:p14="http://schemas.microsoft.com/office/powerpoint/2010/main" val="157568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2ADDBDD-5F7C-41BD-AB0C-3817F2501BEA}" type="slidenum">
              <a:rPr lang="en-US" sz="1400">
                <a:solidFill>
                  <a:srgbClr val="000000"/>
                </a:solidFill>
              </a:rPr>
              <a:pPr eaLnBrk="1" hangingPunct="1"/>
              <a:t>12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Tristate Buffer</a:t>
            </a:r>
          </a:p>
        </p:txBody>
      </p:sp>
      <p:sp>
        <p:nvSpPr>
          <p:cNvPr id="24580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Three output states, HIGH, LOW and high-impedance.</a:t>
            </a:r>
          </a:p>
          <a:p>
            <a:pPr eaLnBrk="1" hangingPunct="1"/>
            <a:r>
              <a:rPr lang="en-US" sz="2800"/>
              <a:t>Requires a separate input to control which output state is selected.</a:t>
            </a:r>
          </a:p>
        </p:txBody>
      </p:sp>
      <p:pic>
        <p:nvPicPr>
          <p:cNvPr id="24581" name="Picture 10" descr="due0238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1738" y="2017713"/>
            <a:ext cx="2044700" cy="4114800"/>
          </a:xfrm>
          <a:noFill/>
        </p:spPr>
      </p:pic>
    </p:spTree>
    <p:extLst>
      <p:ext uri="{BB962C8B-B14F-4D97-AF65-F5344CB8AC3E}">
        <p14:creationId xmlns:p14="http://schemas.microsoft.com/office/powerpoint/2010/main" val="205509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3AC6799-1D1F-4DD8-B07A-8838D1A0B53D}" type="slidenum">
              <a:rPr lang="en-US" sz="1400">
                <a:solidFill>
                  <a:srgbClr val="000000"/>
                </a:solidFill>
              </a:rPr>
              <a:pPr eaLnBrk="1" hangingPunct="1"/>
              <a:t>13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3076" name="Rectangle 103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/>
              <a:t>Tristate Buffer</a:t>
            </a:r>
          </a:p>
        </p:txBody>
      </p:sp>
      <p:grpSp>
        <p:nvGrpSpPr>
          <p:cNvPr id="3077" name="Group 1036"/>
          <p:cNvGrpSpPr>
            <a:grpSpLocks/>
          </p:cNvGrpSpPr>
          <p:nvPr/>
        </p:nvGrpSpPr>
        <p:grpSpPr bwMode="auto">
          <a:xfrm>
            <a:off x="2189164" y="2619376"/>
            <a:ext cx="7716837" cy="2043113"/>
            <a:chOff x="419" y="1650"/>
            <a:chExt cx="4861" cy="1287"/>
          </a:xfrm>
        </p:grpSpPr>
        <p:pic>
          <p:nvPicPr>
            <p:cNvPr id="3078" name="Picture 1028" descr="due023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650"/>
              <a:ext cx="4800" cy="1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074" name="Object 1024"/>
            <p:cNvGraphicFramePr>
              <a:graphicFrameLocks noChangeAspect="1"/>
            </p:cNvGraphicFramePr>
            <p:nvPr/>
          </p:nvGraphicFramePr>
          <p:xfrm>
            <a:off x="419" y="1712"/>
            <a:ext cx="67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3" imgW="85669" imgH="190426" progId="Paint.Picture">
                    <p:embed/>
                  </p:oleObj>
                </mc:Choice>
                <mc:Fallback>
                  <p:oleObj name="Bitmap Image" r:id="rId3" imgW="85669" imgH="19042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" y="1712"/>
                          <a:ext cx="67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9" name="Line 1035"/>
            <p:cNvSpPr>
              <a:spLocks noChangeShapeType="1"/>
            </p:cNvSpPr>
            <p:nvPr/>
          </p:nvSpPr>
          <p:spPr bwMode="auto">
            <a:xfrm>
              <a:off x="1451" y="2863"/>
              <a:ext cx="0" cy="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2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output pins of the FPGA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354" y="2092468"/>
            <a:ext cx="5619110" cy="32493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CA8E-1C00-400B-9E25-BDB020A3F918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8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75024B6-B747-4161-BD3D-64135F7AE55E}" type="slidenum">
              <a:rPr lang="en-US" sz="1400">
                <a:solidFill>
                  <a:srgbClr val="000000"/>
                </a:solidFill>
              </a:rPr>
              <a:pPr eaLnBrk="1" hangingPunct="1"/>
              <a:t>15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Tristate Buffer Utilization</a:t>
            </a:r>
          </a:p>
        </p:txBody>
      </p:sp>
      <p:sp>
        <p:nvSpPr>
          <p:cNvPr id="25604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Used to connect multiple outputs together.</a:t>
            </a:r>
          </a:p>
          <a:p>
            <a:pPr eaLnBrk="1" hangingPunct="1"/>
            <a:r>
              <a:rPr lang="en-US" sz="2800"/>
              <a:t>Used in controlling the operation of buses.</a:t>
            </a:r>
            <a:endParaRPr lang="en-US" sz="2800">
              <a:hlinkClick r:id="" action="ppaction://noaction"/>
            </a:endParaRPr>
          </a:p>
        </p:txBody>
      </p:sp>
      <p:pic>
        <p:nvPicPr>
          <p:cNvPr id="25605" name="Picture 10" descr="due0240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69088" y="2312988"/>
            <a:ext cx="3810000" cy="3522662"/>
          </a:xfrm>
          <a:noFill/>
        </p:spPr>
      </p:pic>
    </p:spTree>
    <p:extLst>
      <p:ext uri="{BB962C8B-B14F-4D97-AF65-F5344CB8AC3E}">
        <p14:creationId xmlns:p14="http://schemas.microsoft.com/office/powerpoint/2010/main" val="912730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4C8E-DA4F-E3EE-FD88-5F668FE5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GPIO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E26D1D-880D-3AE1-BB80-CF25B21B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4F80-15DF-4BDB-92AA-21AC329D5481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48B28E47-7CD8-63F6-B6FC-6CE733B98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163" y="0"/>
            <a:ext cx="5072837" cy="6858000"/>
          </a:xfrm>
          <a:prstGeom prst="rect">
            <a:avLst/>
          </a:prstGeom>
        </p:spPr>
      </p:pic>
      <p:pic>
        <p:nvPicPr>
          <p:cNvPr id="7" name="Picture 6" descr="A diagram of a digital display&#10;&#10;Description automatically generated">
            <a:extLst>
              <a:ext uri="{FF2B5EF4-FFF2-40B4-BE49-F238E27FC236}">
                <a16:creationId xmlns:a16="http://schemas.microsoft.com/office/drawing/2014/main" id="{4B60B31A-C990-22C2-DC75-1F00D8970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5" y="2103366"/>
            <a:ext cx="4899025" cy="2744029"/>
          </a:xfrm>
          <a:prstGeom prst="rect">
            <a:avLst/>
          </a:prstGeom>
        </p:spPr>
      </p:pic>
      <p:pic>
        <p:nvPicPr>
          <p:cNvPr id="9" name="Picture 8" descr="A number with red lines&#10;&#10;Description automatically generated with medium confidence">
            <a:extLst>
              <a:ext uri="{FF2B5EF4-FFF2-40B4-BE49-F238E27FC236}">
                <a16:creationId xmlns:a16="http://schemas.microsoft.com/office/drawing/2014/main" id="{401E5BD6-7D41-8CBA-8066-A6483F6C35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51" y="5160526"/>
            <a:ext cx="4759022" cy="126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3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5BA07D3-8F09-4B6F-B024-E579D97297AF}" type="slidenum">
              <a:rPr lang="en-US" sz="1400">
                <a:solidFill>
                  <a:srgbClr val="000000"/>
                </a:solidFill>
              </a:rPr>
              <a:pPr eaLnBrk="1" hangingPunct="1"/>
              <a:t>2</a:t>
            </a:fld>
            <a:endParaRPr lang="en-US" sz="1400">
              <a:solidFill>
                <a:srgbClr val="000000"/>
              </a:solidFill>
            </a:endParaRPr>
          </a:p>
        </p:txBody>
      </p:sp>
      <p:pic>
        <p:nvPicPr>
          <p:cNvPr id="20483" name="Picture 4" descr="due023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05063" y="2055814"/>
            <a:ext cx="7620000" cy="3544887"/>
          </a:xfrm>
          <a:noFill/>
        </p:spPr>
      </p:pic>
      <p:sp>
        <p:nvSpPr>
          <p:cNvPr id="20484" name="Rectangle 7"/>
          <p:cNvSpPr>
            <a:spLocks noGrp="1" noChangeArrowheads="1"/>
          </p:cNvSpPr>
          <p:nvPr>
            <p:ph type="title"/>
          </p:nvPr>
        </p:nvSpPr>
        <p:spPr>
          <a:xfrm>
            <a:off x="2616200" y="390525"/>
            <a:ext cx="7772400" cy="1143000"/>
          </a:xfrm>
          <a:noFill/>
        </p:spPr>
        <p:txBody>
          <a:bodyPr anchor="ctr"/>
          <a:lstStyle/>
          <a:p>
            <a:pPr eaLnBrk="1" hangingPunct="1"/>
            <a:r>
              <a:rPr lang="en-US"/>
              <a:t>Logic Gate Inhibit</a:t>
            </a:r>
          </a:p>
        </p:txBody>
      </p:sp>
      <p:sp>
        <p:nvSpPr>
          <p:cNvPr id="20485" name="Line 8"/>
          <p:cNvSpPr>
            <a:spLocks noChangeShapeType="1"/>
          </p:cNvSpPr>
          <p:nvPr/>
        </p:nvSpPr>
        <p:spPr bwMode="auto">
          <a:xfrm flipV="1">
            <a:off x="6357939" y="5240339"/>
            <a:ext cx="3671887" cy="142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20486" name="Group 36"/>
          <p:cNvGrpSpPr>
            <a:grpSpLocks/>
          </p:cNvGrpSpPr>
          <p:nvPr/>
        </p:nvGrpSpPr>
        <p:grpSpPr bwMode="auto">
          <a:xfrm>
            <a:off x="2670175" y="5224464"/>
            <a:ext cx="7329488" cy="377825"/>
            <a:chOff x="722" y="3291"/>
            <a:chExt cx="4617" cy="238"/>
          </a:xfrm>
        </p:grpSpPr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722" y="3493"/>
              <a:ext cx="183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 flipV="1">
              <a:off x="896" y="3310"/>
              <a:ext cx="0" cy="19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 flipV="1">
              <a:off x="896" y="3291"/>
              <a:ext cx="192" cy="1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 flipH="1">
              <a:off x="1079" y="3301"/>
              <a:ext cx="18" cy="21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 flipV="1">
              <a:off x="1079" y="3502"/>
              <a:ext cx="183" cy="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 flipV="1">
              <a:off x="1253" y="3310"/>
              <a:ext cx="9" cy="201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496" name="Line 15"/>
            <p:cNvSpPr>
              <a:spLocks noChangeShapeType="1"/>
            </p:cNvSpPr>
            <p:nvPr/>
          </p:nvSpPr>
          <p:spPr bwMode="auto">
            <a:xfrm>
              <a:off x="1262" y="3301"/>
              <a:ext cx="183" cy="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497" name="Line 16"/>
            <p:cNvSpPr>
              <a:spLocks noChangeShapeType="1"/>
            </p:cNvSpPr>
            <p:nvPr/>
          </p:nvSpPr>
          <p:spPr bwMode="auto">
            <a:xfrm flipH="1">
              <a:off x="1435" y="3310"/>
              <a:ext cx="10" cy="19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498" name="Line 17"/>
            <p:cNvSpPr>
              <a:spLocks noChangeShapeType="1"/>
            </p:cNvSpPr>
            <p:nvPr/>
          </p:nvSpPr>
          <p:spPr bwMode="auto">
            <a:xfrm>
              <a:off x="1445" y="3502"/>
              <a:ext cx="173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499" name="Line 18"/>
            <p:cNvSpPr>
              <a:spLocks noChangeShapeType="1"/>
            </p:cNvSpPr>
            <p:nvPr/>
          </p:nvSpPr>
          <p:spPr bwMode="auto">
            <a:xfrm flipV="1">
              <a:off x="1618" y="3319"/>
              <a:ext cx="0" cy="19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00" name="Line 19"/>
            <p:cNvSpPr>
              <a:spLocks noChangeShapeType="1"/>
            </p:cNvSpPr>
            <p:nvPr/>
          </p:nvSpPr>
          <p:spPr bwMode="auto">
            <a:xfrm>
              <a:off x="1609" y="3310"/>
              <a:ext cx="183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01" name="Line 20"/>
            <p:cNvSpPr>
              <a:spLocks noChangeShapeType="1"/>
            </p:cNvSpPr>
            <p:nvPr/>
          </p:nvSpPr>
          <p:spPr bwMode="auto">
            <a:xfrm flipH="1">
              <a:off x="1792" y="3310"/>
              <a:ext cx="9" cy="201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02" name="Line 21"/>
            <p:cNvSpPr>
              <a:spLocks noChangeShapeType="1"/>
            </p:cNvSpPr>
            <p:nvPr/>
          </p:nvSpPr>
          <p:spPr bwMode="auto">
            <a:xfrm>
              <a:off x="1783" y="3511"/>
              <a:ext cx="19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03" name="Line 22"/>
            <p:cNvSpPr>
              <a:spLocks noChangeShapeType="1"/>
            </p:cNvSpPr>
            <p:nvPr/>
          </p:nvSpPr>
          <p:spPr bwMode="auto">
            <a:xfrm flipV="1">
              <a:off x="1975" y="3301"/>
              <a:ext cx="0" cy="21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04" name="Line 23"/>
            <p:cNvSpPr>
              <a:spLocks noChangeShapeType="1"/>
            </p:cNvSpPr>
            <p:nvPr/>
          </p:nvSpPr>
          <p:spPr bwMode="auto">
            <a:xfrm>
              <a:off x="1966" y="3301"/>
              <a:ext cx="183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05" name="Line 24"/>
            <p:cNvSpPr>
              <a:spLocks noChangeShapeType="1"/>
            </p:cNvSpPr>
            <p:nvPr/>
          </p:nvSpPr>
          <p:spPr bwMode="auto">
            <a:xfrm>
              <a:off x="2149" y="3291"/>
              <a:ext cx="0" cy="211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06" name="Line 25"/>
            <p:cNvSpPr>
              <a:spLocks noChangeShapeType="1"/>
            </p:cNvSpPr>
            <p:nvPr/>
          </p:nvSpPr>
          <p:spPr bwMode="auto">
            <a:xfrm>
              <a:off x="2139" y="3511"/>
              <a:ext cx="192" cy="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07" name="Line 26"/>
            <p:cNvSpPr>
              <a:spLocks noChangeShapeType="1"/>
            </p:cNvSpPr>
            <p:nvPr/>
          </p:nvSpPr>
          <p:spPr bwMode="auto">
            <a:xfrm flipV="1">
              <a:off x="2322" y="3291"/>
              <a:ext cx="19" cy="23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08" name="Line 27"/>
            <p:cNvSpPr>
              <a:spLocks noChangeShapeType="1"/>
            </p:cNvSpPr>
            <p:nvPr/>
          </p:nvSpPr>
          <p:spPr bwMode="auto">
            <a:xfrm>
              <a:off x="2331" y="3301"/>
              <a:ext cx="174" cy="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09" name="Line 28"/>
            <p:cNvSpPr>
              <a:spLocks noChangeShapeType="1"/>
            </p:cNvSpPr>
            <p:nvPr/>
          </p:nvSpPr>
          <p:spPr bwMode="auto">
            <a:xfrm>
              <a:off x="2505" y="3310"/>
              <a:ext cx="9" cy="201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10" name="Line 29"/>
            <p:cNvSpPr>
              <a:spLocks noChangeShapeType="1"/>
            </p:cNvSpPr>
            <p:nvPr/>
          </p:nvSpPr>
          <p:spPr bwMode="auto">
            <a:xfrm>
              <a:off x="2514" y="3520"/>
              <a:ext cx="165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11" name="Line 30"/>
            <p:cNvSpPr>
              <a:spLocks noChangeShapeType="1"/>
            </p:cNvSpPr>
            <p:nvPr/>
          </p:nvSpPr>
          <p:spPr bwMode="auto">
            <a:xfrm flipH="1" flipV="1">
              <a:off x="2670" y="3310"/>
              <a:ext cx="9" cy="21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12" name="Line 31"/>
            <p:cNvSpPr>
              <a:spLocks noChangeShapeType="1"/>
            </p:cNvSpPr>
            <p:nvPr/>
          </p:nvSpPr>
          <p:spPr bwMode="auto">
            <a:xfrm>
              <a:off x="2679" y="3310"/>
              <a:ext cx="201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13" name="Line 32"/>
            <p:cNvSpPr>
              <a:spLocks noChangeShapeType="1"/>
            </p:cNvSpPr>
            <p:nvPr/>
          </p:nvSpPr>
          <p:spPr bwMode="auto">
            <a:xfrm>
              <a:off x="2880" y="3310"/>
              <a:ext cx="0" cy="201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14" name="Line 33"/>
            <p:cNvSpPr>
              <a:spLocks noChangeShapeType="1"/>
            </p:cNvSpPr>
            <p:nvPr/>
          </p:nvSpPr>
          <p:spPr bwMode="auto">
            <a:xfrm flipV="1">
              <a:off x="2880" y="3502"/>
              <a:ext cx="165" cy="1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15" name="Line 34"/>
            <p:cNvSpPr>
              <a:spLocks noChangeShapeType="1"/>
            </p:cNvSpPr>
            <p:nvPr/>
          </p:nvSpPr>
          <p:spPr bwMode="auto">
            <a:xfrm flipV="1">
              <a:off x="3026" y="3301"/>
              <a:ext cx="19" cy="21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16" name="Line 35"/>
            <p:cNvSpPr>
              <a:spLocks noChangeShapeType="1"/>
            </p:cNvSpPr>
            <p:nvPr/>
          </p:nvSpPr>
          <p:spPr bwMode="auto">
            <a:xfrm>
              <a:off x="3035" y="3301"/>
              <a:ext cx="2304" cy="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0487" name="Text Box 37"/>
          <p:cNvSpPr txBox="1">
            <a:spLocks noChangeArrowheads="1"/>
          </p:cNvSpPr>
          <p:nvPr/>
        </p:nvSpPr>
        <p:spPr bwMode="auto">
          <a:xfrm>
            <a:off x="1797050" y="1958976"/>
            <a:ext cx="11562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Control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Signal</a:t>
            </a:r>
          </a:p>
        </p:txBody>
      </p:sp>
      <p:sp>
        <p:nvSpPr>
          <p:cNvPr id="20488" name="Line 38"/>
          <p:cNvSpPr>
            <a:spLocks noChangeShapeType="1"/>
          </p:cNvSpPr>
          <p:nvPr/>
        </p:nvSpPr>
        <p:spPr bwMode="auto">
          <a:xfrm>
            <a:off x="2933701" y="2205038"/>
            <a:ext cx="3921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0489" name="Line 39"/>
          <p:cNvSpPr>
            <a:spLocks noChangeShapeType="1"/>
          </p:cNvSpPr>
          <p:nvPr/>
        </p:nvSpPr>
        <p:spPr bwMode="auto">
          <a:xfrm>
            <a:off x="2868613" y="2924175"/>
            <a:ext cx="3921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98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93EBB3C-02CB-4121-8082-4C2B9BF357E4}" type="slidenum">
              <a:rPr lang="en-US" sz="1400">
                <a:solidFill>
                  <a:srgbClr val="000000"/>
                </a:solidFill>
              </a:rPr>
              <a:pPr eaLnBrk="1" hangingPunct="1"/>
              <a:t>3</a:t>
            </a:fld>
            <a:endParaRPr lang="en-US" sz="1400">
              <a:solidFill>
                <a:srgbClr val="000000"/>
              </a:solidFill>
            </a:endParaRPr>
          </a:p>
        </p:txBody>
      </p:sp>
      <p:pic>
        <p:nvPicPr>
          <p:cNvPr id="21507" name="Picture 4" descr="due023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0651" y="1901825"/>
            <a:ext cx="6905625" cy="4114800"/>
          </a:xfrm>
          <a:noFill/>
        </p:spPr>
      </p:pic>
      <p:sp>
        <p:nvSpPr>
          <p:cNvPr id="21508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/>
              <a:t>Logic Gate Inhibit</a:t>
            </a:r>
          </a:p>
        </p:txBody>
      </p:sp>
      <p:grpSp>
        <p:nvGrpSpPr>
          <p:cNvPr id="21509" name="Group 27"/>
          <p:cNvGrpSpPr>
            <a:grpSpLocks/>
          </p:cNvGrpSpPr>
          <p:nvPr/>
        </p:nvGrpSpPr>
        <p:grpSpPr bwMode="auto">
          <a:xfrm>
            <a:off x="3005138" y="5602288"/>
            <a:ext cx="6545262" cy="406400"/>
            <a:chOff x="933" y="3529"/>
            <a:chExt cx="4123" cy="256"/>
          </a:xfrm>
        </p:grpSpPr>
        <p:sp>
          <p:nvSpPr>
            <p:cNvPr id="21515" name="Line 8"/>
            <p:cNvSpPr>
              <a:spLocks noChangeShapeType="1"/>
            </p:cNvSpPr>
            <p:nvPr/>
          </p:nvSpPr>
          <p:spPr bwMode="auto">
            <a:xfrm>
              <a:off x="933" y="3547"/>
              <a:ext cx="2267" cy="1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16" name="Line 9"/>
            <p:cNvSpPr>
              <a:spLocks noChangeShapeType="1"/>
            </p:cNvSpPr>
            <p:nvPr/>
          </p:nvSpPr>
          <p:spPr bwMode="auto">
            <a:xfrm>
              <a:off x="3200" y="3557"/>
              <a:ext cx="0" cy="21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17" name="Line 10"/>
            <p:cNvSpPr>
              <a:spLocks noChangeShapeType="1"/>
            </p:cNvSpPr>
            <p:nvPr/>
          </p:nvSpPr>
          <p:spPr bwMode="auto">
            <a:xfrm flipV="1">
              <a:off x="3191" y="3767"/>
              <a:ext cx="210" cy="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18" name="Line 11"/>
            <p:cNvSpPr>
              <a:spLocks noChangeShapeType="1"/>
            </p:cNvSpPr>
            <p:nvPr/>
          </p:nvSpPr>
          <p:spPr bwMode="auto">
            <a:xfrm flipV="1">
              <a:off x="3401" y="3538"/>
              <a:ext cx="9" cy="22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19" name="Line 12"/>
            <p:cNvSpPr>
              <a:spLocks noChangeShapeType="1"/>
            </p:cNvSpPr>
            <p:nvPr/>
          </p:nvSpPr>
          <p:spPr bwMode="auto">
            <a:xfrm>
              <a:off x="3401" y="3547"/>
              <a:ext cx="21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20" name="Line 13"/>
            <p:cNvSpPr>
              <a:spLocks noChangeShapeType="1"/>
            </p:cNvSpPr>
            <p:nvPr/>
          </p:nvSpPr>
          <p:spPr bwMode="auto">
            <a:xfrm flipH="1">
              <a:off x="3611" y="3538"/>
              <a:ext cx="10" cy="22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21" name="Line 14"/>
            <p:cNvSpPr>
              <a:spLocks noChangeShapeType="1"/>
            </p:cNvSpPr>
            <p:nvPr/>
          </p:nvSpPr>
          <p:spPr bwMode="auto">
            <a:xfrm>
              <a:off x="3611" y="3767"/>
              <a:ext cx="211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22" name="Line 15"/>
            <p:cNvSpPr>
              <a:spLocks noChangeShapeType="1"/>
            </p:cNvSpPr>
            <p:nvPr/>
          </p:nvSpPr>
          <p:spPr bwMode="auto">
            <a:xfrm flipV="1">
              <a:off x="3822" y="3529"/>
              <a:ext cx="9" cy="24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23" name="Line 16"/>
            <p:cNvSpPr>
              <a:spLocks noChangeShapeType="1"/>
            </p:cNvSpPr>
            <p:nvPr/>
          </p:nvSpPr>
          <p:spPr bwMode="auto">
            <a:xfrm flipV="1">
              <a:off x="3840" y="3529"/>
              <a:ext cx="192" cy="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24" name="Line 17"/>
            <p:cNvSpPr>
              <a:spLocks noChangeShapeType="1"/>
            </p:cNvSpPr>
            <p:nvPr/>
          </p:nvSpPr>
          <p:spPr bwMode="auto">
            <a:xfrm flipH="1">
              <a:off x="4014" y="3538"/>
              <a:ext cx="9" cy="23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25" name="Line 18"/>
            <p:cNvSpPr>
              <a:spLocks noChangeShapeType="1"/>
            </p:cNvSpPr>
            <p:nvPr/>
          </p:nvSpPr>
          <p:spPr bwMode="auto">
            <a:xfrm flipV="1">
              <a:off x="4014" y="3767"/>
              <a:ext cx="219" cy="1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26" name="Line 19"/>
            <p:cNvSpPr>
              <a:spLocks noChangeShapeType="1"/>
            </p:cNvSpPr>
            <p:nvPr/>
          </p:nvSpPr>
          <p:spPr bwMode="auto">
            <a:xfrm flipV="1">
              <a:off x="4233" y="3529"/>
              <a:ext cx="0" cy="24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27" name="Line 20"/>
            <p:cNvSpPr>
              <a:spLocks noChangeShapeType="1"/>
            </p:cNvSpPr>
            <p:nvPr/>
          </p:nvSpPr>
          <p:spPr bwMode="auto">
            <a:xfrm>
              <a:off x="4224" y="3529"/>
              <a:ext cx="21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28" name="Line 21"/>
            <p:cNvSpPr>
              <a:spLocks noChangeShapeType="1"/>
            </p:cNvSpPr>
            <p:nvPr/>
          </p:nvSpPr>
          <p:spPr bwMode="auto">
            <a:xfrm>
              <a:off x="4443" y="3529"/>
              <a:ext cx="0" cy="23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29" name="Line 22"/>
            <p:cNvSpPr>
              <a:spLocks noChangeShapeType="1"/>
            </p:cNvSpPr>
            <p:nvPr/>
          </p:nvSpPr>
          <p:spPr bwMode="auto">
            <a:xfrm>
              <a:off x="4434" y="3767"/>
              <a:ext cx="229" cy="1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30" name="Line 23"/>
            <p:cNvSpPr>
              <a:spLocks noChangeShapeType="1"/>
            </p:cNvSpPr>
            <p:nvPr/>
          </p:nvSpPr>
          <p:spPr bwMode="auto">
            <a:xfrm flipV="1">
              <a:off x="4635" y="3538"/>
              <a:ext cx="19" cy="22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31" name="Line 24"/>
            <p:cNvSpPr>
              <a:spLocks noChangeShapeType="1"/>
            </p:cNvSpPr>
            <p:nvPr/>
          </p:nvSpPr>
          <p:spPr bwMode="auto">
            <a:xfrm>
              <a:off x="4663" y="3538"/>
              <a:ext cx="201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32" name="Line 25"/>
            <p:cNvSpPr>
              <a:spLocks noChangeShapeType="1"/>
            </p:cNvSpPr>
            <p:nvPr/>
          </p:nvSpPr>
          <p:spPr bwMode="auto">
            <a:xfrm flipH="1">
              <a:off x="4855" y="3529"/>
              <a:ext cx="9" cy="24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33" name="Line 26"/>
            <p:cNvSpPr>
              <a:spLocks noChangeShapeType="1"/>
            </p:cNvSpPr>
            <p:nvPr/>
          </p:nvSpPr>
          <p:spPr bwMode="auto">
            <a:xfrm>
              <a:off x="4864" y="3776"/>
              <a:ext cx="19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1510" name="Text Box 28"/>
          <p:cNvSpPr txBox="1">
            <a:spLocks noChangeArrowheads="1"/>
          </p:cNvSpPr>
          <p:nvPr/>
        </p:nvSpPr>
        <p:spPr bwMode="auto">
          <a:xfrm>
            <a:off x="1911350" y="1887539"/>
            <a:ext cx="11562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Control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Signal</a:t>
            </a:r>
          </a:p>
        </p:txBody>
      </p:sp>
      <p:sp>
        <p:nvSpPr>
          <p:cNvPr id="21511" name="Line 29"/>
          <p:cNvSpPr>
            <a:spLocks noChangeShapeType="1"/>
          </p:cNvSpPr>
          <p:nvPr/>
        </p:nvSpPr>
        <p:spPr bwMode="auto">
          <a:xfrm>
            <a:off x="3048001" y="2133600"/>
            <a:ext cx="3921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1512" name="Line 30"/>
          <p:cNvSpPr>
            <a:spLocks noChangeShapeType="1"/>
          </p:cNvSpPr>
          <p:nvPr/>
        </p:nvSpPr>
        <p:spPr bwMode="auto">
          <a:xfrm>
            <a:off x="2982913" y="2852738"/>
            <a:ext cx="3921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1513" name="Oval 31"/>
          <p:cNvSpPr>
            <a:spLocks noChangeArrowheads="1"/>
          </p:cNvSpPr>
          <p:nvPr/>
        </p:nvSpPr>
        <p:spPr bwMode="auto">
          <a:xfrm>
            <a:off x="4978401" y="2466975"/>
            <a:ext cx="130175" cy="14605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514" name="Oval 32"/>
          <p:cNvSpPr>
            <a:spLocks noChangeArrowheads="1"/>
          </p:cNvSpPr>
          <p:nvPr/>
        </p:nvSpPr>
        <p:spPr bwMode="auto">
          <a:xfrm>
            <a:off x="7918451" y="2460625"/>
            <a:ext cx="130175" cy="14605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80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E84C9FD-37CD-4D98-8D93-3E2A36F4439E}" type="slidenum">
              <a:rPr lang="en-US" sz="1400">
                <a:solidFill>
                  <a:srgbClr val="000000"/>
                </a:solidFill>
              </a:rPr>
              <a:pPr eaLnBrk="1" hangingPunct="1"/>
              <a:t>4</a:t>
            </a:fld>
            <a:endParaRPr lang="en-US" sz="1400">
              <a:solidFill>
                <a:srgbClr val="000000"/>
              </a:solidFill>
            </a:endParaRPr>
          </a:p>
        </p:txBody>
      </p:sp>
      <p:pic>
        <p:nvPicPr>
          <p:cNvPr id="22531" name="Picture 4" descr="due023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9051" y="1857375"/>
            <a:ext cx="6905625" cy="4114800"/>
          </a:xfrm>
          <a:noFill/>
        </p:spPr>
      </p:pic>
      <p:sp>
        <p:nvSpPr>
          <p:cNvPr id="22532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/>
              <a:t>Logic Gate Inhibit</a:t>
            </a:r>
          </a:p>
        </p:txBody>
      </p:sp>
      <p:grpSp>
        <p:nvGrpSpPr>
          <p:cNvPr id="22533" name="Group 27"/>
          <p:cNvGrpSpPr>
            <a:grpSpLocks/>
          </p:cNvGrpSpPr>
          <p:nvPr/>
        </p:nvGrpSpPr>
        <p:grpSpPr bwMode="auto">
          <a:xfrm>
            <a:off x="2873376" y="5559426"/>
            <a:ext cx="6575425" cy="392113"/>
            <a:chOff x="850" y="3502"/>
            <a:chExt cx="4142" cy="247"/>
          </a:xfrm>
        </p:grpSpPr>
        <p:sp>
          <p:nvSpPr>
            <p:cNvPr id="22537" name="Line 8"/>
            <p:cNvSpPr>
              <a:spLocks noChangeShapeType="1"/>
            </p:cNvSpPr>
            <p:nvPr/>
          </p:nvSpPr>
          <p:spPr bwMode="auto">
            <a:xfrm>
              <a:off x="850" y="3502"/>
              <a:ext cx="201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38" name="Line 9"/>
            <p:cNvSpPr>
              <a:spLocks noChangeShapeType="1"/>
            </p:cNvSpPr>
            <p:nvPr/>
          </p:nvSpPr>
          <p:spPr bwMode="auto">
            <a:xfrm>
              <a:off x="1051" y="3502"/>
              <a:ext cx="0" cy="24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39" name="Line 10"/>
            <p:cNvSpPr>
              <a:spLocks noChangeShapeType="1"/>
            </p:cNvSpPr>
            <p:nvPr/>
          </p:nvSpPr>
          <p:spPr bwMode="auto">
            <a:xfrm>
              <a:off x="1051" y="3749"/>
              <a:ext cx="22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 flipV="1">
              <a:off x="1271" y="3502"/>
              <a:ext cx="0" cy="24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41" name="Line 12"/>
            <p:cNvSpPr>
              <a:spLocks noChangeShapeType="1"/>
            </p:cNvSpPr>
            <p:nvPr/>
          </p:nvSpPr>
          <p:spPr bwMode="auto">
            <a:xfrm flipV="1">
              <a:off x="1271" y="3502"/>
              <a:ext cx="201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42" name="Line 13"/>
            <p:cNvSpPr>
              <a:spLocks noChangeShapeType="1"/>
            </p:cNvSpPr>
            <p:nvPr/>
          </p:nvSpPr>
          <p:spPr bwMode="auto">
            <a:xfrm>
              <a:off x="1472" y="3502"/>
              <a:ext cx="0" cy="24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 flipV="1">
              <a:off x="1463" y="3739"/>
              <a:ext cx="228" cy="1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44" name="Line 15"/>
            <p:cNvSpPr>
              <a:spLocks noChangeShapeType="1"/>
            </p:cNvSpPr>
            <p:nvPr/>
          </p:nvSpPr>
          <p:spPr bwMode="auto">
            <a:xfrm flipV="1">
              <a:off x="1682" y="3502"/>
              <a:ext cx="0" cy="23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45" name="Line 16"/>
            <p:cNvSpPr>
              <a:spLocks noChangeShapeType="1"/>
            </p:cNvSpPr>
            <p:nvPr/>
          </p:nvSpPr>
          <p:spPr bwMode="auto">
            <a:xfrm>
              <a:off x="1673" y="3511"/>
              <a:ext cx="22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46" name="Line 17"/>
            <p:cNvSpPr>
              <a:spLocks noChangeShapeType="1"/>
            </p:cNvSpPr>
            <p:nvPr/>
          </p:nvSpPr>
          <p:spPr bwMode="auto">
            <a:xfrm>
              <a:off x="1893" y="3511"/>
              <a:ext cx="0" cy="22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47" name="Line 18"/>
            <p:cNvSpPr>
              <a:spLocks noChangeShapeType="1"/>
            </p:cNvSpPr>
            <p:nvPr/>
          </p:nvSpPr>
          <p:spPr bwMode="auto">
            <a:xfrm flipV="1">
              <a:off x="1892" y="3739"/>
              <a:ext cx="193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48" name="Line 19"/>
            <p:cNvSpPr>
              <a:spLocks noChangeShapeType="1"/>
            </p:cNvSpPr>
            <p:nvPr/>
          </p:nvSpPr>
          <p:spPr bwMode="auto">
            <a:xfrm flipV="1">
              <a:off x="2094" y="3502"/>
              <a:ext cx="0" cy="23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49" name="Line 20"/>
            <p:cNvSpPr>
              <a:spLocks noChangeShapeType="1"/>
            </p:cNvSpPr>
            <p:nvPr/>
          </p:nvSpPr>
          <p:spPr bwMode="auto">
            <a:xfrm>
              <a:off x="2085" y="3502"/>
              <a:ext cx="237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50" name="Line 21"/>
            <p:cNvSpPr>
              <a:spLocks noChangeShapeType="1"/>
            </p:cNvSpPr>
            <p:nvPr/>
          </p:nvSpPr>
          <p:spPr bwMode="auto">
            <a:xfrm>
              <a:off x="2313" y="3502"/>
              <a:ext cx="0" cy="22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51" name="Line 22"/>
            <p:cNvSpPr>
              <a:spLocks noChangeShapeType="1"/>
            </p:cNvSpPr>
            <p:nvPr/>
          </p:nvSpPr>
          <p:spPr bwMode="auto">
            <a:xfrm>
              <a:off x="2313" y="3730"/>
              <a:ext cx="201" cy="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52" name="Line 23"/>
            <p:cNvSpPr>
              <a:spLocks noChangeShapeType="1"/>
            </p:cNvSpPr>
            <p:nvPr/>
          </p:nvSpPr>
          <p:spPr bwMode="auto">
            <a:xfrm flipH="1" flipV="1">
              <a:off x="2505" y="3502"/>
              <a:ext cx="9" cy="23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53" name="Line 24"/>
            <p:cNvSpPr>
              <a:spLocks noChangeShapeType="1"/>
            </p:cNvSpPr>
            <p:nvPr/>
          </p:nvSpPr>
          <p:spPr bwMode="auto">
            <a:xfrm>
              <a:off x="2496" y="3502"/>
              <a:ext cx="238" cy="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54" name="Line 25"/>
            <p:cNvSpPr>
              <a:spLocks noChangeShapeType="1"/>
            </p:cNvSpPr>
            <p:nvPr/>
          </p:nvSpPr>
          <p:spPr bwMode="auto">
            <a:xfrm>
              <a:off x="2725" y="3502"/>
              <a:ext cx="0" cy="24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55" name="Line 26"/>
            <p:cNvSpPr>
              <a:spLocks noChangeShapeType="1"/>
            </p:cNvSpPr>
            <p:nvPr/>
          </p:nvSpPr>
          <p:spPr bwMode="auto">
            <a:xfrm>
              <a:off x="2725" y="3739"/>
              <a:ext cx="2267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2534" name="Text Box 28"/>
          <p:cNvSpPr txBox="1">
            <a:spLocks noChangeArrowheads="1"/>
          </p:cNvSpPr>
          <p:nvPr/>
        </p:nvSpPr>
        <p:spPr bwMode="auto">
          <a:xfrm>
            <a:off x="1511300" y="1887539"/>
            <a:ext cx="11562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Control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Signal</a:t>
            </a:r>
          </a:p>
        </p:txBody>
      </p:sp>
      <p:sp>
        <p:nvSpPr>
          <p:cNvPr id="22535" name="Line 29"/>
          <p:cNvSpPr>
            <a:spLocks noChangeShapeType="1"/>
          </p:cNvSpPr>
          <p:nvPr/>
        </p:nvSpPr>
        <p:spPr bwMode="auto">
          <a:xfrm>
            <a:off x="2647951" y="2133600"/>
            <a:ext cx="3921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2536" name="Line 30"/>
          <p:cNvSpPr>
            <a:spLocks noChangeShapeType="1"/>
          </p:cNvSpPr>
          <p:nvPr/>
        </p:nvSpPr>
        <p:spPr bwMode="auto">
          <a:xfrm>
            <a:off x="2582863" y="2852738"/>
            <a:ext cx="3921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56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4479A14-B86B-41B2-8D6D-CCFA1AF9ACF4}" type="slidenum">
              <a:rPr lang="en-US" sz="1400">
                <a:solidFill>
                  <a:srgbClr val="000000"/>
                </a:solidFill>
              </a:rPr>
              <a:pPr eaLnBrk="1" hangingPunct="1"/>
              <a:t>5</a:t>
            </a:fld>
            <a:endParaRPr lang="en-US" sz="1400">
              <a:solidFill>
                <a:srgbClr val="000000"/>
              </a:solidFill>
            </a:endParaRPr>
          </a:p>
        </p:txBody>
      </p:sp>
      <p:pic>
        <p:nvPicPr>
          <p:cNvPr id="23555" name="Picture 4" descr="due023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70175" y="1828800"/>
            <a:ext cx="6884988" cy="4114800"/>
          </a:xfrm>
          <a:noFill/>
        </p:spPr>
      </p:pic>
      <p:sp>
        <p:nvSpPr>
          <p:cNvPr id="23556" name="Rectangle 7"/>
          <p:cNvSpPr>
            <a:spLocks noGrp="1" noChangeArrowheads="1"/>
          </p:cNvSpPr>
          <p:nvPr>
            <p:ph type="title"/>
          </p:nvPr>
        </p:nvSpPr>
        <p:spPr>
          <a:xfrm>
            <a:off x="2600325" y="377825"/>
            <a:ext cx="7772400" cy="1143000"/>
          </a:xfrm>
          <a:noFill/>
        </p:spPr>
        <p:txBody>
          <a:bodyPr anchor="ctr"/>
          <a:lstStyle/>
          <a:p>
            <a:pPr eaLnBrk="1" hangingPunct="1"/>
            <a:r>
              <a:rPr lang="en-US"/>
              <a:t>Logic Gate Inhibit</a:t>
            </a:r>
          </a:p>
        </p:txBody>
      </p:sp>
      <p:grpSp>
        <p:nvGrpSpPr>
          <p:cNvPr id="23557" name="Group 52"/>
          <p:cNvGrpSpPr>
            <a:grpSpLocks/>
          </p:cNvGrpSpPr>
          <p:nvPr/>
        </p:nvGrpSpPr>
        <p:grpSpPr bwMode="auto">
          <a:xfrm>
            <a:off x="3005139" y="5514975"/>
            <a:ext cx="6530975" cy="420688"/>
            <a:chOff x="933" y="3474"/>
            <a:chExt cx="4114" cy="265"/>
          </a:xfrm>
        </p:grpSpPr>
        <p:sp>
          <p:nvSpPr>
            <p:cNvPr id="23561" name="Line 15"/>
            <p:cNvSpPr>
              <a:spLocks noChangeShapeType="1"/>
            </p:cNvSpPr>
            <p:nvPr/>
          </p:nvSpPr>
          <p:spPr bwMode="auto">
            <a:xfrm>
              <a:off x="933" y="3721"/>
              <a:ext cx="19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62" name="Line 16"/>
            <p:cNvSpPr>
              <a:spLocks noChangeShapeType="1"/>
            </p:cNvSpPr>
            <p:nvPr/>
          </p:nvSpPr>
          <p:spPr bwMode="auto">
            <a:xfrm flipV="1">
              <a:off x="1125" y="3474"/>
              <a:ext cx="0" cy="25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63" name="Line 17"/>
            <p:cNvSpPr>
              <a:spLocks noChangeShapeType="1"/>
            </p:cNvSpPr>
            <p:nvPr/>
          </p:nvSpPr>
          <p:spPr bwMode="auto">
            <a:xfrm>
              <a:off x="1115" y="3493"/>
              <a:ext cx="211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64" name="Line 18"/>
            <p:cNvSpPr>
              <a:spLocks noChangeShapeType="1"/>
            </p:cNvSpPr>
            <p:nvPr/>
          </p:nvSpPr>
          <p:spPr bwMode="auto">
            <a:xfrm>
              <a:off x="1335" y="3493"/>
              <a:ext cx="0" cy="23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65" name="Line 19"/>
            <p:cNvSpPr>
              <a:spLocks noChangeShapeType="1"/>
            </p:cNvSpPr>
            <p:nvPr/>
          </p:nvSpPr>
          <p:spPr bwMode="auto">
            <a:xfrm>
              <a:off x="1335" y="3730"/>
              <a:ext cx="21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66" name="Line 20"/>
            <p:cNvSpPr>
              <a:spLocks noChangeShapeType="1"/>
            </p:cNvSpPr>
            <p:nvPr/>
          </p:nvSpPr>
          <p:spPr bwMode="auto">
            <a:xfrm flipH="1" flipV="1">
              <a:off x="1536" y="3493"/>
              <a:ext cx="9" cy="24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67" name="Line 21"/>
            <p:cNvSpPr>
              <a:spLocks noChangeShapeType="1"/>
            </p:cNvSpPr>
            <p:nvPr/>
          </p:nvSpPr>
          <p:spPr bwMode="auto">
            <a:xfrm>
              <a:off x="1536" y="3493"/>
              <a:ext cx="21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68" name="Line 22"/>
            <p:cNvSpPr>
              <a:spLocks noChangeShapeType="1"/>
            </p:cNvSpPr>
            <p:nvPr/>
          </p:nvSpPr>
          <p:spPr bwMode="auto">
            <a:xfrm>
              <a:off x="1746" y="3493"/>
              <a:ext cx="0" cy="23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69" name="Line 23"/>
            <p:cNvSpPr>
              <a:spLocks noChangeShapeType="1"/>
            </p:cNvSpPr>
            <p:nvPr/>
          </p:nvSpPr>
          <p:spPr bwMode="auto">
            <a:xfrm flipV="1">
              <a:off x="1746" y="3730"/>
              <a:ext cx="201" cy="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70" name="Line 24"/>
            <p:cNvSpPr>
              <a:spLocks noChangeShapeType="1"/>
            </p:cNvSpPr>
            <p:nvPr/>
          </p:nvSpPr>
          <p:spPr bwMode="auto">
            <a:xfrm flipV="1">
              <a:off x="1947" y="3483"/>
              <a:ext cx="10" cy="25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71" name="Line 25"/>
            <p:cNvSpPr>
              <a:spLocks noChangeShapeType="1"/>
            </p:cNvSpPr>
            <p:nvPr/>
          </p:nvSpPr>
          <p:spPr bwMode="auto">
            <a:xfrm>
              <a:off x="1947" y="3483"/>
              <a:ext cx="202" cy="1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72" name="Line 26"/>
            <p:cNvSpPr>
              <a:spLocks noChangeShapeType="1"/>
            </p:cNvSpPr>
            <p:nvPr/>
          </p:nvSpPr>
          <p:spPr bwMode="auto">
            <a:xfrm>
              <a:off x="2158" y="3483"/>
              <a:ext cx="0" cy="24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73" name="Line 27"/>
            <p:cNvSpPr>
              <a:spLocks noChangeShapeType="1"/>
            </p:cNvSpPr>
            <p:nvPr/>
          </p:nvSpPr>
          <p:spPr bwMode="auto">
            <a:xfrm>
              <a:off x="2158" y="3730"/>
              <a:ext cx="21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74" name="Line 28"/>
            <p:cNvSpPr>
              <a:spLocks noChangeShapeType="1"/>
            </p:cNvSpPr>
            <p:nvPr/>
          </p:nvSpPr>
          <p:spPr bwMode="auto">
            <a:xfrm flipV="1">
              <a:off x="2377" y="3483"/>
              <a:ext cx="0" cy="24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75" name="Line 29"/>
            <p:cNvSpPr>
              <a:spLocks noChangeShapeType="1"/>
            </p:cNvSpPr>
            <p:nvPr/>
          </p:nvSpPr>
          <p:spPr bwMode="auto">
            <a:xfrm>
              <a:off x="2377" y="3483"/>
              <a:ext cx="19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76" name="Line 30"/>
            <p:cNvSpPr>
              <a:spLocks noChangeShapeType="1"/>
            </p:cNvSpPr>
            <p:nvPr/>
          </p:nvSpPr>
          <p:spPr bwMode="auto">
            <a:xfrm>
              <a:off x="2569" y="3474"/>
              <a:ext cx="0" cy="24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77" name="Line 31"/>
            <p:cNvSpPr>
              <a:spLocks noChangeShapeType="1"/>
            </p:cNvSpPr>
            <p:nvPr/>
          </p:nvSpPr>
          <p:spPr bwMode="auto">
            <a:xfrm>
              <a:off x="2569" y="3721"/>
              <a:ext cx="201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78" name="Line 32"/>
            <p:cNvSpPr>
              <a:spLocks noChangeShapeType="1"/>
            </p:cNvSpPr>
            <p:nvPr/>
          </p:nvSpPr>
          <p:spPr bwMode="auto">
            <a:xfrm flipV="1">
              <a:off x="2761" y="3502"/>
              <a:ext cx="0" cy="21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79" name="Line 33"/>
            <p:cNvSpPr>
              <a:spLocks noChangeShapeType="1"/>
            </p:cNvSpPr>
            <p:nvPr/>
          </p:nvSpPr>
          <p:spPr bwMode="auto">
            <a:xfrm>
              <a:off x="2761" y="3493"/>
              <a:ext cx="43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80" name="Line 34"/>
            <p:cNvSpPr>
              <a:spLocks noChangeShapeType="1"/>
            </p:cNvSpPr>
            <p:nvPr/>
          </p:nvSpPr>
          <p:spPr bwMode="auto">
            <a:xfrm>
              <a:off x="3200" y="3483"/>
              <a:ext cx="0" cy="23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81" name="Line 35"/>
            <p:cNvSpPr>
              <a:spLocks noChangeShapeType="1"/>
            </p:cNvSpPr>
            <p:nvPr/>
          </p:nvSpPr>
          <p:spPr bwMode="auto">
            <a:xfrm>
              <a:off x="3200" y="3721"/>
              <a:ext cx="210" cy="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82" name="Line 36"/>
            <p:cNvSpPr>
              <a:spLocks noChangeShapeType="1"/>
            </p:cNvSpPr>
            <p:nvPr/>
          </p:nvSpPr>
          <p:spPr bwMode="auto">
            <a:xfrm>
              <a:off x="3410" y="3483"/>
              <a:ext cx="0" cy="24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83" name="Line 37"/>
            <p:cNvSpPr>
              <a:spLocks noChangeShapeType="1"/>
            </p:cNvSpPr>
            <p:nvPr/>
          </p:nvSpPr>
          <p:spPr bwMode="auto">
            <a:xfrm>
              <a:off x="3410" y="3493"/>
              <a:ext cx="22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84" name="Line 38"/>
            <p:cNvSpPr>
              <a:spLocks noChangeShapeType="1"/>
            </p:cNvSpPr>
            <p:nvPr/>
          </p:nvSpPr>
          <p:spPr bwMode="auto">
            <a:xfrm flipH="1">
              <a:off x="3639" y="3493"/>
              <a:ext cx="0" cy="23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85" name="Line 39"/>
            <p:cNvSpPr>
              <a:spLocks noChangeShapeType="1"/>
            </p:cNvSpPr>
            <p:nvPr/>
          </p:nvSpPr>
          <p:spPr bwMode="auto">
            <a:xfrm>
              <a:off x="3630" y="3730"/>
              <a:ext cx="19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86" name="Line 40"/>
            <p:cNvSpPr>
              <a:spLocks noChangeShapeType="1"/>
            </p:cNvSpPr>
            <p:nvPr/>
          </p:nvSpPr>
          <p:spPr bwMode="auto">
            <a:xfrm flipH="1" flipV="1">
              <a:off x="3813" y="3483"/>
              <a:ext cx="9" cy="24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87" name="Line 41"/>
            <p:cNvSpPr>
              <a:spLocks noChangeShapeType="1"/>
            </p:cNvSpPr>
            <p:nvPr/>
          </p:nvSpPr>
          <p:spPr bwMode="auto">
            <a:xfrm>
              <a:off x="3813" y="3483"/>
              <a:ext cx="201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88" name="Line 42"/>
            <p:cNvSpPr>
              <a:spLocks noChangeShapeType="1"/>
            </p:cNvSpPr>
            <p:nvPr/>
          </p:nvSpPr>
          <p:spPr bwMode="auto">
            <a:xfrm>
              <a:off x="4023" y="3493"/>
              <a:ext cx="9" cy="23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89" name="Line 43"/>
            <p:cNvSpPr>
              <a:spLocks noChangeShapeType="1"/>
            </p:cNvSpPr>
            <p:nvPr/>
          </p:nvSpPr>
          <p:spPr bwMode="auto">
            <a:xfrm flipV="1">
              <a:off x="4032" y="3721"/>
              <a:ext cx="210" cy="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90" name="Line 44"/>
            <p:cNvSpPr>
              <a:spLocks noChangeShapeType="1"/>
            </p:cNvSpPr>
            <p:nvPr/>
          </p:nvSpPr>
          <p:spPr bwMode="auto">
            <a:xfrm flipV="1">
              <a:off x="4242" y="3483"/>
              <a:ext cx="0" cy="23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91" name="Line 45"/>
            <p:cNvSpPr>
              <a:spLocks noChangeShapeType="1"/>
            </p:cNvSpPr>
            <p:nvPr/>
          </p:nvSpPr>
          <p:spPr bwMode="auto">
            <a:xfrm flipV="1">
              <a:off x="4242" y="3483"/>
              <a:ext cx="201" cy="1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92" name="Line 46"/>
            <p:cNvSpPr>
              <a:spLocks noChangeShapeType="1"/>
            </p:cNvSpPr>
            <p:nvPr/>
          </p:nvSpPr>
          <p:spPr bwMode="auto">
            <a:xfrm>
              <a:off x="4443" y="3493"/>
              <a:ext cx="0" cy="22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93" name="Line 47"/>
            <p:cNvSpPr>
              <a:spLocks noChangeShapeType="1"/>
            </p:cNvSpPr>
            <p:nvPr/>
          </p:nvSpPr>
          <p:spPr bwMode="auto">
            <a:xfrm>
              <a:off x="4443" y="3721"/>
              <a:ext cx="211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94" name="Line 48"/>
            <p:cNvSpPr>
              <a:spLocks noChangeShapeType="1"/>
            </p:cNvSpPr>
            <p:nvPr/>
          </p:nvSpPr>
          <p:spPr bwMode="auto">
            <a:xfrm flipV="1">
              <a:off x="4654" y="3483"/>
              <a:ext cx="0" cy="23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95" name="Line 49"/>
            <p:cNvSpPr>
              <a:spLocks noChangeShapeType="1"/>
            </p:cNvSpPr>
            <p:nvPr/>
          </p:nvSpPr>
          <p:spPr bwMode="auto">
            <a:xfrm>
              <a:off x="4654" y="3483"/>
              <a:ext cx="201" cy="1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96" name="Line 50"/>
            <p:cNvSpPr>
              <a:spLocks noChangeShapeType="1"/>
            </p:cNvSpPr>
            <p:nvPr/>
          </p:nvSpPr>
          <p:spPr bwMode="auto">
            <a:xfrm>
              <a:off x="4855" y="3493"/>
              <a:ext cx="0" cy="23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97" name="Line 51"/>
            <p:cNvSpPr>
              <a:spLocks noChangeShapeType="1"/>
            </p:cNvSpPr>
            <p:nvPr/>
          </p:nvSpPr>
          <p:spPr bwMode="auto">
            <a:xfrm>
              <a:off x="4846" y="3721"/>
              <a:ext cx="201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3558" name="Text Box 53"/>
          <p:cNvSpPr txBox="1">
            <a:spLocks noChangeArrowheads="1"/>
          </p:cNvSpPr>
          <p:nvPr/>
        </p:nvSpPr>
        <p:spPr bwMode="auto">
          <a:xfrm>
            <a:off x="1568450" y="1887539"/>
            <a:ext cx="11562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Control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Signal</a:t>
            </a:r>
          </a:p>
        </p:txBody>
      </p:sp>
      <p:sp>
        <p:nvSpPr>
          <p:cNvPr id="23559" name="Line 54"/>
          <p:cNvSpPr>
            <a:spLocks noChangeShapeType="1"/>
          </p:cNvSpPr>
          <p:nvPr/>
        </p:nvSpPr>
        <p:spPr bwMode="auto">
          <a:xfrm>
            <a:off x="2705101" y="2133600"/>
            <a:ext cx="3921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60" name="Line 55"/>
          <p:cNvSpPr>
            <a:spLocks noChangeShapeType="1"/>
          </p:cNvSpPr>
          <p:nvPr/>
        </p:nvSpPr>
        <p:spPr bwMode="auto">
          <a:xfrm>
            <a:off x="2640013" y="2852738"/>
            <a:ext cx="3921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2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52FFE11-7197-4708-9642-11F9C99E2E2D}" type="slidenum">
              <a:rPr lang="en-US" sz="1400">
                <a:solidFill>
                  <a:srgbClr val="000000"/>
                </a:solidFill>
              </a:rPr>
              <a:pPr eaLnBrk="1" hangingPunct="1"/>
              <a:t>6</a:t>
            </a:fld>
            <a:endParaRPr lang="en-US" sz="1400">
              <a:solidFill>
                <a:srgbClr val="000000"/>
              </a:solidFill>
            </a:endParaRPr>
          </a:p>
        </p:txBody>
      </p:sp>
      <p:graphicFrame>
        <p:nvGraphicFramePr>
          <p:cNvPr id="158873" name="Group 1177"/>
          <p:cNvGraphicFramePr>
            <a:graphicFrameLocks noGrp="1"/>
          </p:cNvGraphicFramePr>
          <p:nvPr>
            <p:ph sz="quarter" idx="1"/>
          </p:nvPr>
        </p:nvGraphicFramePr>
        <p:xfrm>
          <a:off x="2009776" y="2684463"/>
          <a:ext cx="8169275" cy="1354138"/>
        </p:xfrm>
        <a:graphic>
          <a:graphicData uri="http://schemas.openxmlformats.org/drawingml/2006/table">
            <a:tbl>
              <a:tblPr/>
              <a:tblGrid>
                <a:gridCol w="11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Control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XNOR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 = 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 = 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 = 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 = 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 = B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 = 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 =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 =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 = 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 = B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50" name="Object 114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177213" y="3567114"/>
          <a:ext cx="6524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040" imgH="190440" progId="Equation.3">
                  <p:embed/>
                </p:oleObj>
              </mc:Choice>
              <mc:Fallback>
                <p:oleObj name="Equation" r:id="rId2" imgW="419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7213" y="3567114"/>
                        <a:ext cx="65246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16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943726" y="3211514"/>
          <a:ext cx="7397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040" imgH="190440" progId="Equation.3">
                  <p:embed/>
                </p:oleObj>
              </mc:Choice>
              <mc:Fallback>
                <p:oleObj name="Equation" r:id="rId4" imgW="419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726" y="3211514"/>
                        <a:ext cx="7397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16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805488" y="3513139"/>
          <a:ext cx="7540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040" imgH="190440" progId="Equation.3">
                  <p:embed/>
                </p:oleObj>
              </mc:Choice>
              <mc:Fallback>
                <p:oleObj name="Equation" r:id="rId6" imgW="419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3513139"/>
                        <a:ext cx="7540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169"/>
          <p:cNvGraphicFramePr>
            <a:graphicFrameLocks noChangeAspect="1"/>
          </p:cNvGraphicFramePr>
          <p:nvPr/>
        </p:nvGraphicFramePr>
        <p:xfrm>
          <a:off x="9283700" y="3175000"/>
          <a:ext cx="6731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040" imgH="190440" progId="Equation.3">
                  <p:embed/>
                </p:oleObj>
              </mc:Choice>
              <mc:Fallback>
                <p:oleObj name="Equation" r:id="rId8" imgW="419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3700" y="3175000"/>
                        <a:ext cx="6731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1" name="Rectangle 1175"/>
          <p:cNvSpPr>
            <a:spLocks noGrp="1" noChangeArrowheads="1"/>
          </p:cNvSpPr>
          <p:nvPr>
            <p:ph type="title" sz="quarter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/>
              <a:t>Logic Gate Inhibit</a:t>
            </a:r>
          </a:p>
        </p:txBody>
      </p:sp>
      <p:grpSp>
        <p:nvGrpSpPr>
          <p:cNvPr id="2082" name="Group 1188"/>
          <p:cNvGrpSpPr>
            <a:grpSpLocks/>
          </p:cNvGrpSpPr>
          <p:nvPr/>
        </p:nvGrpSpPr>
        <p:grpSpPr bwMode="auto">
          <a:xfrm>
            <a:off x="3017838" y="4573589"/>
            <a:ext cx="6108700" cy="1406525"/>
            <a:chOff x="941" y="2881"/>
            <a:chExt cx="3848" cy="886"/>
          </a:xfrm>
        </p:grpSpPr>
        <p:sp>
          <p:nvSpPr>
            <p:cNvPr id="2083" name="AutoShape 1178"/>
            <p:cNvSpPr>
              <a:spLocks noChangeArrowheads="1"/>
            </p:cNvSpPr>
            <p:nvPr/>
          </p:nvSpPr>
          <p:spPr bwMode="auto">
            <a:xfrm>
              <a:off x="2764" y="2999"/>
              <a:ext cx="1051" cy="603"/>
            </a:xfrm>
            <a:prstGeom prst="cloudCallout">
              <a:avLst>
                <a:gd name="adj1" fmla="val -43722"/>
                <a:gd name="adj2" fmla="val 700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4" name="Rectangle 1179"/>
            <p:cNvSpPr>
              <a:spLocks noChangeArrowheads="1"/>
            </p:cNvSpPr>
            <p:nvPr/>
          </p:nvSpPr>
          <p:spPr bwMode="auto">
            <a:xfrm>
              <a:off x="2700" y="3575"/>
              <a:ext cx="411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5" name="Line 1180"/>
            <p:cNvSpPr>
              <a:spLocks noChangeShapeType="1"/>
            </p:cNvSpPr>
            <p:nvPr/>
          </p:nvSpPr>
          <p:spPr bwMode="auto">
            <a:xfrm>
              <a:off x="2115" y="3099"/>
              <a:ext cx="7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86" name="Line 1181"/>
            <p:cNvSpPr>
              <a:spLocks noChangeShapeType="1"/>
            </p:cNvSpPr>
            <p:nvPr/>
          </p:nvSpPr>
          <p:spPr bwMode="auto">
            <a:xfrm>
              <a:off x="2124" y="3474"/>
              <a:ext cx="7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87" name="Line 1182"/>
            <p:cNvSpPr>
              <a:spLocks noChangeShapeType="1"/>
            </p:cNvSpPr>
            <p:nvPr/>
          </p:nvSpPr>
          <p:spPr bwMode="auto">
            <a:xfrm>
              <a:off x="3806" y="3264"/>
              <a:ext cx="6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88" name="Text Box 1183"/>
            <p:cNvSpPr txBox="1">
              <a:spLocks noChangeArrowheads="1"/>
            </p:cNvSpPr>
            <p:nvPr/>
          </p:nvSpPr>
          <p:spPr bwMode="auto">
            <a:xfrm>
              <a:off x="3218" y="3163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?</a:t>
              </a:r>
            </a:p>
          </p:txBody>
        </p:sp>
        <p:sp>
          <p:nvSpPr>
            <p:cNvPr id="2089" name="Text Box 1184"/>
            <p:cNvSpPr txBox="1">
              <a:spLocks noChangeArrowheads="1"/>
            </p:cNvSpPr>
            <p:nvPr/>
          </p:nvSpPr>
          <p:spPr bwMode="auto">
            <a:xfrm>
              <a:off x="4562" y="3091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090" name="Text Box 1185"/>
            <p:cNvSpPr txBox="1">
              <a:spLocks noChangeArrowheads="1"/>
            </p:cNvSpPr>
            <p:nvPr/>
          </p:nvSpPr>
          <p:spPr bwMode="auto">
            <a:xfrm>
              <a:off x="941" y="2881"/>
              <a:ext cx="1108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Control    A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Signal      B</a:t>
              </a:r>
            </a:p>
          </p:txBody>
        </p:sp>
        <p:sp>
          <p:nvSpPr>
            <p:cNvPr id="2091" name="Rectangle 1187"/>
            <p:cNvSpPr>
              <a:spLocks noChangeArrowheads="1"/>
            </p:cNvSpPr>
            <p:nvPr/>
          </p:nvSpPr>
          <p:spPr bwMode="auto">
            <a:xfrm>
              <a:off x="2815" y="3556"/>
              <a:ext cx="174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73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D6B4379-9AEB-4009-A6E5-AAC75BD6DE67}" type="slidenum">
              <a:rPr lang="en-US" sz="1400">
                <a:solidFill>
                  <a:srgbClr val="000000"/>
                </a:solidFill>
              </a:rPr>
              <a:pPr eaLnBrk="1" hangingPunct="1"/>
              <a:t>7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 Switches</a:t>
            </a:r>
          </a:p>
        </p:txBody>
      </p:sp>
      <p:sp>
        <p:nvSpPr>
          <p:cNvPr id="112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Provides a logic HIGH or LOW depending on switch position.</a:t>
            </a:r>
          </a:p>
          <a:p>
            <a:pPr eaLnBrk="1" hangingPunct="1"/>
            <a:r>
              <a:rPr lang="en-US"/>
              <a:t>Commonly used types include normally-open pushbutton, normally-closed pushbutton, single-pole single-throw, and single-pole double-throw.</a:t>
            </a:r>
            <a:endParaRPr lang="en-US">
              <a:hlinkClick r:id="" action="ppaction://noaction"/>
            </a:endParaRPr>
          </a:p>
        </p:txBody>
      </p:sp>
      <p:grpSp>
        <p:nvGrpSpPr>
          <p:cNvPr id="11269" name="Group 17"/>
          <p:cNvGrpSpPr>
            <a:grpSpLocks/>
          </p:cNvGrpSpPr>
          <p:nvPr/>
        </p:nvGrpSpPr>
        <p:grpSpPr bwMode="auto">
          <a:xfrm>
            <a:off x="2392364" y="5254626"/>
            <a:ext cx="1620837" cy="1196975"/>
            <a:chOff x="547" y="3310"/>
            <a:chExt cx="1021" cy="754"/>
          </a:xfrm>
        </p:grpSpPr>
        <p:sp>
          <p:nvSpPr>
            <p:cNvPr id="11295" name="Oval 9"/>
            <p:cNvSpPr>
              <a:spLocks noChangeArrowheads="1"/>
            </p:cNvSpPr>
            <p:nvPr/>
          </p:nvSpPr>
          <p:spPr bwMode="auto">
            <a:xfrm>
              <a:off x="786" y="3529"/>
              <a:ext cx="137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96" name="Oval 10"/>
            <p:cNvSpPr>
              <a:spLocks noChangeArrowheads="1"/>
            </p:cNvSpPr>
            <p:nvPr/>
          </p:nvSpPr>
          <p:spPr bwMode="auto">
            <a:xfrm>
              <a:off x="1156" y="3533"/>
              <a:ext cx="137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97" name="Line 11"/>
            <p:cNvSpPr>
              <a:spLocks noChangeShapeType="1"/>
            </p:cNvSpPr>
            <p:nvPr/>
          </p:nvSpPr>
          <p:spPr bwMode="auto">
            <a:xfrm>
              <a:off x="832" y="3419"/>
              <a:ext cx="3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1298" name="Line 12"/>
            <p:cNvSpPr>
              <a:spLocks noChangeShapeType="1"/>
            </p:cNvSpPr>
            <p:nvPr/>
          </p:nvSpPr>
          <p:spPr bwMode="auto">
            <a:xfrm flipV="1">
              <a:off x="1024" y="331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1299" name="Line 13"/>
            <p:cNvSpPr>
              <a:spLocks noChangeShapeType="1"/>
            </p:cNvSpPr>
            <p:nvPr/>
          </p:nvSpPr>
          <p:spPr bwMode="auto">
            <a:xfrm>
              <a:off x="951" y="3310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1300" name="Line 14"/>
            <p:cNvSpPr>
              <a:spLocks noChangeShapeType="1"/>
            </p:cNvSpPr>
            <p:nvPr/>
          </p:nvSpPr>
          <p:spPr bwMode="auto">
            <a:xfrm flipH="1">
              <a:off x="604" y="3621"/>
              <a:ext cx="18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1301" name="Line 15"/>
            <p:cNvSpPr>
              <a:spLocks noChangeShapeType="1"/>
            </p:cNvSpPr>
            <p:nvPr/>
          </p:nvSpPr>
          <p:spPr bwMode="auto">
            <a:xfrm>
              <a:off x="1298" y="360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1302" name="Text Box 16"/>
            <p:cNvSpPr txBox="1">
              <a:spLocks noChangeArrowheads="1"/>
            </p:cNvSpPr>
            <p:nvPr/>
          </p:nvSpPr>
          <p:spPr bwMode="auto">
            <a:xfrm>
              <a:off x="547" y="3776"/>
              <a:ext cx="10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N.O. Pb</a:t>
              </a:r>
            </a:p>
          </p:txBody>
        </p:sp>
      </p:grpSp>
      <p:grpSp>
        <p:nvGrpSpPr>
          <p:cNvPr id="11270" name="Group 27"/>
          <p:cNvGrpSpPr>
            <a:grpSpLocks/>
          </p:cNvGrpSpPr>
          <p:nvPr/>
        </p:nvGrpSpPr>
        <p:grpSpPr bwMode="auto">
          <a:xfrm>
            <a:off x="4213225" y="5407026"/>
            <a:ext cx="1620838" cy="1008063"/>
            <a:chOff x="1676" y="3388"/>
            <a:chExt cx="1021" cy="635"/>
          </a:xfrm>
        </p:grpSpPr>
        <p:sp>
          <p:nvSpPr>
            <p:cNvPr id="11287" name="Oval 19"/>
            <p:cNvSpPr>
              <a:spLocks noChangeArrowheads="1"/>
            </p:cNvSpPr>
            <p:nvPr/>
          </p:nvSpPr>
          <p:spPr bwMode="auto">
            <a:xfrm>
              <a:off x="1915" y="3488"/>
              <a:ext cx="137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88" name="Oval 20"/>
            <p:cNvSpPr>
              <a:spLocks noChangeArrowheads="1"/>
            </p:cNvSpPr>
            <p:nvPr/>
          </p:nvSpPr>
          <p:spPr bwMode="auto">
            <a:xfrm>
              <a:off x="2285" y="3492"/>
              <a:ext cx="137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89" name="Line 21"/>
            <p:cNvSpPr>
              <a:spLocks noChangeShapeType="1"/>
            </p:cNvSpPr>
            <p:nvPr/>
          </p:nvSpPr>
          <p:spPr bwMode="auto">
            <a:xfrm>
              <a:off x="1970" y="3661"/>
              <a:ext cx="3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1290" name="Line 22"/>
            <p:cNvSpPr>
              <a:spLocks noChangeShapeType="1"/>
            </p:cNvSpPr>
            <p:nvPr/>
          </p:nvSpPr>
          <p:spPr bwMode="auto">
            <a:xfrm flipV="1">
              <a:off x="2153" y="3406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1291" name="Line 23"/>
            <p:cNvSpPr>
              <a:spLocks noChangeShapeType="1"/>
            </p:cNvSpPr>
            <p:nvPr/>
          </p:nvSpPr>
          <p:spPr bwMode="auto">
            <a:xfrm>
              <a:off x="2080" y="3388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1292" name="Line 24"/>
            <p:cNvSpPr>
              <a:spLocks noChangeShapeType="1"/>
            </p:cNvSpPr>
            <p:nvPr/>
          </p:nvSpPr>
          <p:spPr bwMode="auto">
            <a:xfrm flipH="1">
              <a:off x="1733" y="3580"/>
              <a:ext cx="18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1293" name="Line 25"/>
            <p:cNvSpPr>
              <a:spLocks noChangeShapeType="1"/>
            </p:cNvSpPr>
            <p:nvPr/>
          </p:nvSpPr>
          <p:spPr bwMode="auto">
            <a:xfrm>
              <a:off x="2427" y="356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1294" name="Text Box 26"/>
            <p:cNvSpPr txBox="1">
              <a:spLocks noChangeArrowheads="1"/>
            </p:cNvSpPr>
            <p:nvPr/>
          </p:nvSpPr>
          <p:spPr bwMode="auto">
            <a:xfrm>
              <a:off x="1676" y="3735"/>
              <a:ext cx="10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N.C. Pb</a:t>
              </a:r>
            </a:p>
          </p:txBody>
        </p:sp>
      </p:grpSp>
      <p:grpSp>
        <p:nvGrpSpPr>
          <p:cNvPr id="11271" name="Group 47"/>
          <p:cNvGrpSpPr>
            <a:grpSpLocks/>
          </p:cNvGrpSpPr>
          <p:nvPr/>
        </p:nvGrpSpPr>
        <p:grpSpPr bwMode="auto">
          <a:xfrm>
            <a:off x="6302376" y="5413376"/>
            <a:ext cx="1406525" cy="974725"/>
            <a:chOff x="3010" y="3410"/>
            <a:chExt cx="886" cy="614"/>
          </a:xfrm>
        </p:grpSpPr>
        <p:sp>
          <p:nvSpPr>
            <p:cNvPr id="11281" name="Oval 38"/>
            <p:cNvSpPr>
              <a:spLocks noChangeArrowheads="1"/>
            </p:cNvSpPr>
            <p:nvPr/>
          </p:nvSpPr>
          <p:spPr bwMode="auto">
            <a:xfrm>
              <a:off x="3192" y="3507"/>
              <a:ext cx="137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82" name="Oval 39"/>
            <p:cNvSpPr>
              <a:spLocks noChangeArrowheads="1"/>
            </p:cNvSpPr>
            <p:nvPr/>
          </p:nvSpPr>
          <p:spPr bwMode="auto">
            <a:xfrm>
              <a:off x="3562" y="3511"/>
              <a:ext cx="137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83" name="Line 43"/>
            <p:cNvSpPr>
              <a:spLocks noChangeShapeType="1"/>
            </p:cNvSpPr>
            <p:nvPr/>
          </p:nvSpPr>
          <p:spPr bwMode="auto">
            <a:xfrm flipH="1">
              <a:off x="3010" y="3599"/>
              <a:ext cx="18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1284" name="Line 44"/>
            <p:cNvSpPr>
              <a:spLocks noChangeShapeType="1"/>
            </p:cNvSpPr>
            <p:nvPr/>
          </p:nvSpPr>
          <p:spPr bwMode="auto">
            <a:xfrm>
              <a:off x="3704" y="35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1285" name="Text Box 45"/>
            <p:cNvSpPr txBox="1">
              <a:spLocks noChangeArrowheads="1"/>
            </p:cNvSpPr>
            <p:nvPr/>
          </p:nvSpPr>
          <p:spPr bwMode="auto">
            <a:xfrm>
              <a:off x="3044" y="3736"/>
              <a:ext cx="7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S-P S-T</a:t>
              </a:r>
            </a:p>
          </p:txBody>
        </p:sp>
        <p:sp>
          <p:nvSpPr>
            <p:cNvPr id="11286" name="Line 46"/>
            <p:cNvSpPr>
              <a:spLocks noChangeShapeType="1"/>
            </p:cNvSpPr>
            <p:nvPr/>
          </p:nvSpPr>
          <p:spPr bwMode="auto">
            <a:xfrm flipV="1">
              <a:off x="3319" y="3410"/>
              <a:ext cx="347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1272" name="Oval 49"/>
          <p:cNvSpPr>
            <a:spLocks noChangeArrowheads="1"/>
          </p:cNvSpPr>
          <p:nvPr/>
        </p:nvSpPr>
        <p:spPr bwMode="auto">
          <a:xfrm>
            <a:off x="9113839" y="5532438"/>
            <a:ext cx="217487" cy="247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273" name="Oval 50"/>
          <p:cNvSpPr>
            <a:spLocks noChangeArrowheads="1"/>
          </p:cNvSpPr>
          <p:nvPr/>
        </p:nvSpPr>
        <p:spPr bwMode="auto">
          <a:xfrm>
            <a:off x="9701214" y="5538788"/>
            <a:ext cx="217487" cy="247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274" name="Line 51"/>
          <p:cNvSpPr>
            <a:spLocks noChangeShapeType="1"/>
          </p:cNvSpPr>
          <p:nvPr/>
        </p:nvSpPr>
        <p:spPr bwMode="auto">
          <a:xfrm rot="16200000" flipH="1">
            <a:off x="9100345" y="5941220"/>
            <a:ext cx="288925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1275" name="Line 52"/>
          <p:cNvSpPr>
            <a:spLocks noChangeShapeType="1"/>
          </p:cNvSpPr>
          <p:nvPr/>
        </p:nvSpPr>
        <p:spPr bwMode="auto">
          <a:xfrm>
            <a:off x="9926638" y="56483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1276" name="Text Box 53"/>
          <p:cNvSpPr txBox="1">
            <a:spLocks noChangeArrowheads="1"/>
          </p:cNvSpPr>
          <p:nvPr/>
        </p:nvSpPr>
        <p:spPr bwMode="auto">
          <a:xfrm>
            <a:off x="8685214" y="6202363"/>
            <a:ext cx="1228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S-P D-T</a:t>
            </a:r>
          </a:p>
        </p:txBody>
      </p:sp>
      <p:sp>
        <p:nvSpPr>
          <p:cNvPr id="11277" name="Line 54"/>
          <p:cNvSpPr>
            <a:spLocks noChangeShapeType="1"/>
          </p:cNvSpPr>
          <p:nvPr/>
        </p:nvSpPr>
        <p:spPr bwMode="auto">
          <a:xfrm flipV="1">
            <a:off x="9315451" y="5378451"/>
            <a:ext cx="550863" cy="233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11278" name="Group 57"/>
          <p:cNvGrpSpPr>
            <a:grpSpLocks/>
          </p:cNvGrpSpPr>
          <p:nvPr/>
        </p:nvGrpSpPr>
        <p:grpSpPr bwMode="auto">
          <a:xfrm flipH="1">
            <a:off x="8215314" y="5546725"/>
            <a:ext cx="530225" cy="247650"/>
            <a:chOff x="5247" y="3585"/>
            <a:chExt cx="334" cy="156"/>
          </a:xfrm>
        </p:grpSpPr>
        <p:sp>
          <p:nvSpPr>
            <p:cNvPr id="11279" name="Oval 55"/>
            <p:cNvSpPr>
              <a:spLocks noChangeArrowheads="1"/>
            </p:cNvSpPr>
            <p:nvPr/>
          </p:nvSpPr>
          <p:spPr bwMode="auto">
            <a:xfrm flipH="1">
              <a:off x="5247" y="3585"/>
              <a:ext cx="137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80" name="Line 56"/>
            <p:cNvSpPr>
              <a:spLocks noChangeShapeType="1"/>
            </p:cNvSpPr>
            <p:nvPr/>
          </p:nvSpPr>
          <p:spPr bwMode="auto">
            <a:xfrm flipH="1">
              <a:off x="5389" y="365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50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F5CBBD7-F21D-42CC-8363-0CD041965D18}" type="slidenum">
              <a:rPr lang="en-US" sz="1400">
                <a:solidFill>
                  <a:srgbClr val="000000"/>
                </a:solidFill>
              </a:rPr>
              <a:pPr eaLnBrk="1" hangingPunct="1"/>
              <a:t>8</a:t>
            </a:fld>
            <a:endParaRPr lang="en-US" sz="1400">
              <a:solidFill>
                <a:srgbClr val="000000"/>
              </a:solidFill>
            </a:endParaRPr>
          </a:p>
        </p:txBody>
      </p:sp>
      <p:pic>
        <p:nvPicPr>
          <p:cNvPr id="12291" name="Picture 4" descr="due022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17738" y="2355850"/>
            <a:ext cx="7620000" cy="2776538"/>
          </a:xfrm>
          <a:noFill/>
        </p:spPr>
      </p:pic>
      <p:sp>
        <p:nvSpPr>
          <p:cNvPr id="12292" name="Rectangle 7"/>
          <p:cNvSpPr>
            <a:spLocks noGrp="1" noChangeArrowheads="1"/>
          </p:cNvSpPr>
          <p:nvPr>
            <p:ph type="title"/>
          </p:nvPr>
        </p:nvSpPr>
        <p:spPr>
          <a:xfrm>
            <a:off x="2616200" y="433388"/>
            <a:ext cx="7772400" cy="1143000"/>
          </a:xfrm>
          <a:noFill/>
        </p:spPr>
        <p:txBody>
          <a:bodyPr anchor="ctr"/>
          <a:lstStyle/>
          <a:p>
            <a:pPr eaLnBrk="1" hangingPunct="1"/>
            <a:r>
              <a:rPr lang="en-US"/>
              <a:t>Logic Switches</a:t>
            </a:r>
            <a:r>
              <a:rPr lang="en-US" baseline="30000"/>
              <a:t>1</a:t>
            </a:r>
            <a:r>
              <a:rPr lang="en-US"/>
              <a:t> (Active-HIGH)</a:t>
            </a:r>
          </a:p>
        </p:txBody>
      </p:sp>
      <p:sp>
        <p:nvSpPr>
          <p:cNvPr id="12293" name="Text Box 8"/>
          <p:cNvSpPr txBox="1">
            <a:spLocks noChangeArrowheads="1"/>
          </p:cNvSpPr>
          <p:nvPr/>
        </p:nvSpPr>
        <p:spPr bwMode="auto">
          <a:xfrm>
            <a:off x="4394200" y="5589588"/>
            <a:ext cx="295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OPEN </a:t>
            </a:r>
            <a:r>
              <a:rPr lang="en-US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>
                <a:solidFill>
                  <a:srgbClr val="000000"/>
                </a:solidFill>
              </a:rPr>
              <a:t> TRUE </a:t>
            </a:r>
            <a:r>
              <a:rPr lang="en-US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>
                <a:solidFill>
                  <a:srgbClr val="000000"/>
                </a:solidFill>
              </a:rPr>
              <a:t> ‘1’</a:t>
            </a:r>
          </a:p>
        </p:txBody>
      </p:sp>
    </p:spTree>
    <p:extLst>
      <p:ext uri="{BB962C8B-B14F-4D97-AF65-F5344CB8AC3E}">
        <p14:creationId xmlns:p14="http://schemas.microsoft.com/office/powerpoint/2010/main" val="335345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018C376-B816-4DAB-BB98-69CD497A40FE}" type="slidenum">
              <a:rPr lang="en-US" sz="1400">
                <a:solidFill>
                  <a:srgbClr val="000000"/>
                </a:solidFill>
              </a:rPr>
              <a:pPr eaLnBrk="1" hangingPunct="1"/>
              <a:t>9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/>
              <a:t>Logic Switches (Active-HIGH)</a:t>
            </a:r>
          </a:p>
        </p:txBody>
      </p:sp>
      <p:pic>
        <p:nvPicPr>
          <p:cNvPr id="13316" name="Picture 6" descr="due022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8764" y="1989138"/>
            <a:ext cx="3043237" cy="4114800"/>
          </a:xfrm>
          <a:noFill/>
        </p:spPr>
      </p:pic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3022600" y="2962276"/>
            <a:ext cx="19748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Shown in de-energized position</a:t>
            </a:r>
          </a:p>
        </p:txBody>
      </p:sp>
      <p:sp>
        <p:nvSpPr>
          <p:cNvPr id="13318" name="Line 10"/>
          <p:cNvSpPr>
            <a:spLocks noChangeShapeType="1"/>
          </p:cNvSpPr>
          <p:nvPr/>
        </p:nvSpPr>
        <p:spPr bwMode="auto">
          <a:xfrm flipV="1">
            <a:off x="4376738" y="2641601"/>
            <a:ext cx="798512" cy="2460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319" name="Line 11"/>
          <p:cNvSpPr>
            <a:spLocks noChangeShapeType="1"/>
          </p:cNvSpPr>
          <p:nvPr/>
        </p:nvSpPr>
        <p:spPr bwMode="auto">
          <a:xfrm flipV="1">
            <a:off x="4594225" y="3787775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320" name="Line 12"/>
          <p:cNvSpPr>
            <a:spLocks noChangeShapeType="1"/>
          </p:cNvSpPr>
          <p:nvPr/>
        </p:nvSpPr>
        <p:spPr bwMode="auto">
          <a:xfrm>
            <a:off x="4232275" y="4194175"/>
            <a:ext cx="681038" cy="522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321" name="Text Box 13"/>
          <p:cNvSpPr txBox="1">
            <a:spLocks noChangeArrowheads="1"/>
          </p:cNvSpPr>
          <p:nvPr/>
        </p:nvSpPr>
        <p:spPr bwMode="auto">
          <a:xfrm>
            <a:off x="2274888" y="6024563"/>
            <a:ext cx="295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OPEN </a:t>
            </a:r>
            <a:r>
              <a:rPr lang="en-US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>
                <a:solidFill>
                  <a:srgbClr val="000000"/>
                </a:solidFill>
              </a:rPr>
              <a:t> TRUE </a:t>
            </a:r>
            <a:r>
              <a:rPr lang="en-US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>
                <a:solidFill>
                  <a:srgbClr val="000000"/>
                </a:solidFill>
              </a:rPr>
              <a:t> ‘1’</a:t>
            </a:r>
          </a:p>
        </p:txBody>
      </p:sp>
      <p:sp>
        <p:nvSpPr>
          <p:cNvPr id="13323" name="Rectangle 14"/>
          <p:cNvSpPr>
            <a:spLocks noChangeArrowheads="1"/>
          </p:cNvSpPr>
          <p:nvPr/>
        </p:nvSpPr>
        <p:spPr bwMode="auto">
          <a:xfrm>
            <a:off x="4803776" y="1828801"/>
            <a:ext cx="4368800" cy="155257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76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278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Tahoma</vt:lpstr>
      <vt:lpstr>Wingdings</vt:lpstr>
      <vt:lpstr>Office Theme</vt:lpstr>
      <vt:lpstr>Blends</vt:lpstr>
      <vt:lpstr>Bitmap Image</vt:lpstr>
      <vt:lpstr>Equation</vt:lpstr>
      <vt:lpstr>Logic Gate Inhibit</vt:lpstr>
      <vt:lpstr>Logic Gate Inhibit</vt:lpstr>
      <vt:lpstr>Logic Gate Inhibit</vt:lpstr>
      <vt:lpstr>Logic Gate Inhibit</vt:lpstr>
      <vt:lpstr>Logic Gate Inhibit</vt:lpstr>
      <vt:lpstr>Logic Gate Inhibit</vt:lpstr>
      <vt:lpstr>Logic Switches</vt:lpstr>
      <vt:lpstr>Logic Switches1 (Active-HIGH)</vt:lpstr>
      <vt:lpstr>Logic Switches (Active-HIGH)</vt:lpstr>
      <vt:lpstr>Light Emitting Diodes (LED’s)</vt:lpstr>
      <vt:lpstr>Light Emitting Diodes1</vt:lpstr>
      <vt:lpstr>Tristate Buffer</vt:lpstr>
      <vt:lpstr>Tristate Buffer</vt:lpstr>
      <vt:lpstr>Input output pins of the FPGA</vt:lpstr>
      <vt:lpstr>Tristate Buffer Utilization</vt:lpstr>
      <vt:lpstr>FPGA GPIO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Switches</dc:title>
  <dc:creator>Hassan, Firas</dc:creator>
  <cp:lastModifiedBy>Maxwell Phillips</cp:lastModifiedBy>
  <cp:revision>7</cp:revision>
  <dcterms:created xsi:type="dcterms:W3CDTF">2017-02-07T15:32:43Z</dcterms:created>
  <dcterms:modified xsi:type="dcterms:W3CDTF">2024-02-26T20:34:40Z</dcterms:modified>
</cp:coreProperties>
</file>