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315" r:id="rId10"/>
    <p:sldId id="278" r:id="rId11"/>
    <p:sldId id="279" r:id="rId12"/>
    <p:sldId id="267" r:id="rId13"/>
    <p:sldId id="268" r:id="rId14"/>
    <p:sldId id="316" r:id="rId15"/>
    <p:sldId id="318" r:id="rId16"/>
    <p:sldId id="275" r:id="rId17"/>
    <p:sldId id="270" r:id="rId18"/>
    <p:sldId id="271"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1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F2D86-8EA4-4B13-B673-B51C68B54ED4}"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831E4-3BED-45AD-958F-06D9EB64F3E5}" type="slidenum">
              <a:rPr lang="en-US" smtClean="0"/>
              <a:t>‹#›</a:t>
            </a:fld>
            <a:endParaRPr lang="en-US"/>
          </a:p>
        </p:txBody>
      </p:sp>
    </p:spTree>
    <p:extLst>
      <p:ext uri="{BB962C8B-B14F-4D97-AF65-F5344CB8AC3E}">
        <p14:creationId xmlns:p14="http://schemas.microsoft.com/office/powerpoint/2010/main" val="2151576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34B7B-CCAB-43DC-B527-80667B1921EF}" type="slidenum">
              <a:rPr lang="en-US" smtClean="0"/>
              <a:t>10</a:t>
            </a:fld>
            <a:endParaRPr lang="en-US"/>
          </a:p>
        </p:txBody>
      </p:sp>
    </p:spTree>
    <p:extLst>
      <p:ext uri="{BB962C8B-B14F-4D97-AF65-F5344CB8AC3E}">
        <p14:creationId xmlns:p14="http://schemas.microsoft.com/office/powerpoint/2010/main" val="261079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34B7B-CCAB-43DC-B527-80667B1921EF}" type="slidenum">
              <a:rPr lang="en-US" smtClean="0"/>
              <a:t>11</a:t>
            </a:fld>
            <a:endParaRPr lang="en-US"/>
          </a:p>
        </p:txBody>
      </p:sp>
    </p:spTree>
    <p:extLst>
      <p:ext uri="{BB962C8B-B14F-4D97-AF65-F5344CB8AC3E}">
        <p14:creationId xmlns:p14="http://schemas.microsoft.com/office/powerpoint/2010/main" val="87325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34B7B-CCAB-43DC-B527-80667B1921EF}" type="slidenum">
              <a:rPr lang="en-US" smtClean="0"/>
              <a:t>12</a:t>
            </a:fld>
            <a:endParaRPr lang="en-US"/>
          </a:p>
        </p:txBody>
      </p:sp>
    </p:spTree>
    <p:extLst>
      <p:ext uri="{BB962C8B-B14F-4D97-AF65-F5344CB8AC3E}">
        <p14:creationId xmlns:p14="http://schemas.microsoft.com/office/powerpoint/2010/main" val="69671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34B7B-CCAB-43DC-B527-80667B1921EF}" type="slidenum">
              <a:rPr lang="en-US" smtClean="0"/>
              <a:t>13</a:t>
            </a:fld>
            <a:endParaRPr lang="en-US"/>
          </a:p>
        </p:txBody>
      </p:sp>
    </p:spTree>
    <p:extLst>
      <p:ext uri="{BB962C8B-B14F-4D97-AF65-F5344CB8AC3E}">
        <p14:creationId xmlns:p14="http://schemas.microsoft.com/office/powerpoint/2010/main" val="3970425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DEF0948-0075-432E-861E-D4A2592001E2}" type="slidenum">
              <a:rPr lang="en-US" smtClean="0"/>
              <a:t>16</a:t>
            </a:fld>
            <a:endParaRPr lang="en-US"/>
          </a:p>
        </p:txBody>
      </p:sp>
    </p:spTree>
    <p:extLst>
      <p:ext uri="{BB962C8B-B14F-4D97-AF65-F5344CB8AC3E}">
        <p14:creationId xmlns:p14="http://schemas.microsoft.com/office/powerpoint/2010/main" val="154917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34B7B-CCAB-43DC-B527-80667B1921EF}" type="slidenum">
              <a:rPr lang="en-US" smtClean="0"/>
              <a:t>17</a:t>
            </a:fld>
            <a:endParaRPr lang="en-US"/>
          </a:p>
        </p:txBody>
      </p:sp>
    </p:spTree>
    <p:extLst>
      <p:ext uri="{BB962C8B-B14F-4D97-AF65-F5344CB8AC3E}">
        <p14:creationId xmlns:p14="http://schemas.microsoft.com/office/powerpoint/2010/main" val="3437611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34B7B-CCAB-43DC-B527-80667B1921EF}" type="slidenum">
              <a:rPr lang="en-US" smtClean="0"/>
              <a:t>18</a:t>
            </a:fld>
            <a:endParaRPr lang="en-US"/>
          </a:p>
        </p:txBody>
      </p:sp>
    </p:spTree>
    <p:extLst>
      <p:ext uri="{BB962C8B-B14F-4D97-AF65-F5344CB8AC3E}">
        <p14:creationId xmlns:p14="http://schemas.microsoft.com/office/powerpoint/2010/main" val="361407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34B7B-CCAB-43DC-B527-80667B1921EF}" type="slidenum">
              <a:rPr lang="en-US" smtClean="0"/>
              <a:t>19</a:t>
            </a:fld>
            <a:endParaRPr lang="en-US"/>
          </a:p>
        </p:txBody>
      </p:sp>
    </p:spTree>
    <p:extLst>
      <p:ext uri="{BB962C8B-B14F-4D97-AF65-F5344CB8AC3E}">
        <p14:creationId xmlns:p14="http://schemas.microsoft.com/office/powerpoint/2010/main" val="401414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2176-3BE0-400C-815A-A62ECEBCB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87A7CC-D324-49BC-BDF2-13ABDAABD5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D6FE2F-C964-4122-B7B8-5F3B0D17778F}"/>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5" name="Footer Placeholder 4">
            <a:extLst>
              <a:ext uri="{FF2B5EF4-FFF2-40B4-BE49-F238E27FC236}">
                <a16:creationId xmlns:a16="http://schemas.microsoft.com/office/drawing/2014/main" id="{4B2DBE10-3D47-49AA-B420-D3C21D297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149D3-731B-4E1D-856E-ECC073927C46}"/>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397599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9E58-8CB9-4874-8A63-5FDC93FE8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BDE6A-E805-4029-B5F8-3E2CC646FE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8677F-D444-4890-BBAD-F547B5022B9E}"/>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5" name="Footer Placeholder 4">
            <a:extLst>
              <a:ext uri="{FF2B5EF4-FFF2-40B4-BE49-F238E27FC236}">
                <a16:creationId xmlns:a16="http://schemas.microsoft.com/office/drawing/2014/main" id="{DA9172E8-BBB8-4459-B81A-28BF655F8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DE641-BB56-4B02-9F34-CDEEDF6BD11B}"/>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428445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F04A2-0FC4-41BA-BC52-1175023587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A25F6D-2B92-48ED-86D1-0EB8D34DCF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7A3CC-8BD7-4AFC-9DDF-E24B585B0D10}"/>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5" name="Footer Placeholder 4">
            <a:extLst>
              <a:ext uri="{FF2B5EF4-FFF2-40B4-BE49-F238E27FC236}">
                <a16:creationId xmlns:a16="http://schemas.microsoft.com/office/drawing/2014/main" id="{7B6F79E2-BEE6-4868-88A4-296609047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6A051-BA26-4D89-9B23-9A618BECA0B7}"/>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117919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A13F-FC9F-4E24-8E54-FEF018342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51DA56-402D-4C96-A9C0-D76983715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15429-A262-4404-8A16-665A35D3AB56}"/>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5" name="Footer Placeholder 4">
            <a:extLst>
              <a:ext uri="{FF2B5EF4-FFF2-40B4-BE49-F238E27FC236}">
                <a16:creationId xmlns:a16="http://schemas.microsoft.com/office/drawing/2014/main" id="{646BF86C-0462-4901-B276-DD7AA1701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648DC-4782-4AB8-AC06-6C46FDF6DCD6}"/>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326671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C4C75-A606-4B7C-B80E-8C159A28F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7B435A-1A86-4A3F-B1DC-2D25D59EB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F4594-AAE9-4B2D-8799-6D64670F93B1}"/>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5" name="Footer Placeholder 4">
            <a:extLst>
              <a:ext uri="{FF2B5EF4-FFF2-40B4-BE49-F238E27FC236}">
                <a16:creationId xmlns:a16="http://schemas.microsoft.com/office/drawing/2014/main" id="{43774FBF-4278-4437-9BDC-AD28759C5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AE29F-2A0A-459F-A7FD-EEC1620818C6}"/>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341347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A225-972D-4751-A6A8-4BBDA3B2B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7067E0-5D0D-4A7E-83BB-69B299BB52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7B1B4E-2E53-49A6-A2C6-1795F193A6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8C40C6-5C12-4D48-95CC-354D74EBAE21}"/>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6" name="Footer Placeholder 5">
            <a:extLst>
              <a:ext uri="{FF2B5EF4-FFF2-40B4-BE49-F238E27FC236}">
                <a16:creationId xmlns:a16="http://schemas.microsoft.com/office/drawing/2014/main" id="{5CE0252E-E6FC-425C-9886-92A59C65D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5DA640-A862-48B2-A17C-DB11DBC58125}"/>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143079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FA7C-E032-4952-AA12-43DC2596C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E622D4-01FB-4DE7-A4AF-B89A2315D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5267E-05D3-4FD7-A11C-5F6F8C765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C1DFE6-A70A-4D83-A32B-7959731B97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2C7A40-C43D-4192-BEEC-B56942BB19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6611A9-0EE0-4AD7-BDC1-CB15A44512D4}"/>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8" name="Footer Placeholder 7">
            <a:extLst>
              <a:ext uri="{FF2B5EF4-FFF2-40B4-BE49-F238E27FC236}">
                <a16:creationId xmlns:a16="http://schemas.microsoft.com/office/drawing/2014/main" id="{9D682A9B-FA5C-474A-B421-770FB94473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5C92C0-9C5D-4951-9C60-29E540871417}"/>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37701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2D06-3CC2-4BC5-9EF9-2629FF65EB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752B8C-0AF5-4DF1-A2FD-CCFC2B227D6A}"/>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4" name="Footer Placeholder 3">
            <a:extLst>
              <a:ext uri="{FF2B5EF4-FFF2-40B4-BE49-F238E27FC236}">
                <a16:creationId xmlns:a16="http://schemas.microsoft.com/office/drawing/2014/main" id="{B8513193-B180-409C-AD27-943739656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35E895-3AA5-4C60-A5A8-3CE62F94F303}"/>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186031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CD560-4345-409B-9BCD-D537A9C7864F}"/>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3" name="Footer Placeholder 2">
            <a:extLst>
              <a:ext uri="{FF2B5EF4-FFF2-40B4-BE49-F238E27FC236}">
                <a16:creationId xmlns:a16="http://schemas.microsoft.com/office/drawing/2014/main" id="{26E7AF15-0433-420C-AA07-2A9F2F033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F2A7B2-69DE-483A-AF8D-1335F3F18353}"/>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146428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5D4D-7CAE-4D5D-BEA8-828F2D418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3184BE-BE1C-4EA6-906E-E5E4AB883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9DD6A3-CC88-4C9A-9B52-4BCC596E8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0E0F5-C850-4052-800D-7FDC21D36AE6}"/>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6" name="Footer Placeholder 5">
            <a:extLst>
              <a:ext uri="{FF2B5EF4-FFF2-40B4-BE49-F238E27FC236}">
                <a16:creationId xmlns:a16="http://schemas.microsoft.com/office/drawing/2014/main" id="{87B32620-B72D-4EDB-AA9D-C111E2D6F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6ACF5-36D0-45A3-A5DE-3B69662A9633}"/>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14549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D151-ACEB-4D46-A406-870D64FC8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BD380E-D126-41EB-9CEF-CDB4D182F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05946D-7745-4897-BAE5-0CF212016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95ACA-D880-4810-A2B0-4C57FB7F3CB1}"/>
              </a:ext>
            </a:extLst>
          </p:cNvPr>
          <p:cNvSpPr>
            <a:spLocks noGrp="1"/>
          </p:cNvSpPr>
          <p:nvPr>
            <p:ph type="dt" sz="half" idx="10"/>
          </p:nvPr>
        </p:nvSpPr>
        <p:spPr/>
        <p:txBody>
          <a:bodyPr/>
          <a:lstStyle/>
          <a:p>
            <a:fld id="{67A6B24B-1686-4F38-B8E2-F45714985F1B}" type="datetimeFigureOut">
              <a:rPr lang="en-US" smtClean="0"/>
              <a:t>6/26/2023</a:t>
            </a:fld>
            <a:endParaRPr lang="en-US"/>
          </a:p>
        </p:txBody>
      </p:sp>
      <p:sp>
        <p:nvSpPr>
          <p:cNvPr id="6" name="Footer Placeholder 5">
            <a:extLst>
              <a:ext uri="{FF2B5EF4-FFF2-40B4-BE49-F238E27FC236}">
                <a16:creationId xmlns:a16="http://schemas.microsoft.com/office/drawing/2014/main" id="{75187E34-CD56-4CCA-BA19-9A43FB563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7E933-1207-4552-B49E-E82E6EE93AA5}"/>
              </a:ext>
            </a:extLst>
          </p:cNvPr>
          <p:cNvSpPr>
            <a:spLocks noGrp="1"/>
          </p:cNvSpPr>
          <p:nvPr>
            <p:ph type="sldNum" sz="quarter" idx="12"/>
          </p:nvPr>
        </p:nvSpPr>
        <p:spPr/>
        <p:txBody>
          <a:bodyPr/>
          <a:lstStyle/>
          <a:p>
            <a:fld id="{A3A97F30-9747-4D8F-99C5-4C328EF0BDCF}" type="slidenum">
              <a:rPr lang="en-US" smtClean="0"/>
              <a:t>‹#›</a:t>
            </a:fld>
            <a:endParaRPr lang="en-US"/>
          </a:p>
        </p:txBody>
      </p:sp>
    </p:spTree>
    <p:extLst>
      <p:ext uri="{BB962C8B-B14F-4D97-AF65-F5344CB8AC3E}">
        <p14:creationId xmlns:p14="http://schemas.microsoft.com/office/powerpoint/2010/main" val="105537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C59C9-09D9-4BDF-9697-DBADAFC66B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D1A1D8-9EC3-4CAA-B813-A0C597F18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9B81D-DA66-458F-8252-40ED722D3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6B24B-1686-4F38-B8E2-F45714985F1B}" type="datetimeFigureOut">
              <a:rPr lang="en-US" smtClean="0"/>
              <a:t>6/26/2023</a:t>
            </a:fld>
            <a:endParaRPr lang="en-US"/>
          </a:p>
        </p:txBody>
      </p:sp>
      <p:sp>
        <p:nvSpPr>
          <p:cNvPr id="5" name="Footer Placeholder 4">
            <a:extLst>
              <a:ext uri="{FF2B5EF4-FFF2-40B4-BE49-F238E27FC236}">
                <a16:creationId xmlns:a16="http://schemas.microsoft.com/office/drawing/2014/main" id="{DBEE70D9-6A86-445C-A737-5B2ECD3B2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665D43-D6BC-4972-8BB5-7E0C26B11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97F30-9747-4D8F-99C5-4C328EF0BDCF}" type="slidenum">
              <a:rPr lang="en-US" smtClean="0"/>
              <a:t>‹#›</a:t>
            </a:fld>
            <a:endParaRPr lang="en-US"/>
          </a:p>
        </p:txBody>
      </p:sp>
    </p:spTree>
    <p:extLst>
      <p:ext uri="{BB962C8B-B14F-4D97-AF65-F5344CB8AC3E}">
        <p14:creationId xmlns:p14="http://schemas.microsoft.com/office/powerpoint/2010/main" val="180316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pandemicfundcfp@worldbank.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tel:0770062501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92B7-EA8F-489A-8E97-2842FA0E00A5}"/>
              </a:ext>
            </a:extLst>
          </p:cNvPr>
          <p:cNvSpPr>
            <a:spLocks noGrp="1"/>
          </p:cNvSpPr>
          <p:nvPr>
            <p:ph type="ctrTitle"/>
          </p:nvPr>
        </p:nvSpPr>
        <p:spPr/>
        <p:txBody>
          <a:bodyPr>
            <a:normAutofit/>
          </a:bodyPr>
          <a:lstStyle/>
          <a:p>
            <a:r>
              <a:rPr lang="en-US" sz="7200" b="1" dirty="0">
                <a:latin typeface="Abadi" panose="020B0604020104020204" pitchFamily="34" charset="0"/>
              </a:rPr>
              <a:t>BUSINESS COMMUNICATION</a:t>
            </a:r>
          </a:p>
        </p:txBody>
      </p:sp>
      <p:sp>
        <p:nvSpPr>
          <p:cNvPr id="3" name="Subtitle 2">
            <a:extLst>
              <a:ext uri="{FF2B5EF4-FFF2-40B4-BE49-F238E27FC236}">
                <a16:creationId xmlns:a16="http://schemas.microsoft.com/office/drawing/2014/main" id="{B7A101EC-6E3F-4C95-A17A-A0415FC798A1}"/>
              </a:ext>
            </a:extLst>
          </p:cNvPr>
          <p:cNvSpPr>
            <a:spLocks noGrp="1"/>
          </p:cNvSpPr>
          <p:nvPr>
            <p:ph type="subTitle" idx="1"/>
          </p:nvPr>
        </p:nvSpPr>
        <p:spPr/>
        <p:txBody>
          <a:bodyPr>
            <a:normAutofit/>
          </a:bodyPr>
          <a:lstStyle/>
          <a:p>
            <a:r>
              <a:rPr lang="en-US" sz="6000" b="1" dirty="0"/>
              <a:t>2023</a:t>
            </a:r>
          </a:p>
        </p:txBody>
      </p:sp>
    </p:spTree>
    <p:extLst>
      <p:ext uri="{BB962C8B-B14F-4D97-AF65-F5344CB8AC3E}">
        <p14:creationId xmlns:p14="http://schemas.microsoft.com/office/powerpoint/2010/main" val="194202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Role of the meeting chairperson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Be in full control of the meeting</a:t>
            </a:r>
          </a:p>
          <a:p>
            <a:r>
              <a:rPr lang="en-US" dirty="0">
                <a:latin typeface="Times New Roman" panose="02020603050405020304" pitchFamily="18" charset="0"/>
                <a:cs typeface="Times New Roman" panose="02020603050405020304" pitchFamily="18" charset="0"/>
              </a:rPr>
              <a:t>Do not allow emotions and arguments to derail the objectives of the meeting</a:t>
            </a:r>
          </a:p>
          <a:p>
            <a:r>
              <a:rPr lang="en-US" dirty="0">
                <a:latin typeface="Times New Roman" panose="02020603050405020304" pitchFamily="18" charset="0"/>
                <a:cs typeface="Times New Roman" panose="02020603050405020304" pitchFamily="18" charset="0"/>
              </a:rPr>
              <a:t>Be objective and guide the process </a:t>
            </a:r>
          </a:p>
          <a:p>
            <a:r>
              <a:rPr lang="en-US" dirty="0">
                <a:latin typeface="Times New Roman" panose="02020603050405020304" pitchFamily="18" charset="0"/>
                <a:cs typeface="Times New Roman" panose="02020603050405020304" pitchFamily="18" charset="0"/>
              </a:rPr>
              <a:t>Be neutral despite your opinion</a:t>
            </a:r>
          </a:p>
          <a:p>
            <a:r>
              <a:rPr lang="en-US" b="0" i="0" dirty="0">
                <a:effectLst/>
                <a:latin typeface="Times New Roman" panose="02020603050405020304" pitchFamily="18" charset="0"/>
                <a:cs typeface="Times New Roman" panose="02020603050405020304" pitchFamily="18" charset="0"/>
              </a:rPr>
              <a:t>Assign action items</a:t>
            </a:r>
          </a:p>
          <a:p>
            <a:r>
              <a:rPr lang="en-US" b="0" i="0" dirty="0">
                <a:effectLst/>
                <a:latin typeface="Times New Roman" panose="02020603050405020304" pitchFamily="18" charset="0"/>
                <a:cs typeface="Times New Roman" panose="02020603050405020304" pitchFamily="18" charset="0"/>
              </a:rPr>
              <a:t>Prioritize items</a:t>
            </a:r>
            <a:r>
              <a:rPr lang="en-US" dirty="0">
                <a:latin typeface="Times New Roman" panose="02020603050405020304" pitchFamily="18" charset="0"/>
                <a:cs typeface="Times New Roman" panose="02020603050405020304" pitchFamily="18" charset="0"/>
              </a:rPr>
              <a:t> for time management </a:t>
            </a:r>
          </a:p>
        </p:txBody>
      </p:sp>
    </p:spTree>
    <p:extLst>
      <p:ext uri="{BB962C8B-B14F-4D97-AF65-F5344CB8AC3E}">
        <p14:creationId xmlns:p14="http://schemas.microsoft.com/office/powerpoint/2010/main" val="1631233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235" y="457200"/>
            <a:ext cx="9911443" cy="3429000"/>
          </a:xfrm>
        </p:spPr>
        <p:txBody>
          <a:bodyPr>
            <a:normAutofit/>
          </a:bodyPr>
          <a:lstStyle/>
          <a:p>
            <a:pPr algn="l"/>
            <a:r>
              <a:rPr lang="en-US" b="1" dirty="0">
                <a:latin typeface="Times New Roman" panose="02020603050405020304" pitchFamily="18" charset="0"/>
                <a:cs typeface="Times New Roman" panose="02020603050405020304" pitchFamily="18" charset="0"/>
              </a:rPr>
              <a:t>Recording the minutes</a:t>
            </a: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You must have a title including date, name of meeting and place where it is held</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You can use a table or prose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Use clear statements and avoid double meanings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2448256"/>
              </p:ext>
            </p:extLst>
          </p:nvPr>
        </p:nvGraphicFramePr>
        <p:xfrm>
          <a:off x="906235" y="4114800"/>
          <a:ext cx="9968595" cy="2733040"/>
        </p:xfrm>
        <a:graphic>
          <a:graphicData uri="http://schemas.openxmlformats.org/drawingml/2006/table">
            <a:tbl>
              <a:tblPr firstRow="1" bandRow="1">
                <a:tableStyleId>{5C22544A-7EE6-4342-B048-85BDC9FD1C3A}</a:tableStyleId>
              </a:tblPr>
              <a:tblGrid>
                <a:gridCol w="2122941">
                  <a:extLst>
                    <a:ext uri="{9D8B030D-6E8A-4147-A177-3AD203B41FA5}">
                      <a16:colId xmlns:a16="http://schemas.microsoft.com/office/drawing/2014/main" val="20000"/>
                    </a:ext>
                  </a:extLst>
                </a:gridCol>
                <a:gridCol w="2861356">
                  <a:extLst>
                    <a:ext uri="{9D8B030D-6E8A-4147-A177-3AD203B41FA5}">
                      <a16:colId xmlns:a16="http://schemas.microsoft.com/office/drawing/2014/main" val="20001"/>
                    </a:ext>
                  </a:extLst>
                </a:gridCol>
                <a:gridCol w="1938338">
                  <a:extLst>
                    <a:ext uri="{9D8B030D-6E8A-4147-A177-3AD203B41FA5}">
                      <a16:colId xmlns:a16="http://schemas.microsoft.com/office/drawing/2014/main" val="20002"/>
                    </a:ext>
                  </a:extLst>
                </a:gridCol>
                <a:gridCol w="3045960">
                  <a:extLst>
                    <a:ext uri="{9D8B030D-6E8A-4147-A177-3AD203B41FA5}">
                      <a16:colId xmlns:a16="http://schemas.microsoft.com/office/drawing/2014/main" val="20003"/>
                    </a:ext>
                  </a:extLst>
                </a:gridCol>
              </a:tblGrid>
              <a:tr h="5892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1031240">
                <a:tc>
                  <a:txBody>
                    <a:bodyPr/>
                    <a:lstStyle/>
                    <a:p>
                      <a:r>
                        <a:rPr lang="en-US" sz="3200" dirty="0"/>
                        <a:t>Minute number</a:t>
                      </a:r>
                    </a:p>
                  </a:txBody>
                  <a:tcPr/>
                </a:tc>
                <a:tc>
                  <a:txBody>
                    <a:bodyPr/>
                    <a:lstStyle/>
                    <a:p>
                      <a:r>
                        <a:rPr lang="en-US" sz="3200" dirty="0"/>
                        <a:t>Item</a:t>
                      </a:r>
                    </a:p>
                  </a:txBody>
                  <a:tcPr/>
                </a:tc>
                <a:tc>
                  <a:txBody>
                    <a:bodyPr/>
                    <a:lstStyle/>
                    <a:p>
                      <a:r>
                        <a:rPr lang="en-US" sz="3200" dirty="0"/>
                        <a:t>Details</a:t>
                      </a:r>
                    </a:p>
                  </a:txBody>
                  <a:tcPr/>
                </a:tc>
                <a:tc>
                  <a:txBody>
                    <a:bodyPr/>
                    <a:lstStyle/>
                    <a:p>
                      <a:r>
                        <a:rPr lang="en-US" sz="3200" dirty="0"/>
                        <a:t>Action points and person responsible</a:t>
                      </a:r>
                    </a:p>
                  </a:txBody>
                  <a:tcPr/>
                </a:tc>
                <a:extLst>
                  <a:ext uri="{0D108BD9-81ED-4DB2-BD59-A6C34878D82A}">
                    <a16:rowId xmlns:a16="http://schemas.microsoft.com/office/drawing/2014/main" val="10001"/>
                  </a:ext>
                </a:extLst>
              </a:tr>
              <a:tr h="58928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70314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Common business communication documents</a:t>
            </a:r>
          </a:p>
        </p:txBody>
      </p:sp>
      <p:sp>
        <p:nvSpPr>
          <p:cNvPr id="3" name="Content Placeholder 2"/>
          <p:cNvSpPr>
            <a:spLocks noGrp="1"/>
          </p:cNvSpPr>
          <p:nvPr>
            <p:ph idx="1"/>
          </p:nvPr>
        </p:nvSpPr>
        <p:spPr>
          <a:xfrm>
            <a:off x="838200" y="1825625"/>
            <a:ext cx="10515600" cy="4667250"/>
          </a:xfrm>
        </p:spPr>
        <p:txBody>
          <a:bodyPr>
            <a:normAutofit/>
          </a:bodyPr>
          <a:lstStyle/>
          <a:p>
            <a:pPr marL="0" indent="0">
              <a:buNone/>
            </a:pPr>
            <a:r>
              <a:rPr lang="en-US" b="1" dirty="0"/>
              <a:t> </a:t>
            </a:r>
            <a:r>
              <a:rPr lang="en-US" b="1" i="1" dirty="0">
                <a:latin typeface="Times New Roman" panose="02020603050405020304" pitchFamily="18" charset="0"/>
                <a:cs typeface="Times New Roman" panose="02020603050405020304" pitchFamily="18" charset="0"/>
              </a:rPr>
              <a:t>Memos</a:t>
            </a:r>
          </a:p>
          <a:p>
            <a:pPr marL="0" indent="0">
              <a:buNone/>
            </a:pPr>
            <a:r>
              <a:rPr lang="en-US" dirty="0">
                <a:latin typeface="Times New Roman" panose="02020603050405020304" pitchFamily="18" charset="0"/>
                <a:cs typeface="Times New Roman" panose="02020603050405020304" pitchFamily="18" charset="0"/>
              </a:rPr>
              <a:t>A brief written message from one person or department in an organization or company</a:t>
            </a:r>
          </a:p>
          <a:p>
            <a:pPr marL="0" indent="0">
              <a:buNone/>
            </a:pPr>
            <a:r>
              <a:rPr lang="en-US" b="1" i="1" dirty="0">
                <a:latin typeface="Times New Roman" panose="02020603050405020304" pitchFamily="18" charset="0"/>
                <a:cs typeface="Times New Roman" panose="02020603050405020304" pitchFamily="18" charset="0"/>
              </a:rPr>
              <a:t>Business letter</a:t>
            </a:r>
          </a:p>
          <a:p>
            <a:pPr marL="0" indent="0">
              <a:buNone/>
            </a:pPr>
            <a:r>
              <a:rPr lang="en-US" dirty="0">
                <a:latin typeface="Times New Roman" panose="02020603050405020304" pitchFamily="18" charset="0"/>
                <a:cs typeface="Times New Roman" panose="02020603050405020304" pitchFamily="18" charset="0"/>
              </a:rPr>
              <a:t>Is a letter from one company to another or between such organizations and their customers, clients and other external parties</a:t>
            </a:r>
          </a:p>
          <a:p>
            <a:pPr marL="0" indent="0">
              <a:buNone/>
            </a:pPr>
            <a:r>
              <a:rPr lang="en-US" b="1" i="1" dirty="0">
                <a:latin typeface="Times New Roman" panose="02020603050405020304" pitchFamily="18" charset="0"/>
                <a:cs typeface="Times New Roman" panose="02020603050405020304" pitchFamily="18" charset="0"/>
              </a:rPr>
              <a:t>Curriculum vitae (CV)</a:t>
            </a:r>
          </a:p>
          <a:p>
            <a:pPr marL="0" indent="0">
              <a:buNone/>
            </a:pPr>
            <a:r>
              <a:rPr lang="en-US" dirty="0">
                <a:latin typeface="Times New Roman" panose="02020603050405020304" pitchFamily="18" charset="0"/>
                <a:cs typeface="Times New Roman" panose="02020603050405020304" pitchFamily="18" charset="0"/>
              </a:rPr>
              <a:t>Is a document which provides an over view of a person`s education, qualifications and one`s experience</a:t>
            </a:r>
          </a:p>
        </p:txBody>
      </p:sp>
    </p:spTree>
    <p:extLst>
      <p:ext uri="{BB962C8B-B14F-4D97-AF65-F5344CB8AC3E}">
        <p14:creationId xmlns:p14="http://schemas.microsoft.com/office/powerpoint/2010/main" val="2695959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307" y="538843"/>
            <a:ext cx="10825843" cy="5587321"/>
          </a:xfrm>
        </p:spPr>
        <p:txBody>
          <a:bodyPr>
            <a:normAutofit/>
          </a:bodyPr>
          <a:lstStyle/>
          <a:p>
            <a:pPr marL="0" indent="0">
              <a:lnSpc>
                <a:spcPct val="100000"/>
              </a:lnSpc>
              <a:buNone/>
            </a:pPr>
            <a:r>
              <a:rPr lang="en-US" b="1" i="1" dirty="0">
                <a:latin typeface="Times New Roman" panose="02020603050405020304" pitchFamily="18" charset="0"/>
                <a:cs typeface="Times New Roman" panose="02020603050405020304" pitchFamily="18" charset="0"/>
              </a:rPr>
              <a:t>Company profile</a:t>
            </a:r>
          </a:p>
          <a:p>
            <a:pPr marL="0" indent="0">
              <a:lnSpc>
                <a:spcPct val="100000"/>
              </a:lnSpc>
              <a:buNone/>
            </a:pPr>
            <a:r>
              <a:rPr lang="en-US" dirty="0">
                <a:latin typeface="Times New Roman" panose="02020603050405020304" pitchFamily="18" charset="0"/>
                <a:cs typeface="Times New Roman" panose="02020603050405020304" pitchFamily="18" charset="0"/>
              </a:rPr>
              <a:t>Is an accurate but brief description of the history, current status and the future goals of a business company</a:t>
            </a:r>
          </a:p>
          <a:p>
            <a:pPr marL="0" indent="0">
              <a:lnSpc>
                <a:spcPct val="100000"/>
              </a:lnSpc>
              <a:buNone/>
            </a:pPr>
            <a:r>
              <a:rPr lang="en-US" b="1" i="1" dirty="0">
                <a:latin typeface="Times New Roman" panose="02020603050405020304" pitchFamily="18" charset="0"/>
                <a:cs typeface="Times New Roman" panose="02020603050405020304" pitchFamily="18" charset="0"/>
              </a:rPr>
              <a:t>Business report</a:t>
            </a:r>
          </a:p>
          <a:p>
            <a:pPr marL="0" indent="0">
              <a:lnSpc>
                <a:spcPct val="100000"/>
              </a:lnSpc>
              <a:buNone/>
            </a:pPr>
            <a:r>
              <a:rPr lang="en-US" dirty="0">
                <a:latin typeface="Times New Roman" panose="02020603050405020304" pitchFamily="18" charset="0"/>
                <a:cs typeface="Times New Roman" panose="02020603050405020304" pitchFamily="18" charset="0"/>
              </a:rPr>
              <a:t>Is a document in which you analyze a situation(either a real situation or case study)and apply business theories</a:t>
            </a:r>
          </a:p>
          <a:p>
            <a:pPr marL="0" indent="0">
              <a:lnSpc>
                <a:spcPct val="100000"/>
              </a:lnSpc>
              <a:buNone/>
            </a:pPr>
            <a:r>
              <a:rPr lang="en-US" b="1" i="1" dirty="0">
                <a:latin typeface="Times New Roman" panose="02020603050405020304" pitchFamily="18" charset="0"/>
                <a:cs typeface="Times New Roman" panose="02020603050405020304" pitchFamily="18" charset="0"/>
              </a:rPr>
              <a:t>Business plan</a:t>
            </a:r>
          </a:p>
          <a:p>
            <a:pPr marL="0" indent="0">
              <a:lnSpc>
                <a:spcPct val="100000"/>
              </a:lnSpc>
              <a:buNone/>
            </a:pPr>
            <a:r>
              <a:rPr lang="en-US" dirty="0">
                <a:latin typeface="Times New Roman" panose="02020603050405020304" pitchFamily="18" charset="0"/>
                <a:cs typeface="Times New Roman" panose="02020603050405020304" pitchFamily="18" charset="0"/>
              </a:rPr>
              <a:t>Is a guide or road map for your business that outlines goals and details how you plan to achieve those goals</a:t>
            </a:r>
          </a:p>
          <a:p>
            <a:pPr marL="0" indent="0">
              <a:buNone/>
            </a:pPr>
            <a:endParaRPr lang="en-US" dirty="0"/>
          </a:p>
        </p:txBody>
      </p:sp>
    </p:spTree>
    <p:extLst>
      <p:ext uri="{BB962C8B-B14F-4D97-AF65-F5344CB8AC3E}">
        <p14:creationId xmlns:p14="http://schemas.microsoft.com/office/powerpoint/2010/main" val="1041638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77907-33C1-4904-B9D6-BA97B44567D8}"/>
              </a:ext>
            </a:extLst>
          </p:cNvPr>
          <p:cNvSpPr>
            <a:spLocks noGrp="1"/>
          </p:cNvSpPr>
          <p:nvPr>
            <p:ph idx="1"/>
          </p:nvPr>
        </p:nvSpPr>
        <p:spPr>
          <a:xfrm>
            <a:off x="838200" y="334736"/>
            <a:ext cx="10515600" cy="5842227"/>
          </a:xfrm>
        </p:spPr>
        <p:txBody>
          <a:bodyPr/>
          <a:lstStyle/>
          <a:p>
            <a:pPr marL="0" indent="0">
              <a:buNone/>
            </a:pPr>
            <a:r>
              <a:rPr lang="en-US" b="1" i="1" dirty="0">
                <a:effectLst/>
                <a:latin typeface="Times New Roman" panose="02020603050405020304" pitchFamily="18" charset="0"/>
                <a:cs typeface="Times New Roman" panose="02020603050405020304" pitchFamily="18" charset="0"/>
              </a:rPr>
              <a:t>Emails</a:t>
            </a:r>
          </a:p>
          <a:p>
            <a:pPr marL="0" indent="0">
              <a:buNone/>
            </a:pPr>
            <a:r>
              <a:rPr lang="en-US" b="1" i="1"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Emails are electronic messages sent and received via email platforms. They allow formal or informal exchange of information, requests, or discussions</a:t>
            </a:r>
          </a:p>
          <a:p>
            <a:pPr marL="0" indent="0">
              <a:buNone/>
            </a:pPr>
            <a:r>
              <a:rPr lang="en-US" b="1" i="1" dirty="0">
                <a:effectLst/>
                <a:latin typeface="Times New Roman" panose="02020603050405020304" pitchFamily="18" charset="0"/>
                <a:cs typeface="Times New Roman" panose="02020603050405020304" pitchFamily="18" charset="0"/>
              </a:rPr>
              <a:t>Proposals</a:t>
            </a:r>
          </a:p>
          <a:p>
            <a:pPr marL="0" indent="0">
              <a:buNone/>
            </a:pPr>
            <a:r>
              <a:rPr lang="en-US" b="0" i="0" dirty="0">
                <a:effectLst/>
                <a:latin typeface="Times New Roman" panose="02020603050405020304" pitchFamily="18" charset="0"/>
                <a:cs typeface="Times New Roman" panose="02020603050405020304" pitchFamily="18" charset="0"/>
              </a:rPr>
              <a:t>These are used to present ideas, solutions, or projects to stakeholders. They outline the purpose, objectives, methodologies, and anticipated outcomes of a proposed initiative</a:t>
            </a:r>
          </a:p>
          <a:p>
            <a:pPr marL="0" indent="0">
              <a:buNone/>
            </a:pPr>
            <a:r>
              <a:rPr lang="en-US" b="1" i="1" dirty="0">
                <a:effectLst/>
                <a:latin typeface="Times New Roman" panose="02020603050405020304" pitchFamily="18" charset="0"/>
                <a:cs typeface="Times New Roman" panose="02020603050405020304" pitchFamily="18" charset="0"/>
              </a:rPr>
              <a:t>Policy Documents</a:t>
            </a:r>
          </a:p>
          <a:p>
            <a:pPr marL="0" indent="0">
              <a:buNone/>
            </a:pPr>
            <a:r>
              <a:rPr lang="en-US" dirty="0">
                <a:latin typeface="Times New Roman" panose="02020603050405020304" pitchFamily="18" charset="0"/>
                <a:cs typeface="Times New Roman" panose="02020603050405020304" pitchFamily="18" charset="0"/>
              </a:rPr>
              <a:t>These</a:t>
            </a:r>
            <a:r>
              <a:rPr lang="en-US" b="0" i="0" dirty="0">
                <a:effectLst/>
                <a:latin typeface="Times New Roman" panose="02020603050405020304" pitchFamily="18" charset="0"/>
                <a:cs typeface="Times New Roman" panose="02020603050405020304" pitchFamily="18" charset="0"/>
              </a:rPr>
              <a:t> outline guidelines, rules, and procedures that govern specific areas within an organization. They communicate the organization's expectations and provide a framework for decision-making and actions.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60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ACA01-3B6F-4DD5-B7F6-D1C092153378}"/>
              </a:ext>
            </a:extLst>
          </p:cNvPr>
          <p:cNvSpPr>
            <a:spLocks noGrp="1"/>
          </p:cNvSpPr>
          <p:nvPr>
            <p:ph idx="1"/>
          </p:nvPr>
        </p:nvSpPr>
        <p:spPr>
          <a:xfrm>
            <a:off x="838200" y="171450"/>
            <a:ext cx="10363200" cy="6564086"/>
          </a:xfrm>
        </p:spPr>
        <p:txBody>
          <a:bodyPr>
            <a:normAutofit fontScale="25000" lnSpcReduction="20000"/>
          </a:bodyPr>
          <a:lstStyle/>
          <a:p>
            <a:pPr algn="r">
              <a:lnSpc>
                <a:spcPct val="107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Ministry of Health</a:t>
            </a:r>
          </a:p>
          <a:p>
            <a:pPr algn="r">
              <a:lnSpc>
                <a:spcPct val="107000"/>
              </a:lnSpc>
              <a:spcAft>
                <a:spcPts val="800"/>
              </a:spcAft>
              <a:tabLst>
                <a:tab pos="341630" algn="l"/>
              </a:tabLst>
            </a:pPr>
            <a:r>
              <a:rPr lang="en-US" sz="4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Plot 6, </a:t>
            </a:r>
            <a:r>
              <a:rPr lang="en-US" sz="44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Lourdel</a:t>
            </a:r>
            <a:r>
              <a:rPr lang="en-US" sz="4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Road, Nakasero</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07000"/>
              </a:lnSpc>
              <a:spcAft>
                <a:spcPts val="800"/>
              </a:spcAft>
              <a:tabLst>
                <a:tab pos="341630" algn="l"/>
              </a:tabLst>
            </a:pPr>
            <a:r>
              <a:rPr lang="en-US" sz="44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 Box 7272, Kampala Uganda</a:t>
            </a:r>
            <a:r>
              <a:rPr lang="en-US" sz="4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r">
              <a:lnSpc>
                <a:spcPct val="107000"/>
              </a:lnSpc>
              <a:spcAft>
                <a:spcPts val="800"/>
              </a:spcAft>
              <a:buNone/>
              <a:tabLst>
                <a:tab pos="341630" algn="l"/>
              </a:tabLst>
            </a:pPr>
            <a:r>
              <a:rPr lang="en-US" sz="4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E-mail: Email: info@health.go.ug</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943600" algn="r"/>
              </a:tabLs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The world bank,					14</a:t>
            </a:r>
            <a:r>
              <a:rPr lang="en-US" sz="4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March, 2023</a:t>
            </a:r>
          </a:p>
          <a:p>
            <a:pPr>
              <a:lnSpc>
                <a:spcPct val="107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Pandemic Fund Secretariat,</a:t>
            </a:r>
          </a:p>
          <a:p>
            <a:pPr>
              <a:lnSpc>
                <a:spcPct val="107000"/>
              </a:lnSpc>
              <a:spcAft>
                <a:spcPts val="800"/>
              </a:spcAft>
            </a:pPr>
            <a:r>
              <a:rPr lang="en-US" sz="4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pandemicfundcfp@worldbank.org</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Dear sir/madam,</a:t>
            </a:r>
          </a:p>
          <a:p>
            <a:pPr>
              <a:lnSpc>
                <a:spcPct val="107000"/>
              </a:lnSpc>
              <a:spcAft>
                <a:spcPts val="800"/>
              </a:spcAft>
            </a:pPr>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 RE:APPLICATION FOR PANDEMIC PREPAREDNESS AND RESPONSE FUND FROM WORLD BANK</a:t>
            </a:r>
            <a:endParaRPr lang="en-US" sz="4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I am writing on behalf of ministry of health to request the world banks support in provision of 100 million US Dollars for pandemic preparedness and response, as we continue to face the global pandemic; it is more important than ever to have adequate resources and funding to address the ongoing challenges.</a:t>
            </a:r>
          </a:p>
          <a:p>
            <a:pPr>
              <a:lnSpc>
                <a:spcPct val="107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The covid 19 pandemic has demonstrated the devastating impact that pandemics can have on the global health and economies. It has also exposed the critical need for investments in pandemic preparedness system. While progress has been made in vaccine development and distribution, there is still much work to be done to ensure that we are adequately prepared for future pandemics. By investing in pandemic preparedness and response, we can help to prevent future pandemics and mitigate the impact of outbreaks when the do occur .it is essential that we work together to build a more resilient and prepared world, I believe that the world bank has a critical role to play in this effort.</a:t>
            </a:r>
          </a:p>
          <a:p>
            <a:pPr>
              <a:lnSpc>
                <a:spcPct val="107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Thank you for your attention to this important matter. I look forward to hearing back from you soon.</a:t>
            </a:r>
          </a:p>
          <a:p>
            <a:pPr>
              <a:lnSpc>
                <a:spcPct val="107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Your faithfully,</a:t>
            </a:r>
          </a:p>
          <a:p>
            <a:pPr>
              <a:lnSpc>
                <a:spcPct val="107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Ministry of Health</a:t>
            </a:r>
          </a:p>
          <a:p>
            <a:pPr>
              <a:lnSpc>
                <a:spcPct val="107000"/>
              </a:lnSpc>
              <a:spcAft>
                <a:spcPts val="800"/>
              </a:spcAft>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Electronically signed</a:t>
            </a:r>
          </a:p>
          <a:p>
            <a:endParaRPr lang="en-US" dirty="0"/>
          </a:p>
        </p:txBody>
      </p:sp>
    </p:spTree>
    <p:extLst>
      <p:ext uri="{BB962C8B-B14F-4D97-AF65-F5344CB8AC3E}">
        <p14:creationId xmlns:p14="http://schemas.microsoft.com/office/powerpoint/2010/main" val="60190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0"/>
            <a:ext cx="10047514" cy="1510392"/>
          </a:xfrm>
        </p:spPr>
        <p:txBody>
          <a:bodyPr>
            <a:normAutofit fontScale="90000"/>
          </a:bodyPr>
          <a:lstStyle/>
          <a:p>
            <a:r>
              <a:rPr lang="en-US" b="1" dirty="0">
                <a:latin typeface="Times New Roman" panose="02020603050405020304" pitchFamily="18" charset="0"/>
                <a:cs typeface="Times New Roman" panose="02020603050405020304" pitchFamily="18" charset="0"/>
              </a:rPr>
              <a:t>DOS AND DONTS IN A BUSINESS LETTER</a:t>
            </a:r>
            <a:br>
              <a:rPr lang="en-US" dirty="0"/>
            </a:br>
            <a:endParaRPr lang="en-US" dirty="0"/>
          </a:p>
        </p:txBody>
      </p:sp>
      <p:sp>
        <p:nvSpPr>
          <p:cNvPr id="3" name="Content Placeholder 2"/>
          <p:cNvSpPr>
            <a:spLocks noGrp="1"/>
          </p:cNvSpPr>
          <p:nvPr>
            <p:ph idx="1"/>
          </p:nvPr>
        </p:nvSpPr>
        <p:spPr>
          <a:xfrm>
            <a:off x="579663" y="1510392"/>
            <a:ext cx="11381015" cy="4966608"/>
          </a:xfrm>
        </p:spPr>
        <p:txBody>
          <a:bodyPr>
            <a:normAutofit/>
          </a:bodyPr>
          <a:lstStyle/>
          <a:p>
            <a:r>
              <a:rPr lang="en-US" dirty="0">
                <a:latin typeface="Times New Roman" panose="02020603050405020304" pitchFamily="18" charset="0"/>
                <a:cs typeface="Times New Roman" panose="02020603050405020304" pitchFamily="18" charset="0"/>
              </a:rPr>
              <a:t>Be orderly in fonts and arrangement</a:t>
            </a:r>
          </a:p>
          <a:p>
            <a:r>
              <a:rPr lang="en-US" dirty="0">
                <a:latin typeface="Times New Roman" panose="02020603050405020304" pitchFamily="18" charset="0"/>
                <a:cs typeface="Times New Roman" panose="02020603050405020304" pitchFamily="18" charset="0"/>
              </a:rPr>
              <a:t>Write clearly and concisely</a:t>
            </a:r>
          </a:p>
          <a:p>
            <a:r>
              <a:rPr lang="en-US" dirty="0">
                <a:latin typeface="Times New Roman" panose="02020603050405020304" pitchFamily="18" charset="0"/>
                <a:cs typeface="Times New Roman" panose="02020603050405020304" pitchFamily="18" charset="0"/>
              </a:rPr>
              <a:t>Keep sentences short </a:t>
            </a:r>
          </a:p>
          <a:p>
            <a:r>
              <a:rPr lang="en-US" dirty="0">
                <a:latin typeface="Times New Roman" panose="02020603050405020304" pitchFamily="18" charset="0"/>
                <a:cs typeface="Times New Roman" panose="02020603050405020304" pitchFamily="18" charset="0"/>
              </a:rPr>
              <a:t>High light key points </a:t>
            </a:r>
          </a:p>
          <a:p>
            <a:r>
              <a:rPr lang="en-US" dirty="0">
                <a:latin typeface="Times New Roman" panose="02020603050405020304" pitchFamily="18" charset="0"/>
                <a:cs typeface="Times New Roman" panose="02020603050405020304" pitchFamily="18" charset="0"/>
              </a:rPr>
              <a:t>Correct English spellings and grammar</a:t>
            </a:r>
          </a:p>
          <a:p>
            <a:r>
              <a:rPr lang="en-US" dirty="0">
                <a:latin typeface="Times New Roman" panose="02020603050405020304" pitchFamily="18" charset="0"/>
                <a:cs typeface="Times New Roman" panose="02020603050405020304" pitchFamily="18" charset="0"/>
              </a:rPr>
              <a:t>Avoid lengthy discussions and keep to the point</a:t>
            </a:r>
          </a:p>
          <a:p>
            <a:r>
              <a:rPr lang="en-US" dirty="0">
                <a:latin typeface="Times New Roman" panose="02020603050405020304" pitchFamily="18" charset="0"/>
                <a:cs typeface="Times New Roman" panose="02020603050405020304" pitchFamily="18" charset="0"/>
              </a:rPr>
              <a:t>Avoid repetition</a:t>
            </a:r>
          </a:p>
          <a:p>
            <a:r>
              <a:rPr lang="en-US" dirty="0">
                <a:latin typeface="Times New Roman" panose="02020603050405020304" pitchFamily="18" charset="0"/>
                <a:cs typeface="Times New Roman" panose="02020603050405020304" pitchFamily="18" charset="0"/>
              </a:rPr>
              <a:t>Make sure you balance the title and the last phrase if using capitals</a:t>
            </a:r>
          </a:p>
          <a:p>
            <a:r>
              <a:rPr lang="en-US" dirty="0">
                <a:latin typeface="Times New Roman" panose="02020603050405020304" pitchFamily="18" charset="0"/>
                <a:cs typeface="Times New Roman" panose="02020603050405020304" pitchFamily="18" charset="0"/>
              </a:rPr>
              <a:t>Make sure the attachments are in order if any</a:t>
            </a:r>
          </a:p>
          <a:p>
            <a:endParaRPr lang="en-US" dirty="0"/>
          </a:p>
          <a:p>
            <a:endParaRPr lang="en-US" sz="1800" dirty="0"/>
          </a:p>
          <a:p>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3576091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26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Writing a memo</a:t>
            </a:r>
          </a:p>
        </p:txBody>
      </p:sp>
      <p:sp>
        <p:nvSpPr>
          <p:cNvPr id="3" name="Content Placeholder 2"/>
          <p:cNvSpPr>
            <a:spLocks noGrp="1"/>
          </p:cNvSpPr>
          <p:nvPr>
            <p:ph idx="1"/>
          </p:nvPr>
        </p:nvSpPr>
        <p:spPr>
          <a:xfrm>
            <a:off x="979713" y="1143000"/>
            <a:ext cx="9968593" cy="5181600"/>
          </a:xfrm>
        </p:spPr>
        <p:txBody>
          <a:bodyPr>
            <a:normAutofit/>
          </a:bodyPr>
          <a:lstStyle/>
          <a:p>
            <a:pPr marL="0" indent="0" algn="ctr">
              <a:buNone/>
            </a:pPr>
            <a:r>
              <a:rPr lang="en-US" sz="1800" b="1" dirty="0">
                <a:latin typeface="Comic Sans MS" panose="030F0702030302020204" pitchFamily="66" charset="0"/>
              </a:rPr>
              <a:t>COLLEGE OF AND VETERINARY MEDICINE, ANIMAL RESOURECES  			AND BIOSECURITY</a:t>
            </a:r>
            <a:r>
              <a:rPr lang="en-US" sz="2000" dirty="0"/>
              <a:t>							</a:t>
            </a:r>
          </a:p>
          <a:p>
            <a:pPr marL="0" indent="0">
              <a:buNone/>
            </a:pPr>
            <a:endParaRPr lang="en-US" sz="2000" dirty="0"/>
          </a:p>
          <a:p>
            <a:pPr marL="0" indent="0">
              <a:buNone/>
            </a:pPr>
            <a:r>
              <a:rPr lang="en-US" sz="2000" b="1" dirty="0"/>
              <a:t>Date:</a:t>
            </a:r>
            <a:r>
              <a:rPr lang="en-US" sz="2000" dirty="0"/>
              <a:t>	18</a:t>
            </a:r>
            <a:r>
              <a:rPr lang="en-US" sz="2000" baseline="30000" dirty="0"/>
              <a:t>th</a:t>
            </a:r>
            <a:r>
              <a:rPr lang="en-US" sz="2000" dirty="0"/>
              <a:t> August 2014</a:t>
            </a:r>
          </a:p>
          <a:p>
            <a:pPr marL="0" indent="0">
              <a:buNone/>
            </a:pPr>
            <a:r>
              <a:rPr lang="en-US" sz="2000" b="1" dirty="0"/>
              <a:t>From:</a:t>
            </a:r>
            <a:r>
              <a:rPr lang="en-US" sz="2000" dirty="0"/>
              <a:t>	The Principal </a:t>
            </a:r>
            <a:r>
              <a:rPr lang="en-US" sz="1400" i="1" dirty="0"/>
              <a:t>( must be signed by the principal)</a:t>
            </a:r>
          </a:p>
          <a:p>
            <a:pPr marL="0" indent="0">
              <a:buNone/>
            </a:pPr>
            <a:r>
              <a:rPr lang="en-US" sz="2000" b="1" dirty="0"/>
              <a:t>To:</a:t>
            </a:r>
            <a:r>
              <a:rPr lang="en-US" sz="2000" dirty="0"/>
              <a:t>	All Heads of Department </a:t>
            </a:r>
          </a:p>
          <a:p>
            <a:pPr marL="0" indent="0">
              <a:buNone/>
            </a:pPr>
            <a:r>
              <a:rPr lang="en-US" sz="2000" b="1" dirty="0"/>
              <a:t>Subject:</a:t>
            </a:r>
            <a:r>
              <a:rPr lang="en-US" sz="2000" dirty="0"/>
              <a:t>	College Board Meeting</a:t>
            </a:r>
          </a:p>
          <a:p>
            <a:pPr marL="0" indent="0">
              <a:buNone/>
            </a:pPr>
            <a:endParaRPr lang="en-US" sz="2000" dirty="0"/>
          </a:p>
          <a:p>
            <a:pPr marL="0" indent="0">
              <a:buNone/>
            </a:pPr>
            <a:r>
              <a:rPr lang="en-US" sz="2000" dirty="0"/>
              <a:t>You are informed that there will be an emergency Board meeting to handle the purchase and distribution of teaching materials among the departments. It will be on the  20</a:t>
            </a:r>
            <a:r>
              <a:rPr lang="en-US" sz="2000" baseline="30000" dirty="0"/>
              <a:t>th</a:t>
            </a:r>
            <a:r>
              <a:rPr lang="en-US" sz="2000" dirty="0"/>
              <a:t> August, 9 a.m. in the College boardroom. Please attend in person.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3147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pPr algn="l"/>
            <a:r>
              <a:rPr lang="en-US" b="1" dirty="0">
                <a:latin typeface="Times New Roman" panose="02020603050405020304" pitchFamily="18" charset="0"/>
                <a:cs typeface="Times New Roman" panose="02020603050405020304" pitchFamily="18" charset="0"/>
              </a:rPr>
              <a:t>Writing your CV</a:t>
            </a:r>
          </a:p>
        </p:txBody>
      </p:sp>
      <p:sp>
        <p:nvSpPr>
          <p:cNvPr id="3" name="Content Placeholder 2"/>
          <p:cNvSpPr>
            <a:spLocks noGrp="1"/>
          </p:cNvSpPr>
          <p:nvPr>
            <p:ph idx="1"/>
          </p:nvPr>
        </p:nvSpPr>
        <p:spPr>
          <a:xfrm>
            <a:off x="1981200" y="1143000"/>
            <a:ext cx="8229600" cy="5181600"/>
          </a:xfrm>
        </p:spPr>
        <p:txBody>
          <a:bodyPr>
            <a:normAutofit fontScale="55000" lnSpcReduction="20000"/>
          </a:bodyPr>
          <a:lstStyle/>
          <a:p>
            <a:pPr marL="0" indent="0">
              <a:buNone/>
            </a:pPr>
            <a:r>
              <a:rPr lang="en-US" b="1" i="1" dirty="0"/>
              <a:t>BIODATA:</a:t>
            </a:r>
          </a:p>
          <a:p>
            <a:pPr marL="1257300" lvl="3" indent="0">
              <a:buNone/>
            </a:pPr>
            <a:r>
              <a:rPr lang="en-US" sz="2900" i="1" dirty="0"/>
              <a:t>Name : </a:t>
            </a:r>
            <a:r>
              <a:rPr lang="en-US" sz="2900" i="1" dirty="0" err="1"/>
              <a:t>Taremwa</a:t>
            </a:r>
            <a:r>
              <a:rPr lang="en-US" sz="2900" i="1" dirty="0"/>
              <a:t> Martha</a:t>
            </a:r>
          </a:p>
          <a:p>
            <a:pPr marL="1257300" lvl="3" indent="0">
              <a:buNone/>
            </a:pPr>
            <a:r>
              <a:rPr lang="en-US" sz="2900" i="1" dirty="0" err="1"/>
              <a:t>Adress</a:t>
            </a:r>
            <a:r>
              <a:rPr lang="en-US" sz="2900" i="1" dirty="0"/>
              <a:t>: Gayaza</a:t>
            </a:r>
          </a:p>
          <a:p>
            <a:pPr marL="1257300" lvl="3" indent="0">
              <a:buNone/>
            </a:pPr>
            <a:r>
              <a:rPr lang="en-US" sz="2900" i="1" dirty="0">
                <a:hlinkClick r:id="rId3"/>
              </a:rPr>
              <a:t>Tel:</a:t>
            </a:r>
            <a:r>
              <a:rPr lang="en-US" sz="2900" i="1" dirty="0"/>
              <a:t>0702697468</a:t>
            </a:r>
          </a:p>
          <a:p>
            <a:pPr marL="1257300" lvl="3" indent="0">
              <a:buNone/>
            </a:pPr>
            <a:r>
              <a:rPr lang="en-US" sz="2900" i="1" dirty="0"/>
              <a:t>E-mail:taremwamartha5@gmail.com</a:t>
            </a:r>
          </a:p>
          <a:p>
            <a:pPr marL="1257300" lvl="3" indent="0">
              <a:buNone/>
            </a:pPr>
            <a:r>
              <a:rPr lang="en-US" sz="2900" dirty="0"/>
              <a:t>Date of birth:28-12-2001</a:t>
            </a:r>
          </a:p>
          <a:p>
            <a:pPr marL="0" indent="0">
              <a:buNone/>
            </a:pPr>
            <a:endParaRPr lang="en-US" b="1" i="1" dirty="0"/>
          </a:p>
          <a:p>
            <a:pPr marL="0" indent="0">
              <a:buNone/>
            </a:pPr>
            <a:r>
              <a:rPr lang="en-US" b="1" i="1" dirty="0"/>
              <a:t>EDUCATION RECORD:</a:t>
            </a:r>
          </a:p>
          <a:p>
            <a:pPr marL="0" indent="0">
              <a:buNone/>
            </a:pPr>
            <a:r>
              <a:rPr lang="en-US" dirty="0"/>
              <a:t>Makerere university             		2020 -2024           	Bachelor of Biomedical 							laboratory technology </a:t>
            </a:r>
          </a:p>
          <a:p>
            <a:pPr marL="0" indent="0">
              <a:buNone/>
            </a:pPr>
            <a:r>
              <a:rPr lang="en-US" dirty="0" err="1"/>
              <a:t>Bweranyangi</a:t>
            </a:r>
            <a:r>
              <a:rPr lang="en-US" dirty="0"/>
              <a:t>  Senior Secondary School	2018-2019           	UACE</a:t>
            </a:r>
          </a:p>
          <a:p>
            <a:pPr marL="0" indent="0">
              <a:buNone/>
            </a:pPr>
            <a:r>
              <a:rPr lang="en-US" dirty="0" err="1"/>
              <a:t>Bweranyangi</a:t>
            </a:r>
            <a:r>
              <a:rPr lang="en-US" dirty="0"/>
              <a:t>  Senior Secondary School	2014- 2017		UCE</a:t>
            </a:r>
          </a:p>
          <a:p>
            <a:pPr marL="0" indent="0">
              <a:buNone/>
            </a:pPr>
            <a:r>
              <a:rPr lang="en-US" dirty="0"/>
              <a:t>Shimon Primary School			2006-2013		PLE</a:t>
            </a:r>
          </a:p>
          <a:p>
            <a:pPr marL="0" indent="0">
              <a:buNone/>
            </a:pPr>
            <a:endParaRPr lang="en-US" b="1" i="1" dirty="0"/>
          </a:p>
          <a:p>
            <a:pPr marL="0" indent="0">
              <a:buNone/>
            </a:pPr>
            <a:r>
              <a:rPr lang="en-US" b="1" i="1" dirty="0"/>
              <a:t>PROFFESSIONAL EXPERIENCE:</a:t>
            </a:r>
          </a:p>
          <a:p>
            <a:pPr marL="0" indent="0">
              <a:buNone/>
            </a:pPr>
            <a:r>
              <a:rPr lang="en-US" dirty="0"/>
              <a:t>Marketing Officer </a:t>
            </a:r>
            <a:r>
              <a:rPr lang="en-US" dirty="0" err="1"/>
              <a:t>Mulwana</a:t>
            </a:r>
            <a:r>
              <a:rPr lang="en-US" dirty="0"/>
              <a:t> group </a:t>
            </a:r>
          </a:p>
          <a:p>
            <a:pPr marL="0" indent="0">
              <a:buNone/>
            </a:pPr>
            <a:r>
              <a:rPr lang="en-US" dirty="0"/>
              <a:t>Assistant Technologist </a:t>
            </a:r>
            <a:r>
              <a:rPr lang="en-US" dirty="0" err="1"/>
              <a:t>Bulenga</a:t>
            </a:r>
            <a:r>
              <a:rPr lang="en-US" dirty="0"/>
              <a:t> Dairy</a:t>
            </a:r>
          </a:p>
          <a:p>
            <a:pPr marL="0" indent="0">
              <a:buNone/>
            </a:pPr>
            <a:r>
              <a:rPr lang="en-US" dirty="0"/>
              <a:t>Field officer </a:t>
            </a:r>
            <a:r>
              <a:rPr lang="en-US" dirty="0" err="1"/>
              <a:t>Kalaka</a:t>
            </a:r>
            <a:r>
              <a:rPr lang="en-US" dirty="0"/>
              <a:t> Farmers association</a:t>
            </a:r>
          </a:p>
        </p:txBody>
      </p:sp>
    </p:spTree>
    <p:extLst>
      <p:ext uri="{BB962C8B-B14F-4D97-AF65-F5344CB8AC3E}">
        <p14:creationId xmlns:p14="http://schemas.microsoft.com/office/powerpoint/2010/main" val="143598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1068"/>
            <a:ext cx="10972800" cy="1325563"/>
          </a:xfrm>
        </p:spPr>
        <p:txBody>
          <a:bodyPr/>
          <a:lstStyle/>
          <a:p>
            <a:pPr algn="l"/>
            <a:r>
              <a:rPr lang="en-US" b="1" dirty="0">
                <a:latin typeface="Times New Roman" panose="02020603050405020304" pitchFamily="18" charset="0"/>
                <a:cs typeface="Times New Roman" panose="02020603050405020304" pitchFamily="18" charset="0"/>
              </a:rPr>
              <a:t>Why the CV</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It sells you</a:t>
            </a:r>
          </a:p>
          <a:p>
            <a:r>
              <a:rPr lang="en-US" dirty="0">
                <a:latin typeface="Times New Roman" panose="02020603050405020304" pitchFamily="18" charset="0"/>
                <a:cs typeface="Times New Roman" panose="02020603050405020304" pitchFamily="18" charset="0"/>
              </a:rPr>
              <a:t>It gives a clear record of your status right from your bio-data to education record</a:t>
            </a:r>
          </a:p>
          <a:p>
            <a:r>
              <a:rPr lang="en-US" dirty="0">
                <a:latin typeface="Times New Roman" panose="02020603050405020304" pitchFamily="18" charset="0"/>
                <a:cs typeface="Times New Roman" panose="02020603050405020304" pitchFamily="18" charset="0"/>
              </a:rPr>
              <a:t>Modify the CV to suit the different needs</a:t>
            </a:r>
          </a:p>
          <a:p>
            <a:r>
              <a:rPr lang="en-US" dirty="0">
                <a:latin typeface="Times New Roman" panose="02020603050405020304" pitchFamily="18" charset="0"/>
                <a:cs typeface="Times New Roman" panose="02020603050405020304" pitchFamily="18" charset="0"/>
              </a:rPr>
              <a:t>You can include personal interests</a:t>
            </a:r>
          </a:p>
          <a:p>
            <a:r>
              <a:rPr lang="en-US" dirty="0">
                <a:latin typeface="Times New Roman" panose="02020603050405020304" pitchFamily="18" charset="0"/>
                <a:cs typeface="Times New Roman" panose="02020603050405020304" pitchFamily="18" charset="0"/>
              </a:rPr>
              <a:t>Leadership experience</a:t>
            </a:r>
          </a:p>
          <a:p>
            <a:r>
              <a:rPr lang="en-US" dirty="0">
                <a:latin typeface="Times New Roman" panose="02020603050405020304" pitchFamily="18" charset="0"/>
                <a:cs typeface="Times New Roman" panose="02020603050405020304" pitchFamily="18" charset="0"/>
              </a:rPr>
              <a:t>Languages you can speak</a:t>
            </a:r>
          </a:p>
          <a:p>
            <a:r>
              <a:rPr lang="en-US" dirty="0">
                <a:latin typeface="Times New Roman" panose="02020603050405020304" pitchFamily="18" charset="0"/>
                <a:cs typeface="Times New Roman" panose="02020603050405020304" pitchFamily="18" charset="0"/>
              </a:rPr>
              <a:t>And any special attributes</a:t>
            </a:r>
          </a:p>
        </p:txBody>
      </p:sp>
    </p:spTree>
    <p:extLst>
      <p:ext uri="{BB962C8B-B14F-4D97-AF65-F5344CB8AC3E}">
        <p14:creationId xmlns:p14="http://schemas.microsoft.com/office/powerpoint/2010/main" val="389503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8536-4C65-46C6-8B42-373364D7EF9B}"/>
              </a:ext>
            </a:extLst>
          </p:cNvPr>
          <p:cNvSpPr>
            <a:spLocks noGrp="1"/>
          </p:cNvSpPr>
          <p:nvPr>
            <p:ph type="title"/>
          </p:nvPr>
        </p:nvSpPr>
        <p:spPr>
          <a:xfrm>
            <a:off x="838200" y="365125"/>
            <a:ext cx="10515600" cy="1602468"/>
          </a:xfrm>
        </p:spPr>
        <p:txBody>
          <a:bodyPr>
            <a:normAutofit fontScale="90000"/>
          </a:bodyPr>
          <a:lstStyle/>
          <a:p>
            <a:r>
              <a:rPr lang="en-US" sz="3200" dirty="0">
                <a:latin typeface="Abadi" panose="020B0604020104020204" pitchFamily="34" charset="0"/>
              </a:rPr>
              <a:t>Definition</a:t>
            </a:r>
            <a:br>
              <a:rPr lang="en-US" sz="3200" dirty="0">
                <a:latin typeface="Abadi" panose="020B0604020104020204" pitchFamily="34" charset="0"/>
              </a:rPr>
            </a:br>
            <a:r>
              <a:rPr lang="en-US" sz="3100" b="1" dirty="0">
                <a:latin typeface="Times New Roman" panose="02020603050405020304" pitchFamily="18" charset="0"/>
                <a:ea typeface="Tahoma" panose="020B0604030504040204" pitchFamily="34" charset="0"/>
                <a:cs typeface="Times New Roman" panose="02020603050405020304" pitchFamily="18" charset="0"/>
              </a:rPr>
              <a:t>Business communication </a:t>
            </a:r>
            <a:r>
              <a:rPr lang="en-US" sz="3100" dirty="0">
                <a:latin typeface="Times New Roman" panose="02020603050405020304" pitchFamily="18" charset="0"/>
                <a:ea typeface="Tahoma" panose="020B0604030504040204" pitchFamily="34" charset="0"/>
                <a:cs typeface="Times New Roman" panose="02020603050405020304" pitchFamily="18" charset="0"/>
              </a:rPr>
              <a:t>is the</a:t>
            </a:r>
            <a:r>
              <a:rPr lang="en-US" sz="3100" b="0" i="0" dirty="0">
                <a:effectLst/>
                <a:latin typeface="Times New Roman" panose="02020603050405020304" pitchFamily="18" charset="0"/>
                <a:ea typeface="Tahoma" panose="020B0604030504040204" pitchFamily="34" charset="0"/>
                <a:cs typeface="Times New Roman" panose="02020603050405020304" pitchFamily="18" charset="0"/>
              </a:rPr>
              <a:t> exchange of information, ideas, and messages within an organizational or business context with the aim of achieving the common goal</a:t>
            </a:r>
            <a:endParaRPr lang="en-US" sz="3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58AE00-8176-4D3E-8B43-4144E1277EB0}"/>
              </a:ext>
            </a:extLst>
          </p:cNvPr>
          <p:cNvSpPr>
            <a:spLocks noGrp="1"/>
          </p:cNvSpPr>
          <p:nvPr>
            <p:ph idx="1"/>
          </p:nvPr>
        </p:nvSpPr>
        <p:spPr>
          <a:xfrm>
            <a:off x="838200" y="2057399"/>
            <a:ext cx="10515600" cy="4531179"/>
          </a:xfrm>
        </p:spPr>
        <p:txBody>
          <a:bodyPr/>
          <a:lstStyle/>
          <a:p>
            <a:pPr marL="0" indent="0">
              <a:buNone/>
            </a:pPr>
            <a:r>
              <a:rPr lang="en-US" b="1" dirty="0">
                <a:latin typeface="Times New Roman" panose="02020603050405020304" pitchFamily="18" charset="0"/>
                <a:cs typeface="Times New Roman" panose="02020603050405020304" pitchFamily="18" charset="0"/>
              </a:rPr>
              <a:t>Objectives of business communication.</a:t>
            </a:r>
          </a:p>
          <a:p>
            <a:pPr>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Decision-Making: </a:t>
            </a:r>
            <a:r>
              <a:rPr lang="en-US" b="0" i="0" dirty="0">
                <a:effectLst/>
                <a:latin typeface="Times New Roman" panose="02020603050405020304" pitchFamily="18" charset="0"/>
                <a:cs typeface="Times New Roman" panose="02020603050405020304" pitchFamily="18" charset="0"/>
              </a:rPr>
              <a:t>Communication plays a vital role in the decision-making process. It involves gathering and sharing relevant information, opinions, and feedback to make informed choices. </a:t>
            </a:r>
          </a:p>
          <a:p>
            <a:pPr>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Negotiation and Conflict Resolution: </a:t>
            </a:r>
            <a:r>
              <a:rPr lang="en-US" b="0" i="0" dirty="0">
                <a:effectLst/>
                <a:latin typeface="Times New Roman" panose="02020603050405020304" pitchFamily="18" charset="0"/>
                <a:cs typeface="Times New Roman" panose="02020603050405020304" pitchFamily="18" charset="0"/>
              </a:rPr>
              <a:t>Communication skills are essential in negotiating contracts, agreements, and resolving conflicts within the business environment. Helps to express needs, clarify expectations, find common ground, and reach mutually beneficial resolutions.</a:t>
            </a: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9455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A125A-68B7-4004-A5BA-40A5522F5F6F}"/>
              </a:ext>
            </a:extLst>
          </p:cNvPr>
          <p:cNvSpPr>
            <a:spLocks noGrp="1"/>
          </p:cNvSpPr>
          <p:nvPr>
            <p:ph idx="1"/>
          </p:nvPr>
        </p:nvSpPr>
        <p:spPr>
          <a:xfrm>
            <a:off x="838200" y="228600"/>
            <a:ext cx="10515600" cy="5948363"/>
          </a:xfrm>
        </p:spPr>
        <p:txBody>
          <a:bodyPr/>
          <a:lstStyle/>
          <a:p>
            <a:pPr>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Leadership and Management: </a:t>
            </a:r>
            <a:r>
              <a:rPr lang="en-US" b="0" i="0" dirty="0">
                <a:effectLst/>
                <a:latin typeface="Times New Roman" panose="02020603050405020304" pitchFamily="18" charset="0"/>
                <a:cs typeface="Times New Roman" panose="02020603050405020304" pitchFamily="18" charset="0"/>
              </a:rPr>
              <a:t>It is a fundamental skill for leaders and managers to guide, motivate, and inspire their teams. It involves setting clear expectations, providing feedback, delegating tasks.</a:t>
            </a:r>
          </a:p>
          <a:p>
            <a:pPr>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Customer Service: </a:t>
            </a:r>
            <a:r>
              <a:rPr lang="en-US" b="0" i="0" dirty="0">
                <a:effectLst/>
                <a:latin typeface="Times New Roman" panose="02020603050405020304" pitchFamily="18" charset="0"/>
                <a:cs typeface="Times New Roman" panose="02020603050405020304" pitchFamily="18" charset="0"/>
              </a:rPr>
              <a:t>Communication plays a crucial role in delivering excellent customer service. It involves effectively listening to customer needs, providing accurate information, addressing concerns or complaints, and maintaining positive relationships with customers to enhance satisfaction and loyalty.</a:t>
            </a:r>
          </a:p>
          <a:p>
            <a:pPr>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Crisis Management</a:t>
            </a:r>
            <a:r>
              <a:rPr lang="en-US" b="0" i="0" dirty="0">
                <a:effectLst/>
                <a:latin typeface="Times New Roman" panose="02020603050405020304" pitchFamily="18" charset="0"/>
                <a:cs typeface="Times New Roman" panose="02020603050405020304" pitchFamily="18" charset="0"/>
              </a:rPr>
              <a:t>: During times of crisis or emergencies, clear and timely communication is crucial. Businesses need to communicate with employees, stakeholders, and the public to provide updates, ensure safety measures, and mitigate potential damage to their reputation.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23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EF718-3C93-4107-9EAB-05AB92C607FF}"/>
              </a:ext>
            </a:extLst>
          </p:cNvPr>
          <p:cNvSpPr>
            <a:spLocks noGrp="1"/>
          </p:cNvSpPr>
          <p:nvPr>
            <p:ph idx="1"/>
          </p:nvPr>
        </p:nvSpPr>
        <p:spPr>
          <a:xfrm>
            <a:off x="838200" y="277586"/>
            <a:ext cx="10515600" cy="5899377"/>
          </a:xfrm>
        </p:spPr>
        <p:txBody>
          <a:bodyPr/>
          <a:lstStyle/>
          <a:p>
            <a:pPr>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Collaboration and Teamwork: </a:t>
            </a:r>
            <a:r>
              <a:rPr lang="en-US" b="0" i="0" dirty="0">
                <a:effectLst/>
                <a:latin typeface="Times New Roman" panose="02020603050405020304" pitchFamily="18" charset="0"/>
                <a:cs typeface="Times New Roman" panose="02020603050405020304" pitchFamily="18" charset="0"/>
              </a:rPr>
              <a:t>It fosters collaboration and teamwork within the organization. It enables individuals and teams to share ideas, brainstorm, and work together towards common goals.</a:t>
            </a:r>
          </a:p>
          <a:p>
            <a:pPr algn="l">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Innovation and Idea Sharing</a:t>
            </a:r>
            <a:r>
              <a:rPr lang="en-US" b="0" i="0" dirty="0">
                <a:effectLst/>
                <a:latin typeface="Times New Roman" panose="02020603050405020304" pitchFamily="18" charset="0"/>
                <a:cs typeface="Times New Roman" panose="02020603050405020304" pitchFamily="18" charset="0"/>
              </a:rPr>
              <a:t>: It encourages sharing of innovative ideas, suggestions, and feedback. Businesses can harness the creativity and expertise of their employees, leading to innovation and continuous improvement.</a:t>
            </a:r>
          </a:p>
          <a:p>
            <a:pPr algn="l">
              <a:buFont typeface="Wingdings" panose="05000000000000000000" pitchFamily="2" charset="2"/>
              <a:buChar char="ü"/>
            </a:pPr>
            <a:r>
              <a:rPr lang="en-US" b="1" i="0" dirty="0">
                <a:effectLst/>
                <a:latin typeface="Times New Roman" panose="02020603050405020304" pitchFamily="18" charset="0"/>
                <a:cs typeface="Times New Roman" panose="02020603050405020304" pitchFamily="18" charset="0"/>
              </a:rPr>
              <a:t>Training and Development: </a:t>
            </a:r>
            <a:r>
              <a:rPr lang="en-US" b="0" i="0" dirty="0">
                <a:effectLst/>
                <a:latin typeface="Times New Roman" panose="02020603050405020304" pitchFamily="18" charset="0"/>
                <a:cs typeface="Times New Roman" panose="02020603050405020304" pitchFamily="18" charset="0"/>
              </a:rPr>
              <a:t>It is vital for training new employees, conducting workshops, and sharing knowledge within the organization through transfer of skills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14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F25E-703F-4375-AB09-C424B845946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COMMUNICATION TYPES IN BUSINESS</a:t>
            </a:r>
          </a:p>
        </p:txBody>
      </p:sp>
      <p:sp>
        <p:nvSpPr>
          <p:cNvPr id="3" name="Content Placeholder 2">
            <a:extLst>
              <a:ext uri="{FF2B5EF4-FFF2-40B4-BE49-F238E27FC236}">
                <a16:creationId xmlns:a16="http://schemas.microsoft.com/office/drawing/2014/main" id="{538CC85A-9B0C-42CA-A732-216F957ECA46}"/>
              </a:ext>
            </a:extLst>
          </p:cNvPr>
          <p:cNvSpPr>
            <a:spLocks noGrp="1"/>
          </p:cNvSpPr>
          <p:nvPr>
            <p:ph idx="1"/>
          </p:nvPr>
        </p:nvSpPr>
        <p:spPr/>
        <p:txBody>
          <a:bodyPr/>
          <a:lstStyle/>
          <a:p>
            <a:pPr>
              <a:lnSpc>
                <a:spcPct val="100000"/>
              </a:lnSpc>
            </a:pPr>
            <a:r>
              <a:rPr lang="en-US" b="1" i="0" dirty="0">
                <a:effectLst/>
                <a:latin typeface="Times New Roman" panose="02020603050405020304" pitchFamily="18" charset="0"/>
                <a:cs typeface="Times New Roman" panose="02020603050405020304" pitchFamily="18" charset="0"/>
              </a:rPr>
              <a:t>Formal communication: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a:t>
            </a:r>
            <a:r>
              <a:rPr lang="en-US"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refers to the official exchange of information within an organization. It follows predefined channels, protocols, and procedures established by the organization to convey official messages, instructions, policies, and other business-related information. </a:t>
            </a:r>
          </a:p>
          <a:p>
            <a:pPr>
              <a:lnSpc>
                <a:spcPct val="100000"/>
              </a:lnSpc>
            </a:pPr>
            <a:r>
              <a:rPr lang="en-US" b="1" i="0" dirty="0">
                <a:effectLst/>
                <a:latin typeface="Times New Roman" panose="02020603050405020304" pitchFamily="18" charset="0"/>
                <a:cs typeface="Times New Roman" panose="02020603050405020304" pitchFamily="18" charset="0"/>
              </a:rPr>
              <a:t>Informal communication: </a:t>
            </a:r>
            <a:r>
              <a:rPr lang="en-US" i="0" dirty="0">
                <a:effectLst/>
                <a:latin typeface="Times New Roman" panose="02020603050405020304" pitchFamily="18" charset="0"/>
                <a:cs typeface="Times New Roman" panose="02020603050405020304" pitchFamily="18" charset="0"/>
              </a:rPr>
              <a:t>This</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refers to the casual and spontaneous communication that occurs within an organization. It typically happens between employees at all levels and does not follow a prescribed structure.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8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B7F4-158F-4D5F-B914-1C141F6A6D98}"/>
              </a:ext>
            </a:extLst>
          </p:cNvPr>
          <p:cNvSpPr>
            <a:spLocks noGrp="1"/>
          </p:cNvSpPr>
          <p:nvPr>
            <p:ph type="title"/>
          </p:nvPr>
        </p:nvSpPr>
        <p:spPr>
          <a:xfrm>
            <a:off x="838200" y="365126"/>
            <a:ext cx="10281557" cy="590095"/>
          </a:xfrm>
        </p:spPr>
        <p:txBody>
          <a:bodyPr>
            <a:normAutofit/>
          </a:bodyPr>
          <a:lstStyle/>
          <a:p>
            <a:pPr algn="ctr"/>
            <a:r>
              <a:rPr lang="en-US" sz="3200" dirty="0">
                <a:latin typeface="Times New Roman" panose="02020603050405020304" pitchFamily="18" charset="0"/>
                <a:cs typeface="Times New Roman" panose="02020603050405020304" pitchFamily="18" charset="0"/>
              </a:rPr>
              <a:t>Differences between formal and informal communication</a:t>
            </a:r>
          </a:p>
        </p:txBody>
      </p:sp>
      <p:sp>
        <p:nvSpPr>
          <p:cNvPr id="3" name="Content Placeholder 2">
            <a:extLst>
              <a:ext uri="{FF2B5EF4-FFF2-40B4-BE49-F238E27FC236}">
                <a16:creationId xmlns:a16="http://schemas.microsoft.com/office/drawing/2014/main" id="{31B071B3-C317-43B1-8410-B4CC99DB7B57}"/>
              </a:ext>
            </a:extLst>
          </p:cNvPr>
          <p:cNvSpPr>
            <a:spLocks noGrp="1"/>
          </p:cNvSpPr>
          <p:nvPr>
            <p:ph sz="half" idx="1"/>
          </p:nvPr>
        </p:nvSpPr>
        <p:spPr>
          <a:xfrm>
            <a:off x="838200" y="1012138"/>
            <a:ext cx="5181600" cy="5164826"/>
          </a:xfrm>
        </p:spPr>
        <p:txBody>
          <a:bodyPr>
            <a:normAutofit fontScale="92500"/>
          </a:bodyPr>
          <a:lstStyle/>
          <a:p>
            <a:pPr marL="0" indent="0">
              <a:buNone/>
            </a:pPr>
            <a:r>
              <a:rPr lang="en-US" dirty="0"/>
              <a:t>Formal;</a:t>
            </a:r>
          </a:p>
          <a:p>
            <a:r>
              <a:rPr lang="en-US" b="0" i="0" dirty="0">
                <a:effectLst/>
                <a:latin typeface="Times New Roman" panose="02020603050405020304" pitchFamily="18" charset="0"/>
                <a:cs typeface="Times New Roman" panose="02020603050405020304" pitchFamily="18" charset="0"/>
              </a:rPr>
              <a:t>Follows a hierarchical structure</a:t>
            </a:r>
          </a:p>
          <a:p>
            <a:r>
              <a:rPr lang="en-US" b="0" i="0" dirty="0">
                <a:effectLst/>
                <a:latin typeface="Times New Roman" panose="02020603050405020304" pitchFamily="18" charset="0"/>
                <a:cs typeface="Times New Roman" panose="02020603050405020304" pitchFamily="18" charset="0"/>
              </a:rPr>
              <a:t>Specific prescribed channels (meetings, memos, emails)</a:t>
            </a:r>
          </a:p>
          <a:p>
            <a:r>
              <a:rPr lang="en-US" b="0" i="0" dirty="0">
                <a:effectLst/>
                <a:latin typeface="Times New Roman" panose="02020603050405020304" pitchFamily="18" charset="0"/>
                <a:cs typeface="Times New Roman" panose="02020603050405020304" pitchFamily="18" charset="0"/>
              </a:rPr>
              <a:t>Professional, objective, and respectful</a:t>
            </a:r>
          </a:p>
          <a:p>
            <a:r>
              <a:rPr lang="en-US" b="0" i="0" dirty="0">
                <a:effectLst/>
                <a:latin typeface="Times New Roman" panose="02020603050405020304" pitchFamily="18" charset="0"/>
                <a:cs typeface="Times New Roman" panose="02020603050405020304" pitchFamily="18" charset="0"/>
              </a:rPr>
              <a:t>Often involves written documentation for record-keeping</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Less flexibility in terms of format and content</a:t>
            </a:r>
          </a:p>
          <a:p>
            <a:r>
              <a:rPr lang="en-US" b="0" i="0" dirty="0">
                <a:effectLst/>
                <a:latin typeface="Times New Roman" panose="02020603050405020304" pitchFamily="18" charset="0"/>
                <a:cs typeface="Times New Roman" panose="02020603050405020304" pitchFamily="18" charset="0"/>
              </a:rPr>
              <a:t>Follows established etiquette and protocol</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2ED3E2B9-0F5D-432C-B0C1-6430A04B4ED4}"/>
              </a:ext>
            </a:extLst>
          </p:cNvPr>
          <p:cNvSpPr>
            <a:spLocks noGrp="1"/>
          </p:cNvSpPr>
          <p:nvPr>
            <p:ph sz="half" idx="2"/>
          </p:nvPr>
        </p:nvSpPr>
        <p:spPr>
          <a:xfrm>
            <a:off x="6182227" y="1012371"/>
            <a:ext cx="5181600" cy="5164827"/>
          </a:xfrm>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Informal;</a:t>
            </a:r>
          </a:p>
          <a:p>
            <a:r>
              <a:rPr lang="en-US" dirty="0">
                <a:latin typeface="Times New Roman" panose="02020603050405020304" pitchFamily="18" charset="0"/>
                <a:cs typeface="Times New Roman" panose="02020603050405020304" pitchFamily="18" charset="0"/>
              </a:rPr>
              <a:t>Cuts across hierarchy</a:t>
            </a:r>
          </a:p>
          <a:p>
            <a:r>
              <a:rPr lang="fr-FR" b="0" i="0" dirty="0">
                <a:effectLst/>
                <a:latin typeface="Times New Roman" panose="02020603050405020304" pitchFamily="18" charset="0"/>
                <a:cs typeface="Times New Roman" panose="02020603050405020304" pitchFamily="18" charset="0"/>
              </a:rPr>
              <a:t>Spontaneous, informal channels (conversations, social media)</a:t>
            </a:r>
          </a:p>
          <a:p>
            <a:r>
              <a:rPr lang="en-US" b="0" i="0" dirty="0">
                <a:effectLst/>
                <a:latin typeface="Times New Roman" panose="02020603050405020304" pitchFamily="18" charset="0"/>
                <a:cs typeface="Times New Roman" panose="02020603050405020304" pitchFamily="18" charset="0"/>
              </a:rPr>
              <a:t>Relaxed, personal, conversational</a:t>
            </a:r>
          </a:p>
          <a:p>
            <a:r>
              <a:rPr lang="en-US" b="0" i="0" dirty="0">
                <a:effectLst/>
                <a:latin typeface="Times New Roman" panose="02020603050405020304" pitchFamily="18" charset="0"/>
                <a:cs typeface="Times New Roman" panose="02020603050405020304" pitchFamily="18" charset="0"/>
              </a:rPr>
              <a:t>Generally lacks formal documentation</a:t>
            </a:r>
          </a:p>
          <a:p>
            <a:r>
              <a:rPr lang="en-US" b="0" i="0" dirty="0">
                <a:effectLst/>
                <a:latin typeface="Times New Roman" panose="02020603050405020304" pitchFamily="18" charset="0"/>
                <a:cs typeface="Times New Roman" panose="02020603050405020304" pitchFamily="18" charset="0"/>
              </a:rPr>
              <a:t>More flexible, adaptable to the situation</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Less rigid in terms of etiquette and formalities</a:t>
            </a: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EFE13CB-70B8-4DEC-97C0-1697C736CF35}"/>
              </a:ext>
            </a:extLst>
          </p:cNvPr>
          <p:cNvGraphicFramePr>
            <a:graphicFrameLocks noGrp="1"/>
          </p:cNvGraphicFramePr>
          <p:nvPr>
            <p:extLst>
              <p:ext uri="{D42A27DB-BD31-4B8C-83A1-F6EECF244321}">
                <p14:modId xmlns:p14="http://schemas.microsoft.com/office/powerpoint/2010/main" val="3608827208"/>
              </p:ext>
            </p:extLst>
          </p:nvPr>
        </p:nvGraphicFramePr>
        <p:xfrm>
          <a:off x="828174" y="1012138"/>
          <a:ext cx="5197070" cy="5233541"/>
        </p:xfrm>
        <a:graphic>
          <a:graphicData uri="http://schemas.openxmlformats.org/drawingml/2006/table">
            <a:tbl>
              <a:tblPr/>
              <a:tblGrid>
                <a:gridCol w="5197070">
                  <a:extLst>
                    <a:ext uri="{9D8B030D-6E8A-4147-A177-3AD203B41FA5}">
                      <a16:colId xmlns:a16="http://schemas.microsoft.com/office/drawing/2014/main" val="348413628"/>
                    </a:ext>
                  </a:extLst>
                </a:gridCol>
              </a:tblGrid>
              <a:tr h="5233541">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644032669"/>
                  </a:ext>
                </a:extLst>
              </a:tr>
            </a:tbl>
          </a:graphicData>
        </a:graphic>
      </p:graphicFrame>
      <p:graphicFrame>
        <p:nvGraphicFramePr>
          <p:cNvPr id="6" name="Table 5">
            <a:extLst>
              <a:ext uri="{FF2B5EF4-FFF2-40B4-BE49-F238E27FC236}">
                <a16:creationId xmlns:a16="http://schemas.microsoft.com/office/drawing/2014/main" id="{31517B59-8E35-4EEC-95F9-DA7C25E43A6E}"/>
              </a:ext>
            </a:extLst>
          </p:cNvPr>
          <p:cNvGraphicFramePr>
            <a:graphicFrameLocks noGrp="1"/>
          </p:cNvGraphicFramePr>
          <p:nvPr>
            <p:extLst>
              <p:ext uri="{D42A27DB-BD31-4B8C-83A1-F6EECF244321}">
                <p14:modId xmlns:p14="http://schemas.microsoft.com/office/powerpoint/2010/main" val="3248590539"/>
              </p:ext>
            </p:extLst>
          </p:nvPr>
        </p:nvGraphicFramePr>
        <p:xfrm>
          <a:off x="6237514" y="1003975"/>
          <a:ext cx="5070022" cy="5233540"/>
        </p:xfrm>
        <a:graphic>
          <a:graphicData uri="http://schemas.openxmlformats.org/drawingml/2006/table">
            <a:tbl>
              <a:tblPr/>
              <a:tblGrid>
                <a:gridCol w="5070022">
                  <a:extLst>
                    <a:ext uri="{9D8B030D-6E8A-4147-A177-3AD203B41FA5}">
                      <a16:colId xmlns:a16="http://schemas.microsoft.com/office/drawing/2014/main" val="2809130171"/>
                    </a:ext>
                  </a:extLst>
                </a:gridCol>
              </a:tblGrid>
              <a:tr h="523354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557997177"/>
                  </a:ext>
                </a:extLst>
              </a:tr>
            </a:tbl>
          </a:graphicData>
        </a:graphic>
      </p:graphicFrame>
    </p:spTree>
    <p:extLst>
      <p:ext uri="{BB962C8B-B14F-4D97-AF65-F5344CB8AC3E}">
        <p14:creationId xmlns:p14="http://schemas.microsoft.com/office/powerpoint/2010/main" val="131962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A4FA-4957-4380-A081-C430E8D579E1}"/>
              </a:ext>
            </a:extLst>
          </p:cNvPr>
          <p:cNvSpPr>
            <a:spLocks noGrp="1"/>
          </p:cNvSpPr>
          <p:nvPr>
            <p:ph type="title"/>
          </p:nvPr>
        </p:nvSpPr>
        <p:spPr>
          <a:xfrm>
            <a:off x="838200" y="365126"/>
            <a:ext cx="10515600" cy="57376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STYLES IN BUSINESS COMMUNICATION</a:t>
            </a:r>
          </a:p>
        </p:txBody>
      </p:sp>
      <p:sp>
        <p:nvSpPr>
          <p:cNvPr id="4" name="Content Placeholder 3">
            <a:extLst>
              <a:ext uri="{FF2B5EF4-FFF2-40B4-BE49-F238E27FC236}">
                <a16:creationId xmlns:a16="http://schemas.microsoft.com/office/drawing/2014/main" id="{17D38C96-772C-4F76-85E7-3F2B66EAD1E6}"/>
              </a:ext>
            </a:extLst>
          </p:cNvPr>
          <p:cNvSpPr>
            <a:spLocks noGrp="1"/>
          </p:cNvSpPr>
          <p:nvPr>
            <p:ph sz="half" idx="2"/>
          </p:nvPr>
        </p:nvSpPr>
        <p:spPr>
          <a:xfrm>
            <a:off x="220436" y="938894"/>
            <a:ext cx="11723914" cy="5919105"/>
          </a:xfrm>
        </p:spPr>
        <p:txBody>
          <a:bodyPr>
            <a:normAutofit/>
          </a:bodyPr>
          <a:lstStyle/>
          <a:p>
            <a:r>
              <a:rPr lang="en-US" b="1" i="0" dirty="0">
                <a:solidFill>
                  <a:srgbClr val="222222"/>
                </a:solidFill>
                <a:effectLst/>
                <a:latin typeface="Times New Roman" panose="02020603050405020304" pitchFamily="18" charset="0"/>
                <a:cs typeface="Times New Roman" panose="02020603050405020304" pitchFamily="18" charset="0"/>
              </a:rPr>
              <a:t>Downward Communication</a:t>
            </a:r>
            <a:r>
              <a:rPr lang="en-US" b="0" i="0" dirty="0">
                <a:solidFill>
                  <a:srgbClr val="222222"/>
                </a:solidFill>
                <a:effectLst/>
                <a:latin typeface="Times New Roman" panose="02020603050405020304" pitchFamily="18" charset="0"/>
                <a:cs typeface="Times New Roman" panose="02020603050405020304" pitchFamily="18" charset="0"/>
              </a:rPr>
              <a:t>:  Here information passes from the management level to the subordinate level. This is the most common form of formal communication wherein communication flows. It mainly includes orders and instructions and can either be written or oral.</a:t>
            </a:r>
          </a:p>
          <a:p>
            <a:r>
              <a:rPr lang="en-US" b="1" i="0" dirty="0">
                <a:solidFill>
                  <a:srgbClr val="222222"/>
                </a:solidFill>
                <a:effectLst/>
                <a:latin typeface="Times New Roman" panose="02020603050405020304" pitchFamily="18" charset="0"/>
                <a:cs typeface="Times New Roman" panose="02020603050405020304" pitchFamily="18" charset="0"/>
              </a:rPr>
              <a:t>Upward Communication: </a:t>
            </a:r>
            <a:r>
              <a:rPr lang="en-US" b="0" i="0" dirty="0">
                <a:solidFill>
                  <a:srgbClr val="222222"/>
                </a:solidFill>
                <a:effectLst/>
                <a:latin typeface="Times New Roman" panose="02020603050405020304" pitchFamily="18" charset="0"/>
                <a:cs typeface="Times New Roman" panose="02020603050405020304" pitchFamily="18" charset="0"/>
              </a:rPr>
              <a:t>Here the message passes from the subordinate level to the management level. </a:t>
            </a:r>
            <a:r>
              <a:rPr lang="en-US" b="0" i="0" dirty="0">
                <a:solidFill>
                  <a:srgbClr val="374151"/>
                </a:solidFill>
                <a:effectLst/>
                <a:latin typeface="Times New Roman" panose="02020603050405020304" pitchFamily="18" charset="0"/>
                <a:cs typeface="Times New Roman" panose="02020603050405020304" pitchFamily="18" charset="0"/>
              </a:rPr>
              <a:t>Employees share their ideas, concerns, suggestions, and feedback with their managers or superiors.</a:t>
            </a:r>
          </a:p>
          <a:p>
            <a:r>
              <a:rPr lang="en-US" b="1" i="0" dirty="0">
                <a:solidFill>
                  <a:srgbClr val="222222"/>
                </a:solidFill>
                <a:effectLst/>
                <a:latin typeface="Times New Roman" panose="02020603050405020304" pitchFamily="18" charset="0"/>
                <a:cs typeface="Times New Roman" panose="02020603050405020304" pitchFamily="18" charset="0"/>
              </a:rPr>
              <a:t>Horizontal or Lateral Communication:</a:t>
            </a:r>
            <a:r>
              <a:rPr lang="en-US" b="0" i="0" dirty="0">
                <a:solidFill>
                  <a:srgbClr val="222222"/>
                </a:solidFill>
                <a:effectLst/>
                <a:latin typeface="Times New Roman" panose="02020603050405020304" pitchFamily="18" charset="0"/>
                <a:cs typeface="Times New Roman" panose="02020603050405020304" pitchFamily="18" charset="0"/>
              </a:rPr>
              <a:t> Here the Co-workers with different areas of responsibilities, but at the same level in the organization communicate with each other. </a:t>
            </a:r>
          </a:p>
          <a:p>
            <a:r>
              <a:rPr lang="en-US" b="1" i="0" dirty="0">
                <a:solidFill>
                  <a:srgbClr val="222222"/>
                </a:solidFill>
                <a:effectLst/>
                <a:latin typeface="Times New Roman" panose="02020603050405020304" pitchFamily="18" charset="0"/>
                <a:cs typeface="Times New Roman" panose="02020603050405020304" pitchFamily="18" charset="0"/>
              </a:rPr>
              <a:t>Diagonal or Grapevine Communication: </a:t>
            </a:r>
            <a:r>
              <a:rPr lang="en-US" dirty="0">
                <a:solidFill>
                  <a:srgbClr val="222222"/>
                </a:solidFill>
                <a:latin typeface="Times New Roman" panose="02020603050405020304" pitchFamily="18" charset="0"/>
                <a:cs typeface="Times New Roman" panose="02020603050405020304" pitchFamily="18" charset="0"/>
              </a:rPr>
              <a:t>E</a:t>
            </a:r>
            <a:r>
              <a:rPr lang="en-US" b="0" i="0" dirty="0">
                <a:solidFill>
                  <a:srgbClr val="222222"/>
                </a:solidFill>
                <a:effectLst/>
                <a:latin typeface="Times New Roman" panose="02020603050405020304" pitchFamily="18" charset="0"/>
                <a:cs typeface="Times New Roman" panose="02020603050405020304" pitchFamily="18" charset="0"/>
              </a:rPr>
              <a:t>mployees of different departments at different levels communicate with each other irrespective of the chain of command.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00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327E-071E-46E1-AAC7-32AE371BFB36}"/>
              </a:ext>
            </a:extLst>
          </p:cNvPr>
          <p:cNvSpPr>
            <a:spLocks noGrp="1"/>
          </p:cNvSpPr>
          <p:nvPr>
            <p:ph type="title"/>
          </p:nvPr>
        </p:nvSpPr>
        <p:spPr>
          <a:xfrm>
            <a:off x="838200" y="365125"/>
            <a:ext cx="10515600" cy="728889"/>
          </a:xfrm>
        </p:spPr>
        <p:txBody>
          <a:bodyPr/>
          <a:lstStyle/>
          <a:p>
            <a:r>
              <a:rPr lang="en-US" b="1" dirty="0">
                <a:latin typeface="Times New Roman" panose="02020603050405020304" pitchFamily="18" charset="0"/>
                <a:cs typeface="Times New Roman" panose="02020603050405020304" pitchFamily="18" charset="0"/>
              </a:rPr>
              <a:t>How to conduct a meeting</a:t>
            </a:r>
          </a:p>
        </p:txBody>
      </p:sp>
      <p:sp>
        <p:nvSpPr>
          <p:cNvPr id="3" name="Content Placeholder 2">
            <a:extLst>
              <a:ext uri="{FF2B5EF4-FFF2-40B4-BE49-F238E27FC236}">
                <a16:creationId xmlns:a16="http://schemas.microsoft.com/office/drawing/2014/main" id="{F267F696-D9EC-4677-8F5B-6ADABA2DCC6F}"/>
              </a:ext>
            </a:extLst>
          </p:cNvPr>
          <p:cNvSpPr>
            <a:spLocks noGrp="1"/>
          </p:cNvSpPr>
          <p:nvPr>
            <p:ph idx="1"/>
          </p:nvPr>
        </p:nvSpPr>
        <p:spPr>
          <a:xfrm>
            <a:off x="838200" y="1094014"/>
            <a:ext cx="10515600" cy="5398861"/>
          </a:xfrm>
        </p:spPr>
        <p:txBody>
          <a:bodyPr/>
          <a:lstStyle/>
          <a:p>
            <a:r>
              <a:rPr lang="en-US" b="0" i="0" dirty="0">
                <a:effectLst/>
                <a:latin typeface="Times New Roman" panose="02020603050405020304" pitchFamily="18" charset="0"/>
                <a:cs typeface="Times New Roman" panose="02020603050405020304" pitchFamily="18" charset="0"/>
              </a:rPr>
              <a:t>Define the Meeting Purpose and Objectives</a:t>
            </a:r>
          </a:p>
          <a:p>
            <a:r>
              <a:rPr lang="en-US" b="0" i="0" dirty="0">
                <a:effectLst/>
                <a:latin typeface="Times New Roman" panose="02020603050405020304" pitchFamily="18" charset="0"/>
                <a:cs typeface="Times New Roman" panose="02020603050405020304" pitchFamily="18" charset="0"/>
              </a:rPr>
              <a:t>Prepare an Agenda</a:t>
            </a:r>
          </a:p>
          <a:p>
            <a:r>
              <a:rPr lang="en-US" b="0" i="0" dirty="0">
                <a:effectLst/>
                <a:latin typeface="Times New Roman" panose="02020603050405020304" pitchFamily="18" charset="0"/>
                <a:cs typeface="Times New Roman" panose="02020603050405020304" pitchFamily="18" charset="0"/>
              </a:rPr>
              <a:t>Invite Relevant Participants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inadvance</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Choose a Suitable Venue and start in time.</a:t>
            </a:r>
          </a:p>
          <a:p>
            <a:r>
              <a:rPr lang="en-US" b="0" i="0" dirty="0">
                <a:effectLst/>
                <a:latin typeface="Times New Roman" panose="02020603050405020304" pitchFamily="18" charset="0"/>
                <a:cs typeface="Times New Roman" panose="02020603050405020304" pitchFamily="18" charset="0"/>
              </a:rPr>
              <a:t>Facilitate Discussion</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Encourage Collaboration and Decision-Making</a:t>
            </a:r>
          </a:p>
          <a:p>
            <a:r>
              <a:rPr lang="en-US" b="0" i="0" dirty="0">
                <a:effectLst/>
                <a:latin typeface="Times New Roman" panose="02020603050405020304" pitchFamily="18" charset="0"/>
                <a:cs typeface="Times New Roman" panose="02020603050405020304" pitchFamily="18" charset="0"/>
              </a:rPr>
              <a:t>Document Minutes and Action Items</a:t>
            </a:r>
            <a:endParaRPr lang="en-US"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Conclude the Meeting</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03340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Meeting Rules </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Listen thoroughly </a:t>
            </a:r>
          </a:p>
          <a:p>
            <a:r>
              <a:rPr lang="en-US" dirty="0">
                <a:latin typeface="Times New Roman" panose="02020603050405020304" pitchFamily="18" charset="0"/>
                <a:cs typeface="Times New Roman" panose="02020603050405020304" pitchFamily="18" charset="0"/>
              </a:rPr>
              <a:t>3 sec -break rule </a:t>
            </a:r>
          </a:p>
          <a:p>
            <a:r>
              <a:rPr lang="en-US" dirty="0">
                <a:latin typeface="Times New Roman" panose="02020603050405020304" pitchFamily="18" charset="0"/>
                <a:cs typeface="Times New Roman" panose="02020603050405020304" pitchFamily="18" charset="0"/>
              </a:rPr>
              <a:t>Be brief (no body wants to listen to you for 30 mins</a:t>
            </a:r>
          </a:p>
          <a:p>
            <a:r>
              <a:rPr lang="en-US" dirty="0">
                <a:latin typeface="Times New Roman" panose="02020603050405020304" pitchFamily="18" charset="0"/>
                <a:cs typeface="Times New Roman" panose="02020603050405020304" pitchFamily="18" charset="0"/>
              </a:rPr>
              <a:t>Stick to the point </a:t>
            </a:r>
          </a:p>
          <a:p>
            <a:r>
              <a:rPr lang="en-US" dirty="0">
                <a:latin typeface="Times New Roman" panose="02020603050405020304" pitchFamily="18" charset="0"/>
                <a:cs typeface="Times New Roman" panose="02020603050405020304" pitchFamily="18" charset="0"/>
              </a:rPr>
              <a:t>Visualize – cards, flip charts , </a:t>
            </a:r>
          </a:p>
          <a:p>
            <a:r>
              <a:rPr lang="en-US" dirty="0">
                <a:latin typeface="Times New Roman" panose="02020603050405020304" pitchFamily="18" charset="0"/>
                <a:cs typeface="Times New Roman" panose="02020603050405020304" pitchFamily="18" charset="0"/>
              </a:rPr>
              <a:t>Discuss structure </a:t>
            </a:r>
          </a:p>
          <a:p>
            <a:r>
              <a:rPr lang="en-US" dirty="0">
                <a:latin typeface="Times New Roman" panose="02020603050405020304" pitchFamily="18" charset="0"/>
                <a:cs typeface="Times New Roman" panose="02020603050405020304" pitchFamily="18" charset="0"/>
              </a:rPr>
              <a:t>Time segments </a:t>
            </a:r>
          </a:p>
          <a:p>
            <a:r>
              <a:rPr lang="en-US" dirty="0">
                <a:latin typeface="Times New Roman" panose="02020603050405020304" pitchFamily="18" charset="0"/>
                <a:cs typeface="Times New Roman" panose="02020603050405020304" pitchFamily="18" charset="0"/>
              </a:rPr>
              <a:t>(present situation, aim , topic, how ,</a:t>
            </a:r>
            <a:r>
              <a:rPr lang="en-US" dirty="0" err="1">
                <a:latin typeface="Times New Roman" panose="02020603050405020304" pitchFamily="18" charset="0"/>
                <a:cs typeface="Times New Roman" panose="02020603050405020304" pitchFamily="18" charset="0"/>
              </a:rPr>
              <a:t>howlong</a:t>
            </a:r>
            <a:r>
              <a:rPr lang="en-US" dirty="0">
                <a:latin typeface="Times New Roman" panose="02020603050405020304" pitchFamily="18" charset="0"/>
                <a:cs typeface="Times New Roman" panose="02020603050405020304" pitchFamily="18" charset="0"/>
              </a:rPr>
              <a:t> , concept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689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1608</Words>
  <Application>Microsoft Office PowerPoint</Application>
  <PresentationFormat>Widescreen</PresentationFormat>
  <Paragraphs>159</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Arial</vt:lpstr>
      <vt:lpstr>Calibri</vt:lpstr>
      <vt:lpstr>Calibri Light</vt:lpstr>
      <vt:lpstr>Comic Sans MS</vt:lpstr>
      <vt:lpstr>Times New Roman</vt:lpstr>
      <vt:lpstr>Wingdings</vt:lpstr>
      <vt:lpstr>Office Theme</vt:lpstr>
      <vt:lpstr>BUSINESS COMMUNICATION</vt:lpstr>
      <vt:lpstr>Definition Business communication is the exchange of information, ideas, and messages within an organizational or business context with the aim of achieving the common goal</vt:lpstr>
      <vt:lpstr>PowerPoint Presentation</vt:lpstr>
      <vt:lpstr>PowerPoint Presentation</vt:lpstr>
      <vt:lpstr>COMMUNICATION TYPES IN BUSINESS</vt:lpstr>
      <vt:lpstr>Differences between formal and informal communication</vt:lpstr>
      <vt:lpstr>STYLES IN BUSINESS COMMUNICATION</vt:lpstr>
      <vt:lpstr>How to conduct a meeting</vt:lpstr>
      <vt:lpstr>Meeting Rules </vt:lpstr>
      <vt:lpstr>Role of the meeting chairperson</vt:lpstr>
      <vt:lpstr>Recording the minutes You must have a title including date, name of meeting and place where it is held You can use a table or prose  Use clear statements and avoid double meanings</vt:lpstr>
      <vt:lpstr>Common business communication documents</vt:lpstr>
      <vt:lpstr>PowerPoint Presentation</vt:lpstr>
      <vt:lpstr>PowerPoint Presentation</vt:lpstr>
      <vt:lpstr>PowerPoint Presentation</vt:lpstr>
      <vt:lpstr>DOS AND DONTS IN A BUSINESS LETTER </vt:lpstr>
      <vt:lpstr>Writing a memo</vt:lpstr>
      <vt:lpstr>Writing your CV</vt:lpstr>
      <vt:lpstr>Why the 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hp</dc:creator>
  <cp:lastModifiedBy>hp</cp:lastModifiedBy>
  <cp:revision>14</cp:revision>
  <dcterms:created xsi:type="dcterms:W3CDTF">2023-06-26T08:38:57Z</dcterms:created>
  <dcterms:modified xsi:type="dcterms:W3CDTF">2023-06-26T10:42:44Z</dcterms:modified>
</cp:coreProperties>
</file>