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9029-A392-4A75-8828-936B7CA1FC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A67D6F-8625-4AB8-B74D-324B80D52C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AF83CE-D9A1-41C4-BA17-A17C101A2D07}"/>
              </a:ext>
            </a:extLst>
          </p:cNvPr>
          <p:cNvSpPr>
            <a:spLocks noGrp="1"/>
          </p:cNvSpPr>
          <p:nvPr>
            <p:ph type="dt" sz="half" idx="10"/>
          </p:nvPr>
        </p:nvSpPr>
        <p:spPr/>
        <p:txBody>
          <a:bodyPr/>
          <a:lstStyle/>
          <a:p>
            <a:fld id="{D2B05D30-8EE0-451B-958A-6580787CCADA}" type="datetimeFigureOut">
              <a:rPr lang="en-US" smtClean="0"/>
              <a:t>6/26/2023</a:t>
            </a:fld>
            <a:endParaRPr lang="en-US"/>
          </a:p>
        </p:txBody>
      </p:sp>
      <p:sp>
        <p:nvSpPr>
          <p:cNvPr id="5" name="Footer Placeholder 4">
            <a:extLst>
              <a:ext uri="{FF2B5EF4-FFF2-40B4-BE49-F238E27FC236}">
                <a16:creationId xmlns:a16="http://schemas.microsoft.com/office/drawing/2014/main" id="{1B5CE023-B6F6-404F-894B-B9F85B4035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BD839-1B43-442B-8AFF-D3C98C1C00A0}"/>
              </a:ext>
            </a:extLst>
          </p:cNvPr>
          <p:cNvSpPr>
            <a:spLocks noGrp="1"/>
          </p:cNvSpPr>
          <p:nvPr>
            <p:ph type="sldNum" sz="quarter" idx="12"/>
          </p:nvPr>
        </p:nvSpPr>
        <p:spPr/>
        <p:txBody>
          <a:bodyPr/>
          <a:lstStyle/>
          <a:p>
            <a:fld id="{06B3E65B-4B84-44EF-9AD2-D5875C9DAD2E}" type="slidenum">
              <a:rPr lang="en-US" smtClean="0"/>
              <a:t>‹#›</a:t>
            </a:fld>
            <a:endParaRPr lang="en-US"/>
          </a:p>
        </p:txBody>
      </p:sp>
    </p:spTree>
    <p:extLst>
      <p:ext uri="{BB962C8B-B14F-4D97-AF65-F5344CB8AC3E}">
        <p14:creationId xmlns:p14="http://schemas.microsoft.com/office/powerpoint/2010/main" val="2573068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7300C-5AE9-4165-AF2A-557987114C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B11311-F5B3-42D5-9E9F-1538F3846B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FE580-6456-4DA0-A743-9033E00870D2}"/>
              </a:ext>
            </a:extLst>
          </p:cNvPr>
          <p:cNvSpPr>
            <a:spLocks noGrp="1"/>
          </p:cNvSpPr>
          <p:nvPr>
            <p:ph type="dt" sz="half" idx="10"/>
          </p:nvPr>
        </p:nvSpPr>
        <p:spPr/>
        <p:txBody>
          <a:bodyPr/>
          <a:lstStyle/>
          <a:p>
            <a:fld id="{D2B05D30-8EE0-451B-958A-6580787CCADA}" type="datetimeFigureOut">
              <a:rPr lang="en-US" smtClean="0"/>
              <a:t>6/26/2023</a:t>
            </a:fld>
            <a:endParaRPr lang="en-US"/>
          </a:p>
        </p:txBody>
      </p:sp>
      <p:sp>
        <p:nvSpPr>
          <p:cNvPr id="5" name="Footer Placeholder 4">
            <a:extLst>
              <a:ext uri="{FF2B5EF4-FFF2-40B4-BE49-F238E27FC236}">
                <a16:creationId xmlns:a16="http://schemas.microsoft.com/office/drawing/2014/main" id="{B75CA014-020B-44F9-AB9E-865CD94FD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F848F-F63D-40F7-9134-0555E9068ADC}"/>
              </a:ext>
            </a:extLst>
          </p:cNvPr>
          <p:cNvSpPr>
            <a:spLocks noGrp="1"/>
          </p:cNvSpPr>
          <p:nvPr>
            <p:ph type="sldNum" sz="quarter" idx="12"/>
          </p:nvPr>
        </p:nvSpPr>
        <p:spPr/>
        <p:txBody>
          <a:bodyPr/>
          <a:lstStyle/>
          <a:p>
            <a:fld id="{06B3E65B-4B84-44EF-9AD2-D5875C9DAD2E}" type="slidenum">
              <a:rPr lang="en-US" smtClean="0"/>
              <a:t>‹#›</a:t>
            </a:fld>
            <a:endParaRPr lang="en-US"/>
          </a:p>
        </p:txBody>
      </p:sp>
    </p:spTree>
    <p:extLst>
      <p:ext uri="{BB962C8B-B14F-4D97-AF65-F5344CB8AC3E}">
        <p14:creationId xmlns:p14="http://schemas.microsoft.com/office/powerpoint/2010/main" val="3229519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DC9BBB-56FE-4BB2-A7CA-5C5BCEDFD3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64316C-529C-45DA-A7A3-7C944F764F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839FB3-AE0B-4304-B896-A7B222E19EE4}"/>
              </a:ext>
            </a:extLst>
          </p:cNvPr>
          <p:cNvSpPr>
            <a:spLocks noGrp="1"/>
          </p:cNvSpPr>
          <p:nvPr>
            <p:ph type="dt" sz="half" idx="10"/>
          </p:nvPr>
        </p:nvSpPr>
        <p:spPr/>
        <p:txBody>
          <a:bodyPr/>
          <a:lstStyle/>
          <a:p>
            <a:fld id="{D2B05D30-8EE0-451B-958A-6580787CCADA}" type="datetimeFigureOut">
              <a:rPr lang="en-US" smtClean="0"/>
              <a:t>6/26/2023</a:t>
            </a:fld>
            <a:endParaRPr lang="en-US"/>
          </a:p>
        </p:txBody>
      </p:sp>
      <p:sp>
        <p:nvSpPr>
          <p:cNvPr id="5" name="Footer Placeholder 4">
            <a:extLst>
              <a:ext uri="{FF2B5EF4-FFF2-40B4-BE49-F238E27FC236}">
                <a16:creationId xmlns:a16="http://schemas.microsoft.com/office/drawing/2014/main" id="{1415D273-AD8A-48AD-9046-667131C85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C3A2-66A2-41F1-B9EC-B895659B3DCB}"/>
              </a:ext>
            </a:extLst>
          </p:cNvPr>
          <p:cNvSpPr>
            <a:spLocks noGrp="1"/>
          </p:cNvSpPr>
          <p:nvPr>
            <p:ph type="sldNum" sz="quarter" idx="12"/>
          </p:nvPr>
        </p:nvSpPr>
        <p:spPr/>
        <p:txBody>
          <a:bodyPr/>
          <a:lstStyle/>
          <a:p>
            <a:fld id="{06B3E65B-4B84-44EF-9AD2-D5875C9DAD2E}" type="slidenum">
              <a:rPr lang="en-US" smtClean="0"/>
              <a:t>‹#›</a:t>
            </a:fld>
            <a:endParaRPr lang="en-US"/>
          </a:p>
        </p:txBody>
      </p:sp>
    </p:spTree>
    <p:extLst>
      <p:ext uri="{BB962C8B-B14F-4D97-AF65-F5344CB8AC3E}">
        <p14:creationId xmlns:p14="http://schemas.microsoft.com/office/powerpoint/2010/main" val="160917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D661-1E68-4416-8845-150D182B04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0C0ACF-69E4-428C-8B62-873C5D0C8B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4C00C5-468B-4428-8175-32A345380246}"/>
              </a:ext>
            </a:extLst>
          </p:cNvPr>
          <p:cNvSpPr>
            <a:spLocks noGrp="1"/>
          </p:cNvSpPr>
          <p:nvPr>
            <p:ph type="dt" sz="half" idx="10"/>
          </p:nvPr>
        </p:nvSpPr>
        <p:spPr/>
        <p:txBody>
          <a:bodyPr/>
          <a:lstStyle/>
          <a:p>
            <a:fld id="{D2B05D30-8EE0-451B-958A-6580787CCADA}" type="datetimeFigureOut">
              <a:rPr lang="en-US" smtClean="0"/>
              <a:t>6/26/2023</a:t>
            </a:fld>
            <a:endParaRPr lang="en-US"/>
          </a:p>
        </p:txBody>
      </p:sp>
      <p:sp>
        <p:nvSpPr>
          <p:cNvPr id="5" name="Footer Placeholder 4">
            <a:extLst>
              <a:ext uri="{FF2B5EF4-FFF2-40B4-BE49-F238E27FC236}">
                <a16:creationId xmlns:a16="http://schemas.microsoft.com/office/drawing/2014/main" id="{B0CE8277-3B91-41A4-8C2B-07899E7524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57CD9-9B03-41F4-AAB1-C9606B24EE79}"/>
              </a:ext>
            </a:extLst>
          </p:cNvPr>
          <p:cNvSpPr>
            <a:spLocks noGrp="1"/>
          </p:cNvSpPr>
          <p:nvPr>
            <p:ph type="sldNum" sz="quarter" idx="12"/>
          </p:nvPr>
        </p:nvSpPr>
        <p:spPr/>
        <p:txBody>
          <a:bodyPr/>
          <a:lstStyle/>
          <a:p>
            <a:fld id="{06B3E65B-4B84-44EF-9AD2-D5875C9DAD2E}" type="slidenum">
              <a:rPr lang="en-US" smtClean="0"/>
              <a:t>‹#›</a:t>
            </a:fld>
            <a:endParaRPr lang="en-US"/>
          </a:p>
        </p:txBody>
      </p:sp>
    </p:spTree>
    <p:extLst>
      <p:ext uri="{BB962C8B-B14F-4D97-AF65-F5344CB8AC3E}">
        <p14:creationId xmlns:p14="http://schemas.microsoft.com/office/powerpoint/2010/main" val="3050494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7765-CFC9-4D3E-A804-71F5508A40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8C34BC-852A-4CAB-BBA0-345C7FEE57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F40BEF-C41C-4ADF-9FF1-AF7B910EB9FD}"/>
              </a:ext>
            </a:extLst>
          </p:cNvPr>
          <p:cNvSpPr>
            <a:spLocks noGrp="1"/>
          </p:cNvSpPr>
          <p:nvPr>
            <p:ph type="dt" sz="half" idx="10"/>
          </p:nvPr>
        </p:nvSpPr>
        <p:spPr/>
        <p:txBody>
          <a:bodyPr/>
          <a:lstStyle/>
          <a:p>
            <a:fld id="{D2B05D30-8EE0-451B-958A-6580787CCADA}" type="datetimeFigureOut">
              <a:rPr lang="en-US" smtClean="0"/>
              <a:t>6/26/2023</a:t>
            </a:fld>
            <a:endParaRPr lang="en-US"/>
          </a:p>
        </p:txBody>
      </p:sp>
      <p:sp>
        <p:nvSpPr>
          <p:cNvPr id="5" name="Footer Placeholder 4">
            <a:extLst>
              <a:ext uri="{FF2B5EF4-FFF2-40B4-BE49-F238E27FC236}">
                <a16:creationId xmlns:a16="http://schemas.microsoft.com/office/drawing/2014/main" id="{5F18C620-EA35-469B-855C-55FD30200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39844-9033-4E47-8C65-982F7F9E6A1C}"/>
              </a:ext>
            </a:extLst>
          </p:cNvPr>
          <p:cNvSpPr>
            <a:spLocks noGrp="1"/>
          </p:cNvSpPr>
          <p:nvPr>
            <p:ph type="sldNum" sz="quarter" idx="12"/>
          </p:nvPr>
        </p:nvSpPr>
        <p:spPr/>
        <p:txBody>
          <a:bodyPr/>
          <a:lstStyle/>
          <a:p>
            <a:fld id="{06B3E65B-4B84-44EF-9AD2-D5875C9DAD2E}" type="slidenum">
              <a:rPr lang="en-US" smtClean="0"/>
              <a:t>‹#›</a:t>
            </a:fld>
            <a:endParaRPr lang="en-US"/>
          </a:p>
        </p:txBody>
      </p:sp>
    </p:spTree>
    <p:extLst>
      <p:ext uri="{BB962C8B-B14F-4D97-AF65-F5344CB8AC3E}">
        <p14:creationId xmlns:p14="http://schemas.microsoft.com/office/powerpoint/2010/main" val="313215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EC98-A9C2-452D-B427-0FC29B09BF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E5198E-7834-4F9E-9A56-A53C3FC688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C3B9BE-E58E-4E83-9FAA-C667A2D586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CF5C99-BEEA-46A6-AD09-04907A2709F1}"/>
              </a:ext>
            </a:extLst>
          </p:cNvPr>
          <p:cNvSpPr>
            <a:spLocks noGrp="1"/>
          </p:cNvSpPr>
          <p:nvPr>
            <p:ph type="dt" sz="half" idx="10"/>
          </p:nvPr>
        </p:nvSpPr>
        <p:spPr/>
        <p:txBody>
          <a:bodyPr/>
          <a:lstStyle/>
          <a:p>
            <a:fld id="{D2B05D30-8EE0-451B-958A-6580787CCADA}" type="datetimeFigureOut">
              <a:rPr lang="en-US" smtClean="0"/>
              <a:t>6/26/2023</a:t>
            </a:fld>
            <a:endParaRPr lang="en-US"/>
          </a:p>
        </p:txBody>
      </p:sp>
      <p:sp>
        <p:nvSpPr>
          <p:cNvPr id="6" name="Footer Placeholder 5">
            <a:extLst>
              <a:ext uri="{FF2B5EF4-FFF2-40B4-BE49-F238E27FC236}">
                <a16:creationId xmlns:a16="http://schemas.microsoft.com/office/drawing/2014/main" id="{08891885-FF74-4A49-A4BB-2515A2AB5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7D94A4-81C1-4590-ADDC-259BEB765B66}"/>
              </a:ext>
            </a:extLst>
          </p:cNvPr>
          <p:cNvSpPr>
            <a:spLocks noGrp="1"/>
          </p:cNvSpPr>
          <p:nvPr>
            <p:ph type="sldNum" sz="quarter" idx="12"/>
          </p:nvPr>
        </p:nvSpPr>
        <p:spPr/>
        <p:txBody>
          <a:bodyPr/>
          <a:lstStyle/>
          <a:p>
            <a:fld id="{06B3E65B-4B84-44EF-9AD2-D5875C9DAD2E}" type="slidenum">
              <a:rPr lang="en-US" smtClean="0"/>
              <a:t>‹#›</a:t>
            </a:fld>
            <a:endParaRPr lang="en-US"/>
          </a:p>
        </p:txBody>
      </p:sp>
    </p:spTree>
    <p:extLst>
      <p:ext uri="{BB962C8B-B14F-4D97-AF65-F5344CB8AC3E}">
        <p14:creationId xmlns:p14="http://schemas.microsoft.com/office/powerpoint/2010/main" val="1197138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C9A4E-E609-4A0B-99B4-7EB9D15F09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590259-4BBE-41D6-92BA-D8EDAFC144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0234B6-442D-4476-B8B9-D43F9D3A46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3CF427-224D-4F65-AE26-9C42CC9EB1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6CB227-DDA2-46E9-BE29-7221D6E2A3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070060-602B-4742-B471-A5770D046C21}"/>
              </a:ext>
            </a:extLst>
          </p:cNvPr>
          <p:cNvSpPr>
            <a:spLocks noGrp="1"/>
          </p:cNvSpPr>
          <p:nvPr>
            <p:ph type="dt" sz="half" idx="10"/>
          </p:nvPr>
        </p:nvSpPr>
        <p:spPr/>
        <p:txBody>
          <a:bodyPr/>
          <a:lstStyle/>
          <a:p>
            <a:fld id="{D2B05D30-8EE0-451B-958A-6580787CCADA}" type="datetimeFigureOut">
              <a:rPr lang="en-US" smtClean="0"/>
              <a:t>6/26/2023</a:t>
            </a:fld>
            <a:endParaRPr lang="en-US"/>
          </a:p>
        </p:txBody>
      </p:sp>
      <p:sp>
        <p:nvSpPr>
          <p:cNvPr id="8" name="Footer Placeholder 7">
            <a:extLst>
              <a:ext uri="{FF2B5EF4-FFF2-40B4-BE49-F238E27FC236}">
                <a16:creationId xmlns:a16="http://schemas.microsoft.com/office/drawing/2014/main" id="{0CEDA40B-75C6-4871-A3F1-CD4799A486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DFBD74-4EF9-4294-A06E-F545BF3AEC02}"/>
              </a:ext>
            </a:extLst>
          </p:cNvPr>
          <p:cNvSpPr>
            <a:spLocks noGrp="1"/>
          </p:cNvSpPr>
          <p:nvPr>
            <p:ph type="sldNum" sz="quarter" idx="12"/>
          </p:nvPr>
        </p:nvSpPr>
        <p:spPr/>
        <p:txBody>
          <a:bodyPr/>
          <a:lstStyle/>
          <a:p>
            <a:fld id="{06B3E65B-4B84-44EF-9AD2-D5875C9DAD2E}" type="slidenum">
              <a:rPr lang="en-US" smtClean="0"/>
              <a:t>‹#›</a:t>
            </a:fld>
            <a:endParaRPr lang="en-US"/>
          </a:p>
        </p:txBody>
      </p:sp>
    </p:spTree>
    <p:extLst>
      <p:ext uri="{BB962C8B-B14F-4D97-AF65-F5344CB8AC3E}">
        <p14:creationId xmlns:p14="http://schemas.microsoft.com/office/powerpoint/2010/main" val="270186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E996C-98BF-4B20-9C4A-C251AF4FB8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749F11-D4C8-44C5-AE1A-9034B3E0E373}"/>
              </a:ext>
            </a:extLst>
          </p:cNvPr>
          <p:cNvSpPr>
            <a:spLocks noGrp="1"/>
          </p:cNvSpPr>
          <p:nvPr>
            <p:ph type="dt" sz="half" idx="10"/>
          </p:nvPr>
        </p:nvSpPr>
        <p:spPr/>
        <p:txBody>
          <a:bodyPr/>
          <a:lstStyle/>
          <a:p>
            <a:fld id="{D2B05D30-8EE0-451B-958A-6580787CCADA}" type="datetimeFigureOut">
              <a:rPr lang="en-US" smtClean="0"/>
              <a:t>6/26/2023</a:t>
            </a:fld>
            <a:endParaRPr lang="en-US"/>
          </a:p>
        </p:txBody>
      </p:sp>
      <p:sp>
        <p:nvSpPr>
          <p:cNvPr id="4" name="Footer Placeholder 3">
            <a:extLst>
              <a:ext uri="{FF2B5EF4-FFF2-40B4-BE49-F238E27FC236}">
                <a16:creationId xmlns:a16="http://schemas.microsoft.com/office/drawing/2014/main" id="{A7BDBC57-8E93-42DB-9B90-34A1EFEED7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10FCEC-CA43-4FF8-BFD6-E80659F1D727}"/>
              </a:ext>
            </a:extLst>
          </p:cNvPr>
          <p:cNvSpPr>
            <a:spLocks noGrp="1"/>
          </p:cNvSpPr>
          <p:nvPr>
            <p:ph type="sldNum" sz="quarter" idx="12"/>
          </p:nvPr>
        </p:nvSpPr>
        <p:spPr/>
        <p:txBody>
          <a:bodyPr/>
          <a:lstStyle/>
          <a:p>
            <a:fld id="{06B3E65B-4B84-44EF-9AD2-D5875C9DAD2E}" type="slidenum">
              <a:rPr lang="en-US" smtClean="0"/>
              <a:t>‹#›</a:t>
            </a:fld>
            <a:endParaRPr lang="en-US"/>
          </a:p>
        </p:txBody>
      </p:sp>
    </p:spTree>
    <p:extLst>
      <p:ext uri="{BB962C8B-B14F-4D97-AF65-F5344CB8AC3E}">
        <p14:creationId xmlns:p14="http://schemas.microsoft.com/office/powerpoint/2010/main" val="3447596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1F8E37-2381-4863-807B-67BB79B5D160}"/>
              </a:ext>
            </a:extLst>
          </p:cNvPr>
          <p:cNvSpPr>
            <a:spLocks noGrp="1"/>
          </p:cNvSpPr>
          <p:nvPr>
            <p:ph type="dt" sz="half" idx="10"/>
          </p:nvPr>
        </p:nvSpPr>
        <p:spPr/>
        <p:txBody>
          <a:bodyPr/>
          <a:lstStyle/>
          <a:p>
            <a:fld id="{D2B05D30-8EE0-451B-958A-6580787CCADA}" type="datetimeFigureOut">
              <a:rPr lang="en-US" smtClean="0"/>
              <a:t>6/26/2023</a:t>
            </a:fld>
            <a:endParaRPr lang="en-US"/>
          </a:p>
        </p:txBody>
      </p:sp>
      <p:sp>
        <p:nvSpPr>
          <p:cNvPr id="3" name="Footer Placeholder 2">
            <a:extLst>
              <a:ext uri="{FF2B5EF4-FFF2-40B4-BE49-F238E27FC236}">
                <a16:creationId xmlns:a16="http://schemas.microsoft.com/office/drawing/2014/main" id="{3B00E522-3F75-4FB0-8356-D98F032438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1359E1-1D27-4043-BE0D-200F23FC4978}"/>
              </a:ext>
            </a:extLst>
          </p:cNvPr>
          <p:cNvSpPr>
            <a:spLocks noGrp="1"/>
          </p:cNvSpPr>
          <p:nvPr>
            <p:ph type="sldNum" sz="quarter" idx="12"/>
          </p:nvPr>
        </p:nvSpPr>
        <p:spPr/>
        <p:txBody>
          <a:bodyPr/>
          <a:lstStyle/>
          <a:p>
            <a:fld id="{06B3E65B-4B84-44EF-9AD2-D5875C9DAD2E}" type="slidenum">
              <a:rPr lang="en-US" smtClean="0"/>
              <a:t>‹#›</a:t>
            </a:fld>
            <a:endParaRPr lang="en-US"/>
          </a:p>
        </p:txBody>
      </p:sp>
    </p:spTree>
    <p:extLst>
      <p:ext uri="{BB962C8B-B14F-4D97-AF65-F5344CB8AC3E}">
        <p14:creationId xmlns:p14="http://schemas.microsoft.com/office/powerpoint/2010/main" val="4217590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9B2A-49FD-4388-BBC6-340A05821C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C8D6AF-E28E-47A4-8FAC-C629B8197B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DE12E4-1177-4CFE-ACF4-FAF5ECD9D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9FD986-DE9E-49F5-8656-02E795407AE3}"/>
              </a:ext>
            </a:extLst>
          </p:cNvPr>
          <p:cNvSpPr>
            <a:spLocks noGrp="1"/>
          </p:cNvSpPr>
          <p:nvPr>
            <p:ph type="dt" sz="half" idx="10"/>
          </p:nvPr>
        </p:nvSpPr>
        <p:spPr/>
        <p:txBody>
          <a:bodyPr/>
          <a:lstStyle/>
          <a:p>
            <a:fld id="{D2B05D30-8EE0-451B-958A-6580787CCADA}" type="datetimeFigureOut">
              <a:rPr lang="en-US" smtClean="0"/>
              <a:t>6/26/2023</a:t>
            </a:fld>
            <a:endParaRPr lang="en-US"/>
          </a:p>
        </p:txBody>
      </p:sp>
      <p:sp>
        <p:nvSpPr>
          <p:cNvPr id="6" name="Footer Placeholder 5">
            <a:extLst>
              <a:ext uri="{FF2B5EF4-FFF2-40B4-BE49-F238E27FC236}">
                <a16:creationId xmlns:a16="http://schemas.microsoft.com/office/drawing/2014/main" id="{9E61AB99-145E-4A69-9CC8-B756ACA96A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CF4BC6-5E65-4BE9-8A1A-1916928B4DE0}"/>
              </a:ext>
            </a:extLst>
          </p:cNvPr>
          <p:cNvSpPr>
            <a:spLocks noGrp="1"/>
          </p:cNvSpPr>
          <p:nvPr>
            <p:ph type="sldNum" sz="quarter" idx="12"/>
          </p:nvPr>
        </p:nvSpPr>
        <p:spPr/>
        <p:txBody>
          <a:bodyPr/>
          <a:lstStyle/>
          <a:p>
            <a:fld id="{06B3E65B-4B84-44EF-9AD2-D5875C9DAD2E}" type="slidenum">
              <a:rPr lang="en-US" smtClean="0"/>
              <a:t>‹#›</a:t>
            </a:fld>
            <a:endParaRPr lang="en-US"/>
          </a:p>
        </p:txBody>
      </p:sp>
    </p:spTree>
    <p:extLst>
      <p:ext uri="{BB962C8B-B14F-4D97-AF65-F5344CB8AC3E}">
        <p14:creationId xmlns:p14="http://schemas.microsoft.com/office/powerpoint/2010/main" val="2022968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AC66-7489-4A11-A531-B93B90B69F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3E7E97-ABD4-486A-A498-889DF5EE0F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A3AAA7-C215-4F95-AA65-CC8468313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61A33D-8DA2-4F48-A040-0DB781880D36}"/>
              </a:ext>
            </a:extLst>
          </p:cNvPr>
          <p:cNvSpPr>
            <a:spLocks noGrp="1"/>
          </p:cNvSpPr>
          <p:nvPr>
            <p:ph type="dt" sz="half" idx="10"/>
          </p:nvPr>
        </p:nvSpPr>
        <p:spPr/>
        <p:txBody>
          <a:bodyPr/>
          <a:lstStyle/>
          <a:p>
            <a:fld id="{D2B05D30-8EE0-451B-958A-6580787CCADA}" type="datetimeFigureOut">
              <a:rPr lang="en-US" smtClean="0"/>
              <a:t>6/26/2023</a:t>
            </a:fld>
            <a:endParaRPr lang="en-US"/>
          </a:p>
        </p:txBody>
      </p:sp>
      <p:sp>
        <p:nvSpPr>
          <p:cNvPr id="6" name="Footer Placeholder 5">
            <a:extLst>
              <a:ext uri="{FF2B5EF4-FFF2-40B4-BE49-F238E27FC236}">
                <a16:creationId xmlns:a16="http://schemas.microsoft.com/office/drawing/2014/main" id="{CE081605-AE20-46F0-9AAE-C53F6021A4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ABB275-6FF3-4721-B16A-479A2059112D}"/>
              </a:ext>
            </a:extLst>
          </p:cNvPr>
          <p:cNvSpPr>
            <a:spLocks noGrp="1"/>
          </p:cNvSpPr>
          <p:nvPr>
            <p:ph type="sldNum" sz="quarter" idx="12"/>
          </p:nvPr>
        </p:nvSpPr>
        <p:spPr/>
        <p:txBody>
          <a:bodyPr/>
          <a:lstStyle/>
          <a:p>
            <a:fld id="{06B3E65B-4B84-44EF-9AD2-D5875C9DAD2E}" type="slidenum">
              <a:rPr lang="en-US" smtClean="0"/>
              <a:t>‹#›</a:t>
            </a:fld>
            <a:endParaRPr lang="en-US"/>
          </a:p>
        </p:txBody>
      </p:sp>
    </p:spTree>
    <p:extLst>
      <p:ext uri="{BB962C8B-B14F-4D97-AF65-F5344CB8AC3E}">
        <p14:creationId xmlns:p14="http://schemas.microsoft.com/office/powerpoint/2010/main" val="55517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8DE915-2119-4869-A183-1DCBAE5070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666C6A-2FA8-4E4D-8534-B4E1500183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9A1AF-406F-48B6-808C-6DF4A975E1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05D30-8EE0-451B-958A-6580787CCADA}" type="datetimeFigureOut">
              <a:rPr lang="en-US" smtClean="0"/>
              <a:t>6/26/2023</a:t>
            </a:fld>
            <a:endParaRPr lang="en-US"/>
          </a:p>
        </p:txBody>
      </p:sp>
      <p:sp>
        <p:nvSpPr>
          <p:cNvPr id="5" name="Footer Placeholder 4">
            <a:extLst>
              <a:ext uri="{FF2B5EF4-FFF2-40B4-BE49-F238E27FC236}">
                <a16:creationId xmlns:a16="http://schemas.microsoft.com/office/drawing/2014/main" id="{FB50A91C-25B4-4F82-870E-CFBB3B7876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8E2CB9-AF0E-4A49-8584-742A91DDF1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3E65B-4B84-44EF-9AD2-D5875C9DAD2E}" type="slidenum">
              <a:rPr lang="en-US" smtClean="0"/>
              <a:t>‹#›</a:t>
            </a:fld>
            <a:endParaRPr lang="en-US"/>
          </a:p>
        </p:txBody>
      </p:sp>
    </p:spTree>
    <p:extLst>
      <p:ext uri="{BB962C8B-B14F-4D97-AF65-F5344CB8AC3E}">
        <p14:creationId xmlns:p14="http://schemas.microsoft.com/office/powerpoint/2010/main" val="883291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E8B3E-EFE4-41AA-B682-8A796999414D}"/>
              </a:ext>
            </a:extLst>
          </p:cNvPr>
          <p:cNvSpPr>
            <a:spLocks noGrp="1"/>
          </p:cNvSpPr>
          <p:nvPr>
            <p:ph type="ctr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INTERVIEWS AND WRITING IN COMMUNICATION</a:t>
            </a:r>
          </a:p>
        </p:txBody>
      </p:sp>
    </p:spTree>
    <p:extLst>
      <p:ext uri="{BB962C8B-B14F-4D97-AF65-F5344CB8AC3E}">
        <p14:creationId xmlns:p14="http://schemas.microsoft.com/office/powerpoint/2010/main" val="484090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84BCB-5559-4372-8E9A-E1DE8CECACD4}"/>
              </a:ext>
            </a:extLst>
          </p:cNvPr>
          <p:cNvSpPr>
            <a:spLocks noGrp="1"/>
          </p:cNvSpPr>
          <p:nvPr>
            <p:ph idx="1"/>
          </p:nvPr>
        </p:nvSpPr>
        <p:spPr>
          <a:xfrm>
            <a:off x="838200" y="253093"/>
            <a:ext cx="10515600" cy="6237514"/>
          </a:xfrm>
        </p:spPr>
        <p:txBody>
          <a:bodyPr/>
          <a:lstStyle/>
          <a:p>
            <a:pPr algn="l"/>
            <a:r>
              <a:rPr lang="en-US" b="1" i="0" dirty="0">
                <a:solidFill>
                  <a:srgbClr val="374151"/>
                </a:solidFill>
                <a:effectLst/>
                <a:latin typeface="Times New Roman" panose="02020603050405020304" pitchFamily="18" charset="0"/>
                <a:cs typeface="Times New Roman" panose="02020603050405020304" pitchFamily="18" charset="0"/>
              </a:rPr>
              <a:t>Overuse of complex language</a:t>
            </a:r>
            <a:r>
              <a:rPr lang="en-US" b="0" i="0" dirty="0">
                <a:solidFill>
                  <a:srgbClr val="374151"/>
                </a:solidFill>
                <a:effectLst/>
                <a:latin typeface="Times New Roman" panose="02020603050405020304" pitchFamily="18" charset="0"/>
                <a:cs typeface="Times New Roman" panose="02020603050405020304" pitchFamily="18" charset="0"/>
              </a:rPr>
              <a:t>: Using overly complex language, technical jargon, or excessive terminology can alienate readers and make your writing inaccessible. Strive for simplicity and clarity, and explain technical terms or concepts when necessary.</a:t>
            </a:r>
          </a:p>
          <a:p>
            <a:pPr algn="l"/>
            <a:r>
              <a:rPr lang="en-US" b="1" i="0" dirty="0">
                <a:solidFill>
                  <a:srgbClr val="374151"/>
                </a:solidFill>
                <a:effectLst/>
                <a:latin typeface="Times New Roman" panose="02020603050405020304" pitchFamily="18" charset="0"/>
                <a:cs typeface="Times New Roman" panose="02020603050405020304" pitchFamily="18" charset="0"/>
              </a:rPr>
              <a:t>Failure to revise and seek feedback</a:t>
            </a:r>
            <a:r>
              <a:rPr lang="en-US" b="0" i="0" dirty="0">
                <a:solidFill>
                  <a:srgbClr val="374151"/>
                </a:solidFill>
                <a:effectLst/>
                <a:latin typeface="Times New Roman" panose="02020603050405020304" pitchFamily="18" charset="0"/>
                <a:cs typeface="Times New Roman" panose="02020603050405020304" pitchFamily="18" charset="0"/>
              </a:rPr>
              <a:t>: Writing is a process, and it's important to revise and refine your work. Take the time to review and revise your writing, seeking feedback from others to gain fresh perspectives and identify areas for improvement</a:t>
            </a:r>
            <a:r>
              <a:rPr lang="en-US" b="0" i="0" dirty="0">
                <a:solidFill>
                  <a:srgbClr val="374151"/>
                </a:solidFill>
                <a:effectLst/>
                <a:latin typeface="Söhne"/>
              </a:rPr>
              <a:t>.</a:t>
            </a:r>
          </a:p>
        </p:txBody>
      </p:sp>
    </p:spTree>
    <p:extLst>
      <p:ext uri="{BB962C8B-B14F-4D97-AF65-F5344CB8AC3E}">
        <p14:creationId xmlns:p14="http://schemas.microsoft.com/office/powerpoint/2010/main" val="119311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E47D26-0DFB-4BB7-B1E3-4CF31F097B59}"/>
              </a:ext>
            </a:extLst>
          </p:cNvPr>
          <p:cNvSpPr>
            <a:spLocks noGrp="1"/>
          </p:cNvSpPr>
          <p:nvPr>
            <p:ph idx="1"/>
          </p:nvPr>
        </p:nvSpPr>
        <p:spPr>
          <a:xfrm>
            <a:off x="838200" y="204107"/>
            <a:ext cx="10515600" cy="5972856"/>
          </a:xfrm>
        </p:spPr>
        <p:txBody>
          <a:bodyPr/>
          <a:lstStyle/>
          <a:p>
            <a:pPr marL="0" indent="0">
              <a:buNone/>
            </a:pPr>
            <a:r>
              <a:rPr lang="en-US" b="1" i="0" dirty="0">
                <a:effectLst/>
                <a:latin typeface="Times New Roman" panose="02020603050405020304" pitchFamily="18" charset="0"/>
                <a:cs typeface="Times New Roman" panose="02020603050405020304" pitchFamily="18" charset="0"/>
              </a:rPr>
              <a:t>AN INTERVIEW</a:t>
            </a:r>
          </a:p>
          <a:p>
            <a:r>
              <a:rPr lang="en-US" dirty="0">
                <a:latin typeface="Times New Roman" panose="02020603050405020304" pitchFamily="18" charset="0"/>
                <a:cs typeface="Times New Roman" panose="02020603050405020304" pitchFamily="18" charset="0"/>
              </a:rPr>
              <a:t>This</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is a formal conversation or discussion between two or more people, typically conducted with a specific purpose in mind.</a:t>
            </a:r>
          </a:p>
          <a:p>
            <a:r>
              <a:rPr lang="en-US" b="0" i="0" dirty="0">
                <a:effectLst/>
                <a:latin typeface="Times New Roman" panose="02020603050405020304" pitchFamily="18" charset="0"/>
                <a:cs typeface="Times New Roman" panose="02020603050405020304" pitchFamily="18" charset="0"/>
              </a:rPr>
              <a:t> It is a structured communication process where one person, known as the interviewer, asks questions or seeks information from another person, known as the interviewee, who responds to those questions.</a:t>
            </a:r>
          </a:p>
          <a:p>
            <a:pPr marL="0" indent="0">
              <a:buNone/>
            </a:pPr>
            <a:r>
              <a:rPr lang="en-US" b="1" dirty="0">
                <a:latin typeface="Times New Roman" panose="02020603050405020304" pitchFamily="18" charset="0"/>
                <a:cs typeface="Times New Roman" panose="02020603050405020304" pitchFamily="18" charset="0"/>
              </a:rPr>
              <a:t>Types of interviews in communication</a:t>
            </a:r>
          </a:p>
          <a:p>
            <a:pPr>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Job Interviews</a:t>
            </a:r>
          </a:p>
          <a:p>
            <a:pPr marL="0" indent="0">
              <a:buNone/>
            </a:pPr>
            <a:r>
              <a:rPr lang="en-US" b="0" i="0" dirty="0">
                <a:effectLst/>
                <a:latin typeface="Times New Roman" panose="02020603050405020304" pitchFamily="18" charset="0"/>
                <a:cs typeface="Times New Roman" panose="02020603050405020304" pitchFamily="18" charset="0"/>
              </a:rPr>
              <a:t>In the context of employment, a job interview is conducted to assess the qualifications, skills, and suitability of candidates for a particular job position. Employers use interviews to evaluate candidates' abilities, experience, and cultural fit within the organization.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59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4172D3-0FCA-4D67-95FF-6F848443F9B8}"/>
              </a:ext>
            </a:extLst>
          </p:cNvPr>
          <p:cNvSpPr>
            <a:spLocks noGrp="1"/>
          </p:cNvSpPr>
          <p:nvPr>
            <p:ph idx="1"/>
          </p:nvPr>
        </p:nvSpPr>
        <p:spPr>
          <a:xfrm>
            <a:off x="838200" y="269421"/>
            <a:ext cx="10515600" cy="5907542"/>
          </a:xfrm>
        </p:spPr>
        <p:txBody>
          <a:bodyPr>
            <a:normAutofit fontScale="92500"/>
          </a:bodyPr>
          <a:lstStyle/>
          <a:p>
            <a:pPr>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Research Interviews</a:t>
            </a:r>
          </a:p>
          <a:p>
            <a:pPr marL="0" indent="0">
              <a:buNone/>
            </a:pPr>
            <a:r>
              <a:rPr lang="en-US" b="0" i="0" dirty="0">
                <a:effectLst/>
                <a:latin typeface="Times New Roman" panose="02020603050405020304" pitchFamily="18" charset="0"/>
                <a:cs typeface="Times New Roman" panose="02020603050405020304" pitchFamily="18" charset="0"/>
              </a:rPr>
              <a:t> Research interviews are conducted as part of qualitative research methodologies. Researchers interview participants to gather data, insights, opinions, or experiences related to a specific research topic. These interviews involve open-ended questions, active listening, and probing to elicit detailed responses and generate rich qualitative data for analysis.</a:t>
            </a:r>
          </a:p>
          <a:p>
            <a:pPr marL="0" indent="0">
              <a:buNone/>
            </a:pPr>
            <a:r>
              <a:rPr lang="en-US" dirty="0">
                <a:latin typeface="Times New Roman" panose="02020603050405020304" pitchFamily="18" charset="0"/>
                <a:cs typeface="Times New Roman" panose="02020603050405020304" pitchFamily="18" charset="0"/>
              </a:rPr>
              <a:t>They mainly include;</a:t>
            </a:r>
          </a:p>
          <a:p>
            <a:pPr marL="0" indent="0">
              <a:buNone/>
            </a:pP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Structured interviews: </a:t>
            </a:r>
            <a:r>
              <a:rPr lang="en-US" i="0" dirty="0">
                <a:effectLst/>
                <a:latin typeface="Times New Roman" panose="02020603050405020304" pitchFamily="18" charset="0"/>
                <a:cs typeface="Times New Roman" panose="02020603050405020304" pitchFamily="18" charset="0"/>
              </a:rPr>
              <a:t>These</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use a predetermined set of standardized questions with fixed response options.</a:t>
            </a:r>
          </a:p>
          <a:p>
            <a:pPr marL="0" indent="0">
              <a:buNone/>
            </a:pPr>
            <a:r>
              <a:rPr lang="en-US" b="1" i="0" dirty="0">
                <a:effectLst/>
                <a:latin typeface="Times New Roman" panose="02020603050405020304" pitchFamily="18" charset="0"/>
                <a:cs typeface="Times New Roman" panose="02020603050405020304" pitchFamily="18" charset="0"/>
              </a:rPr>
              <a:t>Key informant interviews: </a:t>
            </a:r>
            <a:r>
              <a:rPr lang="en-US" dirty="0">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nvolve interviewing people who have particularly informed perspectives on an aspect of the program being evaluated.</a:t>
            </a:r>
          </a:p>
          <a:p>
            <a:pPr marL="0" indent="0">
              <a:buNone/>
            </a:pPr>
            <a:r>
              <a:rPr lang="en-US" b="1" i="0" dirty="0">
                <a:effectLst/>
                <a:latin typeface="Times New Roman" panose="02020603050405020304" pitchFamily="18" charset="0"/>
                <a:cs typeface="Times New Roman" panose="02020603050405020304" pitchFamily="18" charset="0"/>
              </a:rPr>
              <a:t>  Focus Group Interviews</a:t>
            </a:r>
            <a:r>
              <a:rPr lang="en-US" b="0" i="0" dirty="0">
                <a:effectLst/>
                <a:latin typeface="Times New Roman" panose="02020603050405020304" pitchFamily="18" charset="0"/>
                <a:cs typeface="Times New Roman" panose="02020603050405020304" pitchFamily="18" charset="0"/>
              </a:rPr>
              <a:t>: These involve a group of participants (typically 6-10) who are brought together to discuss a specific research topic.</a:t>
            </a:r>
          </a:p>
          <a:p>
            <a:pPr marL="0" indent="0">
              <a:buNone/>
            </a:pPr>
            <a:endParaRPr lang="en-US" dirty="0"/>
          </a:p>
        </p:txBody>
      </p:sp>
    </p:spTree>
    <p:extLst>
      <p:ext uri="{BB962C8B-B14F-4D97-AF65-F5344CB8AC3E}">
        <p14:creationId xmlns:p14="http://schemas.microsoft.com/office/powerpoint/2010/main" val="298449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AC8-0878-4DF3-A6BC-B57727CF1E0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Tips of interviewing</a:t>
            </a:r>
          </a:p>
        </p:txBody>
      </p:sp>
      <p:sp>
        <p:nvSpPr>
          <p:cNvPr id="3" name="Content Placeholder 2">
            <a:extLst>
              <a:ext uri="{FF2B5EF4-FFF2-40B4-BE49-F238E27FC236}">
                <a16:creationId xmlns:a16="http://schemas.microsoft.com/office/drawing/2014/main" id="{E5E5485D-C26A-455D-B35F-70A1D16D1DAC}"/>
              </a:ext>
            </a:extLst>
          </p:cNvPr>
          <p:cNvSpPr>
            <a:spLocks noGrp="1"/>
          </p:cNvSpPr>
          <p:nvPr>
            <p:ph idx="1"/>
          </p:nvPr>
        </p:nvSpPr>
        <p:spPr>
          <a:xfrm>
            <a:off x="838200" y="1485900"/>
            <a:ext cx="10515600" cy="4691063"/>
          </a:xfrm>
        </p:spPr>
        <p:txBody>
          <a:bodyPr/>
          <a:lstStyle/>
          <a:p>
            <a:pPr marL="0" indent="0">
              <a:buNone/>
            </a:pPr>
            <a:r>
              <a:rPr lang="en-US" b="1" dirty="0">
                <a:latin typeface="Times New Roman" panose="02020603050405020304" pitchFamily="18" charset="0"/>
                <a:cs typeface="Times New Roman" panose="02020603050405020304" pitchFamily="18" charset="0"/>
              </a:rPr>
              <a:t>As the interviewer</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Build rapport</a:t>
            </a:r>
          </a:p>
          <a:p>
            <a:pPr>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Prepare in advance</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Create a comfortable environment</a:t>
            </a:r>
          </a:p>
          <a:p>
            <a:pPr>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Active listenin</a:t>
            </a:r>
            <a:r>
              <a:rPr lang="en-US" dirty="0">
                <a:latin typeface="Times New Roman" panose="02020603050405020304" pitchFamily="18" charset="0"/>
                <a:cs typeface="Times New Roman" panose="02020603050405020304" pitchFamily="18" charset="0"/>
              </a:rPr>
              <a:t>g</a:t>
            </a:r>
            <a:endParaRPr lang="en-US"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Provide clear information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ake notes and rate candidates objectively</a:t>
            </a:r>
          </a:p>
          <a:p>
            <a:pPr>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Follow up and provide feedback</a:t>
            </a:r>
          </a:p>
          <a:p>
            <a:pPr marL="0" indent="0">
              <a:buNone/>
            </a:pPr>
            <a:endParaRPr lang="en-US" dirty="0"/>
          </a:p>
          <a:p>
            <a:endParaRPr lang="en-US" dirty="0"/>
          </a:p>
        </p:txBody>
      </p:sp>
    </p:spTree>
    <p:extLst>
      <p:ext uri="{BB962C8B-B14F-4D97-AF65-F5344CB8AC3E}">
        <p14:creationId xmlns:p14="http://schemas.microsoft.com/office/powerpoint/2010/main" val="3006252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2E36EB-4444-4F5C-BCE2-9C7D7E045FFF}"/>
              </a:ext>
            </a:extLst>
          </p:cNvPr>
          <p:cNvSpPr>
            <a:spLocks noGrp="1"/>
          </p:cNvSpPr>
          <p:nvPr>
            <p:ph idx="1"/>
          </p:nvPr>
        </p:nvSpPr>
        <p:spPr>
          <a:xfrm>
            <a:off x="838200" y="302079"/>
            <a:ext cx="10515600" cy="5874884"/>
          </a:xfrm>
        </p:spPr>
        <p:txBody>
          <a:bodyPr/>
          <a:lstStyle/>
          <a:p>
            <a:pPr marL="0" indent="0">
              <a:buNone/>
            </a:pPr>
            <a:r>
              <a:rPr lang="en-US" b="1" dirty="0">
                <a:latin typeface="Times New Roman" panose="02020603050405020304" pitchFamily="18" charset="0"/>
                <a:cs typeface="Times New Roman" panose="02020603050405020304" pitchFamily="18" charset="0"/>
              </a:rPr>
              <a:t>As the interviewee;</a:t>
            </a:r>
          </a:p>
          <a:p>
            <a:pPr>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Make enough Research on the company</a:t>
            </a:r>
          </a:p>
          <a:p>
            <a:pPr>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Review the job description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Prepare your answers</a:t>
            </a:r>
          </a:p>
          <a:p>
            <a:pPr>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Dress appropriately</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Arrive on time</a:t>
            </a:r>
          </a:p>
          <a:p>
            <a:pPr>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Make a positive first impression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Active listening</a:t>
            </a:r>
          </a:p>
          <a:p>
            <a:pPr>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Communicate effectively</a:t>
            </a:r>
            <a:r>
              <a:rPr lang="en-US" dirty="0">
                <a:latin typeface="Times New Roman" panose="02020603050405020304" pitchFamily="18" charset="0"/>
                <a:cs typeface="Times New Roman" panose="02020603050405020304" pitchFamily="18" charset="0"/>
              </a:rPr>
              <a:t>, be clear and avoid jargon</a:t>
            </a:r>
          </a:p>
          <a:p>
            <a:pPr>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Follow up with a thank-you note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3633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3BC5-E839-4FCD-A1AC-4A4A9C6453E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WRITING TIPS </a:t>
            </a:r>
          </a:p>
        </p:txBody>
      </p:sp>
      <p:sp>
        <p:nvSpPr>
          <p:cNvPr id="3" name="Content Placeholder 2">
            <a:extLst>
              <a:ext uri="{FF2B5EF4-FFF2-40B4-BE49-F238E27FC236}">
                <a16:creationId xmlns:a16="http://schemas.microsoft.com/office/drawing/2014/main" id="{E3274F9C-9125-4E85-A596-85F6B3D17520}"/>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Writing is the process of using written words to express ideas, convey information, or communicate a message. </a:t>
            </a:r>
          </a:p>
          <a:p>
            <a:r>
              <a:rPr lang="en-US" b="0" i="0" dirty="0">
                <a:effectLst/>
                <a:latin typeface="Times New Roman" panose="02020603050405020304" pitchFamily="18" charset="0"/>
                <a:cs typeface="Times New Roman" panose="02020603050405020304" pitchFamily="18" charset="0"/>
              </a:rPr>
              <a:t>It is a form of communication that allows individuals to communicate with others across time and distance</a:t>
            </a:r>
          </a:p>
          <a:p>
            <a:r>
              <a:rPr lang="en-US" b="0" i="0" dirty="0">
                <a:effectLst/>
                <a:latin typeface="Times New Roman" panose="02020603050405020304" pitchFamily="18" charset="0"/>
                <a:cs typeface="Times New Roman" panose="02020603050405020304" pitchFamily="18" charset="0"/>
              </a:rPr>
              <a:t>Effective writing allows you to express your thoughts, ideas, and messages clearly and persuasively</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29034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351EF-C01F-4C22-B824-628F61E35BEB}"/>
              </a:ext>
            </a:extLst>
          </p:cNvPr>
          <p:cNvSpPr>
            <a:spLocks noGrp="1"/>
          </p:cNvSpPr>
          <p:nvPr>
            <p:ph idx="1"/>
          </p:nvPr>
        </p:nvSpPr>
        <p:spPr>
          <a:xfrm>
            <a:off x="838200" y="375557"/>
            <a:ext cx="10515600" cy="5801406"/>
          </a:xfrm>
        </p:spPr>
        <p:txBody>
          <a:bodyPr/>
          <a:lstStyle/>
          <a:p>
            <a:r>
              <a:rPr lang="en-US" b="1" i="0" dirty="0">
                <a:effectLst/>
                <a:latin typeface="Times New Roman" panose="02020603050405020304" pitchFamily="18" charset="0"/>
                <a:cs typeface="Times New Roman" panose="02020603050405020304" pitchFamily="18" charset="0"/>
              </a:rPr>
              <a:t>Grammatical errors</a:t>
            </a:r>
            <a:r>
              <a:rPr lang="en-US" b="0" i="0" dirty="0">
                <a:effectLst/>
                <a:latin typeface="Times New Roman" panose="02020603050405020304" pitchFamily="18" charset="0"/>
                <a:cs typeface="Times New Roman" panose="02020603050405020304" pitchFamily="18" charset="0"/>
              </a:rPr>
              <a:t>: such as subject-verb agreement errors, incorrect verb tenses, or punctuation errors, can undermine the clarity and credibility of your writing</a:t>
            </a:r>
          </a:p>
          <a:p>
            <a:r>
              <a:rPr lang="en-US" b="1" i="0" dirty="0">
                <a:effectLst/>
                <a:latin typeface="Times New Roman" panose="02020603050405020304" pitchFamily="18" charset="0"/>
                <a:cs typeface="Times New Roman" panose="02020603050405020304" pitchFamily="18" charset="0"/>
              </a:rPr>
              <a:t>Spelling mistakes: </a:t>
            </a:r>
            <a:r>
              <a:rPr lang="en-US" b="0" i="0" dirty="0">
                <a:effectLst/>
                <a:latin typeface="Times New Roman" panose="02020603050405020304" pitchFamily="18" charset="0"/>
                <a:cs typeface="Times New Roman" panose="02020603050405020304" pitchFamily="18" charset="0"/>
              </a:rPr>
              <a:t>Spelling errors can create confusion and distract readers from your intended message. Relying solely on spell checkers may not catch all mistakes, so it's important to review your writing carefully for spelling errors</a:t>
            </a:r>
            <a:r>
              <a:rPr lang="en-US" b="0" i="0" dirty="0">
                <a:solidFill>
                  <a:srgbClr val="374151"/>
                </a:solidFill>
                <a:effectLst/>
                <a:latin typeface="Söhne"/>
              </a:rPr>
              <a:t>, </a:t>
            </a:r>
            <a:r>
              <a:rPr lang="en-US" b="0" i="0" dirty="0">
                <a:effectLst/>
                <a:latin typeface="Times New Roman" panose="02020603050405020304" pitchFamily="18" charset="0"/>
                <a:cs typeface="Times New Roman" panose="02020603050405020304" pitchFamily="18" charset="0"/>
              </a:rPr>
              <a:t>especially for commonly misspelled words or homophones.</a:t>
            </a:r>
          </a:p>
          <a:p>
            <a:r>
              <a:rPr lang="en-US" b="1" i="0" dirty="0">
                <a:effectLst/>
                <a:latin typeface="Times New Roman" panose="02020603050405020304" pitchFamily="18" charset="0"/>
                <a:cs typeface="Times New Roman" panose="02020603050405020304" pitchFamily="18" charset="0"/>
              </a:rPr>
              <a:t>Lack of clarity and conciseness</a:t>
            </a:r>
            <a:r>
              <a:rPr lang="en-US" b="0" i="0" dirty="0">
                <a:effectLst/>
                <a:latin typeface="Times New Roman" panose="02020603050405020304" pitchFamily="18" charset="0"/>
                <a:cs typeface="Times New Roman" panose="02020603050405020304" pitchFamily="18" charset="0"/>
              </a:rPr>
              <a:t>: Writing that is vague, wordy, or convoluted can make it difficult for readers to understand your message. Strive for clarity by using simple and direct language, avoiding unnecessary jargon or technical terms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25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36D15-38A7-44EC-86B6-514B7EEC42B4}"/>
              </a:ext>
            </a:extLst>
          </p:cNvPr>
          <p:cNvSpPr>
            <a:spLocks noGrp="1"/>
          </p:cNvSpPr>
          <p:nvPr>
            <p:ph idx="1"/>
          </p:nvPr>
        </p:nvSpPr>
        <p:spPr>
          <a:xfrm>
            <a:off x="838200" y="261257"/>
            <a:ext cx="10515600" cy="5915706"/>
          </a:xfrm>
        </p:spPr>
        <p:txBody>
          <a:bodyPr/>
          <a:lstStyle/>
          <a:p>
            <a:r>
              <a:rPr lang="en-US" b="1" i="0" dirty="0">
                <a:effectLst/>
                <a:latin typeface="Times New Roman" panose="02020603050405020304" pitchFamily="18" charset="0"/>
                <a:cs typeface="Times New Roman" panose="02020603050405020304" pitchFamily="18" charset="0"/>
              </a:rPr>
              <a:t>Lack of clarity and conciseness</a:t>
            </a:r>
            <a:r>
              <a:rPr lang="en-US" b="0" i="0" dirty="0">
                <a:effectLst/>
                <a:latin typeface="Times New Roman" panose="02020603050405020304" pitchFamily="18" charset="0"/>
                <a:cs typeface="Times New Roman" panose="02020603050405020304" pitchFamily="18" charset="0"/>
              </a:rPr>
              <a:t>: Writing that is vague, wordy, or convoluted can make it difficult for readers to understand your message. Strive for clarity by using simple and direct language, avoiding unnecessary jargon or technical terms, and being concise in your expression of ideas.</a:t>
            </a:r>
          </a:p>
          <a:p>
            <a:pPr algn="l"/>
            <a:r>
              <a:rPr lang="en-US" b="1" i="0" dirty="0">
                <a:effectLst/>
                <a:latin typeface="Times New Roman" panose="02020603050405020304" pitchFamily="18" charset="0"/>
                <a:cs typeface="Times New Roman" panose="02020603050405020304" pitchFamily="18" charset="0"/>
              </a:rPr>
              <a:t>Poor organization and structure</a:t>
            </a:r>
            <a:r>
              <a:rPr lang="en-US" b="0" i="0" dirty="0">
                <a:effectLst/>
                <a:latin typeface="Times New Roman" panose="02020603050405020304" pitchFamily="18" charset="0"/>
                <a:cs typeface="Times New Roman" panose="02020603050405020304" pitchFamily="18" charset="0"/>
              </a:rPr>
              <a:t>: Lack of proper organization can make your writing appear disjointed and difficult to follow. Ensure that your writing has a clear introduction, body, and conclusion, and that your ideas flow logically from one paragraph to the next.</a:t>
            </a:r>
          </a:p>
          <a:p>
            <a:pPr algn="l"/>
            <a:r>
              <a:rPr lang="en-US" b="1" i="0" dirty="0">
                <a:effectLst/>
                <a:latin typeface="Times New Roman" panose="02020603050405020304" pitchFamily="18" charset="0"/>
                <a:cs typeface="Times New Roman" panose="02020603050405020304" pitchFamily="18" charset="0"/>
              </a:rPr>
              <a:t>Lack of audience awareness</a:t>
            </a:r>
            <a:r>
              <a:rPr lang="en-US" b="0" i="0" dirty="0">
                <a:effectLst/>
                <a:latin typeface="Times New Roman" panose="02020603050405020304" pitchFamily="18" charset="0"/>
                <a:cs typeface="Times New Roman" panose="02020603050405020304" pitchFamily="18" charset="0"/>
              </a:rPr>
              <a:t>: Failing to consider your audience's needs and expectations can lead to miscommunication. Tailor your writing to your specific audience, using language and examples that are relevant and relatable to them.</a:t>
            </a:r>
          </a:p>
        </p:txBody>
      </p:sp>
    </p:spTree>
    <p:extLst>
      <p:ext uri="{BB962C8B-B14F-4D97-AF65-F5344CB8AC3E}">
        <p14:creationId xmlns:p14="http://schemas.microsoft.com/office/powerpoint/2010/main" val="581370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024EA7-6A98-4DCC-BD65-B82B743D1E61}"/>
              </a:ext>
            </a:extLst>
          </p:cNvPr>
          <p:cNvSpPr>
            <a:spLocks noGrp="1"/>
          </p:cNvSpPr>
          <p:nvPr>
            <p:ph idx="1"/>
          </p:nvPr>
        </p:nvSpPr>
        <p:spPr>
          <a:xfrm>
            <a:off x="838200" y="261257"/>
            <a:ext cx="10515600" cy="5915706"/>
          </a:xfrm>
        </p:spPr>
        <p:txBody>
          <a:bodyPr/>
          <a:lstStyle/>
          <a:p>
            <a:pPr algn="l"/>
            <a:r>
              <a:rPr lang="en-US" b="1" i="0" dirty="0">
                <a:effectLst/>
                <a:latin typeface="Times New Roman" panose="02020603050405020304" pitchFamily="18" charset="0"/>
                <a:cs typeface="Times New Roman" panose="02020603050405020304" pitchFamily="18" charset="0"/>
              </a:rPr>
              <a:t>Inconsistent style and tone</a:t>
            </a:r>
            <a:r>
              <a:rPr lang="en-US" b="0" i="0" dirty="0">
                <a:effectLst/>
                <a:latin typeface="Times New Roman" panose="02020603050405020304" pitchFamily="18" charset="0"/>
                <a:cs typeface="Times New Roman" panose="02020603050405020304" pitchFamily="18" charset="0"/>
              </a:rPr>
              <a:t>: Inconsistent use of style and tone can make your writing appear unprofessional or confusing. Maintain a consistent style and tone throughout your piece, whether it's formal, informal, persuasive, or informative.</a:t>
            </a:r>
          </a:p>
          <a:p>
            <a:pPr algn="l"/>
            <a:r>
              <a:rPr lang="en-US" b="1" i="0" dirty="0">
                <a:effectLst/>
                <a:latin typeface="Times New Roman" panose="02020603050405020304" pitchFamily="18" charset="0"/>
                <a:cs typeface="Times New Roman" panose="02020603050405020304" pitchFamily="18" charset="0"/>
              </a:rPr>
              <a:t>Weak or vague language</a:t>
            </a:r>
            <a:r>
              <a:rPr lang="en-US" b="0" i="0" dirty="0">
                <a:effectLst/>
                <a:latin typeface="Times New Roman" panose="02020603050405020304" pitchFamily="18" charset="0"/>
                <a:cs typeface="Times New Roman" panose="02020603050405020304" pitchFamily="18" charset="0"/>
              </a:rPr>
              <a:t>: Using weak or vague language can weaken the impact of your writing. Be specific and precise in your choice of words, and use descriptive language and concrete examples to enhance clarity and engagement.</a:t>
            </a:r>
          </a:p>
          <a:p>
            <a:pPr algn="l"/>
            <a:r>
              <a:rPr lang="en-US" b="1" i="0" dirty="0">
                <a:effectLst/>
                <a:latin typeface="Times New Roman" panose="02020603050405020304" pitchFamily="18" charset="0"/>
                <a:cs typeface="Times New Roman" panose="02020603050405020304" pitchFamily="18" charset="0"/>
              </a:rPr>
              <a:t>Lack of proofreading and editing</a:t>
            </a:r>
            <a:r>
              <a:rPr lang="en-US" b="0" i="0" dirty="0">
                <a:effectLst/>
                <a:latin typeface="Times New Roman" panose="02020603050405020304" pitchFamily="18" charset="0"/>
                <a:cs typeface="Times New Roman" panose="02020603050405020304" pitchFamily="18" charset="0"/>
              </a:rPr>
              <a:t>: Failing to thoroughly proofread and edit your writing can result in errors and inconsistencies. Always take the time to review your work, checking for grammar, spelling, and punctuation mistakes, as well as overall coherence and organization</a:t>
            </a:r>
            <a:r>
              <a:rPr lang="en-US" b="0" i="0" dirty="0">
                <a:effectLst/>
                <a:latin typeface="Söhne"/>
              </a:rPr>
              <a:t>.</a:t>
            </a:r>
          </a:p>
        </p:txBody>
      </p:sp>
    </p:spTree>
    <p:extLst>
      <p:ext uri="{BB962C8B-B14F-4D97-AF65-F5344CB8AC3E}">
        <p14:creationId xmlns:p14="http://schemas.microsoft.com/office/powerpoint/2010/main" val="2043774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841</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Söhne</vt:lpstr>
      <vt:lpstr>Times New Roman</vt:lpstr>
      <vt:lpstr>Wingdings</vt:lpstr>
      <vt:lpstr>Office Theme</vt:lpstr>
      <vt:lpstr>INTERVIEWS AND WRITING IN COMMUNICATION</vt:lpstr>
      <vt:lpstr>PowerPoint Presentation</vt:lpstr>
      <vt:lpstr>PowerPoint Presentation</vt:lpstr>
      <vt:lpstr>Tips of interviewing</vt:lpstr>
      <vt:lpstr>PowerPoint Presentation</vt:lpstr>
      <vt:lpstr>WRITING TIPS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INTERVIEWS IN COMMUNICATION</dc:title>
  <dc:creator>hp</dc:creator>
  <cp:lastModifiedBy>hp</cp:lastModifiedBy>
  <cp:revision>11</cp:revision>
  <dcterms:created xsi:type="dcterms:W3CDTF">2023-06-26T11:50:55Z</dcterms:created>
  <dcterms:modified xsi:type="dcterms:W3CDTF">2023-06-26T13:52:18Z</dcterms:modified>
</cp:coreProperties>
</file>