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F767EB-8978-4078-B6DC-7BDC623827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>
        <p:scale>
          <a:sx n="67" d="100"/>
          <a:sy n="6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F60B-2B8B-7F71-531D-3D58ED121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6D954-45CB-9F7B-2DAE-AA0E98262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A71E-2786-3C27-E539-0C4819DC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18EB-1469-EAF6-CC8F-65022C5D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6FDE-DCA9-12AB-D5BC-B2954BFE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6823-8BDA-C9A1-BF48-2C1D7856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B3DA8-6A7A-903A-D2FB-65264044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9C2CB-F7CC-26FD-1770-FF5A85FC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C415A-D7C3-1DC3-E1DE-54E7A4FB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B5D0-02EF-4FF1-2FCD-6F4D46B5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A26BE-F49D-E865-AC88-126A2EB5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75EF2-7C8E-4163-F637-3C162BBB5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EDE3-1D58-5D21-0079-9E0B13DA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5D64-2BFF-8AE3-A9E9-EED02D5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42D3-767D-763C-134F-6E711F2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0FC-F186-045F-ACA3-565EBDA8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D8CE-7DC7-8786-99BD-65A980FD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07B8-D88C-624D-0B58-4FA28736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3384-2EDC-48D6-EF23-903F97CC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F0D4-8605-5E74-9A1C-2D8D5B80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D7C3-6740-8214-A8D9-BBEC859C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A850-173F-5025-C495-107478B4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21EF-C456-6AB0-D23C-F3ADDA78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44C5-30A3-EF25-CBCB-0B68A0B0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7DEB-E0BB-A9DE-4FF4-4AEF31B0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1B45-B92A-236F-D992-A414A8A1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598C-C704-FA20-2A64-9E46BEF89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B33B9-9C41-A46E-00FF-08AE7DF2C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A65E8-4906-9051-3CB8-ED6CD26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D75E6-D5C5-CF3E-A637-1D122BE3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4271-0F8D-7A58-B353-F4599D91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A2A7-A1F2-A249-5797-6931A0EA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2EB89-FDCB-3EB9-772C-1689CAFB0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E18C7-7343-808C-BF23-7C3A48CE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14117-D408-8D0F-38DA-84E5708D8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0AE7-D5BA-C546-39D9-879B19A0A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12BFB-1DB7-D7FC-0A2D-035E6A88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6AF69-070E-1AEE-7019-35115715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97B49-23D5-0216-E619-47376A8D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565-1F42-18F1-DC45-30E377C1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21284-2F65-0D34-5C6D-C9D56A42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1A48E-ECAA-0BBD-821D-DE7C1F17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7C35A-25A5-1598-4AC4-60D6F12D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9E260-C9FB-5424-2BDE-C01161CF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FEEF3-582A-13CC-140F-D5D2E5D1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086B-2203-2C35-6BD1-558AF1E4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DF06-49B0-DF07-04E9-ED61E093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8000-C927-0935-BFFC-859EA86C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27C9-0C35-DFC1-ADAE-DB3BBE1F3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83FC7-E71C-F6A2-17FB-770FB78D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2C556-8626-3B85-7516-1B0D4E99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A417-025D-1140-5449-73834708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9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C194-CD57-206D-A97F-90256B12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E5BF7-AC35-49F5-067E-80B08AAD8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19633-33D8-41E5-65B1-65AFEAEB9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713D-6296-F29E-AD9D-74777E69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32538-7392-75A1-6663-C070ECE9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1939-B24E-BCD8-27DC-FADFAC3B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3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2E610-CC07-7562-C401-3444DCB2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30A39-C265-8C30-1136-97B59A7C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2893-B863-178A-D578-BC8EAFEA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8426-CFDD-4962-AB4F-43A1FA7BD9E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EE56-9169-DA0F-5597-E8F455131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F628-01C7-4AE3-24CD-BFA35488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BF66-85A8-43E5-A1DF-91023982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5F58-768D-D8DD-3682-262F15CA2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2111F-8DDF-804E-9FFE-60368FEA3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034F-AE6D-F71B-61CD-08208D01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186113" cy="7858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1BCD-8943-AC13-CA5F-2DE52658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85813"/>
            <a:ext cx="11430000" cy="607218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300"/>
              </a:spcAft>
              <a:buNone/>
            </a:pPr>
            <a:r>
              <a:rPr lang="en-US" sz="2000" b="1" i="0" dirty="0">
                <a:effectLst/>
                <a:cs typeface="Times New Roman" panose="02020603050405020304" pitchFamily="18" charset="0"/>
              </a:rPr>
              <a:t>What is Heat Transfer?</a:t>
            </a:r>
            <a:endParaRPr lang="en-US" sz="20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300"/>
              </a:spcAft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Heat transfer is the movement of thermal energy from one </a:t>
            </a:r>
          </a:p>
          <a:p>
            <a:pPr marL="0" indent="0" algn="just">
              <a:lnSpc>
                <a:spcPct val="150000"/>
              </a:lnSpc>
              <a:spcAft>
                <a:spcPts val="300"/>
              </a:spcAft>
              <a:buNone/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    object or material to another, driven by temperature differences.</a:t>
            </a:r>
          </a:p>
          <a:p>
            <a:pPr algn="just">
              <a:lnSpc>
                <a:spcPct val="150000"/>
              </a:lnSpc>
              <a:spcAft>
                <a:spcPts val="300"/>
              </a:spcAft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It occurs through three primary mechanisms: </a:t>
            </a:r>
            <a:r>
              <a:rPr lang="en-US" sz="2000" b="1" i="0" dirty="0">
                <a:effectLst/>
                <a:cs typeface="Times New Roman" panose="02020603050405020304" pitchFamily="18" charset="0"/>
              </a:rPr>
              <a:t>conduction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, </a:t>
            </a:r>
            <a:r>
              <a:rPr lang="en-US" sz="2000" b="1" i="0" dirty="0">
                <a:effectLst/>
                <a:cs typeface="Times New Roman" panose="02020603050405020304" pitchFamily="18" charset="0"/>
              </a:rPr>
              <a:t>convection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, and </a:t>
            </a:r>
            <a:r>
              <a:rPr lang="en-US" sz="2000" b="1" i="0" dirty="0">
                <a:effectLst/>
                <a:cs typeface="Times New Roman" panose="02020603050405020304" pitchFamily="18" charset="0"/>
              </a:rPr>
              <a:t>radiation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i="0" dirty="0">
                <a:effectLst/>
                <a:cs typeface="Times New Roman" panose="02020603050405020304" pitchFamily="18" charset="0"/>
              </a:rPr>
              <a:t>What are Multidimensional Systems?</a:t>
            </a:r>
            <a:endParaRPr lang="en-US" sz="20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Multidimensional systems involve heat transfer in more than one spatial dimension (2D or 3D).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Examples: Heat flow in a rectangular plate (2D) or a cylindrical rod (3D), Heat exchangers.</a:t>
            </a:r>
          </a:p>
          <a:p>
            <a:pPr marL="0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i="0" dirty="0">
                <a:effectLst/>
                <a:cs typeface="Times New Roman" panose="02020603050405020304" pitchFamily="18" charset="0"/>
              </a:rPr>
              <a:t>Why Study Multidimensional Heat Transfer?</a:t>
            </a:r>
            <a:endParaRPr lang="en-US" sz="20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Many real-world applications involve complex geometries and multidimensional heat flow.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effectLst/>
                <a:cs typeface="Times New Roman" panose="02020603050405020304" pitchFamily="18" charset="0"/>
              </a:rPr>
              <a:t>Understanding these systems is critical for designing efficient thermal management solutions in engineering, energy systems, and environmental studies.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D37AF-F002-D50B-8571-851F5B49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813" y="-1"/>
            <a:ext cx="3727597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1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C585-FD18-1DA1-8A37-CB145F5A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01025" cy="115728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Heat Transfer In Multidimensional Systems: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2C52-C09D-3FD2-E2AA-04285578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2874" y="967739"/>
            <a:ext cx="9912793" cy="5890260"/>
          </a:xfrm>
        </p:spPr>
        <p:txBody>
          <a:bodyPr>
            <a:normAutofit fontScale="70000" lnSpcReduction="20000"/>
          </a:bodyPr>
          <a:lstStyle/>
          <a:p>
            <a:pPr marL="0" indent="0" algn="just" defTabSz="1097280">
              <a:lnSpc>
                <a:spcPct val="120000"/>
              </a:lnSpc>
              <a:spcAft>
                <a:spcPts val="300"/>
              </a:spcAft>
              <a:buNone/>
              <a:tabLst>
                <a:tab pos="1097280" algn="l"/>
              </a:tabLst>
            </a:pPr>
            <a:r>
              <a:rPr lang="en-US" sz="2900" b="1" i="0" dirty="0">
                <a:effectLst/>
              </a:rPr>
              <a:t>   What Makes It Multidimensional?</a:t>
            </a:r>
            <a:endParaRPr lang="en-US" sz="2900" b="0" i="0" dirty="0">
              <a:effectLst/>
            </a:endParaRPr>
          </a:p>
          <a:p>
            <a:pPr marL="742950" lvl="1" indent="-285750" algn="just" defTabSz="109728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  <a:tabLst>
                <a:tab pos="1097280" algn="l"/>
              </a:tabLst>
            </a:pPr>
            <a:r>
              <a:rPr lang="en-US" sz="2900" b="0" i="0" dirty="0">
                <a:effectLst/>
              </a:rPr>
              <a:t>Heat flows in </a:t>
            </a:r>
            <a:r>
              <a:rPr lang="en-US" sz="2900" b="1" i="0" dirty="0">
                <a:effectLst/>
              </a:rPr>
              <a:t>multiple directions</a:t>
            </a:r>
            <a:r>
              <a:rPr lang="en-US" sz="2900" b="0" i="0" dirty="0">
                <a:effectLst/>
              </a:rPr>
              <a:t> (x, y, z) simultaneously.</a:t>
            </a:r>
          </a:p>
          <a:p>
            <a:pPr marL="742950" lvl="1" indent="-285750" algn="just" defTabSz="109728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  <a:tabLst>
                <a:tab pos="1097280" algn="l"/>
              </a:tabLst>
            </a:pPr>
            <a:r>
              <a:rPr lang="en-US" sz="2900" b="0" i="0" dirty="0">
                <a:effectLst/>
              </a:rPr>
              <a:t>Example: Heat spreading through a metal plate or</a:t>
            </a:r>
          </a:p>
          <a:p>
            <a:pPr marL="457200" lvl="1" indent="0" algn="just" defTabSz="1097280">
              <a:lnSpc>
                <a:spcPct val="120000"/>
              </a:lnSpc>
              <a:spcBef>
                <a:spcPts val="300"/>
              </a:spcBef>
              <a:buNone/>
              <a:tabLst>
                <a:tab pos="1097280" algn="l"/>
              </a:tabLst>
            </a:pPr>
            <a:r>
              <a:rPr lang="en-US" sz="2900" b="0" i="0" dirty="0">
                <a:effectLst/>
              </a:rPr>
              <a:t>     radiating from a cylindrical heater.</a:t>
            </a:r>
          </a:p>
          <a:p>
            <a:pPr marL="0" indent="0" algn="just" defTabSz="109728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1097280" algn="l"/>
              </a:tabLst>
            </a:pPr>
            <a:r>
              <a:rPr lang="en-US" sz="2900" b="1" i="0" dirty="0">
                <a:effectLst/>
              </a:rPr>
              <a:t>   Why Does It Matter?</a:t>
            </a:r>
            <a:endParaRPr lang="en-US" sz="2900" b="0" i="0" dirty="0">
              <a:effectLst/>
            </a:endParaRPr>
          </a:p>
          <a:p>
            <a:pPr marL="742950" lvl="1" indent="-285750" algn="just" defTabSz="109728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1097280" algn="l"/>
              </a:tabLst>
            </a:pPr>
            <a:r>
              <a:rPr lang="en-US" sz="2900" b="0" i="0" dirty="0">
                <a:effectLst/>
              </a:rPr>
              <a:t>Real-world systems are rarely 1D:</a:t>
            </a:r>
          </a:p>
          <a:p>
            <a:pPr marL="1143000" lvl="2" indent="-228600" algn="just" defTabSz="109728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  <a:tabLst>
                <a:tab pos="1097280" algn="l"/>
              </a:tabLst>
            </a:pPr>
            <a:r>
              <a:rPr lang="en-US" sz="2900" b="1" i="0" dirty="0">
                <a:effectLst/>
              </a:rPr>
              <a:t>Electronics Cooling</a:t>
            </a:r>
            <a:r>
              <a:rPr lang="en-US" sz="2900" b="0" i="0" dirty="0">
                <a:effectLst/>
              </a:rPr>
              <a:t>: Heat spreads across a chip and into heat sinks.</a:t>
            </a:r>
          </a:p>
          <a:p>
            <a:pPr marL="1143000" lvl="2" indent="-228600" algn="just" defTabSz="109728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  <a:tabLst>
                <a:tab pos="1097280" algn="l"/>
              </a:tabLst>
            </a:pPr>
            <a:r>
              <a:rPr lang="en-US" sz="2900" b="1" i="0" dirty="0">
                <a:effectLst/>
              </a:rPr>
              <a:t>HVAC Systems</a:t>
            </a:r>
            <a:r>
              <a:rPr lang="en-US" sz="2900" b="0" i="0" dirty="0">
                <a:effectLst/>
              </a:rPr>
              <a:t>: Heat transfers through ducts and rooms in 3D.</a:t>
            </a:r>
          </a:p>
          <a:p>
            <a:pPr marL="1143000" lvl="2" indent="-228600" algn="just" defTabSz="109728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  <a:tabLst>
                <a:tab pos="1097280" algn="l"/>
              </a:tabLst>
            </a:pPr>
            <a:r>
              <a:rPr lang="en-US" sz="2900" b="1" i="0" dirty="0">
                <a:effectLst/>
              </a:rPr>
              <a:t>Industrial Processes</a:t>
            </a:r>
            <a:r>
              <a:rPr lang="en-US" sz="2900" b="0" i="0" dirty="0">
                <a:effectLst/>
              </a:rPr>
              <a:t>: Heat exchangers and reactors involve complex geometries.</a:t>
            </a:r>
          </a:p>
          <a:p>
            <a:pPr marL="0" indent="0" algn="just" defTabSz="109728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1097280" algn="l"/>
              </a:tabLst>
            </a:pPr>
            <a:r>
              <a:rPr lang="en-US" sz="2900" b="1" i="0" dirty="0">
                <a:effectLst/>
              </a:rPr>
              <a:t>   How Do We Analyze It?</a:t>
            </a:r>
            <a:endParaRPr lang="en-US" sz="2900" b="0" i="0" dirty="0">
              <a:effectLst/>
            </a:endParaRPr>
          </a:p>
          <a:p>
            <a:pPr marL="742950" lvl="1" indent="-285750" algn="just" defTabSz="109728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  <a:tabLst>
                <a:tab pos="1097280" algn="l"/>
              </a:tabLst>
            </a:pPr>
            <a:r>
              <a:rPr lang="en-US" sz="2900" b="1" i="0" dirty="0">
                <a:effectLst/>
              </a:rPr>
              <a:t>Numerical Methods</a:t>
            </a:r>
            <a:r>
              <a:rPr lang="en-US" sz="2900" b="0" i="0" dirty="0">
                <a:effectLst/>
              </a:rPr>
              <a:t>: Finite Element Analysis (FEA) or Computational Fluid Dynamics (CFD).</a:t>
            </a:r>
          </a:p>
          <a:p>
            <a:pPr marL="742950" lvl="1" indent="-285750" algn="just" defTabSz="109728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  <a:tabLst>
                <a:tab pos="1097280" algn="l"/>
              </a:tabLst>
            </a:pPr>
            <a:r>
              <a:rPr lang="en-US" sz="2900" b="1" i="0" dirty="0">
                <a:effectLst/>
              </a:rPr>
              <a:t>Visualization Tools</a:t>
            </a:r>
            <a:r>
              <a:rPr lang="en-US" sz="2900" b="0" i="0" dirty="0">
                <a:effectLst/>
              </a:rPr>
              <a:t>: Temperature contours, heat flux vectors, and 3D simulations.</a:t>
            </a:r>
          </a:p>
          <a:p>
            <a:pPr marL="0" indent="0" algn="just" defTabSz="109728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1097280" algn="l"/>
              </a:tabLst>
            </a:pPr>
            <a:r>
              <a:rPr lang="en-US" sz="2900" b="1" i="0" dirty="0">
                <a:effectLst/>
              </a:rPr>
              <a:t>   Did You Know?</a:t>
            </a:r>
            <a:endParaRPr lang="en-US" sz="2900" b="0" i="0" dirty="0">
              <a:effectLst/>
            </a:endParaRPr>
          </a:p>
          <a:p>
            <a:pPr marL="731520" lvl="1" indent="-285750" algn="just" defTabSz="109728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1097280" algn="l"/>
              </a:tabLst>
            </a:pPr>
            <a:r>
              <a:rPr lang="en-US" sz="2900" b="0" i="0" dirty="0">
                <a:effectLst/>
              </a:rPr>
              <a:t>Multidimensional heat transfer is critical in designing everything from </a:t>
            </a:r>
            <a:r>
              <a:rPr lang="en-US" sz="2900" b="1" i="0" dirty="0">
                <a:effectLst/>
              </a:rPr>
              <a:t>spacecraft heat shields</a:t>
            </a:r>
            <a:r>
              <a:rPr lang="en-US" sz="2900" b="0" i="0" dirty="0">
                <a:effectLst/>
              </a:rPr>
              <a:t> to </a:t>
            </a:r>
            <a:r>
              <a:rPr lang="en-US" sz="2900" b="1" i="0" dirty="0">
                <a:effectLst/>
              </a:rPr>
              <a:t>energy-efficient buildings</a:t>
            </a:r>
            <a:r>
              <a:rPr lang="en-US" sz="2900" b="0" i="0" dirty="0">
                <a:effectLst/>
              </a:rPr>
              <a:t>.</a:t>
            </a:r>
          </a:p>
          <a:p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D1651D-694E-4162-3150-DC72C50E7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38" y="967739"/>
            <a:ext cx="5148261" cy="2130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BBAAC-94B0-3F81-1207-92048EC29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28" y="3747136"/>
            <a:ext cx="1970659" cy="197065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DA8FBF-9831-16BB-FB98-BA2C85356F3C}"/>
              </a:ext>
            </a:extLst>
          </p:cNvPr>
          <p:cNvSpPr/>
          <p:nvPr/>
        </p:nvSpPr>
        <p:spPr>
          <a:xfrm>
            <a:off x="10429875" y="4872038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FF423B-56E1-C05C-0792-7657EEC412D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501063" y="3300414"/>
            <a:ext cx="1970659" cy="161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0CC4A5-D296-18EF-9C2F-E42A45112A65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10673778" y="3300414"/>
            <a:ext cx="1066800" cy="161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3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E972-04CB-7EDE-86DF-0ED7A475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701338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infinite rectangular bar can be formed from two infinite plates of thickness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2L1 and 2L2, respectively.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solution for a three-dimensional block may be expressed as a product of three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infinite-plate solutions for plates having the thickness of the three  sides of the block.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solution for a cylinder of finite length could be expressed as a product of solutions of the infinite cylinder and an  infinite plate</a:t>
            </a:r>
            <a:endParaRPr lang="en-US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Combinations could also be made with the infinite-cylinder and infinite plate solutions to obtain temperature  distributions in semi-infinite bars and cylinders.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</a:rPr>
              <a:t>To &amp; Qo = center temperature &amp; Heat 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For a multidimensional body formed by intersection of three one-dimensional systems, the heat loss is given by.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C88D1-78B6-9760-D0CA-B323F121B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07" y="298564"/>
            <a:ext cx="3161794" cy="2395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9F92F-375E-D215-4D34-4BB2FE490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15" y="1205262"/>
            <a:ext cx="4360569" cy="531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632912-6B8B-8958-696D-E795FBB78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15" y="4829494"/>
            <a:ext cx="3932477" cy="57158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CC26B3-9594-6D09-257D-5BEF412AE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20" y="3807466"/>
            <a:ext cx="1378246" cy="2075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84E191-9B8E-CCD2-090D-8654C2C11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153" y="6011077"/>
            <a:ext cx="7278116" cy="57158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2909D5-BB17-EA57-ACD9-D17721538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89" y="1205262"/>
            <a:ext cx="661846" cy="581969"/>
          </a:xfrm>
          <a:prstGeom prst="rect">
            <a:avLst/>
          </a:prstGeom>
        </p:spPr>
      </p:pic>
      <p:sp>
        <p:nvSpPr>
          <p:cNvPr id="20" name="Equals 19">
            <a:extLst>
              <a:ext uri="{FF2B5EF4-FFF2-40B4-BE49-F238E27FC236}">
                <a16:creationId xmlns:a16="http://schemas.microsoft.com/office/drawing/2014/main" id="{A60F9341-D375-D7B2-978F-5B137F9906C4}"/>
              </a:ext>
            </a:extLst>
          </p:cNvPr>
          <p:cNvSpPr/>
          <p:nvPr/>
        </p:nvSpPr>
        <p:spPr>
          <a:xfrm>
            <a:off x="3631535" y="1363248"/>
            <a:ext cx="208454" cy="26599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7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3CE1-BBAE-2BB6-E308-FF2C7298B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28599"/>
            <a:ext cx="11672888" cy="6429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Example: </a:t>
            </a:r>
            <a:r>
              <a:rPr lang="en-US" sz="2400" dirty="0"/>
              <a:t>A semi-infinite aluminum cylinder 5 cm in diameter is initially at a uniform temperature of 200◦C. It is suddenly subjected to a convection boundary condition at 70◦C with h = 525 W/m^2 · ◦C. Calculate the temperatures at the axis and surface of the cylinder 10 cm from the end 1 min after exposure to the environment.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This problem requires a combination of solutions for the infinite cylinder and semi-infinite slab in accordance with Figure 4-18e. For the slab we have: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</a:rPr>
              <a:t>x = 10 cm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</a:rPr>
              <a:t> α = 8.4 × 10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^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</a:rPr>
              <a:t>−5 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^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</a:rPr>
              <a:t>2 /s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</a:rPr>
              <a:t> k = 215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</a:rPr>
              <a:t>W/m · ◦C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 To find Solution for infinite Cylinder , we use Chart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4-8</a:t>
            </a:r>
            <a:r>
              <a:rPr lang="en-US" sz="2000" dirty="0">
                <a:solidFill>
                  <a:srgbClr val="FF0000"/>
                </a:solidFill>
              </a:rPr>
              <a:t> ,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4-11</a:t>
            </a:r>
            <a:r>
              <a:rPr lang="en-US" sz="2000" dirty="0">
                <a:solidFill>
                  <a:srgbClr val="FF0000"/>
                </a:solidFill>
              </a:rPr>
              <a:t>   to find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X-axis</a:t>
            </a:r>
            <a:r>
              <a:rPr lang="en-US" sz="2000" dirty="0">
                <a:solidFill>
                  <a:srgbClr val="FF0000"/>
                </a:solidFill>
              </a:rPr>
              <a:t> ,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Curv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-eq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To find Solution for Semi infinite Solid , we use Chart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4-5 </a:t>
            </a:r>
            <a:r>
              <a:rPr lang="en-US" sz="2000" dirty="0">
                <a:solidFill>
                  <a:srgbClr val="FF0000"/>
                </a:solidFill>
              </a:rPr>
              <a:t>to find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X-axis</a:t>
            </a:r>
            <a:r>
              <a:rPr lang="en-US" sz="2000" dirty="0">
                <a:solidFill>
                  <a:srgbClr val="FF0000"/>
                </a:solidFill>
              </a:rPr>
              <a:t> ,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Curv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-eq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2C203-DB8D-FFA4-AAB0-25D71E3F8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94" y="3789871"/>
            <a:ext cx="1624106" cy="28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22E6-2E17-E35F-F57D-67152F30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76913" cy="9779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Transient Numerical Method :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E4F1-683F-FC6F-AB13-B796D320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143000"/>
            <a:ext cx="10901362" cy="552926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Inter"/>
              </a:rPr>
              <a:t>Heisler Charts</a:t>
            </a:r>
            <a:r>
              <a:rPr lang="en-US" sz="2400" b="0" i="0">
                <a:effectLst/>
                <a:latin typeface="Inter"/>
              </a:rPr>
              <a:t>: Useful for temperature calculations in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 b="0" i="0">
                <a:effectLst/>
                <a:latin typeface="Inter"/>
              </a:rPr>
              <a:t> regular-shaped solids under transient heat flow conditions.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Inter"/>
              </a:rPr>
              <a:t>Limitations</a:t>
            </a:r>
            <a:r>
              <a:rPr lang="en-US" sz="2400" b="0" i="0">
                <a:effectLst/>
                <a:latin typeface="Inter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ter"/>
              </a:rPr>
              <a:t>Many practical geometries do not fit standard categories.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ter"/>
              </a:rPr>
              <a:t>Boundary conditions often vary with time, complicating solutions.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Inter"/>
              </a:rPr>
              <a:t>Mathematical Challenges</a:t>
            </a:r>
            <a:r>
              <a:rPr lang="en-US" sz="2400" b="0" i="0">
                <a:effectLst/>
                <a:latin typeface="Inter"/>
              </a:rPr>
              <a:t>: Complex shapes and transient boundary conditions may make analytical solutions impossible.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Inter"/>
              </a:rPr>
              <a:t>Solution</a:t>
            </a:r>
            <a:r>
              <a:rPr lang="en-US" sz="2400" b="0" i="0">
                <a:effectLst/>
                <a:latin typeface="Inter"/>
              </a:rPr>
              <a:t>: Numerical techniques with computers are ideal for such problems.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Inter"/>
              </a:rPr>
              <a:t>Focus</a:t>
            </a:r>
            <a:r>
              <a:rPr lang="en-US" sz="2400" b="0" i="0">
                <a:effectLst/>
                <a:latin typeface="Inter"/>
              </a:rPr>
              <a:t>: Analysis is simplified to 2D systems for ease, with easy extension to 3D.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C8633-775A-8C64-87E8-3B4816178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63" y="0"/>
            <a:ext cx="4376737" cy="29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46E5-63CF-799B-C28B-0C9F0726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58175" cy="6810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Thermal Resistance &amp; capacity Formulation: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9145-9113-0CD9-3C7B-3C8DF192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1353800" cy="6176962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Each volume element acts as a </a:t>
            </a:r>
            <a:r>
              <a:rPr lang="en-US" sz="2400" b="1" i="0" dirty="0">
                <a:effectLst/>
                <a:latin typeface="Inter"/>
              </a:rPr>
              <a:t>node</a:t>
            </a:r>
            <a:r>
              <a:rPr lang="en-US" sz="2400" b="0" i="0" dirty="0">
                <a:effectLst/>
                <a:latin typeface="Inter"/>
              </a:rPr>
              <a:t>, connected to neighboring nodes via </a:t>
            </a:r>
            <a:r>
              <a:rPr lang="en-US" sz="2400" b="1" i="0" dirty="0">
                <a:effectLst/>
                <a:latin typeface="Inter"/>
              </a:rPr>
              <a:t>thermal resistances</a:t>
            </a:r>
            <a:r>
              <a:rPr lang="en-US" sz="2400" b="0" i="0" dirty="0">
                <a:effectLst/>
                <a:latin typeface="Inter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Steady-state</a:t>
            </a:r>
            <a:r>
              <a:rPr lang="en-US" sz="2400" b="0" i="0" dirty="0">
                <a:effectLst/>
                <a:latin typeface="Inter"/>
              </a:rPr>
              <a:t>: Net energy transfer into a node is zero.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Unsteady-state</a:t>
            </a:r>
            <a:r>
              <a:rPr lang="en-US" sz="2400" b="0" i="0" dirty="0">
                <a:effectLst/>
                <a:latin typeface="Inter"/>
              </a:rPr>
              <a:t>: Net energy transfer increases the node’s internal energy.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Each node behaves as a </a:t>
            </a:r>
            <a:r>
              <a:rPr lang="en-US" sz="2400" b="1" i="0" dirty="0">
                <a:effectLst/>
                <a:latin typeface="Inter"/>
              </a:rPr>
              <a:t>“lumped capacity”</a:t>
            </a:r>
            <a:r>
              <a:rPr lang="en-US" sz="2400" b="0" i="0" dirty="0">
                <a:effectLst/>
                <a:latin typeface="Inter"/>
              </a:rPr>
              <a:t>, collectively determining the solid’s transient behavior.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define the thermal capacity as: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</a:rPr>
              <a:t>Resistance &amp; volume elements for various geometries and boundary conditions are provided in </a:t>
            </a:r>
            <a:r>
              <a:rPr lang="en-US" sz="2400" i="0" dirty="0">
                <a:solidFill>
                  <a:srgbClr val="FF0000"/>
                </a:solidFill>
                <a:effectLst/>
              </a:rPr>
              <a:t>Table 3-3 in </a:t>
            </a:r>
            <a:r>
              <a:rPr lang="en-US" sz="2400" i="0" dirty="0" err="1">
                <a:solidFill>
                  <a:srgbClr val="FF0000"/>
                </a:solidFill>
                <a:effectLst/>
              </a:rPr>
              <a:t>HeatTransfer</a:t>
            </a:r>
            <a:r>
              <a:rPr lang="en-US" sz="2400" i="0" dirty="0">
                <a:solidFill>
                  <a:srgbClr val="FF0000"/>
                </a:solidFill>
                <a:effectLst/>
              </a:rPr>
              <a:t> by J.P. Holman</a:t>
            </a:r>
            <a:r>
              <a:rPr lang="en-US" sz="2400" b="0" i="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</a:rPr>
              <a:t>Key idea: Using </a:t>
            </a:r>
            <a:r>
              <a:rPr lang="en-US" sz="2400" b="1" i="0" dirty="0">
                <a:effectLst/>
              </a:rPr>
              <a:t>thermal resistance</a:t>
            </a:r>
            <a:r>
              <a:rPr lang="en-US" sz="2400" b="0" i="0" dirty="0">
                <a:effectLst/>
              </a:rPr>
              <a:t> and </a:t>
            </a:r>
            <a:r>
              <a:rPr lang="en-US" sz="2400" b="1" i="0" dirty="0">
                <a:effectLst/>
              </a:rPr>
              <a:t>capacitance</a:t>
            </a:r>
            <a:r>
              <a:rPr lang="en-US" sz="2400" b="0" i="0" dirty="0">
                <a:effectLst/>
              </a:rPr>
              <a:t> allows the forward-difference equation for all nodes and boundary conditions to be expressed in a </a:t>
            </a:r>
            <a:r>
              <a:rPr lang="en-US" sz="2400" b="1" i="0" dirty="0">
                <a:effectLst/>
              </a:rPr>
              <a:t>single compact form</a:t>
            </a:r>
            <a:endParaRPr lang="en-US" sz="2400" b="0" i="0" dirty="0">
              <a:effectLst/>
            </a:endParaRP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CBE4C-6BE1-D80D-DD20-18AD4169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72" y="3328954"/>
            <a:ext cx="2753455" cy="557247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26814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6741-EA81-E3A6-8D06-34CEF5EE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3" y="114300"/>
            <a:ext cx="11901487" cy="674370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For complex numerical problems with varied boundary conditions or nonuniform space increments: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Define all </a:t>
            </a:r>
            <a:r>
              <a:rPr lang="en-US" b="1" i="0" dirty="0">
                <a:effectLst/>
              </a:rPr>
              <a:t>nodal resistances</a:t>
            </a:r>
            <a:r>
              <a:rPr lang="en-US" b="0" i="0" dirty="0">
                <a:effectLst/>
              </a:rPr>
              <a:t> and </a:t>
            </a:r>
            <a:r>
              <a:rPr lang="en-US" b="1" i="0" dirty="0">
                <a:effectLst/>
              </a:rPr>
              <a:t>capacities</a:t>
            </a:r>
            <a:r>
              <a:rPr lang="en-US" b="0" i="0" dirty="0">
                <a:effectLst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Choose a suitable </a:t>
            </a:r>
            <a:r>
              <a:rPr lang="en-US" b="1" i="0" dirty="0">
                <a:effectLst/>
              </a:rPr>
              <a:t>time increment (τ)</a:t>
            </a:r>
            <a:r>
              <a:rPr lang="en-US" b="0" i="0" dirty="0">
                <a:effectLst/>
              </a:rPr>
              <a:t> for calculations.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Stability requirement</a:t>
            </a:r>
            <a:r>
              <a:rPr lang="en-US" sz="2400" b="0" i="0" dirty="0">
                <a:effectLst/>
              </a:rPr>
              <a:t>: τ must be ≤ the most restrictive nodal relation </a:t>
            </a:r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Avoid </a:t>
            </a:r>
            <a:r>
              <a:rPr lang="en-US" sz="2400" b="1" i="0" dirty="0">
                <a:effectLst/>
              </a:rPr>
              <a:t>round-off errors</a:t>
            </a:r>
            <a:r>
              <a:rPr lang="en-US" sz="2400" b="0" i="0" dirty="0">
                <a:effectLst/>
              </a:rPr>
              <a:t> in computer solutions, especially with small thermal resistances, Express Ti^p+1​ in the following form for improved calculation accuracy: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 algn="l">
              <a:lnSpc>
                <a:spcPct val="150000"/>
              </a:lnSpc>
              <a:buNone/>
            </a:pPr>
            <a:endParaRPr lang="en-US" sz="2400" b="0" i="0" dirty="0"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where </a:t>
            </a:r>
            <a:r>
              <a:rPr lang="en-US" sz="2400" dirty="0" err="1"/>
              <a:t>q˙i</a:t>
            </a:r>
            <a:r>
              <a:rPr lang="en-US" sz="2400" dirty="0"/>
              <a:t> is the heat generation per unit volume and Vi is the volume element shown by dashed lines in the table.         </a:t>
            </a:r>
            <a:endParaRPr lang="en-US" sz="2400" b="0" i="0" dirty="0">
              <a:effectLst/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5FED2-9EEC-32C6-964E-D2382F7C5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4" y="1704923"/>
            <a:ext cx="2695712" cy="101253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D60DA-EA33-967C-E3BA-7FE4BE73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90" y="4494505"/>
            <a:ext cx="4615293" cy="108079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E9B9A-7AEB-C5C3-AAF2-01B5AD315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762" y="6186467"/>
            <a:ext cx="2098908" cy="55723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05338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8979-45D8-10B5-6385-3A19EF2F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92" y="357188"/>
            <a:ext cx="10911222" cy="635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Example: </a:t>
            </a:r>
            <a:r>
              <a:rPr lang="en-US" sz="2400" dirty="0"/>
              <a:t>A 1 by 2 cm ceramic strip [k = 3.0 W/m · ◦C] is embedded in a high-thermal-conductivity material, as shown in Figure below, so that the sides are maintained at a constant temperature of 300◦C. The bottom surface of the ceramic is insulated, and the top surface is exposed to a convection environment with h = 200 W/m^2 · ◦C and T∞ = 50◦C. At time zero the ceramic is uniform in temperature at 300◦C. Calculate the temperatures at nodes 1 to 9 after a time of 12 s. For the ceramic ρ = 1600 kg/m3 and c = 0.8 kJ/kg · ◦C. Also calculate the total heat loss in this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96988-AAB3-391D-D83E-C644EAAE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891" y="3300232"/>
            <a:ext cx="478221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6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1002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Times New Roman</vt:lpstr>
      <vt:lpstr>Wingdings</vt:lpstr>
      <vt:lpstr>Office Theme</vt:lpstr>
      <vt:lpstr>PowerPoint Presentation</vt:lpstr>
      <vt:lpstr>Introduction:</vt:lpstr>
      <vt:lpstr>Heat Transfer In Multidimensional Systems:</vt:lpstr>
      <vt:lpstr>PowerPoint Presentation</vt:lpstr>
      <vt:lpstr>PowerPoint Presentation</vt:lpstr>
      <vt:lpstr>Transient Numerical Method :</vt:lpstr>
      <vt:lpstr>Thermal Resistance &amp; capacity Formulation: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Sino</dc:creator>
  <cp:lastModifiedBy>Sino</cp:lastModifiedBy>
  <cp:revision>19</cp:revision>
  <dcterms:created xsi:type="dcterms:W3CDTF">2025-03-01T12:24:54Z</dcterms:created>
  <dcterms:modified xsi:type="dcterms:W3CDTF">2025-03-02T14:35:37Z</dcterms:modified>
</cp:coreProperties>
</file>