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72" r:id="rId13"/>
    <p:sldId id="275" r:id="rId14"/>
    <p:sldId id="268" r:id="rId15"/>
    <p:sldId id="269" r:id="rId16"/>
    <p:sldId id="271" r:id="rId17"/>
    <p:sldId id="276" r:id="rId18"/>
    <p:sldId id="270" r:id="rId19"/>
    <p:sldId id="273" r:id="rId20"/>
    <p:sldId id="274" r:id="rId21"/>
    <p:sldId id="277" r:id="rId22"/>
    <p:sldId id="278"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442" y="3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02113D-02DF-4899-A854-17EB08AF55A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F25F05E-E609-4F8F-ADC2-16B31EFDCF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CB5AF41-5770-4233-9729-651A4345A09B}"/>
              </a:ext>
            </a:extLst>
          </p:cNvPr>
          <p:cNvSpPr>
            <a:spLocks noGrp="1"/>
          </p:cNvSpPr>
          <p:nvPr>
            <p:ph type="dt" sz="half" idx="10"/>
          </p:nvPr>
        </p:nvSpPr>
        <p:spPr/>
        <p:txBody>
          <a:bodyPr/>
          <a:lstStyle/>
          <a:p>
            <a:fld id="{CEE845C8-63C0-4555-9FD6-26A62EAE8D6E}" type="datetimeFigureOut">
              <a:rPr lang="fr-FR" smtClean="0"/>
              <a:t>05/05/2025</a:t>
            </a:fld>
            <a:endParaRPr lang="fr-FR"/>
          </a:p>
        </p:txBody>
      </p:sp>
      <p:sp>
        <p:nvSpPr>
          <p:cNvPr id="5" name="Espace réservé du pied de page 4">
            <a:extLst>
              <a:ext uri="{FF2B5EF4-FFF2-40B4-BE49-F238E27FC236}">
                <a16:creationId xmlns:a16="http://schemas.microsoft.com/office/drawing/2014/main" id="{DA8DAEEF-A9B0-44E9-8A25-BDF804258AE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4AB986-4807-42AD-8C7A-AF7838AB722E}"/>
              </a:ext>
            </a:extLst>
          </p:cNvPr>
          <p:cNvSpPr>
            <a:spLocks noGrp="1"/>
          </p:cNvSpPr>
          <p:nvPr>
            <p:ph type="sldNum" sz="quarter" idx="12"/>
          </p:nvPr>
        </p:nvSpPr>
        <p:spPr/>
        <p:txBody>
          <a:bodyPr/>
          <a:lstStyle/>
          <a:p>
            <a:fld id="{7493D25F-C867-4DB3-AAD3-5378B0D2B124}" type="slidenum">
              <a:rPr lang="fr-FR" smtClean="0"/>
              <a:t>‹N°›</a:t>
            </a:fld>
            <a:endParaRPr lang="fr-FR"/>
          </a:p>
        </p:txBody>
      </p:sp>
    </p:spTree>
    <p:extLst>
      <p:ext uri="{BB962C8B-B14F-4D97-AF65-F5344CB8AC3E}">
        <p14:creationId xmlns:p14="http://schemas.microsoft.com/office/powerpoint/2010/main" val="549961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544129-175C-4166-B3C1-1326E1C272E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0D65257-E0D6-4ED4-8E75-67F6E6FB4E4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F99147C-F5EE-4B52-92A9-1FB3C8FDFE26}"/>
              </a:ext>
            </a:extLst>
          </p:cNvPr>
          <p:cNvSpPr>
            <a:spLocks noGrp="1"/>
          </p:cNvSpPr>
          <p:nvPr>
            <p:ph type="dt" sz="half" idx="10"/>
          </p:nvPr>
        </p:nvSpPr>
        <p:spPr/>
        <p:txBody>
          <a:bodyPr/>
          <a:lstStyle/>
          <a:p>
            <a:fld id="{CEE845C8-63C0-4555-9FD6-26A62EAE8D6E}" type="datetimeFigureOut">
              <a:rPr lang="fr-FR" smtClean="0"/>
              <a:t>05/05/2025</a:t>
            </a:fld>
            <a:endParaRPr lang="fr-FR"/>
          </a:p>
        </p:txBody>
      </p:sp>
      <p:sp>
        <p:nvSpPr>
          <p:cNvPr id="5" name="Espace réservé du pied de page 4">
            <a:extLst>
              <a:ext uri="{FF2B5EF4-FFF2-40B4-BE49-F238E27FC236}">
                <a16:creationId xmlns:a16="http://schemas.microsoft.com/office/drawing/2014/main" id="{D6C89587-91BB-47FC-AC71-8B319AB970D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312E71D-A591-48EF-B2D7-58FB007F5CC8}"/>
              </a:ext>
            </a:extLst>
          </p:cNvPr>
          <p:cNvSpPr>
            <a:spLocks noGrp="1"/>
          </p:cNvSpPr>
          <p:nvPr>
            <p:ph type="sldNum" sz="quarter" idx="12"/>
          </p:nvPr>
        </p:nvSpPr>
        <p:spPr/>
        <p:txBody>
          <a:bodyPr/>
          <a:lstStyle/>
          <a:p>
            <a:fld id="{7493D25F-C867-4DB3-AAD3-5378B0D2B124}" type="slidenum">
              <a:rPr lang="fr-FR" smtClean="0"/>
              <a:t>‹N°›</a:t>
            </a:fld>
            <a:endParaRPr lang="fr-FR"/>
          </a:p>
        </p:txBody>
      </p:sp>
    </p:spTree>
    <p:extLst>
      <p:ext uri="{BB962C8B-B14F-4D97-AF65-F5344CB8AC3E}">
        <p14:creationId xmlns:p14="http://schemas.microsoft.com/office/powerpoint/2010/main" val="739573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39972F0-6092-4739-A0A4-3D920D254D8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25C933E-7997-40F0-88B1-4D954114C4C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D1554F2-7E61-44C3-8CF4-110A9EBBA023}"/>
              </a:ext>
            </a:extLst>
          </p:cNvPr>
          <p:cNvSpPr>
            <a:spLocks noGrp="1"/>
          </p:cNvSpPr>
          <p:nvPr>
            <p:ph type="dt" sz="half" idx="10"/>
          </p:nvPr>
        </p:nvSpPr>
        <p:spPr/>
        <p:txBody>
          <a:bodyPr/>
          <a:lstStyle/>
          <a:p>
            <a:fld id="{CEE845C8-63C0-4555-9FD6-26A62EAE8D6E}" type="datetimeFigureOut">
              <a:rPr lang="fr-FR" smtClean="0"/>
              <a:t>05/05/2025</a:t>
            </a:fld>
            <a:endParaRPr lang="fr-FR"/>
          </a:p>
        </p:txBody>
      </p:sp>
      <p:sp>
        <p:nvSpPr>
          <p:cNvPr id="5" name="Espace réservé du pied de page 4">
            <a:extLst>
              <a:ext uri="{FF2B5EF4-FFF2-40B4-BE49-F238E27FC236}">
                <a16:creationId xmlns:a16="http://schemas.microsoft.com/office/drawing/2014/main" id="{A1169710-7563-4A5B-B81A-FD3843189B2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71E5AF0-C57D-41F6-B497-709F2C06D13D}"/>
              </a:ext>
            </a:extLst>
          </p:cNvPr>
          <p:cNvSpPr>
            <a:spLocks noGrp="1"/>
          </p:cNvSpPr>
          <p:nvPr>
            <p:ph type="sldNum" sz="quarter" idx="12"/>
          </p:nvPr>
        </p:nvSpPr>
        <p:spPr/>
        <p:txBody>
          <a:bodyPr/>
          <a:lstStyle/>
          <a:p>
            <a:fld id="{7493D25F-C867-4DB3-AAD3-5378B0D2B124}" type="slidenum">
              <a:rPr lang="fr-FR" smtClean="0"/>
              <a:t>‹N°›</a:t>
            </a:fld>
            <a:endParaRPr lang="fr-FR"/>
          </a:p>
        </p:txBody>
      </p:sp>
    </p:spTree>
    <p:extLst>
      <p:ext uri="{BB962C8B-B14F-4D97-AF65-F5344CB8AC3E}">
        <p14:creationId xmlns:p14="http://schemas.microsoft.com/office/powerpoint/2010/main" val="1249128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3CD3B7-2E43-41D6-9717-485D12F933D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98FDCFA-4874-464A-ACF0-1754164C21B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3FBB10D-DEE3-4F89-B871-14E0CBB5147E}"/>
              </a:ext>
            </a:extLst>
          </p:cNvPr>
          <p:cNvSpPr>
            <a:spLocks noGrp="1"/>
          </p:cNvSpPr>
          <p:nvPr>
            <p:ph type="dt" sz="half" idx="10"/>
          </p:nvPr>
        </p:nvSpPr>
        <p:spPr/>
        <p:txBody>
          <a:bodyPr/>
          <a:lstStyle/>
          <a:p>
            <a:fld id="{CEE845C8-63C0-4555-9FD6-26A62EAE8D6E}" type="datetimeFigureOut">
              <a:rPr lang="fr-FR" smtClean="0"/>
              <a:t>05/05/2025</a:t>
            </a:fld>
            <a:endParaRPr lang="fr-FR"/>
          </a:p>
        </p:txBody>
      </p:sp>
      <p:sp>
        <p:nvSpPr>
          <p:cNvPr id="5" name="Espace réservé du pied de page 4">
            <a:extLst>
              <a:ext uri="{FF2B5EF4-FFF2-40B4-BE49-F238E27FC236}">
                <a16:creationId xmlns:a16="http://schemas.microsoft.com/office/drawing/2014/main" id="{B381DBE1-4D92-48E1-B04A-11F67952CBD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5BB7ED2-F132-4D5E-B2B6-5A1FB155F14A}"/>
              </a:ext>
            </a:extLst>
          </p:cNvPr>
          <p:cNvSpPr>
            <a:spLocks noGrp="1"/>
          </p:cNvSpPr>
          <p:nvPr>
            <p:ph type="sldNum" sz="quarter" idx="12"/>
          </p:nvPr>
        </p:nvSpPr>
        <p:spPr/>
        <p:txBody>
          <a:bodyPr/>
          <a:lstStyle/>
          <a:p>
            <a:fld id="{7493D25F-C867-4DB3-AAD3-5378B0D2B124}" type="slidenum">
              <a:rPr lang="fr-FR" smtClean="0"/>
              <a:t>‹N°›</a:t>
            </a:fld>
            <a:endParaRPr lang="fr-FR"/>
          </a:p>
        </p:txBody>
      </p:sp>
    </p:spTree>
    <p:extLst>
      <p:ext uri="{BB962C8B-B14F-4D97-AF65-F5344CB8AC3E}">
        <p14:creationId xmlns:p14="http://schemas.microsoft.com/office/powerpoint/2010/main" val="403875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568406-74FF-491F-A714-F4A1BEB905B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52E9A69-A880-45F6-8450-52ED4099A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491D563-1612-4D89-8D66-780D62D295FF}"/>
              </a:ext>
            </a:extLst>
          </p:cNvPr>
          <p:cNvSpPr>
            <a:spLocks noGrp="1"/>
          </p:cNvSpPr>
          <p:nvPr>
            <p:ph type="dt" sz="half" idx="10"/>
          </p:nvPr>
        </p:nvSpPr>
        <p:spPr/>
        <p:txBody>
          <a:bodyPr/>
          <a:lstStyle/>
          <a:p>
            <a:fld id="{CEE845C8-63C0-4555-9FD6-26A62EAE8D6E}" type="datetimeFigureOut">
              <a:rPr lang="fr-FR" smtClean="0"/>
              <a:t>05/05/2025</a:t>
            </a:fld>
            <a:endParaRPr lang="fr-FR"/>
          </a:p>
        </p:txBody>
      </p:sp>
      <p:sp>
        <p:nvSpPr>
          <p:cNvPr id="5" name="Espace réservé du pied de page 4">
            <a:extLst>
              <a:ext uri="{FF2B5EF4-FFF2-40B4-BE49-F238E27FC236}">
                <a16:creationId xmlns:a16="http://schemas.microsoft.com/office/drawing/2014/main" id="{EA560EA4-B386-43BC-92C6-D5DC43284F4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657C606-423E-4E38-8B95-D6E951862428}"/>
              </a:ext>
            </a:extLst>
          </p:cNvPr>
          <p:cNvSpPr>
            <a:spLocks noGrp="1"/>
          </p:cNvSpPr>
          <p:nvPr>
            <p:ph type="sldNum" sz="quarter" idx="12"/>
          </p:nvPr>
        </p:nvSpPr>
        <p:spPr/>
        <p:txBody>
          <a:bodyPr/>
          <a:lstStyle/>
          <a:p>
            <a:fld id="{7493D25F-C867-4DB3-AAD3-5378B0D2B124}" type="slidenum">
              <a:rPr lang="fr-FR" smtClean="0"/>
              <a:t>‹N°›</a:t>
            </a:fld>
            <a:endParaRPr lang="fr-FR"/>
          </a:p>
        </p:txBody>
      </p:sp>
    </p:spTree>
    <p:extLst>
      <p:ext uri="{BB962C8B-B14F-4D97-AF65-F5344CB8AC3E}">
        <p14:creationId xmlns:p14="http://schemas.microsoft.com/office/powerpoint/2010/main" val="107486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9BD5AE-228C-4D89-B0CE-9020D933255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DE8641D-B0A9-4331-AEF2-7F7B467D071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844B5A4-E745-4D6B-8D2A-DAFA5DE167C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EED92C1-3024-4D19-9373-B3E0F6DDAA0F}"/>
              </a:ext>
            </a:extLst>
          </p:cNvPr>
          <p:cNvSpPr>
            <a:spLocks noGrp="1"/>
          </p:cNvSpPr>
          <p:nvPr>
            <p:ph type="dt" sz="half" idx="10"/>
          </p:nvPr>
        </p:nvSpPr>
        <p:spPr/>
        <p:txBody>
          <a:bodyPr/>
          <a:lstStyle/>
          <a:p>
            <a:fld id="{CEE845C8-63C0-4555-9FD6-26A62EAE8D6E}" type="datetimeFigureOut">
              <a:rPr lang="fr-FR" smtClean="0"/>
              <a:t>05/05/2025</a:t>
            </a:fld>
            <a:endParaRPr lang="fr-FR"/>
          </a:p>
        </p:txBody>
      </p:sp>
      <p:sp>
        <p:nvSpPr>
          <p:cNvPr id="6" name="Espace réservé du pied de page 5">
            <a:extLst>
              <a:ext uri="{FF2B5EF4-FFF2-40B4-BE49-F238E27FC236}">
                <a16:creationId xmlns:a16="http://schemas.microsoft.com/office/drawing/2014/main" id="{3F16B99F-6C1C-462A-8041-F10EE69CD21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3294032-9F08-4FEE-B610-9D431E8F1853}"/>
              </a:ext>
            </a:extLst>
          </p:cNvPr>
          <p:cNvSpPr>
            <a:spLocks noGrp="1"/>
          </p:cNvSpPr>
          <p:nvPr>
            <p:ph type="sldNum" sz="quarter" idx="12"/>
          </p:nvPr>
        </p:nvSpPr>
        <p:spPr/>
        <p:txBody>
          <a:bodyPr/>
          <a:lstStyle/>
          <a:p>
            <a:fld id="{7493D25F-C867-4DB3-AAD3-5378B0D2B124}" type="slidenum">
              <a:rPr lang="fr-FR" smtClean="0"/>
              <a:t>‹N°›</a:t>
            </a:fld>
            <a:endParaRPr lang="fr-FR"/>
          </a:p>
        </p:txBody>
      </p:sp>
    </p:spTree>
    <p:extLst>
      <p:ext uri="{BB962C8B-B14F-4D97-AF65-F5344CB8AC3E}">
        <p14:creationId xmlns:p14="http://schemas.microsoft.com/office/powerpoint/2010/main" val="2237496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ED51F4-282E-4823-B8AA-71EFEA02CF4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2141910-D66E-4AC5-80D3-9398343BB3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18548B5-2204-42EF-956F-2E4602F360C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6041CBB-676E-4CAE-9815-E550C3373C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0FED90C-EFD6-4D20-9DA3-A261B2D9C2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ADE0EB3-0592-4386-94D6-4452EAFBC487}"/>
              </a:ext>
            </a:extLst>
          </p:cNvPr>
          <p:cNvSpPr>
            <a:spLocks noGrp="1"/>
          </p:cNvSpPr>
          <p:nvPr>
            <p:ph type="dt" sz="half" idx="10"/>
          </p:nvPr>
        </p:nvSpPr>
        <p:spPr/>
        <p:txBody>
          <a:bodyPr/>
          <a:lstStyle/>
          <a:p>
            <a:fld id="{CEE845C8-63C0-4555-9FD6-26A62EAE8D6E}" type="datetimeFigureOut">
              <a:rPr lang="fr-FR" smtClean="0"/>
              <a:t>05/05/2025</a:t>
            </a:fld>
            <a:endParaRPr lang="fr-FR"/>
          </a:p>
        </p:txBody>
      </p:sp>
      <p:sp>
        <p:nvSpPr>
          <p:cNvPr id="8" name="Espace réservé du pied de page 7">
            <a:extLst>
              <a:ext uri="{FF2B5EF4-FFF2-40B4-BE49-F238E27FC236}">
                <a16:creationId xmlns:a16="http://schemas.microsoft.com/office/drawing/2014/main" id="{BB4AEF5C-1394-4E0A-8D89-94BB324F4CE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66C12D1-6E06-4B82-8DF7-F7652B38B261}"/>
              </a:ext>
            </a:extLst>
          </p:cNvPr>
          <p:cNvSpPr>
            <a:spLocks noGrp="1"/>
          </p:cNvSpPr>
          <p:nvPr>
            <p:ph type="sldNum" sz="quarter" idx="12"/>
          </p:nvPr>
        </p:nvSpPr>
        <p:spPr/>
        <p:txBody>
          <a:bodyPr/>
          <a:lstStyle/>
          <a:p>
            <a:fld id="{7493D25F-C867-4DB3-AAD3-5378B0D2B124}" type="slidenum">
              <a:rPr lang="fr-FR" smtClean="0"/>
              <a:t>‹N°›</a:t>
            </a:fld>
            <a:endParaRPr lang="fr-FR"/>
          </a:p>
        </p:txBody>
      </p:sp>
    </p:spTree>
    <p:extLst>
      <p:ext uri="{BB962C8B-B14F-4D97-AF65-F5344CB8AC3E}">
        <p14:creationId xmlns:p14="http://schemas.microsoft.com/office/powerpoint/2010/main" val="3933091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E0A282-3C9B-49F0-BEE2-BC53ED5A4B0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635D2CC-B625-423B-972B-28BE19961F5E}"/>
              </a:ext>
            </a:extLst>
          </p:cNvPr>
          <p:cNvSpPr>
            <a:spLocks noGrp="1"/>
          </p:cNvSpPr>
          <p:nvPr>
            <p:ph type="dt" sz="half" idx="10"/>
          </p:nvPr>
        </p:nvSpPr>
        <p:spPr/>
        <p:txBody>
          <a:bodyPr/>
          <a:lstStyle/>
          <a:p>
            <a:fld id="{CEE845C8-63C0-4555-9FD6-26A62EAE8D6E}" type="datetimeFigureOut">
              <a:rPr lang="fr-FR" smtClean="0"/>
              <a:t>05/05/2025</a:t>
            </a:fld>
            <a:endParaRPr lang="fr-FR"/>
          </a:p>
        </p:txBody>
      </p:sp>
      <p:sp>
        <p:nvSpPr>
          <p:cNvPr id="4" name="Espace réservé du pied de page 3">
            <a:extLst>
              <a:ext uri="{FF2B5EF4-FFF2-40B4-BE49-F238E27FC236}">
                <a16:creationId xmlns:a16="http://schemas.microsoft.com/office/drawing/2014/main" id="{07EF3220-A29E-4174-B59F-222DCA93220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7A3EFD2-06E4-40B2-BAC5-99142FC43084}"/>
              </a:ext>
            </a:extLst>
          </p:cNvPr>
          <p:cNvSpPr>
            <a:spLocks noGrp="1"/>
          </p:cNvSpPr>
          <p:nvPr>
            <p:ph type="sldNum" sz="quarter" idx="12"/>
          </p:nvPr>
        </p:nvSpPr>
        <p:spPr/>
        <p:txBody>
          <a:bodyPr/>
          <a:lstStyle/>
          <a:p>
            <a:fld id="{7493D25F-C867-4DB3-AAD3-5378B0D2B124}" type="slidenum">
              <a:rPr lang="fr-FR" smtClean="0"/>
              <a:t>‹N°›</a:t>
            </a:fld>
            <a:endParaRPr lang="fr-FR"/>
          </a:p>
        </p:txBody>
      </p:sp>
    </p:spTree>
    <p:extLst>
      <p:ext uri="{BB962C8B-B14F-4D97-AF65-F5344CB8AC3E}">
        <p14:creationId xmlns:p14="http://schemas.microsoft.com/office/powerpoint/2010/main" val="2371328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AC04498-0EC4-49A1-B8E8-A46587433E6F}"/>
              </a:ext>
            </a:extLst>
          </p:cNvPr>
          <p:cNvSpPr>
            <a:spLocks noGrp="1"/>
          </p:cNvSpPr>
          <p:nvPr>
            <p:ph type="dt" sz="half" idx="10"/>
          </p:nvPr>
        </p:nvSpPr>
        <p:spPr/>
        <p:txBody>
          <a:bodyPr/>
          <a:lstStyle/>
          <a:p>
            <a:fld id="{CEE845C8-63C0-4555-9FD6-26A62EAE8D6E}" type="datetimeFigureOut">
              <a:rPr lang="fr-FR" smtClean="0"/>
              <a:t>05/05/2025</a:t>
            </a:fld>
            <a:endParaRPr lang="fr-FR"/>
          </a:p>
        </p:txBody>
      </p:sp>
      <p:sp>
        <p:nvSpPr>
          <p:cNvPr id="3" name="Espace réservé du pied de page 2">
            <a:extLst>
              <a:ext uri="{FF2B5EF4-FFF2-40B4-BE49-F238E27FC236}">
                <a16:creationId xmlns:a16="http://schemas.microsoft.com/office/drawing/2014/main" id="{32C3BE29-5567-4B17-9C72-D5A914A2728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5C2B15-14AD-4EDC-A5BB-7F9A4273EA3E}"/>
              </a:ext>
            </a:extLst>
          </p:cNvPr>
          <p:cNvSpPr>
            <a:spLocks noGrp="1"/>
          </p:cNvSpPr>
          <p:nvPr>
            <p:ph type="sldNum" sz="quarter" idx="12"/>
          </p:nvPr>
        </p:nvSpPr>
        <p:spPr/>
        <p:txBody>
          <a:bodyPr/>
          <a:lstStyle/>
          <a:p>
            <a:fld id="{7493D25F-C867-4DB3-AAD3-5378B0D2B124}" type="slidenum">
              <a:rPr lang="fr-FR" smtClean="0"/>
              <a:t>‹N°›</a:t>
            </a:fld>
            <a:endParaRPr lang="fr-FR"/>
          </a:p>
        </p:txBody>
      </p:sp>
    </p:spTree>
    <p:extLst>
      <p:ext uri="{BB962C8B-B14F-4D97-AF65-F5344CB8AC3E}">
        <p14:creationId xmlns:p14="http://schemas.microsoft.com/office/powerpoint/2010/main" val="1276434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D5E7B2-A1F7-4407-92EB-6E80EA1AB16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27E5A13-E17B-450D-8615-29C13353D1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6AC7BCF-176F-404F-90A4-CEF437D05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2D28350-50A8-42A0-8720-B7E04FFBFBF5}"/>
              </a:ext>
            </a:extLst>
          </p:cNvPr>
          <p:cNvSpPr>
            <a:spLocks noGrp="1"/>
          </p:cNvSpPr>
          <p:nvPr>
            <p:ph type="dt" sz="half" idx="10"/>
          </p:nvPr>
        </p:nvSpPr>
        <p:spPr/>
        <p:txBody>
          <a:bodyPr/>
          <a:lstStyle/>
          <a:p>
            <a:fld id="{CEE845C8-63C0-4555-9FD6-26A62EAE8D6E}" type="datetimeFigureOut">
              <a:rPr lang="fr-FR" smtClean="0"/>
              <a:t>05/05/2025</a:t>
            </a:fld>
            <a:endParaRPr lang="fr-FR"/>
          </a:p>
        </p:txBody>
      </p:sp>
      <p:sp>
        <p:nvSpPr>
          <p:cNvPr id="6" name="Espace réservé du pied de page 5">
            <a:extLst>
              <a:ext uri="{FF2B5EF4-FFF2-40B4-BE49-F238E27FC236}">
                <a16:creationId xmlns:a16="http://schemas.microsoft.com/office/drawing/2014/main" id="{4D21F4A8-59BB-4EEA-8F00-5DBA8121D86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BA238D9-F887-4965-A06C-64E63C5C1ECE}"/>
              </a:ext>
            </a:extLst>
          </p:cNvPr>
          <p:cNvSpPr>
            <a:spLocks noGrp="1"/>
          </p:cNvSpPr>
          <p:nvPr>
            <p:ph type="sldNum" sz="quarter" idx="12"/>
          </p:nvPr>
        </p:nvSpPr>
        <p:spPr/>
        <p:txBody>
          <a:bodyPr/>
          <a:lstStyle/>
          <a:p>
            <a:fld id="{7493D25F-C867-4DB3-AAD3-5378B0D2B124}" type="slidenum">
              <a:rPr lang="fr-FR" smtClean="0"/>
              <a:t>‹N°›</a:t>
            </a:fld>
            <a:endParaRPr lang="fr-FR"/>
          </a:p>
        </p:txBody>
      </p:sp>
    </p:spTree>
    <p:extLst>
      <p:ext uri="{BB962C8B-B14F-4D97-AF65-F5344CB8AC3E}">
        <p14:creationId xmlns:p14="http://schemas.microsoft.com/office/powerpoint/2010/main" val="275448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A549CE-9961-4AD0-86B9-A3BA3758FFF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F75FA1F-AA8D-46C6-B709-5A0F917C0F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5A67FD4-94AF-4079-A212-B23C71483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2683339-DA60-4E8B-BC50-F7F6442F0EDA}"/>
              </a:ext>
            </a:extLst>
          </p:cNvPr>
          <p:cNvSpPr>
            <a:spLocks noGrp="1"/>
          </p:cNvSpPr>
          <p:nvPr>
            <p:ph type="dt" sz="half" idx="10"/>
          </p:nvPr>
        </p:nvSpPr>
        <p:spPr/>
        <p:txBody>
          <a:bodyPr/>
          <a:lstStyle/>
          <a:p>
            <a:fld id="{CEE845C8-63C0-4555-9FD6-26A62EAE8D6E}" type="datetimeFigureOut">
              <a:rPr lang="fr-FR" smtClean="0"/>
              <a:t>05/05/2025</a:t>
            </a:fld>
            <a:endParaRPr lang="fr-FR"/>
          </a:p>
        </p:txBody>
      </p:sp>
      <p:sp>
        <p:nvSpPr>
          <p:cNvPr id="6" name="Espace réservé du pied de page 5">
            <a:extLst>
              <a:ext uri="{FF2B5EF4-FFF2-40B4-BE49-F238E27FC236}">
                <a16:creationId xmlns:a16="http://schemas.microsoft.com/office/drawing/2014/main" id="{99784823-2854-4C37-894C-3ED8DCFF7F6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46F78AE-51DD-408B-91E4-7E33B9C5925E}"/>
              </a:ext>
            </a:extLst>
          </p:cNvPr>
          <p:cNvSpPr>
            <a:spLocks noGrp="1"/>
          </p:cNvSpPr>
          <p:nvPr>
            <p:ph type="sldNum" sz="quarter" idx="12"/>
          </p:nvPr>
        </p:nvSpPr>
        <p:spPr/>
        <p:txBody>
          <a:bodyPr/>
          <a:lstStyle/>
          <a:p>
            <a:fld id="{7493D25F-C867-4DB3-AAD3-5378B0D2B124}" type="slidenum">
              <a:rPr lang="fr-FR" smtClean="0"/>
              <a:t>‹N°›</a:t>
            </a:fld>
            <a:endParaRPr lang="fr-FR"/>
          </a:p>
        </p:txBody>
      </p:sp>
    </p:spTree>
    <p:extLst>
      <p:ext uri="{BB962C8B-B14F-4D97-AF65-F5344CB8AC3E}">
        <p14:creationId xmlns:p14="http://schemas.microsoft.com/office/powerpoint/2010/main" val="1979953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E21B5EE-8D9F-4EE7-B84E-E5591B4CE1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9A13AC3-070B-4C39-AA13-1E692D47CE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29D403B-5866-48B5-AFA8-89C63B6972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E845C8-63C0-4555-9FD6-26A62EAE8D6E}" type="datetimeFigureOut">
              <a:rPr lang="fr-FR" smtClean="0"/>
              <a:t>05/05/2025</a:t>
            </a:fld>
            <a:endParaRPr lang="fr-FR"/>
          </a:p>
        </p:txBody>
      </p:sp>
      <p:sp>
        <p:nvSpPr>
          <p:cNvPr id="5" name="Espace réservé du pied de page 4">
            <a:extLst>
              <a:ext uri="{FF2B5EF4-FFF2-40B4-BE49-F238E27FC236}">
                <a16:creationId xmlns:a16="http://schemas.microsoft.com/office/drawing/2014/main" id="{CD30C2F1-E81C-4891-AF82-CC771AAE48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61C80CB-6F40-47C3-83E2-F0FE4DD9C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93D25F-C867-4DB3-AAD3-5378B0D2B124}" type="slidenum">
              <a:rPr lang="fr-FR" smtClean="0"/>
              <a:t>‹N°›</a:t>
            </a:fld>
            <a:endParaRPr lang="fr-FR"/>
          </a:p>
        </p:txBody>
      </p:sp>
    </p:spTree>
    <p:extLst>
      <p:ext uri="{BB962C8B-B14F-4D97-AF65-F5344CB8AC3E}">
        <p14:creationId xmlns:p14="http://schemas.microsoft.com/office/powerpoint/2010/main" val="309465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F18ADD-EB8C-49FE-AE04-55238ADE68C7}"/>
              </a:ext>
            </a:extLst>
          </p:cNvPr>
          <p:cNvSpPr>
            <a:spLocks noGrp="1"/>
          </p:cNvSpPr>
          <p:nvPr>
            <p:ph type="ctrTitle"/>
          </p:nvPr>
        </p:nvSpPr>
        <p:spPr/>
        <p:txBody>
          <a:bodyPr/>
          <a:lstStyle/>
          <a:p>
            <a:r>
              <a:rPr lang="fr-FR"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Épreuve E5 - Support</a:t>
            </a:r>
          </a:p>
        </p:txBody>
      </p:sp>
      <p:sp>
        <p:nvSpPr>
          <p:cNvPr id="3" name="Sous-titre 2">
            <a:extLst>
              <a:ext uri="{FF2B5EF4-FFF2-40B4-BE49-F238E27FC236}">
                <a16:creationId xmlns:a16="http://schemas.microsoft.com/office/drawing/2014/main" id="{2A8445DD-C108-4637-9A6F-A37CB95294D6}"/>
              </a:ext>
            </a:extLst>
          </p:cNvPr>
          <p:cNvSpPr>
            <a:spLocks noGrp="1"/>
          </p:cNvSpPr>
          <p:nvPr>
            <p:ph type="subTitle" idx="1"/>
          </p:nvPr>
        </p:nvSpPr>
        <p:spPr/>
        <p:txBody>
          <a:bodyPr/>
          <a:lstStyle/>
          <a:p>
            <a:r>
              <a:rPr lang="fr-FR" dirty="0">
                <a:latin typeface="Cambria Math" panose="02040503050406030204" pitchFamily="18" charset="0"/>
                <a:ea typeface="Cambria Math" panose="02040503050406030204" pitchFamily="18" charset="0"/>
              </a:rPr>
              <a:t>Présenté par Isaï NAIGRE</a:t>
            </a:r>
          </a:p>
        </p:txBody>
      </p:sp>
      <p:sp>
        <p:nvSpPr>
          <p:cNvPr id="7" name="Triangle rectangle 6">
            <a:extLst>
              <a:ext uri="{FF2B5EF4-FFF2-40B4-BE49-F238E27FC236}">
                <a16:creationId xmlns:a16="http://schemas.microsoft.com/office/drawing/2014/main" id="{3DB6B099-4DBB-4A16-B93A-369996B90E04}"/>
              </a:ext>
            </a:extLst>
          </p:cNvPr>
          <p:cNvSpPr/>
          <p:nvPr/>
        </p:nvSpPr>
        <p:spPr>
          <a:xfrm>
            <a:off x="0" y="4905375"/>
            <a:ext cx="1762125" cy="1952625"/>
          </a:xfrm>
          <a:prstGeom prst="rtTriangle">
            <a:avLst/>
          </a:prstGeom>
          <a:solidFill>
            <a:schemeClr val="tx1">
              <a:lumMod val="65000"/>
              <a:lumOff val="35000"/>
            </a:schemeClr>
          </a:solidFill>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3C7090C4-1FC9-4E1B-9BF4-07E82A1BE401}"/>
              </a:ext>
            </a:extLst>
          </p:cNvPr>
          <p:cNvPicPr>
            <a:picLocks noChangeAspect="1"/>
          </p:cNvPicPr>
          <p:nvPr/>
        </p:nvPicPr>
        <p:blipFill>
          <a:blip r:embed="rId2"/>
          <a:stretch>
            <a:fillRect/>
          </a:stretch>
        </p:blipFill>
        <p:spPr>
          <a:xfrm rot="10800000">
            <a:off x="10405717" y="0"/>
            <a:ext cx="1786283" cy="1975275"/>
          </a:xfrm>
          <a:prstGeom prst="rect">
            <a:avLst/>
          </a:prstGeom>
        </p:spPr>
      </p:pic>
      <p:sp>
        <p:nvSpPr>
          <p:cNvPr id="9" name="Rectangle : coins arrondis 8">
            <a:extLst>
              <a:ext uri="{FF2B5EF4-FFF2-40B4-BE49-F238E27FC236}">
                <a16:creationId xmlns:a16="http://schemas.microsoft.com/office/drawing/2014/main" id="{2D9EBF38-DD85-4CA6-80AB-185B1A601D50}"/>
              </a:ext>
            </a:extLst>
          </p:cNvPr>
          <p:cNvSpPr/>
          <p:nvPr/>
        </p:nvSpPr>
        <p:spPr>
          <a:xfrm>
            <a:off x="881062" y="628650"/>
            <a:ext cx="2514600" cy="1373188"/>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BTS SIO - SISR</a:t>
            </a:r>
          </a:p>
        </p:txBody>
      </p:sp>
    </p:spTree>
    <p:extLst>
      <p:ext uri="{BB962C8B-B14F-4D97-AF65-F5344CB8AC3E}">
        <p14:creationId xmlns:p14="http://schemas.microsoft.com/office/powerpoint/2010/main" val="70163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emi-cadre 11">
            <a:extLst>
              <a:ext uri="{FF2B5EF4-FFF2-40B4-BE49-F238E27FC236}">
                <a16:creationId xmlns:a16="http://schemas.microsoft.com/office/drawing/2014/main" id="{B94C600D-68F7-4C12-83D9-2EB922101BB4}"/>
              </a:ext>
            </a:extLst>
          </p:cNvPr>
          <p:cNvSpPr/>
          <p:nvPr/>
        </p:nvSpPr>
        <p:spPr>
          <a:xfrm>
            <a:off x="0" y="0"/>
            <a:ext cx="376518" cy="365125"/>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sp>
        <p:nvSpPr>
          <p:cNvPr id="11" name="Rectangle 10">
            <a:extLst>
              <a:ext uri="{FF2B5EF4-FFF2-40B4-BE49-F238E27FC236}">
                <a16:creationId xmlns:a16="http://schemas.microsoft.com/office/drawing/2014/main" id="{465BAD12-5A01-4EC3-AD71-FC72F18C9B4F}"/>
              </a:ext>
            </a:extLst>
          </p:cNvPr>
          <p:cNvSpPr/>
          <p:nvPr/>
        </p:nvSpPr>
        <p:spPr>
          <a:xfrm>
            <a:off x="8023412" y="2294965"/>
            <a:ext cx="3765176" cy="24832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17F0E81B-5974-4494-B2CF-5E1F61AE3771}"/>
              </a:ext>
            </a:extLst>
          </p:cNvPr>
          <p:cNvSpPr>
            <a:spLocks noGrp="1"/>
          </p:cNvSpPr>
          <p:nvPr>
            <p:ph type="title"/>
          </p:nvPr>
        </p:nvSpPr>
        <p:spPr/>
        <p:txBody>
          <a:bodyPr/>
          <a:lstStyle/>
          <a:p>
            <a:r>
              <a:rPr lang="fr-FR"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Mes réalisations</a:t>
            </a:r>
          </a:p>
        </p:txBody>
      </p:sp>
      <p:sp>
        <p:nvSpPr>
          <p:cNvPr id="3" name="Espace réservé du contenu 2">
            <a:extLst>
              <a:ext uri="{FF2B5EF4-FFF2-40B4-BE49-F238E27FC236}">
                <a16:creationId xmlns:a16="http://schemas.microsoft.com/office/drawing/2014/main" id="{F8E0EF4B-D34A-4DB7-8713-9CEA96779A6E}"/>
              </a:ext>
            </a:extLst>
          </p:cNvPr>
          <p:cNvSpPr>
            <a:spLocks noGrp="1"/>
          </p:cNvSpPr>
          <p:nvPr>
            <p:ph idx="1"/>
          </p:nvPr>
        </p:nvSpPr>
        <p:spPr>
          <a:xfrm>
            <a:off x="838200" y="1690688"/>
            <a:ext cx="6288741" cy="4351338"/>
          </a:xfrm>
        </p:spPr>
        <p:txBody>
          <a:bodyPr>
            <a:normAutofit/>
          </a:bodyPr>
          <a:lstStyle/>
          <a:p>
            <a:pPr marL="514350" indent="-514350">
              <a:buFont typeface="+mj-lt"/>
              <a:buAutoNum type="arabicPeriod"/>
            </a:pPr>
            <a:r>
              <a:rPr lang="fr-FR" b="1" dirty="0">
                <a:latin typeface="Cambria Math" panose="02040503050406030204" pitchFamily="18" charset="0"/>
                <a:ea typeface="Cambria Math" panose="02040503050406030204" pitchFamily="18" charset="0"/>
              </a:rPr>
              <a:t>Serveur Web Apache</a:t>
            </a:r>
          </a:p>
          <a:p>
            <a:pPr marL="0" indent="0">
              <a:buNone/>
            </a:pPr>
            <a:endParaRPr lang="fr-FR" sz="2000" dirty="0">
              <a:latin typeface="Cambria Math" panose="02040503050406030204" pitchFamily="18" charset="0"/>
              <a:ea typeface="Cambria Math" panose="02040503050406030204" pitchFamily="18" charset="0"/>
            </a:endParaRPr>
          </a:p>
          <a:p>
            <a:pPr marL="0" indent="0">
              <a:buNone/>
            </a:pPr>
            <a:r>
              <a:rPr lang="fr-FR" sz="2000" dirty="0">
                <a:latin typeface="Cambria Math" panose="02040503050406030204" pitchFamily="18" charset="0"/>
                <a:ea typeface="Cambria Math" panose="02040503050406030204" pitchFamily="18" charset="0"/>
              </a:rPr>
              <a:t>Ce projet à pour objectif : déployer un service web Apache sur une machine Linux, en configurant un site web pour la ville des Abymes. Ce site est accessible via un hôte virtuel, et sécurisé grâce à un mécanisme d’authentification HTTP, permettant de restreindre l’accès aux utilisateurs autorisés.</a:t>
            </a:r>
          </a:p>
        </p:txBody>
      </p:sp>
      <p:pic>
        <p:nvPicPr>
          <p:cNvPr id="10" name="Image 9">
            <a:extLst>
              <a:ext uri="{FF2B5EF4-FFF2-40B4-BE49-F238E27FC236}">
                <a16:creationId xmlns:a16="http://schemas.microsoft.com/office/drawing/2014/main" id="{3A56D722-01F5-412A-BB1F-706AD96AE6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1744" y="2633196"/>
            <a:ext cx="3118597" cy="1834469"/>
          </a:xfrm>
          <a:prstGeom prst="rect">
            <a:avLst/>
          </a:prstGeom>
        </p:spPr>
      </p:pic>
    </p:spTree>
    <p:extLst>
      <p:ext uri="{BB962C8B-B14F-4D97-AF65-F5344CB8AC3E}">
        <p14:creationId xmlns:p14="http://schemas.microsoft.com/office/powerpoint/2010/main" val="634709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emi-cadre 9">
            <a:extLst>
              <a:ext uri="{FF2B5EF4-FFF2-40B4-BE49-F238E27FC236}">
                <a16:creationId xmlns:a16="http://schemas.microsoft.com/office/drawing/2014/main" id="{F21F37DE-DDDD-4B0D-A0A0-9E5ED9EA8995}"/>
              </a:ext>
            </a:extLst>
          </p:cNvPr>
          <p:cNvSpPr/>
          <p:nvPr/>
        </p:nvSpPr>
        <p:spPr>
          <a:xfrm>
            <a:off x="0" y="0"/>
            <a:ext cx="389965" cy="403412"/>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sp>
        <p:nvSpPr>
          <p:cNvPr id="3" name="Espace réservé du contenu 2">
            <a:extLst>
              <a:ext uri="{FF2B5EF4-FFF2-40B4-BE49-F238E27FC236}">
                <a16:creationId xmlns:a16="http://schemas.microsoft.com/office/drawing/2014/main" id="{48E9E9A0-E404-4478-9F98-A7831E0E3B65}"/>
              </a:ext>
            </a:extLst>
          </p:cNvPr>
          <p:cNvSpPr>
            <a:spLocks noGrp="1"/>
          </p:cNvSpPr>
          <p:nvPr>
            <p:ph idx="1"/>
          </p:nvPr>
        </p:nvSpPr>
        <p:spPr>
          <a:xfrm>
            <a:off x="389965" y="605959"/>
            <a:ext cx="3742764" cy="5956206"/>
          </a:xfrm>
        </p:spPr>
        <p:txBody>
          <a:bodyPr>
            <a:normAutofit/>
          </a:bodyPr>
          <a:lstStyle/>
          <a:p>
            <a:pPr marL="0" indent="0">
              <a:buNone/>
            </a:pPr>
            <a:r>
              <a:rPr lang="fr-FR" b="1" dirty="0">
                <a:latin typeface="Cambria Math" panose="02040503050406030204" pitchFamily="18" charset="0"/>
                <a:ea typeface="Cambria Math" panose="02040503050406030204" pitchFamily="18" charset="0"/>
              </a:rPr>
              <a:t>Moyens mis en place</a:t>
            </a:r>
          </a:p>
          <a:p>
            <a:r>
              <a:rPr lang="fr-FR" sz="2000" dirty="0">
                <a:latin typeface="Cambria Math" panose="02040503050406030204" pitchFamily="18" charset="0"/>
                <a:ea typeface="Cambria Math" panose="02040503050406030204" pitchFamily="18" charset="0"/>
              </a:rPr>
              <a:t>Installation et configuration du serveur Apache.</a:t>
            </a:r>
          </a:p>
          <a:p>
            <a:r>
              <a:rPr lang="fr-FR" sz="2000" dirty="0">
                <a:latin typeface="Cambria Math" panose="02040503050406030204" pitchFamily="18" charset="0"/>
                <a:ea typeface="Cambria Math" panose="02040503050406030204" pitchFamily="18" charset="0"/>
              </a:rPr>
              <a:t>Mise en place d’un hôte virtuel personnalisé.</a:t>
            </a:r>
          </a:p>
          <a:p>
            <a:r>
              <a:rPr lang="fr-FR" sz="2000" dirty="0">
                <a:latin typeface="Cambria Math" panose="02040503050406030204" pitchFamily="18" charset="0"/>
                <a:ea typeface="Cambria Math" panose="02040503050406030204" pitchFamily="18" charset="0"/>
              </a:rPr>
              <a:t>Définition d’un nom de domaine local avec accès via navigateur.</a:t>
            </a:r>
          </a:p>
          <a:p>
            <a:r>
              <a:rPr lang="fr-FR" sz="2000" dirty="0">
                <a:latin typeface="Cambria Math" panose="02040503050406030204" pitchFamily="18" charset="0"/>
                <a:ea typeface="Cambria Math" panose="02040503050406030204" pitchFamily="18" charset="0"/>
              </a:rPr>
              <a:t>Création d’un fichier d’authentification.</a:t>
            </a:r>
          </a:p>
          <a:p>
            <a:r>
              <a:rPr lang="fr-FR" sz="2000" dirty="0">
                <a:latin typeface="Cambria Math" panose="02040503050406030204" pitchFamily="18" charset="0"/>
                <a:ea typeface="Cambria Math" panose="02040503050406030204" pitchFamily="18" charset="0"/>
              </a:rPr>
              <a:t>Modification des ports d’écoute.</a:t>
            </a:r>
          </a:p>
          <a:p>
            <a:r>
              <a:rPr lang="fr-FR" sz="2000" dirty="0">
                <a:latin typeface="Cambria Math" panose="02040503050406030204" pitchFamily="18" charset="0"/>
                <a:ea typeface="Cambria Math" panose="02040503050406030204" pitchFamily="18" charset="0"/>
              </a:rPr>
              <a:t>Activation/désactivation de sites et gestion de modules</a:t>
            </a:r>
          </a:p>
        </p:txBody>
      </p:sp>
      <p:sp>
        <p:nvSpPr>
          <p:cNvPr id="4" name="Espace réservé du contenu 2">
            <a:extLst>
              <a:ext uri="{FF2B5EF4-FFF2-40B4-BE49-F238E27FC236}">
                <a16:creationId xmlns:a16="http://schemas.microsoft.com/office/drawing/2014/main" id="{2D96E65F-876D-4C3C-8888-87A592E147B1}"/>
              </a:ext>
            </a:extLst>
          </p:cNvPr>
          <p:cNvSpPr txBox="1">
            <a:spLocks/>
          </p:cNvSpPr>
          <p:nvPr/>
        </p:nvSpPr>
        <p:spPr>
          <a:xfrm>
            <a:off x="4190728" y="602318"/>
            <a:ext cx="3371273" cy="59562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latin typeface="Cambria Math" panose="02040503050406030204" pitchFamily="18" charset="0"/>
                <a:ea typeface="Cambria Math" panose="02040503050406030204" pitchFamily="18" charset="0"/>
              </a:rPr>
              <a:t>Contraintes</a:t>
            </a:r>
          </a:p>
          <a:p>
            <a:r>
              <a:rPr lang="fr-FR" sz="2000" dirty="0">
                <a:latin typeface="Cambria Math" panose="02040503050406030204" pitchFamily="18" charset="0"/>
                <a:ea typeface="Cambria Math" panose="02040503050406030204" pitchFamily="18" charset="0"/>
              </a:rPr>
              <a:t>Risque de faille de sécurité si les mots de passe sont mal protégés.</a:t>
            </a:r>
          </a:p>
          <a:p>
            <a:r>
              <a:rPr lang="fr-FR" sz="2000" dirty="0">
                <a:latin typeface="Cambria Math" panose="02040503050406030204" pitchFamily="18" charset="0"/>
                <a:ea typeface="Cambria Math" panose="02040503050406030204" pitchFamily="18" charset="0"/>
              </a:rPr>
              <a:t>Attention à la syntaxe dans les fichiers pour éviter les erreurs de démarrage du service.</a:t>
            </a:r>
          </a:p>
          <a:p>
            <a:r>
              <a:rPr lang="fr-FR" sz="2000" dirty="0">
                <a:latin typeface="Cambria Math" panose="02040503050406030204" pitchFamily="18" charset="0"/>
                <a:ea typeface="Cambria Math" panose="02040503050406030204" pitchFamily="18" charset="0"/>
              </a:rPr>
              <a:t>Obligation de désactiver le site par défaut avant d’activer le site personnalisé.</a:t>
            </a:r>
          </a:p>
          <a:p>
            <a:r>
              <a:rPr lang="fr-FR" sz="2000" dirty="0">
                <a:latin typeface="Cambria Math" panose="02040503050406030204" pitchFamily="18" charset="0"/>
                <a:ea typeface="Cambria Math" panose="02040503050406030204" pitchFamily="18" charset="0"/>
              </a:rPr>
              <a:t>Gestion des ports réseau.</a:t>
            </a:r>
          </a:p>
          <a:p>
            <a:endParaRPr lang="fr-FR" sz="2000" dirty="0">
              <a:latin typeface="Cambria Math" panose="02040503050406030204" pitchFamily="18" charset="0"/>
              <a:ea typeface="Cambria Math" panose="02040503050406030204" pitchFamily="18" charset="0"/>
            </a:endParaRPr>
          </a:p>
          <a:p>
            <a:pPr marL="0" indent="0">
              <a:buFont typeface="Arial" panose="020B0604020202020204" pitchFamily="34" charset="0"/>
              <a:buNone/>
            </a:pPr>
            <a:endParaRPr lang="fr-FR" dirty="0"/>
          </a:p>
        </p:txBody>
      </p:sp>
      <p:sp>
        <p:nvSpPr>
          <p:cNvPr id="6" name="ZoneTexte 5">
            <a:extLst>
              <a:ext uri="{FF2B5EF4-FFF2-40B4-BE49-F238E27FC236}">
                <a16:creationId xmlns:a16="http://schemas.microsoft.com/office/drawing/2014/main" id="{772BA581-5680-492D-9A65-198888E062C7}"/>
              </a:ext>
            </a:extLst>
          </p:cNvPr>
          <p:cNvSpPr txBox="1"/>
          <p:nvPr/>
        </p:nvSpPr>
        <p:spPr>
          <a:xfrm>
            <a:off x="7620000" y="602318"/>
            <a:ext cx="4182035" cy="3908762"/>
          </a:xfrm>
          <a:prstGeom prst="rect">
            <a:avLst/>
          </a:prstGeom>
          <a:noFill/>
        </p:spPr>
        <p:txBody>
          <a:bodyPr wrap="square">
            <a:spAutoFit/>
          </a:bodyPr>
          <a:lstStyle/>
          <a:p>
            <a:pPr marL="0" indent="0">
              <a:buNone/>
            </a:pPr>
            <a:r>
              <a:rPr lang="fr-FR" sz="2800" b="1" dirty="0">
                <a:latin typeface="Cambria Math" panose="02040503050406030204" pitchFamily="18" charset="0"/>
                <a:ea typeface="Cambria Math" panose="02040503050406030204" pitchFamily="18" charset="0"/>
              </a:rPr>
              <a:t>Compétences</a:t>
            </a:r>
          </a:p>
          <a:p>
            <a:pPr marL="285750" indent="-285750">
              <a:buFont typeface="Arial" panose="020B0604020202020204" pitchFamily="34" charset="0"/>
              <a:buChar char="•"/>
            </a:pPr>
            <a:r>
              <a:rPr lang="fr-FR" sz="2000" dirty="0">
                <a:latin typeface="Cambria Math" panose="02040503050406030204" pitchFamily="18" charset="0"/>
                <a:ea typeface="Cambria Math" panose="02040503050406030204" pitchFamily="18" charset="0"/>
              </a:rPr>
              <a:t>Administration système sous Linux.</a:t>
            </a:r>
          </a:p>
          <a:p>
            <a:pPr marL="285750" indent="-285750">
              <a:buFont typeface="Arial" panose="020B0604020202020204" pitchFamily="34" charset="0"/>
              <a:buChar char="•"/>
            </a:pPr>
            <a:r>
              <a:rPr lang="fr-FR" sz="2000" dirty="0">
                <a:latin typeface="Cambria Math" panose="02040503050406030204" pitchFamily="18" charset="0"/>
                <a:ea typeface="Cambria Math" panose="02040503050406030204" pitchFamily="18" charset="0"/>
              </a:rPr>
              <a:t>Installation et configuration de serveurs web Apache.</a:t>
            </a:r>
          </a:p>
          <a:p>
            <a:pPr marL="285750" indent="-285750">
              <a:buFont typeface="Arial" panose="020B0604020202020204" pitchFamily="34" charset="0"/>
              <a:buChar char="•"/>
            </a:pPr>
            <a:r>
              <a:rPr lang="fr-FR" sz="2000" dirty="0">
                <a:latin typeface="Cambria Math" panose="02040503050406030204" pitchFamily="18" charset="0"/>
                <a:ea typeface="Cambria Math" panose="02040503050406030204" pitchFamily="18" charset="0"/>
              </a:rPr>
              <a:t>Mise en place de mécanismes d’authentification.</a:t>
            </a:r>
          </a:p>
          <a:p>
            <a:pPr marL="285750" indent="-285750">
              <a:buFont typeface="Arial" panose="020B0604020202020204" pitchFamily="34" charset="0"/>
              <a:buChar char="•"/>
            </a:pPr>
            <a:r>
              <a:rPr lang="fr-FR" sz="2000" dirty="0">
                <a:latin typeface="Cambria Math" panose="02040503050406030204" pitchFamily="18" charset="0"/>
                <a:ea typeface="Cambria Math" panose="02040503050406030204" pitchFamily="18" charset="0"/>
              </a:rPr>
              <a:t>Gestion des fichiers de logs et de configuration avancée.</a:t>
            </a:r>
          </a:p>
          <a:p>
            <a:pPr marL="285750" indent="-285750">
              <a:buFont typeface="Arial" panose="020B0604020202020204" pitchFamily="34" charset="0"/>
              <a:buChar char="•"/>
            </a:pPr>
            <a:r>
              <a:rPr lang="fr-FR" sz="2000" dirty="0">
                <a:latin typeface="Cambria Math" panose="02040503050406030204" pitchFamily="18" charset="0"/>
                <a:ea typeface="Cambria Math" panose="02040503050406030204" pitchFamily="18" charset="0"/>
              </a:rPr>
              <a:t>Application des bonnes pratiques de sécurité.</a:t>
            </a:r>
          </a:p>
          <a:p>
            <a:endParaRPr lang="fr-FR" sz="2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462940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48B0B4-FC1F-4A92-8175-E40DFF811028}"/>
              </a:ext>
            </a:extLst>
          </p:cNvPr>
          <p:cNvSpPr>
            <a:spLocks noGrp="1"/>
          </p:cNvSpPr>
          <p:nvPr>
            <p:ph type="title"/>
          </p:nvPr>
        </p:nvSpPr>
        <p:spPr/>
        <p:txBody>
          <a:bodyPr>
            <a:normAutofit/>
          </a:bodyPr>
          <a:lstStyle/>
          <a:p>
            <a:r>
              <a:rPr lang="fr-FR" sz="40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Résultat</a:t>
            </a:r>
          </a:p>
        </p:txBody>
      </p:sp>
      <p:pic>
        <p:nvPicPr>
          <p:cNvPr id="5" name="Espace réservé du contenu 4">
            <a:extLst>
              <a:ext uri="{FF2B5EF4-FFF2-40B4-BE49-F238E27FC236}">
                <a16:creationId xmlns:a16="http://schemas.microsoft.com/office/drawing/2014/main" id="{78BAB83A-E884-42BA-9185-F1676CD30B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709551"/>
            <a:ext cx="5809318" cy="2068333"/>
          </a:xfrm>
        </p:spPr>
      </p:pic>
      <p:pic>
        <p:nvPicPr>
          <p:cNvPr id="7" name="Image 6">
            <a:extLst>
              <a:ext uri="{FF2B5EF4-FFF2-40B4-BE49-F238E27FC236}">
                <a16:creationId xmlns:a16="http://schemas.microsoft.com/office/drawing/2014/main" id="{AB3D1E77-D27B-44D2-B379-C5BB81109D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233" y="1690688"/>
            <a:ext cx="5297452" cy="4315866"/>
          </a:xfrm>
          <a:prstGeom prst="rect">
            <a:avLst/>
          </a:prstGeom>
        </p:spPr>
      </p:pic>
      <p:sp>
        <p:nvSpPr>
          <p:cNvPr id="8" name="Organigramme : Données 7">
            <a:extLst>
              <a:ext uri="{FF2B5EF4-FFF2-40B4-BE49-F238E27FC236}">
                <a16:creationId xmlns:a16="http://schemas.microsoft.com/office/drawing/2014/main" id="{9A305E2B-D9E0-405D-BCA6-969C4310049E}"/>
              </a:ext>
            </a:extLst>
          </p:cNvPr>
          <p:cNvSpPr/>
          <p:nvPr/>
        </p:nvSpPr>
        <p:spPr>
          <a:xfrm>
            <a:off x="10014857" y="0"/>
            <a:ext cx="4071257" cy="1110343"/>
          </a:xfrm>
          <a:prstGeom prst="flowChartInputOutp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0847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Flèche : pentagone 5">
            <a:extLst>
              <a:ext uri="{FF2B5EF4-FFF2-40B4-BE49-F238E27FC236}">
                <a16:creationId xmlns:a16="http://schemas.microsoft.com/office/drawing/2014/main" id="{68B62167-8192-4C65-AB07-445813F26449}"/>
              </a:ext>
            </a:extLst>
          </p:cNvPr>
          <p:cNvSpPr/>
          <p:nvPr/>
        </p:nvSpPr>
        <p:spPr>
          <a:xfrm>
            <a:off x="-1" y="233082"/>
            <a:ext cx="12192001" cy="6391836"/>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4A6F4A40-D77F-4353-A411-540A85B40F2A}"/>
              </a:ext>
            </a:extLst>
          </p:cNvPr>
          <p:cNvSpPr>
            <a:spLocks noGrp="1"/>
          </p:cNvSpPr>
          <p:nvPr>
            <p:ph type="title"/>
          </p:nvPr>
        </p:nvSpPr>
        <p:spPr/>
        <p:txBody>
          <a:bodyPr/>
          <a:lstStyle/>
          <a:p>
            <a:r>
              <a:rPr lang="fr-FR" dirty="0"/>
              <a:t>Schéma réseau</a:t>
            </a:r>
          </a:p>
        </p:txBody>
      </p:sp>
      <p:pic>
        <p:nvPicPr>
          <p:cNvPr id="5" name="Espace réservé du contenu 4">
            <a:extLst>
              <a:ext uri="{FF2B5EF4-FFF2-40B4-BE49-F238E27FC236}">
                <a16:creationId xmlns:a16="http://schemas.microsoft.com/office/drawing/2014/main" id="{B6E7F753-B7FD-4353-92CD-11195A6177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1746" y="1825625"/>
            <a:ext cx="7008507" cy="4351338"/>
          </a:xfrm>
        </p:spPr>
      </p:pic>
    </p:spTree>
    <p:extLst>
      <p:ext uri="{BB962C8B-B14F-4D97-AF65-F5344CB8AC3E}">
        <p14:creationId xmlns:p14="http://schemas.microsoft.com/office/powerpoint/2010/main" val="1589688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emi-cadre 11">
            <a:extLst>
              <a:ext uri="{FF2B5EF4-FFF2-40B4-BE49-F238E27FC236}">
                <a16:creationId xmlns:a16="http://schemas.microsoft.com/office/drawing/2014/main" id="{B94C600D-68F7-4C12-83D9-2EB922101BB4}"/>
              </a:ext>
            </a:extLst>
          </p:cNvPr>
          <p:cNvSpPr/>
          <p:nvPr/>
        </p:nvSpPr>
        <p:spPr>
          <a:xfrm>
            <a:off x="0" y="0"/>
            <a:ext cx="376518" cy="365125"/>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sp>
        <p:nvSpPr>
          <p:cNvPr id="11" name="Rectangle 10">
            <a:extLst>
              <a:ext uri="{FF2B5EF4-FFF2-40B4-BE49-F238E27FC236}">
                <a16:creationId xmlns:a16="http://schemas.microsoft.com/office/drawing/2014/main" id="{465BAD12-5A01-4EC3-AD71-FC72F18C9B4F}"/>
              </a:ext>
            </a:extLst>
          </p:cNvPr>
          <p:cNvSpPr/>
          <p:nvPr/>
        </p:nvSpPr>
        <p:spPr>
          <a:xfrm>
            <a:off x="8023412" y="2294965"/>
            <a:ext cx="3765176" cy="24832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17F0E81B-5974-4494-B2CF-5E1F61AE3771}"/>
              </a:ext>
            </a:extLst>
          </p:cNvPr>
          <p:cNvSpPr>
            <a:spLocks noGrp="1"/>
          </p:cNvSpPr>
          <p:nvPr>
            <p:ph type="title"/>
          </p:nvPr>
        </p:nvSpPr>
        <p:spPr/>
        <p:txBody>
          <a:bodyPr/>
          <a:lstStyle/>
          <a:p>
            <a:r>
              <a:rPr lang="fr-FR"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Mes réalisations</a:t>
            </a:r>
          </a:p>
        </p:txBody>
      </p:sp>
      <p:sp>
        <p:nvSpPr>
          <p:cNvPr id="3" name="Espace réservé du contenu 2">
            <a:extLst>
              <a:ext uri="{FF2B5EF4-FFF2-40B4-BE49-F238E27FC236}">
                <a16:creationId xmlns:a16="http://schemas.microsoft.com/office/drawing/2014/main" id="{F8E0EF4B-D34A-4DB7-8713-9CEA96779A6E}"/>
              </a:ext>
            </a:extLst>
          </p:cNvPr>
          <p:cNvSpPr>
            <a:spLocks noGrp="1"/>
          </p:cNvSpPr>
          <p:nvPr>
            <p:ph idx="1"/>
          </p:nvPr>
        </p:nvSpPr>
        <p:spPr>
          <a:xfrm>
            <a:off x="838200" y="1690688"/>
            <a:ext cx="6736976" cy="4351338"/>
          </a:xfrm>
        </p:spPr>
        <p:txBody>
          <a:bodyPr>
            <a:normAutofit/>
          </a:bodyPr>
          <a:lstStyle/>
          <a:p>
            <a:pPr marL="457200" indent="-457200">
              <a:buFont typeface="+mj-lt"/>
              <a:buAutoNum type="arabicPeriod" startAt="2"/>
            </a:pPr>
            <a:r>
              <a:rPr lang="fr-FR" b="1" dirty="0">
                <a:latin typeface="Cambria Math" panose="02040503050406030204" pitchFamily="18" charset="0"/>
                <a:ea typeface="Cambria Math" panose="02040503050406030204" pitchFamily="18" charset="0"/>
              </a:rPr>
              <a:t>Cluster Web Haute Disponibilité avec HEARTBEAT</a:t>
            </a:r>
          </a:p>
          <a:p>
            <a:pPr marL="0" indent="0">
              <a:buNone/>
            </a:pPr>
            <a:endParaRPr lang="fr-FR" sz="2000" dirty="0">
              <a:latin typeface="Cambria Math" panose="02040503050406030204" pitchFamily="18" charset="0"/>
              <a:ea typeface="Cambria Math" panose="02040503050406030204" pitchFamily="18" charset="0"/>
            </a:endParaRPr>
          </a:p>
          <a:p>
            <a:pPr marL="0" indent="0">
              <a:buNone/>
            </a:pPr>
            <a:r>
              <a:rPr lang="fr-FR" sz="2000" dirty="0">
                <a:latin typeface="Cambria Math" panose="02040503050406030204" pitchFamily="18" charset="0"/>
                <a:ea typeface="Cambria Math" panose="02040503050406030204" pitchFamily="18" charset="0"/>
              </a:rPr>
              <a:t>Le but : déployer deux serveurs web en cluster afin d’assurer la haute disponibilité du site de la ville des Abymes. Pour garantir l’accessibilité au service, même si l’un des serveurs tombe en panne. Dans une démarche de sécurité, de fiabilité, et de continuité de service.</a:t>
            </a:r>
          </a:p>
        </p:txBody>
      </p:sp>
      <p:pic>
        <p:nvPicPr>
          <p:cNvPr id="10" name="Image 9">
            <a:extLst>
              <a:ext uri="{FF2B5EF4-FFF2-40B4-BE49-F238E27FC236}">
                <a16:creationId xmlns:a16="http://schemas.microsoft.com/office/drawing/2014/main" id="{3A56D722-01F5-412A-BB1F-706AD96AE6C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2318" y="2633196"/>
            <a:ext cx="3057448" cy="1834469"/>
          </a:xfrm>
          <a:prstGeom prst="rect">
            <a:avLst/>
          </a:prstGeom>
        </p:spPr>
      </p:pic>
    </p:spTree>
    <p:extLst>
      <p:ext uri="{BB962C8B-B14F-4D97-AF65-F5344CB8AC3E}">
        <p14:creationId xmlns:p14="http://schemas.microsoft.com/office/powerpoint/2010/main" val="753577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emi-cadre 9">
            <a:extLst>
              <a:ext uri="{FF2B5EF4-FFF2-40B4-BE49-F238E27FC236}">
                <a16:creationId xmlns:a16="http://schemas.microsoft.com/office/drawing/2014/main" id="{F21F37DE-DDDD-4B0D-A0A0-9E5ED9EA8995}"/>
              </a:ext>
            </a:extLst>
          </p:cNvPr>
          <p:cNvSpPr/>
          <p:nvPr/>
        </p:nvSpPr>
        <p:spPr>
          <a:xfrm>
            <a:off x="0" y="0"/>
            <a:ext cx="389965" cy="403412"/>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sp>
        <p:nvSpPr>
          <p:cNvPr id="3" name="Espace réservé du contenu 2">
            <a:extLst>
              <a:ext uri="{FF2B5EF4-FFF2-40B4-BE49-F238E27FC236}">
                <a16:creationId xmlns:a16="http://schemas.microsoft.com/office/drawing/2014/main" id="{48E9E9A0-E404-4478-9F98-A7831E0E3B65}"/>
              </a:ext>
            </a:extLst>
          </p:cNvPr>
          <p:cNvSpPr>
            <a:spLocks noGrp="1"/>
          </p:cNvSpPr>
          <p:nvPr>
            <p:ph idx="1"/>
          </p:nvPr>
        </p:nvSpPr>
        <p:spPr>
          <a:xfrm>
            <a:off x="389965" y="605959"/>
            <a:ext cx="3742764" cy="5956206"/>
          </a:xfrm>
        </p:spPr>
        <p:txBody>
          <a:bodyPr>
            <a:normAutofit/>
          </a:bodyPr>
          <a:lstStyle/>
          <a:p>
            <a:pPr marL="0" indent="0">
              <a:buNone/>
            </a:pPr>
            <a:r>
              <a:rPr lang="fr-FR" b="1" dirty="0">
                <a:latin typeface="Cambria Math" panose="02040503050406030204" pitchFamily="18" charset="0"/>
                <a:ea typeface="Cambria Math" panose="02040503050406030204" pitchFamily="18" charset="0"/>
              </a:rPr>
              <a:t>Moyens mis en place</a:t>
            </a:r>
          </a:p>
          <a:p>
            <a:pPr marL="0" indent="0">
              <a:buNone/>
            </a:pPr>
            <a:r>
              <a:rPr lang="fr-FR" sz="2000" dirty="0">
                <a:latin typeface="Cambria Math" panose="02040503050406030204" pitchFamily="18" charset="0"/>
                <a:ea typeface="Cambria Math" panose="02040503050406030204" pitchFamily="18" charset="0"/>
              </a:rPr>
              <a:t>Virtualisation : </a:t>
            </a:r>
          </a:p>
          <a:p>
            <a:r>
              <a:rPr lang="fr-FR" sz="2000" dirty="0">
                <a:latin typeface="Cambria Math" panose="02040503050406030204" pitchFamily="18" charset="0"/>
                <a:ea typeface="Cambria Math" panose="02040503050406030204" pitchFamily="18" charset="0"/>
              </a:rPr>
              <a:t>Clonage du serveur Web (</a:t>
            </a:r>
            <a:r>
              <a:rPr lang="fr-FR" sz="2000" i="1" dirty="0">
                <a:latin typeface="Cambria Math" panose="02040503050406030204" pitchFamily="18" charset="0"/>
                <a:ea typeface="Cambria Math" panose="02040503050406030204" pitchFamily="18" charset="0"/>
              </a:rPr>
              <a:t>renommer, adresse IP et Mac modifier</a:t>
            </a:r>
            <a:r>
              <a:rPr lang="fr-FR" sz="2000" dirty="0">
                <a:latin typeface="Cambria Math" panose="02040503050406030204" pitchFamily="18" charset="0"/>
                <a:ea typeface="Cambria Math" panose="02040503050406030204" pitchFamily="18" charset="0"/>
              </a:rPr>
              <a:t>).</a:t>
            </a:r>
          </a:p>
          <a:p>
            <a:pPr marL="0" indent="0">
              <a:buNone/>
            </a:pPr>
            <a:r>
              <a:rPr lang="fr-FR" sz="2000" dirty="0">
                <a:latin typeface="Cambria Math" panose="02040503050406030204" pitchFamily="18" charset="0"/>
                <a:ea typeface="Cambria Math" panose="02040503050406030204" pitchFamily="18" charset="0"/>
              </a:rPr>
              <a:t>Haute disponibilité :</a:t>
            </a:r>
          </a:p>
          <a:p>
            <a:r>
              <a:rPr lang="fr-FR" sz="2000" dirty="0">
                <a:latin typeface="Cambria Math" panose="02040503050406030204" pitchFamily="18" charset="0"/>
                <a:ea typeface="Cambria Math" panose="02040503050406030204" pitchFamily="18" charset="0"/>
              </a:rPr>
              <a:t>Installation et configuration sur chaque serveur web cloner.</a:t>
            </a:r>
          </a:p>
          <a:p>
            <a:r>
              <a:rPr lang="fr-FR" sz="2000" dirty="0">
                <a:latin typeface="Cambria Math" panose="02040503050406030204" pitchFamily="18" charset="0"/>
                <a:ea typeface="Cambria Math" panose="02040503050406030204" pitchFamily="18" charset="0"/>
              </a:rPr>
              <a:t>Attribution d’une IP virtuelle pour basculer automatiquement en cas de panne.</a:t>
            </a:r>
          </a:p>
          <a:p>
            <a:pPr marL="0" indent="0">
              <a:buNone/>
            </a:pPr>
            <a:r>
              <a:rPr lang="fr-FR" sz="2000" dirty="0">
                <a:latin typeface="Cambria Math" panose="02040503050406030204" pitchFamily="18" charset="0"/>
                <a:ea typeface="Cambria Math" panose="02040503050406030204" pitchFamily="18" charset="0"/>
              </a:rPr>
              <a:t>Test : </a:t>
            </a:r>
          </a:p>
          <a:p>
            <a:r>
              <a:rPr lang="fr-FR" sz="2000" dirty="0">
                <a:latin typeface="Cambria Math" panose="02040503050406030204" pitchFamily="18" charset="0"/>
                <a:ea typeface="Cambria Math" panose="02040503050406030204" pitchFamily="18" charset="0"/>
              </a:rPr>
              <a:t>Contrôle du fonctionnement du site via navigateur.</a:t>
            </a:r>
          </a:p>
        </p:txBody>
      </p:sp>
      <p:sp>
        <p:nvSpPr>
          <p:cNvPr id="4" name="Espace réservé du contenu 2">
            <a:extLst>
              <a:ext uri="{FF2B5EF4-FFF2-40B4-BE49-F238E27FC236}">
                <a16:creationId xmlns:a16="http://schemas.microsoft.com/office/drawing/2014/main" id="{2D96E65F-876D-4C3C-8888-87A592E147B1}"/>
              </a:ext>
            </a:extLst>
          </p:cNvPr>
          <p:cNvSpPr txBox="1">
            <a:spLocks/>
          </p:cNvSpPr>
          <p:nvPr/>
        </p:nvSpPr>
        <p:spPr>
          <a:xfrm>
            <a:off x="4190728" y="602318"/>
            <a:ext cx="3371273" cy="59562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latin typeface="Cambria Math" panose="02040503050406030204" pitchFamily="18" charset="0"/>
                <a:ea typeface="Cambria Math" panose="02040503050406030204" pitchFamily="18" charset="0"/>
              </a:rPr>
              <a:t>Contraintes</a:t>
            </a:r>
          </a:p>
          <a:p>
            <a:r>
              <a:rPr lang="fr-FR" sz="2000" dirty="0">
                <a:latin typeface="Cambria Math" panose="02040503050406030204" pitchFamily="18" charset="0"/>
                <a:ea typeface="Cambria Math" panose="02040503050406030204" pitchFamily="18" charset="0"/>
              </a:rPr>
              <a:t>Configuration manuelle des fichiers système (</a:t>
            </a:r>
            <a:r>
              <a:rPr lang="fr-FR" sz="2000" i="1" dirty="0">
                <a:latin typeface="Cambria Math" panose="02040503050406030204" pitchFamily="18" charset="0"/>
                <a:ea typeface="Cambria Math" panose="02040503050406030204" pitchFamily="18" charset="0"/>
              </a:rPr>
              <a:t>exige précision et rigueur</a:t>
            </a:r>
            <a:r>
              <a:rPr lang="fr-FR" sz="2000" dirty="0">
                <a:latin typeface="Cambria Math" panose="02040503050406030204" pitchFamily="18" charset="0"/>
                <a:ea typeface="Cambria Math" panose="02040503050406030204" pitchFamily="18" charset="0"/>
              </a:rPr>
              <a:t>).</a:t>
            </a:r>
          </a:p>
          <a:p>
            <a:r>
              <a:rPr lang="fr-FR" sz="2000" dirty="0">
                <a:latin typeface="Cambria Math" panose="02040503050406030204" pitchFamily="18" charset="0"/>
                <a:ea typeface="Cambria Math" panose="02040503050406030204" pitchFamily="18" charset="0"/>
              </a:rPr>
              <a:t>Synchronisation des paramètres entre les deux serveurs.</a:t>
            </a:r>
          </a:p>
          <a:p>
            <a:r>
              <a:rPr lang="fr-FR" sz="2000" dirty="0">
                <a:latin typeface="Cambria Math" panose="02040503050406030204" pitchFamily="18" charset="0"/>
                <a:ea typeface="Cambria Math" panose="02040503050406030204" pitchFamily="18" charset="0"/>
              </a:rPr>
              <a:t>Besoin de nettoyage du cache navigateur pour valider les tests.</a:t>
            </a:r>
          </a:p>
          <a:p>
            <a:r>
              <a:rPr lang="fr-FR" sz="2000" dirty="0">
                <a:latin typeface="Cambria Math" panose="02040503050406030204" pitchFamily="18" charset="0"/>
                <a:ea typeface="Cambria Math" panose="02040503050406030204" pitchFamily="18" charset="0"/>
              </a:rPr>
              <a:t>Gestion du nommage des machines et des adresses IP pour éviter les conflits.</a:t>
            </a:r>
          </a:p>
          <a:p>
            <a:endParaRPr lang="fr-FR" sz="2000" dirty="0">
              <a:latin typeface="Cambria Math" panose="02040503050406030204" pitchFamily="18" charset="0"/>
              <a:ea typeface="Cambria Math" panose="02040503050406030204" pitchFamily="18" charset="0"/>
            </a:endParaRPr>
          </a:p>
          <a:p>
            <a:pPr marL="0" indent="0">
              <a:buFont typeface="Arial" panose="020B0604020202020204" pitchFamily="34" charset="0"/>
              <a:buNone/>
            </a:pPr>
            <a:endParaRPr lang="fr-FR" dirty="0"/>
          </a:p>
        </p:txBody>
      </p:sp>
      <p:sp>
        <p:nvSpPr>
          <p:cNvPr id="6" name="ZoneTexte 5">
            <a:extLst>
              <a:ext uri="{FF2B5EF4-FFF2-40B4-BE49-F238E27FC236}">
                <a16:creationId xmlns:a16="http://schemas.microsoft.com/office/drawing/2014/main" id="{772BA581-5680-492D-9A65-198888E062C7}"/>
              </a:ext>
            </a:extLst>
          </p:cNvPr>
          <p:cNvSpPr txBox="1"/>
          <p:nvPr/>
        </p:nvSpPr>
        <p:spPr>
          <a:xfrm>
            <a:off x="7620000" y="602318"/>
            <a:ext cx="4182035" cy="4216539"/>
          </a:xfrm>
          <a:prstGeom prst="rect">
            <a:avLst/>
          </a:prstGeom>
          <a:noFill/>
        </p:spPr>
        <p:txBody>
          <a:bodyPr wrap="square">
            <a:spAutoFit/>
          </a:bodyPr>
          <a:lstStyle/>
          <a:p>
            <a:pPr marL="0" indent="0">
              <a:buNone/>
            </a:pPr>
            <a:r>
              <a:rPr lang="fr-FR" sz="2800" b="1" dirty="0">
                <a:latin typeface="Cambria Math" panose="02040503050406030204" pitchFamily="18" charset="0"/>
                <a:ea typeface="Cambria Math" panose="02040503050406030204" pitchFamily="18" charset="0"/>
              </a:rPr>
              <a:t>Compétences</a:t>
            </a:r>
          </a:p>
          <a:p>
            <a:pPr marL="285750" indent="-285750">
              <a:buFont typeface="Arial" panose="020B0604020202020204" pitchFamily="34" charset="0"/>
              <a:buChar char="•"/>
            </a:pPr>
            <a:r>
              <a:rPr lang="fr-FR" sz="2000" dirty="0">
                <a:latin typeface="Cambria Math" panose="02040503050406030204" pitchFamily="18" charset="0"/>
                <a:ea typeface="Cambria Math" panose="02040503050406030204" pitchFamily="18" charset="0"/>
              </a:rPr>
              <a:t>Administration système sous Linux.</a:t>
            </a:r>
          </a:p>
          <a:p>
            <a:pPr marL="285750" indent="-285750">
              <a:buFont typeface="Arial" panose="020B0604020202020204" pitchFamily="34" charset="0"/>
              <a:buChar char="•"/>
            </a:pPr>
            <a:r>
              <a:rPr lang="fr-FR" sz="2000" dirty="0">
                <a:latin typeface="Cambria Math" panose="02040503050406030204" pitchFamily="18" charset="0"/>
                <a:ea typeface="Cambria Math" panose="02040503050406030204" pitchFamily="18" charset="0"/>
              </a:rPr>
              <a:t>Installation et sécurisation de services web avec Apache.</a:t>
            </a:r>
          </a:p>
          <a:p>
            <a:pPr marL="285750" indent="-285750">
              <a:buFont typeface="Arial" panose="020B0604020202020204" pitchFamily="34" charset="0"/>
              <a:buChar char="•"/>
            </a:pPr>
            <a:r>
              <a:rPr lang="fr-FR" sz="2000" dirty="0">
                <a:latin typeface="Cambria Math" panose="02040503050406030204" pitchFamily="18" charset="0"/>
                <a:ea typeface="Cambria Math" panose="02040503050406030204" pitchFamily="18" charset="0"/>
              </a:rPr>
              <a:t>Mise en place d’un cluster de haute disponibilité avec </a:t>
            </a:r>
            <a:r>
              <a:rPr lang="fr-FR" sz="2000" dirty="0" err="1">
                <a:latin typeface="Cambria Math" panose="02040503050406030204" pitchFamily="18" charset="0"/>
                <a:ea typeface="Cambria Math" panose="02040503050406030204" pitchFamily="18" charset="0"/>
              </a:rPr>
              <a:t>Heartbeat</a:t>
            </a:r>
            <a:r>
              <a:rPr lang="fr-FR" sz="2000" dirty="0">
                <a:latin typeface="Cambria Math" panose="02040503050406030204" pitchFamily="18" charset="0"/>
                <a:ea typeface="Cambria Math" panose="02040503050406030204" pitchFamily="18" charset="0"/>
              </a:rPr>
              <a:t>.</a:t>
            </a:r>
          </a:p>
          <a:p>
            <a:pPr marL="285750" indent="-285750">
              <a:buFont typeface="Arial" panose="020B0604020202020204" pitchFamily="34" charset="0"/>
              <a:buChar char="•"/>
            </a:pPr>
            <a:r>
              <a:rPr lang="fr-FR" sz="2000" dirty="0">
                <a:latin typeface="Cambria Math" panose="02040503050406030204" pitchFamily="18" charset="0"/>
                <a:ea typeface="Cambria Math" panose="02040503050406030204" pitchFamily="18" charset="0"/>
              </a:rPr>
              <a:t>Automatisation et rigueur dans les procédures de configuration.</a:t>
            </a:r>
          </a:p>
          <a:p>
            <a:pPr marL="285750" indent="-285750">
              <a:buFont typeface="Arial" panose="020B0604020202020204" pitchFamily="34" charset="0"/>
              <a:buChar char="•"/>
            </a:pPr>
            <a:r>
              <a:rPr lang="fr-FR" sz="2000" dirty="0">
                <a:latin typeface="Cambria Math" panose="02040503050406030204" pitchFamily="18" charset="0"/>
                <a:ea typeface="Cambria Math" panose="02040503050406030204" pitchFamily="18" charset="0"/>
              </a:rPr>
              <a:t>Mise en œuvre de l’authentification HTTP sécurisée.</a:t>
            </a:r>
          </a:p>
          <a:p>
            <a:endParaRPr lang="fr-FR" sz="2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239617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48B0B4-FC1F-4A92-8175-E40DFF811028}"/>
              </a:ext>
            </a:extLst>
          </p:cNvPr>
          <p:cNvSpPr>
            <a:spLocks noGrp="1"/>
          </p:cNvSpPr>
          <p:nvPr>
            <p:ph type="title"/>
          </p:nvPr>
        </p:nvSpPr>
        <p:spPr/>
        <p:txBody>
          <a:bodyPr>
            <a:normAutofit/>
          </a:bodyPr>
          <a:lstStyle/>
          <a:p>
            <a:r>
              <a:rPr lang="fr-FR" sz="40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Résultat</a:t>
            </a:r>
          </a:p>
        </p:txBody>
      </p:sp>
      <p:pic>
        <p:nvPicPr>
          <p:cNvPr id="7" name="Espace réservé du contenu 6">
            <a:extLst>
              <a:ext uri="{FF2B5EF4-FFF2-40B4-BE49-F238E27FC236}">
                <a16:creationId xmlns:a16="http://schemas.microsoft.com/office/drawing/2014/main" id="{6DBD20E0-2437-4F1F-B5C4-FE53E516A37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838200" y="2338503"/>
            <a:ext cx="5181600" cy="3325580"/>
          </a:xfrm>
        </p:spPr>
      </p:pic>
      <p:pic>
        <p:nvPicPr>
          <p:cNvPr id="9" name="Espace réservé du contenu 8">
            <a:extLst>
              <a:ext uri="{FF2B5EF4-FFF2-40B4-BE49-F238E27FC236}">
                <a16:creationId xmlns:a16="http://schemas.microsoft.com/office/drawing/2014/main" id="{A7726E11-8AD9-4E4C-8E38-2F0E8014CF0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98023" y="2338503"/>
            <a:ext cx="5374341" cy="863033"/>
          </a:xfrm>
        </p:spPr>
      </p:pic>
      <p:pic>
        <p:nvPicPr>
          <p:cNvPr id="11" name="Image 10">
            <a:extLst>
              <a:ext uri="{FF2B5EF4-FFF2-40B4-BE49-F238E27FC236}">
                <a16:creationId xmlns:a16="http://schemas.microsoft.com/office/drawing/2014/main" id="{128EADC7-BE4A-460F-9C44-3655541800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8023" y="4779283"/>
            <a:ext cx="5374341" cy="884800"/>
          </a:xfrm>
          <a:prstGeom prst="rect">
            <a:avLst/>
          </a:prstGeom>
        </p:spPr>
      </p:pic>
      <p:sp>
        <p:nvSpPr>
          <p:cNvPr id="12" name="Signe Plus 11">
            <a:extLst>
              <a:ext uri="{FF2B5EF4-FFF2-40B4-BE49-F238E27FC236}">
                <a16:creationId xmlns:a16="http://schemas.microsoft.com/office/drawing/2014/main" id="{853E5C2F-FE96-44E4-9D8B-2B4576A224E1}"/>
              </a:ext>
            </a:extLst>
          </p:cNvPr>
          <p:cNvSpPr/>
          <p:nvPr/>
        </p:nvSpPr>
        <p:spPr>
          <a:xfrm>
            <a:off x="8626607" y="3440678"/>
            <a:ext cx="1317172" cy="1121229"/>
          </a:xfrm>
          <a:prstGeom prst="mathPlus">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80612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Flèche : pentagone 5">
            <a:extLst>
              <a:ext uri="{FF2B5EF4-FFF2-40B4-BE49-F238E27FC236}">
                <a16:creationId xmlns:a16="http://schemas.microsoft.com/office/drawing/2014/main" id="{68B62167-8192-4C65-AB07-445813F26449}"/>
              </a:ext>
            </a:extLst>
          </p:cNvPr>
          <p:cNvSpPr/>
          <p:nvPr/>
        </p:nvSpPr>
        <p:spPr>
          <a:xfrm>
            <a:off x="-1" y="233082"/>
            <a:ext cx="12192001" cy="6391836"/>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4A6F4A40-D77F-4353-A411-540A85B40F2A}"/>
              </a:ext>
            </a:extLst>
          </p:cNvPr>
          <p:cNvSpPr>
            <a:spLocks noGrp="1"/>
          </p:cNvSpPr>
          <p:nvPr>
            <p:ph type="title"/>
          </p:nvPr>
        </p:nvSpPr>
        <p:spPr/>
        <p:txBody>
          <a:bodyPr/>
          <a:lstStyle/>
          <a:p>
            <a:r>
              <a:rPr lang="fr-FR" dirty="0"/>
              <a:t>Schéma réseau</a:t>
            </a:r>
          </a:p>
        </p:txBody>
      </p:sp>
      <p:pic>
        <p:nvPicPr>
          <p:cNvPr id="5" name="Espace réservé du contenu 4">
            <a:extLst>
              <a:ext uri="{FF2B5EF4-FFF2-40B4-BE49-F238E27FC236}">
                <a16:creationId xmlns:a16="http://schemas.microsoft.com/office/drawing/2014/main" id="{B6E7F753-B7FD-4353-92CD-11195A6177F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28284" y="1690688"/>
            <a:ext cx="6599261" cy="4351338"/>
          </a:xfrm>
        </p:spPr>
      </p:pic>
    </p:spTree>
    <p:extLst>
      <p:ext uri="{BB962C8B-B14F-4D97-AF65-F5344CB8AC3E}">
        <p14:creationId xmlns:p14="http://schemas.microsoft.com/office/powerpoint/2010/main" val="640892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Demi-cadre 11">
            <a:extLst>
              <a:ext uri="{FF2B5EF4-FFF2-40B4-BE49-F238E27FC236}">
                <a16:creationId xmlns:a16="http://schemas.microsoft.com/office/drawing/2014/main" id="{B94C600D-68F7-4C12-83D9-2EB922101BB4}"/>
              </a:ext>
            </a:extLst>
          </p:cNvPr>
          <p:cNvSpPr/>
          <p:nvPr/>
        </p:nvSpPr>
        <p:spPr>
          <a:xfrm>
            <a:off x="0" y="0"/>
            <a:ext cx="376518" cy="365125"/>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sp>
        <p:nvSpPr>
          <p:cNvPr id="11" name="Rectangle 10">
            <a:extLst>
              <a:ext uri="{FF2B5EF4-FFF2-40B4-BE49-F238E27FC236}">
                <a16:creationId xmlns:a16="http://schemas.microsoft.com/office/drawing/2014/main" id="{465BAD12-5A01-4EC3-AD71-FC72F18C9B4F}"/>
              </a:ext>
            </a:extLst>
          </p:cNvPr>
          <p:cNvSpPr/>
          <p:nvPr/>
        </p:nvSpPr>
        <p:spPr>
          <a:xfrm>
            <a:off x="8023412" y="2294965"/>
            <a:ext cx="3765176" cy="24832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17F0E81B-5974-4494-B2CF-5E1F61AE3771}"/>
              </a:ext>
            </a:extLst>
          </p:cNvPr>
          <p:cNvSpPr>
            <a:spLocks noGrp="1"/>
          </p:cNvSpPr>
          <p:nvPr>
            <p:ph type="title"/>
          </p:nvPr>
        </p:nvSpPr>
        <p:spPr/>
        <p:txBody>
          <a:bodyPr/>
          <a:lstStyle/>
          <a:p>
            <a:r>
              <a:rPr lang="fr-FR"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Mes réalisations</a:t>
            </a:r>
          </a:p>
        </p:txBody>
      </p:sp>
      <p:sp>
        <p:nvSpPr>
          <p:cNvPr id="3" name="Espace réservé du contenu 2">
            <a:extLst>
              <a:ext uri="{FF2B5EF4-FFF2-40B4-BE49-F238E27FC236}">
                <a16:creationId xmlns:a16="http://schemas.microsoft.com/office/drawing/2014/main" id="{F8E0EF4B-D34A-4DB7-8713-9CEA96779A6E}"/>
              </a:ext>
            </a:extLst>
          </p:cNvPr>
          <p:cNvSpPr>
            <a:spLocks noGrp="1"/>
          </p:cNvSpPr>
          <p:nvPr>
            <p:ph idx="1"/>
          </p:nvPr>
        </p:nvSpPr>
        <p:spPr>
          <a:xfrm>
            <a:off x="838200" y="1690688"/>
            <a:ext cx="6736976" cy="4351338"/>
          </a:xfrm>
        </p:spPr>
        <p:txBody>
          <a:bodyPr>
            <a:normAutofit/>
          </a:bodyPr>
          <a:lstStyle/>
          <a:p>
            <a:pPr marL="457200" indent="-457200">
              <a:buFont typeface="+mj-lt"/>
              <a:buAutoNum type="arabicPeriod" startAt="2"/>
            </a:pPr>
            <a:r>
              <a:rPr lang="fr-FR" b="1" dirty="0">
                <a:latin typeface="Cambria Math" panose="02040503050406030204" pitchFamily="18" charset="0"/>
                <a:ea typeface="Cambria Math" panose="02040503050406030204" pitchFamily="18" charset="0"/>
              </a:rPr>
              <a:t>Solution de Supervision de </a:t>
            </a:r>
            <a:r>
              <a:rPr lang="fr-FR" b="1" dirty="0" err="1">
                <a:latin typeface="Cambria Math" panose="02040503050406030204" pitchFamily="18" charset="0"/>
                <a:ea typeface="Cambria Math" panose="02040503050406030204" pitchFamily="18" charset="0"/>
              </a:rPr>
              <a:t>PfSense</a:t>
            </a:r>
            <a:r>
              <a:rPr lang="fr-FR" b="1" dirty="0">
                <a:latin typeface="Cambria Math" panose="02040503050406030204" pitchFamily="18" charset="0"/>
                <a:ea typeface="Cambria Math" panose="02040503050406030204" pitchFamily="18" charset="0"/>
              </a:rPr>
              <a:t> avec Zabbix</a:t>
            </a:r>
          </a:p>
          <a:p>
            <a:pPr marL="0" indent="0">
              <a:buNone/>
            </a:pPr>
            <a:endParaRPr lang="fr-FR" sz="2000" dirty="0">
              <a:latin typeface="Cambria Math" panose="02040503050406030204" pitchFamily="18" charset="0"/>
              <a:ea typeface="Cambria Math" panose="02040503050406030204" pitchFamily="18" charset="0"/>
            </a:endParaRPr>
          </a:p>
          <a:p>
            <a:pPr marL="0" indent="0">
              <a:buNone/>
            </a:pPr>
            <a:r>
              <a:rPr lang="fr-FR" sz="2000" dirty="0">
                <a:latin typeface="Cambria Math" panose="02040503050406030204" pitchFamily="18" charset="0"/>
                <a:ea typeface="Cambria Math" panose="02040503050406030204" pitchFamily="18" charset="0"/>
              </a:rPr>
              <a:t>Le but : </a:t>
            </a:r>
          </a:p>
          <a:p>
            <a:pPr marL="0" indent="0">
              <a:buNone/>
            </a:pPr>
            <a:r>
              <a:rPr lang="fr-FR" sz="2000" dirty="0">
                <a:latin typeface="Cambria Math" panose="02040503050406030204" pitchFamily="18" charset="0"/>
                <a:ea typeface="Cambria Math" panose="02040503050406030204" pitchFamily="18" charset="0"/>
              </a:rPr>
              <a:t>Proposer un solution permettant de centraliser les logs de plusieurs </a:t>
            </a:r>
            <a:r>
              <a:rPr lang="fr-FR" sz="2000" dirty="0" err="1">
                <a:latin typeface="Cambria Math" panose="02040503050406030204" pitchFamily="18" charset="0"/>
                <a:ea typeface="Cambria Math" panose="02040503050406030204" pitchFamily="18" charset="0"/>
              </a:rPr>
              <a:t>PfSense</a:t>
            </a:r>
            <a:r>
              <a:rPr lang="fr-FR" sz="2000" dirty="0">
                <a:latin typeface="Cambria Math" panose="02040503050406030204" pitchFamily="18" charset="0"/>
                <a:ea typeface="Cambria Math" panose="02040503050406030204" pitchFamily="18" charset="0"/>
              </a:rPr>
              <a:t> et de contrôler à distances depuis le Siège</a:t>
            </a:r>
          </a:p>
        </p:txBody>
      </p:sp>
      <p:sp>
        <p:nvSpPr>
          <p:cNvPr id="8" name="ZoneTexte 7">
            <a:extLst>
              <a:ext uri="{FF2B5EF4-FFF2-40B4-BE49-F238E27FC236}">
                <a16:creationId xmlns:a16="http://schemas.microsoft.com/office/drawing/2014/main" id="{6C383902-A445-4D43-98A7-DAEC33D36718}"/>
              </a:ext>
            </a:extLst>
          </p:cNvPr>
          <p:cNvSpPr txBox="1"/>
          <p:nvPr/>
        </p:nvSpPr>
        <p:spPr>
          <a:xfrm>
            <a:off x="6498772" y="5167312"/>
            <a:ext cx="6096000" cy="923330"/>
          </a:xfrm>
          <a:prstGeom prst="rect">
            <a:avLst/>
          </a:prstGeom>
          <a:noFill/>
        </p:spPr>
        <p:txBody>
          <a:bodyPr wrap="square">
            <a:spAutoFit/>
          </a:bodyPr>
          <a:lstStyle/>
          <a:p>
            <a:r>
              <a:rPr lang="fr-FR" dirty="0"/>
              <a:t>Zabbix est un logiciel libre qui supervise de nombreux paramètres réseaux ainsi que la santé et l'intégrité des serveurs.</a:t>
            </a:r>
          </a:p>
        </p:txBody>
      </p:sp>
      <p:pic>
        <p:nvPicPr>
          <p:cNvPr id="5" name="Image 4">
            <a:extLst>
              <a:ext uri="{FF2B5EF4-FFF2-40B4-BE49-F238E27FC236}">
                <a16:creationId xmlns:a16="http://schemas.microsoft.com/office/drawing/2014/main" id="{B54E2A0A-6D26-42C9-BDF9-CC91CE201135}"/>
              </a:ext>
            </a:extLst>
          </p:cNvPr>
          <p:cNvPicPr>
            <a:picLocks noChangeAspect="1"/>
          </p:cNvPicPr>
          <p:nvPr/>
        </p:nvPicPr>
        <p:blipFill>
          <a:blip r:embed="rId2"/>
          <a:stretch>
            <a:fillRect/>
          </a:stretch>
        </p:blipFill>
        <p:spPr>
          <a:xfrm>
            <a:off x="8023412" y="2294964"/>
            <a:ext cx="3765176" cy="2483224"/>
          </a:xfrm>
          <a:prstGeom prst="rect">
            <a:avLst/>
          </a:prstGeom>
        </p:spPr>
      </p:pic>
    </p:spTree>
    <p:extLst>
      <p:ext uri="{BB962C8B-B14F-4D97-AF65-F5344CB8AC3E}">
        <p14:creationId xmlns:p14="http://schemas.microsoft.com/office/powerpoint/2010/main" val="1052116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Demi-cadre 9">
            <a:extLst>
              <a:ext uri="{FF2B5EF4-FFF2-40B4-BE49-F238E27FC236}">
                <a16:creationId xmlns:a16="http://schemas.microsoft.com/office/drawing/2014/main" id="{F21F37DE-DDDD-4B0D-A0A0-9E5ED9EA8995}"/>
              </a:ext>
            </a:extLst>
          </p:cNvPr>
          <p:cNvSpPr/>
          <p:nvPr/>
        </p:nvSpPr>
        <p:spPr>
          <a:xfrm>
            <a:off x="0" y="0"/>
            <a:ext cx="389965" cy="403412"/>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sp>
        <p:nvSpPr>
          <p:cNvPr id="3" name="Espace réservé du contenu 2">
            <a:extLst>
              <a:ext uri="{FF2B5EF4-FFF2-40B4-BE49-F238E27FC236}">
                <a16:creationId xmlns:a16="http://schemas.microsoft.com/office/drawing/2014/main" id="{48E9E9A0-E404-4478-9F98-A7831E0E3B65}"/>
              </a:ext>
            </a:extLst>
          </p:cNvPr>
          <p:cNvSpPr>
            <a:spLocks noGrp="1"/>
          </p:cNvSpPr>
          <p:nvPr>
            <p:ph idx="1"/>
          </p:nvPr>
        </p:nvSpPr>
        <p:spPr>
          <a:xfrm>
            <a:off x="389965" y="605959"/>
            <a:ext cx="3742764" cy="5956206"/>
          </a:xfrm>
        </p:spPr>
        <p:txBody>
          <a:bodyPr>
            <a:normAutofit/>
          </a:bodyPr>
          <a:lstStyle/>
          <a:p>
            <a:pPr marL="0" indent="0">
              <a:buNone/>
            </a:pPr>
            <a:r>
              <a:rPr lang="fr-FR" b="1" dirty="0">
                <a:latin typeface="Cambria Math" panose="02040503050406030204" pitchFamily="18" charset="0"/>
                <a:ea typeface="Cambria Math" panose="02040503050406030204" pitchFamily="18" charset="0"/>
              </a:rPr>
              <a:t>Moyens mis en place</a:t>
            </a:r>
          </a:p>
          <a:p>
            <a:pPr marL="0" indent="0">
              <a:buNone/>
            </a:pPr>
            <a:r>
              <a:rPr lang="fr-FR" sz="2000" dirty="0">
                <a:latin typeface="Cambria Math" panose="02040503050406030204" pitchFamily="18" charset="0"/>
                <a:ea typeface="Cambria Math" panose="02040503050406030204" pitchFamily="18" charset="0"/>
              </a:rPr>
              <a:t>Virtualisation : </a:t>
            </a:r>
          </a:p>
          <a:p>
            <a:r>
              <a:rPr lang="fr-FR" sz="2000" dirty="0">
                <a:latin typeface="Cambria Math" panose="02040503050406030204" pitchFamily="18" charset="0"/>
                <a:ea typeface="Cambria Math" panose="02040503050406030204" pitchFamily="18" charset="0"/>
              </a:rPr>
              <a:t>Création de chaque machine(</a:t>
            </a:r>
            <a:r>
              <a:rPr lang="fr-FR" sz="2000" i="1" dirty="0" err="1">
                <a:latin typeface="Cambria Math" panose="02040503050406030204" pitchFamily="18" charset="0"/>
                <a:ea typeface="Cambria Math" panose="02040503050406030204" pitchFamily="18" charset="0"/>
              </a:rPr>
              <a:t>PfSense</a:t>
            </a:r>
            <a:r>
              <a:rPr lang="fr-FR" sz="2000" i="1" dirty="0">
                <a:latin typeface="Cambria Math" panose="02040503050406030204" pitchFamily="18" charset="0"/>
                <a:ea typeface="Cambria Math" panose="02040503050406030204" pitchFamily="18" charset="0"/>
              </a:rPr>
              <a:t> – BSD, Windows 11, </a:t>
            </a:r>
            <a:r>
              <a:rPr lang="fr-FR" sz="2000" i="1" dirty="0" err="1">
                <a:latin typeface="Cambria Math" panose="02040503050406030204" pitchFamily="18" charset="0"/>
                <a:ea typeface="Cambria Math" panose="02040503050406030204" pitchFamily="18" charset="0"/>
              </a:rPr>
              <a:t>ubuntu</a:t>
            </a:r>
            <a:r>
              <a:rPr lang="fr-FR" sz="2000" i="1" dirty="0">
                <a:latin typeface="Cambria Math" panose="02040503050406030204" pitchFamily="18" charset="0"/>
                <a:ea typeface="Cambria Math" panose="02040503050406030204" pitchFamily="18" charset="0"/>
              </a:rPr>
              <a:t> Server pour Zabbix</a:t>
            </a:r>
            <a:r>
              <a:rPr lang="fr-FR" sz="2000" dirty="0">
                <a:latin typeface="Cambria Math" panose="02040503050406030204" pitchFamily="18" charset="0"/>
                <a:ea typeface="Cambria Math" panose="02040503050406030204" pitchFamily="18" charset="0"/>
              </a:rPr>
              <a:t>).</a:t>
            </a:r>
          </a:p>
          <a:p>
            <a:pPr marL="0" indent="0">
              <a:buNone/>
            </a:pPr>
            <a:r>
              <a:rPr lang="fr-FR" sz="2000" dirty="0">
                <a:latin typeface="Cambria Math" panose="02040503050406030204" pitchFamily="18" charset="0"/>
                <a:ea typeface="Cambria Math" panose="02040503050406030204" pitchFamily="18" charset="0"/>
              </a:rPr>
              <a:t>Réseau :</a:t>
            </a:r>
          </a:p>
          <a:p>
            <a:r>
              <a:rPr lang="fr-FR" sz="2000" dirty="0">
                <a:latin typeface="Cambria Math" panose="02040503050406030204" pitchFamily="18" charset="0"/>
                <a:ea typeface="Cambria Math" panose="02040503050406030204" pitchFamily="18" charset="0"/>
              </a:rPr>
              <a:t>Installation et configuration sur chaque machine.</a:t>
            </a:r>
          </a:p>
          <a:p>
            <a:r>
              <a:rPr lang="fr-FR" sz="2000" dirty="0">
                <a:latin typeface="Cambria Math" panose="02040503050406030204" pitchFamily="18" charset="0"/>
                <a:ea typeface="Cambria Math" panose="02040503050406030204" pitchFamily="18" charset="0"/>
              </a:rPr>
              <a:t>Attribution d’une IP statique.</a:t>
            </a:r>
          </a:p>
          <a:p>
            <a:pPr marL="0" indent="0">
              <a:buNone/>
            </a:pPr>
            <a:r>
              <a:rPr lang="fr-FR" sz="2000" dirty="0">
                <a:latin typeface="Cambria Math" panose="02040503050406030204" pitchFamily="18" charset="0"/>
                <a:ea typeface="Cambria Math" panose="02040503050406030204" pitchFamily="18" charset="0"/>
              </a:rPr>
              <a:t>Test : </a:t>
            </a:r>
          </a:p>
          <a:p>
            <a:r>
              <a:rPr lang="fr-FR" sz="2000" dirty="0">
                <a:latin typeface="Cambria Math" panose="02040503050406030204" pitchFamily="18" charset="0"/>
                <a:ea typeface="Cambria Math" panose="02040503050406030204" pitchFamily="18" charset="0"/>
              </a:rPr>
              <a:t>Contrôle du fonctionnement via navigateur pour les interfaces Web.</a:t>
            </a:r>
          </a:p>
        </p:txBody>
      </p:sp>
      <p:sp>
        <p:nvSpPr>
          <p:cNvPr id="4" name="Espace réservé du contenu 2">
            <a:extLst>
              <a:ext uri="{FF2B5EF4-FFF2-40B4-BE49-F238E27FC236}">
                <a16:creationId xmlns:a16="http://schemas.microsoft.com/office/drawing/2014/main" id="{2D96E65F-876D-4C3C-8888-87A592E147B1}"/>
              </a:ext>
            </a:extLst>
          </p:cNvPr>
          <p:cNvSpPr txBox="1">
            <a:spLocks/>
          </p:cNvSpPr>
          <p:nvPr/>
        </p:nvSpPr>
        <p:spPr>
          <a:xfrm>
            <a:off x="4190728" y="602318"/>
            <a:ext cx="3371273" cy="59562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latin typeface="Cambria Math" panose="02040503050406030204" pitchFamily="18" charset="0"/>
                <a:ea typeface="Cambria Math" panose="02040503050406030204" pitchFamily="18" charset="0"/>
              </a:rPr>
              <a:t>Contraintes</a:t>
            </a:r>
          </a:p>
          <a:p>
            <a:r>
              <a:rPr lang="fr-FR" sz="2000" dirty="0">
                <a:latin typeface="Cambria Math" panose="02040503050406030204" pitchFamily="18" charset="0"/>
                <a:ea typeface="Cambria Math" panose="02040503050406030204" pitchFamily="18" charset="0"/>
              </a:rPr>
              <a:t>Configuration manuelle des fichiers système (</a:t>
            </a:r>
            <a:r>
              <a:rPr lang="fr-FR" sz="2000" i="1" dirty="0">
                <a:latin typeface="Cambria Math" panose="02040503050406030204" pitchFamily="18" charset="0"/>
                <a:ea typeface="Cambria Math" panose="02040503050406030204" pitchFamily="18" charset="0"/>
              </a:rPr>
              <a:t>exige précision et rigueur</a:t>
            </a:r>
            <a:r>
              <a:rPr lang="fr-FR" sz="2000" dirty="0">
                <a:latin typeface="Cambria Math" panose="02040503050406030204" pitchFamily="18" charset="0"/>
                <a:ea typeface="Cambria Math" panose="02040503050406030204" pitchFamily="18" charset="0"/>
              </a:rPr>
              <a:t>).</a:t>
            </a:r>
          </a:p>
          <a:p>
            <a:r>
              <a:rPr lang="fr-FR" sz="2000" dirty="0">
                <a:latin typeface="Cambria Math" panose="02040503050406030204" pitchFamily="18" charset="0"/>
                <a:ea typeface="Cambria Math" panose="02040503050406030204" pitchFamily="18" charset="0"/>
              </a:rPr>
              <a:t>Connaitre l’adresse IP du serveur </a:t>
            </a:r>
            <a:r>
              <a:rPr lang="fr-FR" sz="2000" dirty="0" err="1">
                <a:latin typeface="Cambria Math" panose="02040503050406030204" pitchFamily="18" charset="0"/>
                <a:ea typeface="Cambria Math" panose="02040503050406030204" pitchFamily="18" charset="0"/>
              </a:rPr>
              <a:t>PfSense</a:t>
            </a:r>
            <a:r>
              <a:rPr lang="fr-FR" sz="2000" dirty="0">
                <a:latin typeface="Cambria Math" panose="02040503050406030204" pitchFamily="18" charset="0"/>
                <a:ea typeface="Cambria Math" panose="02040503050406030204" pitchFamily="18" charset="0"/>
              </a:rPr>
              <a:t>.</a:t>
            </a:r>
          </a:p>
          <a:p>
            <a:r>
              <a:rPr lang="fr-FR" sz="2000" dirty="0">
                <a:latin typeface="Cambria Math" panose="02040503050406030204" pitchFamily="18" charset="0"/>
                <a:ea typeface="Cambria Math" panose="02040503050406030204" pitchFamily="18" charset="0"/>
              </a:rPr>
              <a:t>Besoin de nettoyage du cache navigateur pour valider les tests.</a:t>
            </a:r>
          </a:p>
          <a:p>
            <a:r>
              <a:rPr lang="fr-FR" sz="2000" dirty="0">
                <a:latin typeface="Cambria Math" panose="02040503050406030204" pitchFamily="18" charset="0"/>
                <a:ea typeface="Cambria Math" panose="02040503050406030204" pitchFamily="18" charset="0"/>
              </a:rPr>
              <a:t>Gestion des adresses IP.</a:t>
            </a:r>
          </a:p>
          <a:p>
            <a:endParaRPr lang="fr-FR" sz="2000" dirty="0">
              <a:latin typeface="Cambria Math" panose="02040503050406030204" pitchFamily="18" charset="0"/>
              <a:ea typeface="Cambria Math" panose="02040503050406030204" pitchFamily="18" charset="0"/>
            </a:endParaRPr>
          </a:p>
          <a:p>
            <a:pPr marL="0" indent="0">
              <a:buFont typeface="Arial" panose="020B0604020202020204" pitchFamily="34" charset="0"/>
              <a:buNone/>
            </a:pPr>
            <a:endParaRPr lang="fr-FR" dirty="0"/>
          </a:p>
        </p:txBody>
      </p:sp>
      <p:sp>
        <p:nvSpPr>
          <p:cNvPr id="6" name="ZoneTexte 5">
            <a:extLst>
              <a:ext uri="{FF2B5EF4-FFF2-40B4-BE49-F238E27FC236}">
                <a16:creationId xmlns:a16="http://schemas.microsoft.com/office/drawing/2014/main" id="{772BA581-5680-492D-9A65-198888E062C7}"/>
              </a:ext>
            </a:extLst>
          </p:cNvPr>
          <p:cNvSpPr txBox="1"/>
          <p:nvPr/>
        </p:nvSpPr>
        <p:spPr>
          <a:xfrm>
            <a:off x="7620000" y="602318"/>
            <a:ext cx="4182035" cy="2677656"/>
          </a:xfrm>
          <a:prstGeom prst="rect">
            <a:avLst/>
          </a:prstGeom>
          <a:noFill/>
        </p:spPr>
        <p:txBody>
          <a:bodyPr wrap="square">
            <a:spAutoFit/>
          </a:bodyPr>
          <a:lstStyle/>
          <a:p>
            <a:pPr marL="0" indent="0">
              <a:buNone/>
            </a:pPr>
            <a:r>
              <a:rPr lang="fr-FR" sz="2800" b="1" dirty="0">
                <a:latin typeface="Cambria Math" panose="02040503050406030204" pitchFamily="18" charset="0"/>
                <a:ea typeface="Cambria Math" panose="02040503050406030204" pitchFamily="18" charset="0"/>
              </a:rPr>
              <a:t>Compétences</a:t>
            </a:r>
          </a:p>
          <a:p>
            <a:pPr marL="285750" indent="-285750">
              <a:buFont typeface="Arial" panose="020B0604020202020204" pitchFamily="34" charset="0"/>
              <a:buChar char="•"/>
            </a:pPr>
            <a:r>
              <a:rPr lang="fr-FR" sz="2000" dirty="0">
                <a:latin typeface="Cambria Math" panose="02040503050406030204" pitchFamily="18" charset="0"/>
                <a:ea typeface="Cambria Math" panose="02040503050406030204" pitchFamily="18" charset="0"/>
              </a:rPr>
              <a:t>Administration système sous BSD.</a:t>
            </a:r>
          </a:p>
          <a:p>
            <a:pPr marL="285750" indent="-285750">
              <a:buFont typeface="Arial" panose="020B0604020202020204" pitchFamily="34" charset="0"/>
              <a:buChar char="•"/>
            </a:pPr>
            <a:r>
              <a:rPr lang="fr-FR" sz="2000" dirty="0">
                <a:latin typeface="Cambria Math" panose="02040503050406030204" pitchFamily="18" charset="0"/>
                <a:ea typeface="Cambria Math" panose="02040503050406030204" pitchFamily="18" charset="0"/>
              </a:rPr>
              <a:t>Installation et sécurisation de services de supervision Zabbix.</a:t>
            </a:r>
          </a:p>
          <a:p>
            <a:pPr marL="285750" indent="-285750">
              <a:buFont typeface="Arial" panose="020B0604020202020204" pitchFamily="34" charset="0"/>
              <a:buChar char="•"/>
            </a:pPr>
            <a:r>
              <a:rPr lang="fr-FR" sz="2000" dirty="0">
                <a:latin typeface="Cambria Math" panose="02040503050406030204" pitchFamily="18" charset="0"/>
                <a:ea typeface="Cambria Math" panose="02040503050406030204" pitchFamily="18" charset="0"/>
              </a:rPr>
              <a:t>Mise en place d’un agent Zabbix.</a:t>
            </a:r>
          </a:p>
          <a:p>
            <a:pPr marL="285750" indent="-285750">
              <a:buFont typeface="Arial" panose="020B0604020202020204" pitchFamily="34" charset="0"/>
              <a:buChar char="•"/>
            </a:pPr>
            <a:r>
              <a:rPr lang="fr-FR" sz="2000" dirty="0">
                <a:latin typeface="Cambria Math" panose="02040503050406030204" pitchFamily="18" charset="0"/>
                <a:ea typeface="Cambria Math" panose="02040503050406030204" pitchFamily="18" charset="0"/>
              </a:rPr>
              <a:t>Automatisation des notifications d’alertes.</a:t>
            </a:r>
          </a:p>
          <a:p>
            <a:endParaRPr lang="fr-FR" sz="2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871486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 avec coins rognés en haut 3">
            <a:extLst>
              <a:ext uri="{FF2B5EF4-FFF2-40B4-BE49-F238E27FC236}">
                <a16:creationId xmlns:a16="http://schemas.microsoft.com/office/drawing/2014/main" id="{36E47322-A201-4796-93FE-D41E0F059E87}"/>
              </a:ext>
            </a:extLst>
          </p:cNvPr>
          <p:cNvSpPr/>
          <p:nvPr/>
        </p:nvSpPr>
        <p:spPr>
          <a:xfrm>
            <a:off x="0" y="371476"/>
            <a:ext cx="12192000" cy="6486524"/>
          </a:xfrm>
          <a:prstGeom prst="snip2Same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E630F3D-CA65-4BB0-851E-0D371DAE0EF3}"/>
              </a:ext>
            </a:extLst>
          </p:cNvPr>
          <p:cNvSpPr>
            <a:spLocks noGrp="1"/>
          </p:cNvSpPr>
          <p:nvPr>
            <p:ph type="title"/>
          </p:nvPr>
        </p:nvSpPr>
        <p:spPr>
          <a:xfrm>
            <a:off x="2333625" y="639763"/>
            <a:ext cx="10515600" cy="901700"/>
          </a:xfrm>
        </p:spPr>
        <p:txBody>
          <a:bodyPr/>
          <a:lstStyle/>
          <a:p>
            <a:r>
              <a:rPr lang="fr-FR"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Contexte</a:t>
            </a:r>
            <a:r>
              <a:rPr lang="fr-FR" dirty="0"/>
              <a:t> </a:t>
            </a:r>
          </a:p>
        </p:txBody>
      </p:sp>
      <p:sp>
        <p:nvSpPr>
          <p:cNvPr id="3" name="Espace réservé du contenu 2">
            <a:extLst>
              <a:ext uri="{FF2B5EF4-FFF2-40B4-BE49-F238E27FC236}">
                <a16:creationId xmlns:a16="http://schemas.microsoft.com/office/drawing/2014/main" id="{832E28F3-9A0B-4487-BC26-B44976ED12DD}"/>
              </a:ext>
            </a:extLst>
          </p:cNvPr>
          <p:cNvSpPr>
            <a:spLocks noGrp="1"/>
          </p:cNvSpPr>
          <p:nvPr>
            <p:ph idx="1"/>
          </p:nvPr>
        </p:nvSpPr>
        <p:spPr>
          <a:xfrm>
            <a:off x="914400" y="2019300"/>
            <a:ext cx="10763250" cy="4119563"/>
          </a:xfrm>
        </p:spPr>
        <p:txBody>
          <a:bodyPr>
            <a:normAutofit fontScale="92500" lnSpcReduction="10000"/>
          </a:bodyPr>
          <a:lstStyle/>
          <a:p>
            <a:pPr marL="0" indent="0" algn="just">
              <a:buNone/>
            </a:pPr>
            <a:r>
              <a:rPr lang="fr-FR" dirty="0">
                <a:latin typeface="Cambria" panose="02040503050406030204" pitchFamily="18" charset="0"/>
                <a:ea typeface="Cambria" panose="02040503050406030204" pitchFamily="18" charset="0"/>
              </a:rPr>
              <a:t>	Je suis </a:t>
            </a:r>
            <a:r>
              <a:rPr lang="fr-FR" b="1" dirty="0">
                <a:latin typeface="Cambria" panose="02040503050406030204" pitchFamily="18" charset="0"/>
                <a:ea typeface="Cambria" panose="02040503050406030204" pitchFamily="18" charset="0"/>
              </a:rPr>
              <a:t>NAIGRE Isaï</a:t>
            </a:r>
            <a:r>
              <a:rPr lang="fr-FR" dirty="0">
                <a:latin typeface="Cambria" panose="02040503050406030204" pitchFamily="18" charset="0"/>
                <a:ea typeface="Cambria" panose="02040503050406030204" pitchFamily="18" charset="0"/>
              </a:rPr>
              <a:t>, étudiant au </a:t>
            </a:r>
            <a:r>
              <a:rPr lang="fr-FR" b="1" dirty="0">
                <a:latin typeface="Cambria" panose="02040503050406030204" pitchFamily="18" charset="0"/>
                <a:ea typeface="Cambria" panose="02040503050406030204" pitchFamily="18" charset="0"/>
              </a:rPr>
              <a:t>LGT BAIMBRIDGE </a:t>
            </a:r>
            <a:r>
              <a:rPr lang="fr-FR" dirty="0">
                <a:latin typeface="Cambria" panose="02040503050406030204" pitchFamily="18" charset="0"/>
                <a:ea typeface="Cambria" panose="02040503050406030204" pitchFamily="18" charset="0"/>
              </a:rPr>
              <a:t>en </a:t>
            </a:r>
            <a:r>
              <a:rPr lang="fr-FR"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BTS SIO – SISR </a:t>
            </a:r>
            <a:r>
              <a:rPr lang="fr-FR" sz="2000" i="1" dirty="0">
                <a:latin typeface="Cambria" panose="02040503050406030204" pitchFamily="18" charset="0"/>
                <a:ea typeface="Cambria" panose="02040503050406030204" pitchFamily="18" charset="0"/>
              </a:rPr>
              <a:t>(Services Informatiques aux Organisations - </a:t>
            </a:r>
            <a:r>
              <a:rPr lang="fr-FR" sz="2000" i="1" dirty="0"/>
              <a:t>option Solutions d'Infrastructure, Systèmes et Réseaux)</a:t>
            </a:r>
            <a:r>
              <a:rPr lang="fr-FR" sz="2000" i="1" dirty="0">
                <a:latin typeface="Cambria" panose="02040503050406030204" pitchFamily="18" charset="0"/>
                <a:ea typeface="Cambria" panose="02040503050406030204" pitchFamily="18" charset="0"/>
              </a:rPr>
              <a:t>. </a:t>
            </a:r>
          </a:p>
          <a:p>
            <a:pPr marL="0" indent="0" algn="just">
              <a:buNone/>
            </a:pPr>
            <a:r>
              <a:rPr lang="fr-FR" dirty="0">
                <a:latin typeface="Cambria" panose="02040503050406030204" pitchFamily="18" charset="0"/>
                <a:ea typeface="Cambria" panose="02040503050406030204" pitchFamily="18" charset="0"/>
              </a:rPr>
              <a:t>	J'ai choisi ce </a:t>
            </a:r>
            <a:r>
              <a:rPr lang="fr-FR" b="1" dirty="0">
                <a:latin typeface="Cambria" panose="02040503050406030204" pitchFamily="18" charset="0"/>
                <a:ea typeface="Cambria" panose="02040503050406030204" pitchFamily="18" charset="0"/>
              </a:rPr>
              <a:t>BTS</a:t>
            </a:r>
            <a:r>
              <a:rPr lang="fr-FR" dirty="0">
                <a:latin typeface="Cambria" panose="02040503050406030204" pitchFamily="18" charset="0"/>
                <a:ea typeface="Cambria" panose="02040503050406030204" pitchFamily="18" charset="0"/>
              </a:rPr>
              <a:t> car je suis passionné par l’informatique,  précisément par la </a:t>
            </a:r>
            <a:r>
              <a:rPr lang="fr-FR" b="1" dirty="0">
                <a:latin typeface="Cambria" panose="02040503050406030204" pitchFamily="18" charset="0"/>
                <a:ea typeface="Cambria" panose="02040503050406030204" pitchFamily="18" charset="0"/>
              </a:rPr>
              <a:t>gestion du parc informatique, des systèmes, des réseaux et la sécurité</a:t>
            </a:r>
            <a:r>
              <a:rPr lang="fr-FR" dirty="0">
                <a:latin typeface="Cambria" panose="02040503050406030204" pitchFamily="18" charset="0"/>
                <a:ea typeface="Cambria" panose="02040503050406030204" pitchFamily="18" charset="0"/>
              </a:rPr>
              <a:t>. Ce domaine permet de combiner aspects techniques et résolutions de problèmes pratiques dans des environnements réels.</a:t>
            </a:r>
          </a:p>
          <a:p>
            <a:pPr marL="0" indent="0" algn="just">
              <a:buNone/>
            </a:pPr>
            <a:endParaRPr lang="fr-FR" dirty="0">
              <a:latin typeface="Cambria" panose="02040503050406030204" pitchFamily="18" charset="0"/>
              <a:ea typeface="Cambria" panose="02040503050406030204" pitchFamily="18" charset="0"/>
            </a:endParaRPr>
          </a:p>
          <a:p>
            <a:pPr marL="0" indent="0" algn="just">
              <a:buNone/>
            </a:pPr>
            <a:r>
              <a:rPr lang="fr-FR" b="1" dirty="0">
                <a:latin typeface="Cambria" panose="02040503050406030204" pitchFamily="18" charset="0"/>
                <a:ea typeface="Cambria" panose="02040503050406030204" pitchFamily="18" charset="0"/>
              </a:rPr>
              <a:t>L’objectif de la présentation </a:t>
            </a:r>
            <a:r>
              <a:rPr lang="fr-FR" dirty="0">
                <a:latin typeface="Cambria" panose="02040503050406030204" pitchFamily="18" charset="0"/>
                <a:ea typeface="Cambria" panose="02040503050406030204" pitchFamily="18" charset="0"/>
              </a:rPr>
              <a:t>: Je vais vous présenter mon parcours au cours de cette formation, ainsi que les compétences que j’ai acquises, à travers les périodes de stage et quelques réalisations marquantes.</a:t>
            </a:r>
          </a:p>
        </p:txBody>
      </p:sp>
    </p:spTree>
    <p:extLst>
      <p:ext uri="{BB962C8B-B14F-4D97-AF65-F5344CB8AC3E}">
        <p14:creationId xmlns:p14="http://schemas.microsoft.com/office/powerpoint/2010/main" val="3736005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48B0B4-FC1F-4A92-8175-E40DFF811028}"/>
              </a:ext>
            </a:extLst>
          </p:cNvPr>
          <p:cNvSpPr>
            <a:spLocks noGrp="1"/>
          </p:cNvSpPr>
          <p:nvPr>
            <p:ph type="title"/>
          </p:nvPr>
        </p:nvSpPr>
        <p:spPr/>
        <p:txBody>
          <a:bodyPr>
            <a:normAutofit/>
          </a:bodyPr>
          <a:lstStyle/>
          <a:p>
            <a:r>
              <a:rPr lang="fr-FR" sz="40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Résultat</a:t>
            </a:r>
          </a:p>
        </p:txBody>
      </p:sp>
      <p:pic>
        <p:nvPicPr>
          <p:cNvPr id="5" name="Espace réservé du contenu 4">
            <a:extLst>
              <a:ext uri="{FF2B5EF4-FFF2-40B4-BE49-F238E27FC236}">
                <a16:creationId xmlns:a16="http://schemas.microsoft.com/office/drawing/2014/main" id="{B9A1FFF4-B08D-4937-A32B-401EA5F0B6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2134" y="606426"/>
            <a:ext cx="6089615" cy="4351338"/>
          </a:xfrm>
        </p:spPr>
      </p:pic>
      <p:pic>
        <p:nvPicPr>
          <p:cNvPr id="7" name="Image 6">
            <a:extLst>
              <a:ext uri="{FF2B5EF4-FFF2-40B4-BE49-F238E27FC236}">
                <a16:creationId xmlns:a16="http://schemas.microsoft.com/office/drawing/2014/main" id="{0566B467-385C-4B29-88B4-8C8F9489043B}"/>
              </a:ext>
            </a:extLst>
          </p:cNvPr>
          <p:cNvPicPr>
            <a:picLocks noChangeAspect="1"/>
          </p:cNvPicPr>
          <p:nvPr/>
        </p:nvPicPr>
        <p:blipFill rotWithShape="1">
          <a:blip r:embed="rId3">
            <a:extLst>
              <a:ext uri="{28A0092B-C50C-407E-A947-70E740481C1C}">
                <a14:useLocalDpi xmlns:a14="http://schemas.microsoft.com/office/drawing/2010/main" val="0"/>
              </a:ext>
            </a:extLst>
          </a:blip>
          <a:srcRect t="3916"/>
          <a:stretch/>
        </p:blipFill>
        <p:spPr>
          <a:xfrm>
            <a:off x="0" y="5888823"/>
            <a:ext cx="13443857" cy="551331"/>
          </a:xfrm>
          <a:prstGeom prst="rect">
            <a:avLst/>
          </a:prstGeom>
        </p:spPr>
      </p:pic>
    </p:spTree>
    <p:extLst>
      <p:ext uri="{BB962C8B-B14F-4D97-AF65-F5344CB8AC3E}">
        <p14:creationId xmlns:p14="http://schemas.microsoft.com/office/powerpoint/2010/main" val="1573202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6" name="Flèche : pentagone 5">
            <a:extLst>
              <a:ext uri="{FF2B5EF4-FFF2-40B4-BE49-F238E27FC236}">
                <a16:creationId xmlns:a16="http://schemas.microsoft.com/office/drawing/2014/main" id="{68B62167-8192-4C65-AB07-445813F26449}"/>
              </a:ext>
            </a:extLst>
          </p:cNvPr>
          <p:cNvSpPr/>
          <p:nvPr/>
        </p:nvSpPr>
        <p:spPr>
          <a:xfrm>
            <a:off x="-1" y="233082"/>
            <a:ext cx="12192001" cy="6391836"/>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4A6F4A40-D77F-4353-A411-540A85B40F2A}"/>
              </a:ext>
            </a:extLst>
          </p:cNvPr>
          <p:cNvSpPr>
            <a:spLocks noGrp="1"/>
          </p:cNvSpPr>
          <p:nvPr>
            <p:ph type="title"/>
          </p:nvPr>
        </p:nvSpPr>
        <p:spPr>
          <a:xfrm>
            <a:off x="315686" y="251707"/>
            <a:ext cx="10515600" cy="1325563"/>
          </a:xfrm>
        </p:spPr>
        <p:txBody>
          <a:bodyPr/>
          <a:lstStyle/>
          <a:p>
            <a:r>
              <a:rPr lang="fr-FR" b="1" dirty="0">
                <a:effectLst>
                  <a:outerShdw blurRad="38100" dist="38100" dir="2700000" algn="tl">
                    <a:srgbClr val="000000">
                      <a:alpha val="43137"/>
                    </a:srgbClr>
                  </a:outerShdw>
                </a:effectLst>
              </a:rPr>
              <a:t>Schéma réseau</a:t>
            </a:r>
          </a:p>
        </p:txBody>
      </p:sp>
      <p:pic>
        <p:nvPicPr>
          <p:cNvPr id="11" name="Espace réservé du contenu 10">
            <a:extLst>
              <a:ext uri="{FF2B5EF4-FFF2-40B4-BE49-F238E27FC236}">
                <a16:creationId xmlns:a16="http://schemas.microsoft.com/office/drawing/2014/main" id="{90E4038A-D3AE-441C-BCEF-FFFAB7E4A2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000" y="693511"/>
            <a:ext cx="5660571" cy="5912782"/>
          </a:xfrm>
        </p:spPr>
      </p:pic>
    </p:spTree>
    <p:extLst>
      <p:ext uri="{BB962C8B-B14F-4D97-AF65-F5344CB8AC3E}">
        <p14:creationId xmlns:p14="http://schemas.microsoft.com/office/powerpoint/2010/main" val="1631721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A7C60C-C1B2-47A2-92E9-3A55B654C3F3}"/>
              </a:ext>
            </a:extLst>
          </p:cNvPr>
          <p:cNvSpPr>
            <a:spLocks noGrp="1"/>
          </p:cNvSpPr>
          <p:nvPr>
            <p:ph type="title"/>
          </p:nvPr>
        </p:nvSpPr>
        <p:spPr/>
        <p:txBody>
          <a:bodyPr/>
          <a:lstStyle/>
          <a:p>
            <a:r>
              <a:rPr lang="fr-FR" b="1" dirty="0">
                <a:effectLst>
                  <a:outerShdw blurRad="38100" dist="38100" dir="2700000" algn="tl">
                    <a:srgbClr val="000000">
                      <a:alpha val="43137"/>
                    </a:srgbClr>
                  </a:outerShdw>
                </a:effectLst>
                <a:latin typeface="Calisto MT" panose="02040603050505030304" pitchFamily="18" charset="0"/>
              </a:rPr>
              <a:t>CONCLUSION</a:t>
            </a:r>
          </a:p>
        </p:txBody>
      </p:sp>
      <p:sp>
        <p:nvSpPr>
          <p:cNvPr id="3" name="Espace réservé du contenu 2">
            <a:extLst>
              <a:ext uri="{FF2B5EF4-FFF2-40B4-BE49-F238E27FC236}">
                <a16:creationId xmlns:a16="http://schemas.microsoft.com/office/drawing/2014/main" id="{8D67DDB3-F74B-4DC0-A9D4-D4B29E5ECACE}"/>
              </a:ext>
            </a:extLst>
          </p:cNvPr>
          <p:cNvSpPr>
            <a:spLocks noGrp="1"/>
          </p:cNvSpPr>
          <p:nvPr>
            <p:ph idx="1"/>
          </p:nvPr>
        </p:nvSpPr>
        <p:spPr/>
        <p:txBody>
          <a:bodyPr>
            <a:normAutofit fontScale="85000" lnSpcReduction="10000"/>
          </a:bodyPr>
          <a:lstStyle/>
          <a:p>
            <a:pPr marL="0" indent="0">
              <a:buNone/>
            </a:pPr>
            <a:r>
              <a:rPr lang="fr-FR" dirty="0"/>
              <a:t>Pour terminer, fais un bilan de ces deux années en BTS SIO.</a:t>
            </a:r>
          </a:p>
          <a:p>
            <a:r>
              <a:rPr lang="fr-FR" b="1" dirty="0"/>
              <a:t>D’abord, sur le plan personnel</a:t>
            </a:r>
            <a:r>
              <a:rPr lang="fr-FR" dirty="0"/>
              <a:t>, cette formation m’a permis de beaucoup évoluer. J’ai gagné en autonomie, en rigueur, et surtout en confiance en moi. J’ai appris à m’organiser, à mieux communiquer, et à prendre des initiatives. Ces compétences me serviront autant dans ma vie professionnelle que dans ma vie quotidienne.</a:t>
            </a:r>
          </a:p>
          <a:p>
            <a:r>
              <a:rPr lang="fr-FR" b="1" dirty="0"/>
              <a:t>Sur le plan professionnel</a:t>
            </a:r>
            <a:r>
              <a:rPr lang="fr-FR" dirty="0"/>
              <a:t>, j’ai pu acquérir des bases solides en administration système, en gestion de réseaux, en sécurité informatique et en déploiement de services. Mes deux stages, m’ont permis d’appliquer mes connaissances dans des environnements réels et exigeants. J’ai aussi eu l’occasion de participer à des projets concrets.</a:t>
            </a:r>
          </a:p>
          <a:p>
            <a:r>
              <a:rPr lang="fr-FR" dirty="0"/>
              <a:t>Ces expériences m’ont motivé à poursuivre dans ce domaine, à approfondir mes compétences, et à continuer à apprendre pour devenir un professionnel fiable et efficace.</a:t>
            </a:r>
          </a:p>
          <a:p>
            <a:endParaRPr lang="fr-FR" dirty="0"/>
          </a:p>
        </p:txBody>
      </p:sp>
    </p:spTree>
    <p:extLst>
      <p:ext uri="{BB962C8B-B14F-4D97-AF65-F5344CB8AC3E}">
        <p14:creationId xmlns:p14="http://schemas.microsoft.com/office/powerpoint/2010/main" val="223385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 avec coin rogné 4">
            <a:extLst>
              <a:ext uri="{FF2B5EF4-FFF2-40B4-BE49-F238E27FC236}">
                <a16:creationId xmlns:a16="http://schemas.microsoft.com/office/drawing/2014/main" id="{5086868C-147F-40F6-B9B7-C35CB681AD29}"/>
              </a:ext>
            </a:extLst>
          </p:cNvPr>
          <p:cNvSpPr/>
          <p:nvPr/>
        </p:nvSpPr>
        <p:spPr>
          <a:xfrm>
            <a:off x="209550" y="200025"/>
            <a:ext cx="11734800" cy="6400800"/>
          </a:xfrm>
          <a:prstGeom prst="snip1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A97BDD1E-BB04-4340-A4DE-56108F14F0FC}"/>
              </a:ext>
            </a:extLst>
          </p:cNvPr>
          <p:cNvSpPr>
            <a:spLocks noGrp="1"/>
          </p:cNvSpPr>
          <p:nvPr>
            <p:ph type="title"/>
          </p:nvPr>
        </p:nvSpPr>
        <p:spPr>
          <a:xfrm>
            <a:off x="1228724" y="365125"/>
            <a:ext cx="10125075" cy="1325563"/>
          </a:xfrm>
        </p:spPr>
        <p:txBody>
          <a:bodyPr/>
          <a:lstStyle/>
          <a:p>
            <a:r>
              <a:rPr lang="fr-FR" b="1" dirty="0">
                <a:effectLst>
                  <a:outerShdw blurRad="38100" dist="38100" dir="2700000" algn="tl">
                    <a:srgbClr val="000000">
                      <a:alpha val="43137"/>
                    </a:srgbClr>
                  </a:outerShdw>
                </a:effectLst>
              </a:rPr>
              <a:t>Sommaire</a:t>
            </a:r>
          </a:p>
        </p:txBody>
      </p:sp>
      <p:sp>
        <p:nvSpPr>
          <p:cNvPr id="3" name="Espace réservé du contenu 2">
            <a:extLst>
              <a:ext uri="{FF2B5EF4-FFF2-40B4-BE49-F238E27FC236}">
                <a16:creationId xmlns:a16="http://schemas.microsoft.com/office/drawing/2014/main" id="{FEB1F9C1-C988-4234-933A-F61B42B1BA72}"/>
              </a:ext>
            </a:extLst>
          </p:cNvPr>
          <p:cNvSpPr>
            <a:spLocks noGrp="1"/>
          </p:cNvSpPr>
          <p:nvPr>
            <p:ph idx="1"/>
          </p:nvPr>
        </p:nvSpPr>
        <p:spPr>
          <a:xfrm>
            <a:off x="2114550" y="1825625"/>
            <a:ext cx="9239250" cy="3708400"/>
          </a:xfrm>
        </p:spPr>
        <p:txBody>
          <a:bodyPr/>
          <a:lstStyle/>
          <a:p>
            <a:endParaRPr lang="fr-FR" dirty="0"/>
          </a:p>
          <a:p>
            <a:endParaRPr lang="fr-FR" dirty="0"/>
          </a:p>
          <a:p>
            <a:r>
              <a:rPr lang="fr-FR" dirty="0">
                <a:effectLst>
                  <a:outerShdw blurRad="38100" dist="38100" dir="2700000" algn="tl">
                    <a:srgbClr val="000000">
                      <a:alpha val="43137"/>
                    </a:srgbClr>
                  </a:outerShdw>
                </a:effectLst>
              </a:rPr>
              <a:t>Introduction </a:t>
            </a:r>
            <a:r>
              <a:rPr lang="fr-FR" dirty="0"/>
              <a:t>: Présentation du BTS – SISR</a:t>
            </a:r>
          </a:p>
          <a:p>
            <a:r>
              <a:rPr lang="fr-FR" dirty="0">
                <a:effectLst>
                  <a:outerShdw blurRad="38100" dist="38100" dir="2700000" algn="tl">
                    <a:srgbClr val="000000">
                      <a:alpha val="43137"/>
                    </a:srgbClr>
                  </a:outerShdw>
                </a:effectLst>
              </a:rPr>
              <a:t>Période stages </a:t>
            </a:r>
            <a:r>
              <a:rPr lang="fr-FR" dirty="0"/>
              <a:t>: Première et Deuxième année</a:t>
            </a:r>
          </a:p>
          <a:p>
            <a:r>
              <a:rPr lang="fr-FR" dirty="0">
                <a:effectLst>
                  <a:outerShdw blurRad="38100" dist="38100" dir="2700000" algn="tl">
                    <a:srgbClr val="000000">
                      <a:alpha val="43137"/>
                    </a:srgbClr>
                  </a:outerShdw>
                </a:effectLst>
              </a:rPr>
              <a:t>Réalisations et Projets</a:t>
            </a:r>
          </a:p>
          <a:p>
            <a:r>
              <a:rPr lang="fr-FR" dirty="0">
                <a:effectLst>
                  <a:outerShdw blurRad="38100" dist="38100" dir="2700000" algn="tl">
                    <a:srgbClr val="000000">
                      <a:alpha val="43137"/>
                    </a:srgbClr>
                  </a:outerShdw>
                </a:effectLst>
              </a:rPr>
              <a:t>Conclusion et perspectives professionnelles</a:t>
            </a:r>
          </a:p>
          <a:p>
            <a:endParaRPr lang="fr-F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58786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Organigramme : Procédé 4">
            <a:extLst>
              <a:ext uri="{FF2B5EF4-FFF2-40B4-BE49-F238E27FC236}">
                <a16:creationId xmlns:a16="http://schemas.microsoft.com/office/drawing/2014/main" id="{EBEAA489-182F-409E-8507-BA5EF9FD2093}"/>
              </a:ext>
            </a:extLst>
          </p:cNvPr>
          <p:cNvSpPr/>
          <p:nvPr/>
        </p:nvSpPr>
        <p:spPr>
          <a:xfrm>
            <a:off x="238125" y="247650"/>
            <a:ext cx="11668125" cy="6245225"/>
          </a:xfrm>
          <a:prstGeom prst="flowChartProcess">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C88A835-2CB1-4DE1-8C71-CEEECD21EFE7}"/>
              </a:ext>
            </a:extLst>
          </p:cNvPr>
          <p:cNvSpPr>
            <a:spLocks noGrp="1"/>
          </p:cNvSpPr>
          <p:nvPr>
            <p:ph type="title"/>
          </p:nvPr>
        </p:nvSpPr>
        <p:spPr/>
        <p:txBody>
          <a:bodyPr/>
          <a:lstStyle/>
          <a:p>
            <a:r>
              <a:rPr lang="fr-FR" b="1" u="sng" dirty="0">
                <a:effectLst>
                  <a:outerShdw blurRad="38100" dist="38100" dir="2700000" algn="tl">
                    <a:srgbClr val="000000">
                      <a:alpha val="43137"/>
                    </a:srgbClr>
                  </a:outerShdw>
                </a:effectLst>
              </a:rPr>
              <a:t>Introduction </a:t>
            </a:r>
            <a:r>
              <a:rPr lang="fr-FR" b="1" u="sng" dirty="0"/>
              <a:t>: Présentation du BTS SIO - SISR</a:t>
            </a:r>
            <a:endParaRPr lang="fr-FR" b="1" u="sng" dirty="0">
              <a:effectLst>
                <a:outerShdw blurRad="38100" dist="38100" dir="2700000" algn="tl">
                  <a:srgbClr val="000000">
                    <a:alpha val="43137"/>
                  </a:srgbClr>
                </a:outerShdw>
              </a:effectLst>
            </a:endParaRPr>
          </a:p>
        </p:txBody>
      </p:sp>
      <p:sp>
        <p:nvSpPr>
          <p:cNvPr id="3" name="Espace réservé du contenu 2">
            <a:extLst>
              <a:ext uri="{FF2B5EF4-FFF2-40B4-BE49-F238E27FC236}">
                <a16:creationId xmlns:a16="http://schemas.microsoft.com/office/drawing/2014/main" id="{171EA995-02B7-414C-B2F3-FD0B53032D9B}"/>
              </a:ext>
            </a:extLst>
          </p:cNvPr>
          <p:cNvSpPr>
            <a:spLocks noGrp="1"/>
          </p:cNvSpPr>
          <p:nvPr>
            <p:ph idx="1"/>
          </p:nvPr>
        </p:nvSpPr>
        <p:spPr>
          <a:xfrm>
            <a:off x="904876" y="1808163"/>
            <a:ext cx="10858500" cy="4351338"/>
          </a:xfrm>
        </p:spPr>
        <p:txBody>
          <a:bodyPr>
            <a:normAutofit fontScale="92500" lnSpcReduction="10000"/>
          </a:bodyPr>
          <a:lstStyle/>
          <a:p>
            <a:pPr marL="0" indent="0" algn="just">
              <a:buNone/>
            </a:pPr>
            <a:r>
              <a:rPr lang="fr-FR" b="1" dirty="0"/>
              <a:t>	BTS SIO</a:t>
            </a:r>
            <a:r>
              <a:rPr lang="fr-FR" dirty="0"/>
              <a:t> </a:t>
            </a:r>
            <a:r>
              <a:rPr lang="fr-FR" sz="2400" i="1" dirty="0"/>
              <a:t>Services Informatiques aux Organisations</a:t>
            </a:r>
            <a:r>
              <a:rPr lang="fr-FR" dirty="0"/>
              <a:t>. C’est une formation en deux ans qui prépare à travailler dans le domaine de l’informatique en entreprise.</a:t>
            </a:r>
          </a:p>
          <a:p>
            <a:pPr marL="0" indent="0" algn="just">
              <a:buNone/>
            </a:pPr>
            <a:r>
              <a:rPr lang="fr-FR" dirty="0"/>
              <a:t>L’option </a:t>
            </a:r>
            <a:r>
              <a:rPr lang="fr-FR" b="1" dirty="0"/>
              <a:t>SISR </a:t>
            </a:r>
            <a:r>
              <a:rPr lang="fr-FR" sz="2400" i="1" dirty="0"/>
              <a:t>Solutions d’Infrastructure, Systèmes et Réseaux</a:t>
            </a:r>
            <a:r>
              <a:rPr lang="fr-FR" dirty="0"/>
              <a:t>. Cette spécialité forme à installer, configurer et sécuriser des équipements informatiques comme les serveurs, les réseaux et les postes de travail. Elle permet d’acquérir des compétences en administration système et réseau, en gestion de serveurs et en cybersécurité. </a:t>
            </a:r>
          </a:p>
          <a:p>
            <a:pPr marL="0" indent="0" algn="just">
              <a:buNone/>
            </a:pPr>
            <a:endParaRPr lang="fr-FR" dirty="0"/>
          </a:p>
          <a:p>
            <a:pPr algn="just"/>
            <a:r>
              <a:rPr lang="fr-FR" dirty="0"/>
              <a:t>Concrètement, on apprend à gérer une infrastructure informatique complète, à assurer sa sécurité, son bon fonctionnement, et à intervenir rapidement en cas de problème.</a:t>
            </a:r>
          </a:p>
        </p:txBody>
      </p:sp>
    </p:spTree>
    <p:extLst>
      <p:ext uri="{BB962C8B-B14F-4D97-AF65-F5344CB8AC3E}">
        <p14:creationId xmlns:p14="http://schemas.microsoft.com/office/powerpoint/2010/main" val="145648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Organigramme : Procédé 5">
            <a:extLst>
              <a:ext uri="{FF2B5EF4-FFF2-40B4-BE49-F238E27FC236}">
                <a16:creationId xmlns:a16="http://schemas.microsoft.com/office/drawing/2014/main" id="{5658A65D-4576-4B59-98EF-C2C459CB507C}"/>
              </a:ext>
            </a:extLst>
          </p:cNvPr>
          <p:cNvSpPr/>
          <p:nvPr/>
        </p:nvSpPr>
        <p:spPr>
          <a:xfrm>
            <a:off x="0" y="0"/>
            <a:ext cx="12192000" cy="6176963"/>
          </a:xfrm>
          <a:prstGeom prst="flowChartProcess">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itre 3">
            <a:extLst>
              <a:ext uri="{FF2B5EF4-FFF2-40B4-BE49-F238E27FC236}">
                <a16:creationId xmlns:a16="http://schemas.microsoft.com/office/drawing/2014/main" id="{61470FC3-480F-413D-AF70-F763475FFA2B}"/>
              </a:ext>
            </a:extLst>
          </p:cNvPr>
          <p:cNvSpPr>
            <a:spLocks noGrp="1"/>
          </p:cNvSpPr>
          <p:nvPr>
            <p:ph type="title"/>
          </p:nvPr>
        </p:nvSpPr>
        <p:spPr>
          <a:xfrm>
            <a:off x="523875" y="774700"/>
            <a:ext cx="10829925" cy="758825"/>
          </a:xfrm>
        </p:spPr>
        <p:txBody>
          <a:bodyPr>
            <a:normAutofit fontScale="90000"/>
          </a:bodyPr>
          <a:lstStyle/>
          <a:p>
            <a:r>
              <a:rPr lang="fr-FR"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Période stages </a:t>
            </a:r>
            <a:r>
              <a:rPr lang="fr-FR" b="1" dirty="0">
                <a:latin typeface="Cambria" panose="02040503050406030204" pitchFamily="18" charset="0"/>
                <a:ea typeface="Cambria" panose="02040503050406030204" pitchFamily="18" charset="0"/>
              </a:rPr>
              <a:t>: Première et Deuxième année</a:t>
            </a:r>
            <a:br>
              <a:rPr lang="fr-FR" dirty="0"/>
            </a:br>
            <a:endParaRPr lang="fr-FR" dirty="0"/>
          </a:p>
        </p:txBody>
      </p:sp>
      <p:sp>
        <p:nvSpPr>
          <p:cNvPr id="5" name="Espace réservé du contenu 4">
            <a:extLst>
              <a:ext uri="{FF2B5EF4-FFF2-40B4-BE49-F238E27FC236}">
                <a16:creationId xmlns:a16="http://schemas.microsoft.com/office/drawing/2014/main" id="{4FDDCD75-C2CA-4C70-A1E2-1750201990F8}"/>
              </a:ext>
            </a:extLst>
          </p:cNvPr>
          <p:cNvSpPr>
            <a:spLocks noGrp="1"/>
          </p:cNvSpPr>
          <p:nvPr>
            <p:ph idx="1"/>
          </p:nvPr>
        </p:nvSpPr>
        <p:spPr/>
        <p:txBody>
          <a:bodyPr/>
          <a:lstStyle/>
          <a:p>
            <a:pPr marL="0" indent="0" algn="just">
              <a:buNone/>
            </a:pPr>
            <a:r>
              <a:rPr lang="fr-FR" dirty="0">
                <a:latin typeface="Cambria Math" panose="02040503050406030204" pitchFamily="18" charset="0"/>
                <a:ea typeface="Cambria Math" panose="02040503050406030204" pitchFamily="18" charset="0"/>
              </a:rPr>
              <a:t>	La formation du </a:t>
            </a:r>
            <a:r>
              <a:rPr lang="fr-FR" b="1" dirty="0">
                <a:latin typeface="Cambria Math" panose="02040503050406030204" pitchFamily="18" charset="0"/>
                <a:ea typeface="Cambria Math" panose="02040503050406030204" pitchFamily="18" charset="0"/>
              </a:rPr>
              <a:t>BTS SIO</a:t>
            </a:r>
            <a:r>
              <a:rPr lang="fr-FR" dirty="0">
                <a:latin typeface="Cambria Math" panose="02040503050406030204" pitchFamily="18" charset="0"/>
                <a:ea typeface="Cambria Math" panose="02040503050406030204" pitchFamily="18" charset="0"/>
              </a:rPr>
              <a:t> inclus deux périodes de </a:t>
            </a:r>
            <a:r>
              <a:rPr lang="fr-FR" b="1" dirty="0">
                <a:latin typeface="Cambria Math" panose="02040503050406030204" pitchFamily="18" charset="0"/>
                <a:ea typeface="Cambria Math" panose="02040503050406030204" pitchFamily="18" charset="0"/>
              </a:rPr>
              <a:t>stages professionnels</a:t>
            </a:r>
            <a:r>
              <a:rPr lang="fr-FR" dirty="0">
                <a:latin typeface="Cambria Math" panose="02040503050406030204" pitchFamily="18" charset="0"/>
                <a:ea typeface="Cambria Math" panose="02040503050406030204" pitchFamily="18" charset="0"/>
              </a:rPr>
              <a:t> qui s’étale sur les deux années. Les étudiants doivent donc effectués ces stages professionnel en entreprise et qui correspond à 12 semaines en entreprise dans le domaine de l’informatique. </a:t>
            </a:r>
          </a:p>
          <a:p>
            <a:pPr algn="just"/>
            <a:r>
              <a:rPr lang="fr-FR" dirty="0">
                <a:latin typeface="Cambria Math" panose="02040503050406030204" pitchFamily="18" charset="0"/>
                <a:ea typeface="Cambria Math" panose="02040503050406030204" pitchFamily="18" charset="0"/>
              </a:rPr>
              <a:t>La première a lieu en fin de la première année et dure 6 semaines.</a:t>
            </a:r>
          </a:p>
          <a:p>
            <a:pPr algn="just"/>
            <a:r>
              <a:rPr lang="fr-FR" dirty="0">
                <a:latin typeface="Cambria Math" panose="02040503050406030204" pitchFamily="18" charset="0"/>
                <a:ea typeface="Cambria Math" panose="02040503050406030204" pitchFamily="18" charset="0"/>
              </a:rPr>
              <a:t>La seconde a lieu entre la fin du premier semestre et le début du second semestre et dure aussi 6 semaines.</a:t>
            </a:r>
          </a:p>
        </p:txBody>
      </p:sp>
    </p:spTree>
    <p:extLst>
      <p:ext uri="{BB962C8B-B14F-4D97-AF65-F5344CB8AC3E}">
        <p14:creationId xmlns:p14="http://schemas.microsoft.com/office/powerpoint/2010/main" val="1983739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 avec coins arrondis en diagonale 4">
            <a:extLst>
              <a:ext uri="{FF2B5EF4-FFF2-40B4-BE49-F238E27FC236}">
                <a16:creationId xmlns:a16="http://schemas.microsoft.com/office/drawing/2014/main" id="{2331C2D5-9BBD-4F68-8F87-742F986CC6FF}"/>
              </a:ext>
            </a:extLst>
          </p:cNvPr>
          <p:cNvSpPr/>
          <p:nvPr/>
        </p:nvSpPr>
        <p:spPr>
          <a:xfrm>
            <a:off x="0" y="0"/>
            <a:ext cx="12192000" cy="6858000"/>
          </a:xfrm>
          <a:prstGeom prst="round2Diag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5FC9985C-E705-4476-8FF5-C7B0545981E9}"/>
              </a:ext>
            </a:extLst>
          </p:cNvPr>
          <p:cNvSpPr>
            <a:spLocks noGrp="1"/>
          </p:cNvSpPr>
          <p:nvPr>
            <p:ph type="title"/>
          </p:nvPr>
        </p:nvSpPr>
        <p:spPr/>
        <p:txBody>
          <a:bodyPr/>
          <a:lstStyle/>
          <a:p>
            <a:r>
              <a:rPr lang="fr-FR"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Premier stage</a:t>
            </a:r>
          </a:p>
        </p:txBody>
      </p:sp>
      <p:sp>
        <p:nvSpPr>
          <p:cNvPr id="3" name="Espace réservé du contenu 2">
            <a:extLst>
              <a:ext uri="{FF2B5EF4-FFF2-40B4-BE49-F238E27FC236}">
                <a16:creationId xmlns:a16="http://schemas.microsoft.com/office/drawing/2014/main" id="{279B13F8-4A7D-4FA8-BE3C-588A908980A5}"/>
              </a:ext>
            </a:extLst>
          </p:cNvPr>
          <p:cNvSpPr>
            <a:spLocks noGrp="1"/>
          </p:cNvSpPr>
          <p:nvPr>
            <p:ph idx="1"/>
          </p:nvPr>
        </p:nvSpPr>
        <p:spPr>
          <a:xfrm>
            <a:off x="838200" y="1825625"/>
            <a:ext cx="7286625" cy="4351338"/>
          </a:xfrm>
        </p:spPr>
        <p:txBody>
          <a:bodyPr/>
          <a:lstStyle/>
          <a:p>
            <a:pPr marL="0" indent="0" algn="just">
              <a:buNone/>
            </a:pPr>
            <a:r>
              <a:rPr lang="fr-FR" dirty="0">
                <a:latin typeface="Cambria Math" panose="02040503050406030204" pitchFamily="18" charset="0"/>
                <a:ea typeface="Cambria Math" panose="02040503050406030204" pitchFamily="18" charset="0"/>
              </a:rPr>
              <a:t>	Effectuer au service </a:t>
            </a:r>
            <a:r>
              <a:rPr lang="fr-FR" b="1" dirty="0">
                <a:latin typeface="Cambria Math" panose="02040503050406030204" pitchFamily="18" charset="0"/>
                <a:ea typeface="Cambria Math" panose="02040503050406030204" pitchFamily="18" charset="0"/>
              </a:rPr>
              <a:t>DNSI</a:t>
            </a:r>
            <a:r>
              <a:rPr lang="fr-FR" dirty="0">
                <a:latin typeface="Cambria Math" panose="02040503050406030204" pitchFamily="18" charset="0"/>
                <a:ea typeface="Cambria Math" panose="02040503050406030204" pitchFamily="18" charset="0"/>
              </a:rPr>
              <a:t> </a:t>
            </a:r>
            <a:r>
              <a:rPr lang="fr-FR" sz="2000" i="1" dirty="0">
                <a:latin typeface="Cambria Math" panose="02040503050406030204" pitchFamily="18" charset="0"/>
                <a:ea typeface="Cambria Math" panose="02040503050406030204" pitchFamily="18" charset="0"/>
              </a:rPr>
              <a:t>(Direction du Numérique et des Systèmes Informatiques)</a:t>
            </a:r>
            <a:r>
              <a:rPr lang="fr-FR" dirty="0">
                <a:latin typeface="Cambria Math" panose="02040503050406030204" pitchFamily="18" charset="0"/>
                <a:ea typeface="Cambria Math" panose="02040503050406030204" pitchFamily="18" charset="0"/>
              </a:rPr>
              <a:t> de la ville de Petit-Bourg.</a:t>
            </a:r>
          </a:p>
          <a:p>
            <a:pPr marL="0" indent="0" algn="just">
              <a:buNone/>
            </a:pPr>
            <a:r>
              <a:rPr lang="fr-FR" dirty="0">
                <a:latin typeface="Cambria Math" panose="02040503050406030204" pitchFamily="18" charset="0"/>
                <a:ea typeface="Cambria Math" panose="02040503050406030204" pitchFamily="18" charset="0"/>
              </a:rPr>
              <a:t>La collectivité </a:t>
            </a:r>
            <a:r>
              <a:rPr lang="fr-FR" b="1" dirty="0">
                <a:latin typeface="Cambria Math" panose="02040503050406030204" pitchFamily="18" charset="0"/>
                <a:ea typeface="Cambria Math" panose="02040503050406030204" pitchFamily="18" charset="0"/>
              </a:rPr>
              <a:t>Mairie de Petit-Bourg </a:t>
            </a:r>
            <a:r>
              <a:rPr lang="fr-FR" dirty="0">
                <a:latin typeface="Cambria Math" panose="02040503050406030204" pitchFamily="18" charset="0"/>
                <a:ea typeface="Cambria Math" panose="02040503050406030204" pitchFamily="18" charset="0"/>
              </a:rPr>
              <a:t>regroupe plusieurs services telles que le services techniques, le services informatiques ou DNSI, le services administratives, le services courriels et bien d’autres services. Ils sont aussi en charge des infrastructures publique de la ville de Petit-Bourg</a:t>
            </a:r>
          </a:p>
          <a:p>
            <a:endParaRPr lang="fr-FR" dirty="0"/>
          </a:p>
        </p:txBody>
      </p:sp>
      <p:pic>
        <p:nvPicPr>
          <p:cNvPr id="4" name="Image 3">
            <a:extLst>
              <a:ext uri="{FF2B5EF4-FFF2-40B4-BE49-F238E27FC236}">
                <a16:creationId xmlns:a16="http://schemas.microsoft.com/office/drawing/2014/main" id="{F9040E4E-9C27-4658-9733-CB48FA801EF7}"/>
              </a:ext>
            </a:extLst>
          </p:cNvPr>
          <p:cNvPicPr>
            <a:picLocks noChangeAspect="1"/>
          </p:cNvPicPr>
          <p:nvPr/>
        </p:nvPicPr>
        <p:blipFill>
          <a:blip r:embed="rId2"/>
          <a:stretch>
            <a:fillRect/>
          </a:stretch>
        </p:blipFill>
        <p:spPr>
          <a:xfrm>
            <a:off x="8867775" y="3118168"/>
            <a:ext cx="2971800" cy="2994660"/>
          </a:xfrm>
          <a:prstGeom prst="rect">
            <a:avLst/>
          </a:prstGeom>
        </p:spPr>
      </p:pic>
    </p:spTree>
    <p:extLst>
      <p:ext uri="{BB962C8B-B14F-4D97-AF65-F5344CB8AC3E}">
        <p14:creationId xmlns:p14="http://schemas.microsoft.com/office/powerpoint/2010/main" val="475708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 avec coins arrondis en diagonale 3">
            <a:extLst>
              <a:ext uri="{FF2B5EF4-FFF2-40B4-BE49-F238E27FC236}">
                <a16:creationId xmlns:a16="http://schemas.microsoft.com/office/drawing/2014/main" id="{A4F0C89F-C449-44A9-A4D8-38E7F51AD07F}"/>
              </a:ext>
            </a:extLst>
          </p:cNvPr>
          <p:cNvSpPr/>
          <p:nvPr/>
        </p:nvSpPr>
        <p:spPr>
          <a:xfrm>
            <a:off x="0" y="0"/>
            <a:ext cx="12192000" cy="6858000"/>
          </a:xfrm>
          <a:prstGeom prst="round2Diag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D6DF550A-20C7-4D24-B80D-25117F8CA90E}"/>
              </a:ext>
            </a:extLst>
          </p:cNvPr>
          <p:cNvSpPr>
            <a:spLocks noGrp="1"/>
          </p:cNvSpPr>
          <p:nvPr>
            <p:ph idx="1"/>
          </p:nvPr>
        </p:nvSpPr>
        <p:spPr>
          <a:xfrm>
            <a:off x="838200" y="1333500"/>
            <a:ext cx="10515600" cy="4843463"/>
          </a:xfrm>
        </p:spPr>
        <p:txBody>
          <a:bodyPr>
            <a:normAutofit/>
          </a:bodyPr>
          <a:lstStyle/>
          <a:p>
            <a:pPr marL="0" indent="0">
              <a:buNone/>
            </a:pPr>
            <a:r>
              <a:rPr lang="fr-FR" sz="2400" dirty="0">
                <a:latin typeface="Cambria Math" panose="02040503050406030204" pitchFamily="18" charset="0"/>
                <a:ea typeface="Cambria Math" panose="02040503050406030204" pitchFamily="18" charset="0"/>
              </a:rPr>
              <a:t>Le DNSI agit directement sur le réseau mais se limite au suivie des processus, si le problème vient de plus loin ils font appel aux prestataires avec lesquelles ils collaborent.</a:t>
            </a:r>
          </a:p>
          <a:p>
            <a:pPr marL="0" indent="0">
              <a:buNone/>
            </a:pPr>
            <a:endParaRPr lang="fr-FR" dirty="0">
              <a:latin typeface="Cambria Math" panose="02040503050406030204" pitchFamily="18" charset="0"/>
              <a:ea typeface="Cambria Math" panose="02040503050406030204" pitchFamily="18" charset="0"/>
            </a:endParaRPr>
          </a:p>
          <a:p>
            <a:pPr marL="0" indent="0">
              <a:buNone/>
            </a:pPr>
            <a:r>
              <a:rPr lang="fr-FR" dirty="0">
                <a:latin typeface="Cambria Math" panose="02040503050406030204" pitchFamily="18" charset="0"/>
                <a:ea typeface="Cambria Math" panose="02040503050406030204" pitchFamily="18" charset="0"/>
              </a:rPr>
              <a:t> Les missions auxquelles j’ai participer sont :</a:t>
            </a:r>
          </a:p>
          <a:p>
            <a:pPr lvl="1">
              <a:buFont typeface="Wingdings" panose="05000000000000000000" pitchFamily="2" charset="2"/>
              <a:buChar char="Ø"/>
            </a:pPr>
            <a:r>
              <a:rPr lang="fr-FR" sz="2000" dirty="0">
                <a:latin typeface="Cambria Math" panose="02040503050406030204" pitchFamily="18" charset="0"/>
                <a:ea typeface="Cambria Math" panose="02040503050406030204" pitchFamily="18" charset="0"/>
              </a:rPr>
              <a:t>Configuration d’imprimantes sur réseaux : Chaque utilisateur voulait un code personnel pour des impressions sécuriser</a:t>
            </a:r>
          </a:p>
          <a:p>
            <a:pPr lvl="1">
              <a:buFont typeface="Wingdings" panose="05000000000000000000" pitchFamily="2" charset="2"/>
              <a:buChar char="Ø"/>
            </a:pPr>
            <a:r>
              <a:rPr lang="fr-FR" sz="2000" dirty="0">
                <a:latin typeface="Cambria Math" panose="02040503050406030204" pitchFamily="18" charset="0"/>
                <a:ea typeface="Cambria Math" panose="02040503050406030204" pitchFamily="18" charset="0"/>
              </a:rPr>
              <a:t>Création de nouveaux poste de bureau professionnel pour le personnel</a:t>
            </a:r>
          </a:p>
          <a:p>
            <a:pPr lvl="1">
              <a:buFont typeface="Wingdings" panose="05000000000000000000" pitchFamily="2" charset="2"/>
              <a:buChar char="Ø"/>
            </a:pPr>
            <a:r>
              <a:rPr lang="fr-FR" sz="2000" dirty="0">
                <a:latin typeface="Cambria Math" panose="02040503050406030204" pitchFamily="18" charset="0"/>
                <a:ea typeface="Cambria Math" panose="02040503050406030204" pitchFamily="18" charset="0"/>
              </a:rPr>
              <a:t>Configuration du réseau téléphonique : La base de donnée</a:t>
            </a:r>
          </a:p>
          <a:p>
            <a:pPr lvl="1">
              <a:buFont typeface="Wingdings" panose="05000000000000000000" pitchFamily="2" charset="2"/>
              <a:buChar char="Ø"/>
            </a:pPr>
            <a:r>
              <a:rPr lang="fr-FR" sz="2000" dirty="0">
                <a:latin typeface="Cambria Math" panose="02040503050406030204" pitchFamily="18" charset="0"/>
                <a:ea typeface="Cambria Math" panose="02040503050406030204" pitchFamily="18" charset="0"/>
              </a:rPr>
              <a:t>En observation : une intervention sur le serveur de fichier du services administrative car la manipulation des données étaient sensibles</a:t>
            </a:r>
          </a:p>
          <a:p>
            <a:endParaRPr lang="fr-FR" sz="2400" dirty="0"/>
          </a:p>
        </p:txBody>
      </p:sp>
    </p:spTree>
    <p:extLst>
      <p:ext uri="{BB962C8B-B14F-4D97-AF65-F5344CB8AC3E}">
        <p14:creationId xmlns:p14="http://schemas.microsoft.com/office/powerpoint/2010/main" val="4028383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Organigramme : Procédé 4">
            <a:extLst>
              <a:ext uri="{FF2B5EF4-FFF2-40B4-BE49-F238E27FC236}">
                <a16:creationId xmlns:a16="http://schemas.microsoft.com/office/drawing/2014/main" id="{EA3A311F-0B68-4F8E-98F0-F77DBF48FCA9}"/>
              </a:ext>
            </a:extLst>
          </p:cNvPr>
          <p:cNvSpPr/>
          <p:nvPr/>
        </p:nvSpPr>
        <p:spPr>
          <a:xfrm>
            <a:off x="0" y="438150"/>
            <a:ext cx="11591925" cy="6419849"/>
          </a:xfrm>
          <a:prstGeom prst="flowChartProcess">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6BBAF89A-D833-433B-A259-3333F8C8CC85}"/>
              </a:ext>
            </a:extLst>
          </p:cNvPr>
          <p:cNvSpPr>
            <a:spLocks noGrp="1"/>
          </p:cNvSpPr>
          <p:nvPr>
            <p:ph type="title"/>
          </p:nvPr>
        </p:nvSpPr>
        <p:spPr>
          <a:xfrm>
            <a:off x="1123950" y="993401"/>
            <a:ext cx="7334250" cy="1325563"/>
          </a:xfrm>
        </p:spPr>
        <p:txBody>
          <a:bodyPr/>
          <a:lstStyle/>
          <a:p>
            <a:r>
              <a:rPr lang="fr-FR"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Deuxième stage</a:t>
            </a:r>
          </a:p>
        </p:txBody>
      </p:sp>
      <p:sp>
        <p:nvSpPr>
          <p:cNvPr id="3" name="Espace réservé du contenu 2">
            <a:extLst>
              <a:ext uri="{FF2B5EF4-FFF2-40B4-BE49-F238E27FC236}">
                <a16:creationId xmlns:a16="http://schemas.microsoft.com/office/drawing/2014/main" id="{75E3EE01-4A33-4BAC-A952-73CE02DEDD26}"/>
              </a:ext>
            </a:extLst>
          </p:cNvPr>
          <p:cNvSpPr>
            <a:spLocks noGrp="1"/>
          </p:cNvSpPr>
          <p:nvPr>
            <p:ph idx="1"/>
          </p:nvPr>
        </p:nvSpPr>
        <p:spPr>
          <a:xfrm>
            <a:off x="600075" y="2762606"/>
            <a:ext cx="10515600" cy="3101993"/>
          </a:xfrm>
        </p:spPr>
        <p:txBody>
          <a:bodyPr/>
          <a:lstStyle/>
          <a:p>
            <a:pPr marL="0" indent="0">
              <a:buNone/>
            </a:pPr>
            <a:r>
              <a:rPr lang="fr-FR" dirty="0"/>
              <a:t>	</a:t>
            </a:r>
            <a:r>
              <a:rPr lang="fr-FR" dirty="0">
                <a:latin typeface="Cambria Math" panose="02040503050406030204" pitchFamily="18" charset="0"/>
                <a:ea typeface="Cambria Math" panose="02040503050406030204" pitchFamily="18" charset="0"/>
              </a:rPr>
              <a:t>Effectuer au service </a:t>
            </a:r>
            <a:r>
              <a:rPr lang="fr-FR" b="1" dirty="0">
                <a:latin typeface="Cambria Math" panose="02040503050406030204" pitchFamily="18" charset="0"/>
                <a:ea typeface="Cambria Math" panose="02040503050406030204" pitchFamily="18" charset="0"/>
              </a:rPr>
              <a:t>ITI</a:t>
            </a:r>
            <a:r>
              <a:rPr lang="fr-FR" dirty="0">
                <a:latin typeface="Cambria Math" panose="02040503050406030204" pitchFamily="18" charset="0"/>
                <a:ea typeface="Cambria Math" panose="02040503050406030204" pitchFamily="18" charset="0"/>
              </a:rPr>
              <a:t> </a:t>
            </a:r>
            <a:r>
              <a:rPr lang="fr-FR" sz="2000" i="1" dirty="0">
                <a:latin typeface="Cambria Math" panose="02040503050406030204" pitchFamily="18" charset="0"/>
                <a:ea typeface="Cambria Math" panose="02040503050406030204" pitchFamily="18" charset="0"/>
              </a:rPr>
              <a:t>(</a:t>
            </a:r>
            <a:r>
              <a:rPr lang="fr-FR" sz="2000" i="1" dirty="0"/>
              <a:t>Informatique, Technologie et Immobilier)</a:t>
            </a:r>
            <a:r>
              <a:rPr lang="fr-FR" sz="2000" i="1" dirty="0">
                <a:latin typeface="Cambria Math" panose="02040503050406030204" pitchFamily="18" charset="0"/>
                <a:ea typeface="Cambria Math" panose="02040503050406030204" pitchFamily="18" charset="0"/>
              </a:rPr>
              <a:t> </a:t>
            </a:r>
            <a:r>
              <a:rPr lang="fr-FR" b="1" dirty="0">
                <a:latin typeface="Cambria Math" panose="02040503050406030204" pitchFamily="18" charset="0"/>
                <a:ea typeface="Cambria Math" panose="02040503050406030204" pitchFamily="18" charset="0"/>
              </a:rPr>
              <a:t>au Siège du Crédit Agricole Mutuel de Guadeloupe </a:t>
            </a:r>
            <a:r>
              <a:rPr lang="fr-FR" dirty="0">
                <a:latin typeface="Cambria Math" panose="02040503050406030204" pitchFamily="18" charset="0"/>
                <a:ea typeface="Cambria Math" panose="02040503050406030204" pitchFamily="18" charset="0"/>
              </a:rPr>
              <a:t>est un institution financière jouant un rôle essentiel dans l’économie local.</a:t>
            </a:r>
          </a:p>
          <a:p>
            <a:pPr marL="0" indent="0">
              <a:buNone/>
            </a:pPr>
            <a:r>
              <a:rPr lang="fr-FR" dirty="0">
                <a:latin typeface="Cambria Math" panose="02040503050406030204" pitchFamily="18" charset="0"/>
                <a:ea typeface="Cambria Math" panose="02040503050406030204" pitchFamily="18" charset="0"/>
              </a:rPr>
              <a:t>Le </a:t>
            </a:r>
            <a:r>
              <a:rPr lang="fr-FR" b="1" dirty="0">
                <a:latin typeface="Cambria Math" panose="02040503050406030204" pitchFamily="18" charset="0"/>
                <a:ea typeface="Cambria Math" panose="02040503050406030204" pitchFamily="18" charset="0"/>
              </a:rPr>
              <a:t>Crédit Agricole Mutuel </a:t>
            </a:r>
            <a:r>
              <a:rPr lang="fr-FR" dirty="0">
                <a:latin typeface="Cambria Math" panose="02040503050406030204" pitchFamily="18" charset="0"/>
                <a:ea typeface="Cambria Math" panose="02040503050406030204" pitchFamily="18" charset="0"/>
              </a:rPr>
              <a:t>occupe une place centrale dans le financement des projets locaux grâce à ses 27 agences réparties sur l’archipel, répondant ainsi aux besoins divers de ses clients, qu’ils soient particuliers, professionnels ou entreprises. </a:t>
            </a:r>
          </a:p>
        </p:txBody>
      </p:sp>
      <p:pic>
        <p:nvPicPr>
          <p:cNvPr id="4" name="Image 3">
            <a:extLst>
              <a:ext uri="{FF2B5EF4-FFF2-40B4-BE49-F238E27FC236}">
                <a16:creationId xmlns:a16="http://schemas.microsoft.com/office/drawing/2014/main" id="{BB49003A-FFC1-4225-9018-012993BAB083}"/>
              </a:ext>
            </a:extLst>
          </p:cNvPr>
          <p:cNvPicPr>
            <a:picLocks noChangeAspect="1"/>
          </p:cNvPicPr>
          <p:nvPr/>
        </p:nvPicPr>
        <p:blipFill>
          <a:blip r:embed="rId2"/>
          <a:stretch>
            <a:fillRect/>
          </a:stretch>
        </p:blipFill>
        <p:spPr>
          <a:xfrm>
            <a:off x="9500871" y="145983"/>
            <a:ext cx="2438611" cy="1694835"/>
          </a:xfrm>
          <a:prstGeom prst="rect">
            <a:avLst/>
          </a:prstGeom>
        </p:spPr>
      </p:pic>
    </p:spTree>
    <p:extLst>
      <p:ext uri="{BB962C8B-B14F-4D97-AF65-F5344CB8AC3E}">
        <p14:creationId xmlns:p14="http://schemas.microsoft.com/office/powerpoint/2010/main" val="2335693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Organigramme : Procédé 4">
            <a:extLst>
              <a:ext uri="{FF2B5EF4-FFF2-40B4-BE49-F238E27FC236}">
                <a16:creationId xmlns:a16="http://schemas.microsoft.com/office/drawing/2014/main" id="{EA3A311F-0B68-4F8E-98F0-F77DBF48FCA9}"/>
              </a:ext>
            </a:extLst>
          </p:cNvPr>
          <p:cNvSpPr/>
          <p:nvPr/>
        </p:nvSpPr>
        <p:spPr>
          <a:xfrm>
            <a:off x="0" y="438150"/>
            <a:ext cx="11591925" cy="6419849"/>
          </a:xfrm>
          <a:prstGeom prst="flowChartProcess">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75E3EE01-4A33-4BAC-A952-73CE02DEDD26}"/>
              </a:ext>
            </a:extLst>
          </p:cNvPr>
          <p:cNvSpPr>
            <a:spLocks noGrp="1"/>
          </p:cNvSpPr>
          <p:nvPr>
            <p:ph idx="1"/>
          </p:nvPr>
        </p:nvSpPr>
        <p:spPr>
          <a:xfrm>
            <a:off x="514350" y="993400"/>
            <a:ext cx="9353550" cy="5038791"/>
          </a:xfrm>
        </p:spPr>
        <p:txBody>
          <a:bodyPr>
            <a:normAutofit lnSpcReduction="10000"/>
          </a:bodyPr>
          <a:lstStyle/>
          <a:p>
            <a:pPr marL="0" indent="0">
              <a:buNone/>
            </a:pPr>
            <a:r>
              <a:rPr lang="fr-FR" dirty="0">
                <a:latin typeface="Cambria Math" panose="02040503050406030204" pitchFamily="18" charset="0"/>
                <a:ea typeface="Cambria Math" panose="02040503050406030204" pitchFamily="18" charset="0"/>
              </a:rPr>
              <a:t>J’ai participé à quelques missions tels que :</a:t>
            </a:r>
          </a:p>
          <a:p>
            <a:pPr marL="0" indent="0">
              <a:buNone/>
            </a:pPr>
            <a:endParaRPr lang="fr-FR" dirty="0">
              <a:latin typeface="Cambria Math" panose="02040503050406030204" pitchFamily="18" charset="0"/>
              <a:ea typeface="Cambria Math" panose="02040503050406030204" pitchFamily="18" charset="0"/>
            </a:endParaRPr>
          </a:p>
          <a:p>
            <a:pPr>
              <a:buFont typeface="Wingdings" panose="05000000000000000000" pitchFamily="2" charset="2"/>
              <a:buChar char="Ø"/>
            </a:pPr>
            <a:r>
              <a:rPr lang="fr-FR" sz="2400" dirty="0">
                <a:latin typeface="Cambria Math" panose="02040503050406030204" pitchFamily="18" charset="0"/>
                <a:ea typeface="Cambria Math" panose="02040503050406030204" pitchFamily="18" charset="0"/>
              </a:rPr>
              <a:t>Informatique de proximité : </a:t>
            </a:r>
          </a:p>
          <a:p>
            <a:pPr lvl="1">
              <a:buFont typeface="Courier New" panose="02070309020205020404" pitchFamily="49" charset="0"/>
              <a:buChar char="o"/>
            </a:pPr>
            <a:r>
              <a:rPr lang="fr-FR" sz="2000" dirty="0">
                <a:latin typeface="Cambria Math" panose="02040503050406030204" pitchFamily="18" charset="0"/>
                <a:ea typeface="Cambria Math" panose="02040503050406030204" pitchFamily="18" charset="0"/>
              </a:rPr>
              <a:t>Remplacement d’équipement non utilisé</a:t>
            </a:r>
          </a:p>
          <a:p>
            <a:pPr lvl="1">
              <a:buFont typeface="Courier New" panose="02070309020205020404" pitchFamily="49" charset="0"/>
              <a:buChar char="o"/>
            </a:pPr>
            <a:r>
              <a:rPr lang="fr-FR" sz="2000" dirty="0">
                <a:latin typeface="Cambria Math" panose="02040503050406030204" pitchFamily="18" charset="0"/>
                <a:ea typeface="Cambria Math" panose="02040503050406030204" pitchFamily="18" charset="0"/>
              </a:rPr>
              <a:t>Installation de nouveaux équipements : écran, poste de travail</a:t>
            </a:r>
          </a:p>
          <a:p>
            <a:pPr lvl="1">
              <a:buFont typeface="Courier New" panose="02070309020205020404" pitchFamily="49" charset="0"/>
              <a:buChar char="o"/>
            </a:pPr>
            <a:r>
              <a:rPr lang="fr-FR" sz="2000" dirty="0">
                <a:latin typeface="Cambria Math" panose="02040503050406030204" pitchFamily="18" charset="0"/>
                <a:ea typeface="Cambria Math" panose="02040503050406030204" pitchFamily="18" charset="0"/>
              </a:rPr>
              <a:t>Résolution de problème : d’affichage, de casque, de connexion, de configuration, de paramétrage, etc…</a:t>
            </a:r>
          </a:p>
          <a:p>
            <a:pPr>
              <a:buFont typeface="Wingdings" panose="05000000000000000000" pitchFamily="2" charset="2"/>
              <a:buChar char="Ø"/>
            </a:pPr>
            <a:r>
              <a:rPr lang="fr-FR" sz="2400" dirty="0">
                <a:latin typeface="Cambria Math" panose="02040503050406030204" pitchFamily="18" charset="0"/>
                <a:ea typeface="Cambria Math" panose="02040503050406030204" pitchFamily="18" charset="0"/>
              </a:rPr>
              <a:t>Création de poste utilisateur (Observer)</a:t>
            </a:r>
          </a:p>
          <a:p>
            <a:pPr>
              <a:buFont typeface="Wingdings" panose="05000000000000000000" pitchFamily="2" charset="2"/>
              <a:buChar char="Ø"/>
            </a:pPr>
            <a:r>
              <a:rPr lang="fr-FR" sz="2400" dirty="0">
                <a:latin typeface="Cambria Math" panose="02040503050406030204" pitchFamily="18" charset="0"/>
                <a:ea typeface="Cambria Math" panose="02040503050406030204" pitchFamily="18" charset="0"/>
              </a:rPr>
              <a:t>Gestion de parc informatique (Observer)</a:t>
            </a:r>
          </a:p>
          <a:p>
            <a:pPr>
              <a:buFont typeface="Wingdings" panose="05000000000000000000" pitchFamily="2" charset="2"/>
              <a:buChar char="Ø"/>
            </a:pPr>
            <a:r>
              <a:rPr lang="fr-FR" sz="2400" dirty="0">
                <a:latin typeface="Cambria Math" panose="02040503050406030204" pitchFamily="18" charset="0"/>
                <a:ea typeface="Cambria Math" panose="02040503050406030204" pitchFamily="18" charset="0"/>
              </a:rPr>
              <a:t>Participation à la mise en conformité de poste pour donation à des associations</a:t>
            </a:r>
          </a:p>
          <a:p>
            <a:pPr>
              <a:buFont typeface="Wingdings" panose="05000000000000000000" pitchFamily="2" charset="2"/>
              <a:buChar char="Ø"/>
            </a:pPr>
            <a:r>
              <a:rPr lang="fr-FR" sz="2400" dirty="0">
                <a:latin typeface="Cambria Math" panose="02040503050406030204" pitchFamily="18" charset="0"/>
                <a:ea typeface="Cambria Math" panose="02040503050406030204" pitchFamily="18" charset="0"/>
              </a:rPr>
              <a:t>Déploiement de Windows 11 en réseau (Serveur PXE - usine de déploiement)</a:t>
            </a:r>
          </a:p>
          <a:p>
            <a:pPr>
              <a:buFont typeface="Wingdings" panose="05000000000000000000" pitchFamily="2" charset="2"/>
              <a:buChar char="Ø"/>
            </a:pPr>
            <a:endParaRPr lang="fr-FR" sz="2400" dirty="0">
              <a:latin typeface="Cambria Math" panose="02040503050406030204" pitchFamily="18" charset="0"/>
              <a:ea typeface="Cambria Math" panose="02040503050406030204" pitchFamily="18" charset="0"/>
            </a:endParaRPr>
          </a:p>
          <a:p>
            <a:pPr>
              <a:buFont typeface="Wingdings" panose="05000000000000000000" pitchFamily="2" charset="2"/>
              <a:buChar char="Ø"/>
            </a:pPr>
            <a:endParaRPr lang="fr-FR" sz="2400" dirty="0">
              <a:latin typeface="Cambria Math" panose="02040503050406030204" pitchFamily="18" charset="0"/>
              <a:ea typeface="Cambria Math" panose="02040503050406030204" pitchFamily="18" charset="0"/>
            </a:endParaRPr>
          </a:p>
          <a:p>
            <a:pPr lvl="1">
              <a:buFont typeface="Courier New" panose="02070309020205020404" pitchFamily="49" charset="0"/>
              <a:buChar char="o"/>
            </a:pPr>
            <a:endParaRPr lang="fr-FR" sz="2000" dirty="0">
              <a:latin typeface="Cambria Math" panose="02040503050406030204" pitchFamily="18" charset="0"/>
              <a:ea typeface="Cambria Math" panose="02040503050406030204" pitchFamily="18" charset="0"/>
            </a:endParaRPr>
          </a:p>
        </p:txBody>
      </p:sp>
      <p:pic>
        <p:nvPicPr>
          <p:cNvPr id="4" name="Image 3">
            <a:extLst>
              <a:ext uri="{FF2B5EF4-FFF2-40B4-BE49-F238E27FC236}">
                <a16:creationId xmlns:a16="http://schemas.microsoft.com/office/drawing/2014/main" id="{BB49003A-FFC1-4225-9018-012993BAB083}"/>
              </a:ext>
            </a:extLst>
          </p:cNvPr>
          <p:cNvPicPr>
            <a:picLocks noChangeAspect="1"/>
          </p:cNvPicPr>
          <p:nvPr/>
        </p:nvPicPr>
        <p:blipFill>
          <a:blip r:embed="rId2"/>
          <a:stretch>
            <a:fillRect/>
          </a:stretch>
        </p:blipFill>
        <p:spPr>
          <a:xfrm>
            <a:off x="9500871" y="145983"/>
            <a:ext cx="2438611" cy="1694835"/>
          </a:xfrm>
          <a:prstGeom prst="rect">
            <a:avLst/>
          </a:prstGeom>
        </p:spPr>
      </p:pic>
    </p:spTree>
    <p:extLst>
      <p:ext uri="{BB962C8B-B14F-4D97-AF65-F5344CB8AC3E}">
        <p14:creationId xmlns:p14="http://schemas.microsoft.com/office/powerpoint/2010/main" val="149106011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2221</TotalTime>
  <Words>1396</Words>
  <Application>Microsoft Office PowerPoint</Application>
  <PresentationFormat>Grand écran</PresentationFormat>
  <Paragraphs>128</Paragraphs>
  <Slides>22</Slides>
  <Notes>0</Notes>
  <HiddenSlides>4</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22</vt:i4>
      </vt:variant>
    </vt:vector>
  </HeadingPairs>
  <TitlesOfParts>
    <vt:vector size="31" baseType="lpstr">
      <vt:lpstr>Arial</vt:lpstr>
      <vt:lpstr>Calibri</vt:lpstr>
      <vt:lpstr>Calibri Light</vt:lpstr>
      <vt:lpstr>Calisto MT</vt:lpstr>
      <vt:lpstr>Cambria</vt:lpstr>
      <vt:lpstr>Cambria Math</vt:lpstr>
      <vt:lpstr>Courier New</vt:lpstr>
      <vt:lpstr>Wingdings</vt:lpstr>
      <vt:lpstr>Thème Office</vt:lpstr>
      <vt:lpstr>Épreuve E5 - Support</vt:lpstr>
      <vt:lpstr>Contexte </vt:lpstr>
      <vt:lpstr>Sommaire</vt:lpstr>
      <vt:lpstr>Introduction : Présentation du BTS SIO - SISR</vt:lpstr>
      <vt:lpstr>Période stages : Première et Deuxième année </vt:lpstr>
      <vt:lpstr>Premier stage</vt:lpstr>
      <vt:lpstr>Présentation PowerPoint</vt:lpstr>
      <vt:lpstr>Deuxième stage</vt:lpstr>
      <vt:lpstr>Présentation PowerPoint</vt:lpstr>
      <vt:lpstr>Mes réalisations</vt:lpstr>
      <vt:lpstr>Présentation PowerPoint</vt:lpstr>
      <vt:lpstr>Résultat</vt:lpstr>
      <vt:lpstr>Schéma réseau</vt:lpstr>
      <vt:lpstr>Mes réalisations</vt:lpstr>
      <vt:lpstr>Présentation PowerPoint</vt:lpstr>
      <vt:lpstr>Résultat</vt:lpstr>
      <vt:lpstr>Schéma réseau</vt:lpstr>
      <vt:lpstr>Mes réalisations</vt:lpstr>
      <vt:lpstr>Présentation PowerPoint</vt:lpstr>
      <vt:lpstr>Résultat</vt:lpstr>
      <vt:lpstr>Schéma réseau</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Épreuve E5 - Support</dc:title>
  <dc:creator>Isaï Naigre</dc:creator>
  <cp:lastModifiedBy>Isaï Naigre</cp:lastModifiedBy>
  <cp:revision>5</cp:revision>
  <dcterms:created xsi:type="dcterms:W3CDTF">2025-05-01T17:28:17Z</dcterms:created>
  <dcterms:modified xsi:type="dcterms:W3CDTF">2025-05-06T06:42:21Z</dcterms:modified>
</cp:coreProperties>
</file>