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96" r:id="rId4"/>
    <p:sldId id="259" r:id="rId5"/>
    <p:sldId id="260" r:id="rId6"/>
    <p:sldId id="261" r:id="rId7"/>
    <p:sldId id="326" r:id="rId8"/>
    <p:sldId id="327" r:id="rId9"/>
    <p:sldId id="298" r:id="rId10"/>
    <p:sldId id="328" r:id="rId11"/>
    <p:sldId id="329" r:id="rId12"/>
    <p:sldId id="300" r:id="rId13"/>
    <p:sldId id="263" r:id="rId14"/>
    <p:sldId id="323" r:id="rId15"/>
    <p:sldId id="310" r:id="rId16"/>
    <p:sldId id="316" r:id="rId17"/>
    <p:sldId id="331" r:id="rId18"/>
    <p:sldId id="317" r:id="rId19"/>
    <p:sldId id="318" r:id="rId20"/>
    <p:sldId id="314" r:id="rId21"/>
    <p:sldId id="319" r:id="rId22"/>
    <p:sldId id="320" r:id="rId23"/>
    <p:sldId id="321" r:id="rId24"/>
    <p:sldId id="264" r:id="rId25"/>
    <p:sldId id="265" r:id="rId26"/>
    <p:sldId id="375" r:id="rId27"/>
    <p:sldId id="379" r:id="rId28"/>
    <p:sldId id="376" r:id="rId29"/>
    <p:sldId id="378" r:id="rId30"/>
    <p:sldId id="295" r:id="rId31"/>
  </p:sldIdLst>
  <p:sldSz cx="9144000" cy="5143500"/>
  <p:notesSz cx="9144000" cy="51435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414E"/>
    <a:srgbClr val="FDAC2F"/>
    <a:srgbClr val="C2D4E3"/>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924"/>
        <p:guide pos="207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25698" y="4848015"/>
            <a:ext cx="1313180" cy="43815"/>
          </a:xfrm>
          <a:custGeom>
            <a:avLst/>
            <a:gdLst/>
            <a:ahLst/>
            <a:cxnLst/>
            <a:rect l="l" t="t" r="r" b="b"/>
            <a:pathLst>
              <a:path w="1313180" h="43814">
                <a:moveTo>
                  <a:pt x="1309829" y="43799"/>
                </a:moveTo>
                <a:lnTo>
                  <a:pt x="3267" y="43799"/>
                </a:lnTo>
                <a:lnTo>
                  <a:pt x="0" y="40524"/>
                </a:lnTo>
                <a:lnTo>
                  <a:pt x="0" y="3274"/>
                </a:lnTo>
                <a:lnTo>
                  <a:pt x="3267" y="0"/>
                </a:lnTo>
                <a:lnTo>
                  <a:pt x="1307732" y="0"/>
                </a:lnTo>
                <a:lnTo>
                  <a:pt x="1309589" y="774"/>
                </a:lnTo>
                <a:lnTo>
                  <a:pt x="1310959" y="2149"/>
                </a:lnTo>
                <a:lnTo>
                  <a:pt x="1312327" y="3499"/>
                </a:lnTo>
                <a:lnTo>
                  <a:pt x="1313097" y="5374"/>
                </a:lnTo>
                <a:lnTo>
                  <a:pt x="1313097" y="40524"/>
                </a:lnTo>
                <a:close/>
              </a:path>
            </a:pathLst>
          </a:custGeom>
          <a:solidFill>
            <a:srgbClr val="CC44BD"/>
          </a:solidFill>
        </p:spPr>
        <p:txBody>
          <a:bodyPr wrap="square" lIns="0" tIns="0" rIns="0" bIns="0" rtlCol="0"/>
          <a:lstStyle/>
          <a:p/>
        </p:txBody>
      </p:sp>
      <p:sp>
        <p:nvSpPr>
          <p:cNvPr id="17" name="bg object 17"/>
          <p:cNvSpPr/>
          <p:nvPr/>
        </p:nvSpPr>
        <p:spPr>
          <a:xfrm>
            <a:off x="2191208" y="4848015"/>
            <a:ext cx="1313180" cy="43815"/>
          </a:xfrm>
          <a:custGeom>
            <a:avLst/>
            <a:gdLst/>
            <a:ahLst/>
            <a:cxnLst/>
            <a:rect l="l" t="t" r="r" b="b"/>
            <a:pathLst>
              <a:path w="1313179" h="43814">
                <a:moveTo>
                  <a:pt x="1309834" y="43799"/>
                </a:moveTo>
                <a:lnTo>
                  <a:pt x="3267" y="43799"/>
                </a:lnTo>
                <a:lnTo>
                  <a:pt x="0" y="40524"/>
                </a:lnTo>
                <a:lnTo>
                  <a:pt x="0" y="3274"/>
                </a:lnTo>
                <a:lnTo>
                  <a:pt x="3267" y="0"/>
                </a:lnTo>
                <a:lnTo>
                  <a:pt x="1307734" y="0"/>
                </a:lnTo>
                <a:lnTo>
                  <a:pt x="1309584" y="774"/>
                </a:lnTo>
                <a:lnTo>
                  <a:pt x="1310959" y="2149"/>
                </a:lnTo>
                <a:lnTo>
                  <a:pt x="1312334" y="3499"/>
                </a:lnTo>
                <a:lnTo>
                  <a:pt x="1313109" y="5374"/>
                </a:lnTo>
                <a:lnTo>
                  <a:pt x="1313109" y="40524"/>
                </a:lnTo>
                <a:close/>
              </a:path>
            </a:pathLst>
          </a:custGeom>
          <a:solidFill>
            <a:srgbClr val="17C4CF"/>
          </a:solidFill>
        </p:spPr>
        <p:txBody>
          <a:bodyPr wrap="square" lIns="0" tIns="0" rIns="0" bIns="0" rtlCol="0"/>
          <a:lstStyle/>
          <a:p/>
        </p:txBody>
      </p:sp>
      <p:sp>
        <p:nvSpPr>
          <p:cNvPr id="18" name="bg object 18"/>
          <p:cNvSpPr/>
          <p:nvPr/>
        </p:nvSpPr>
        <p:spPr>
          <a:xfrm>
            <a:off x="3856717" y="4848015"/>
            <a:ext cx="1313180" cy="43815"/>
          </a:xfrm>
          <a:custGeom>
            <a:avLst/>
            <a:gdLst/>
            <a:ahLst/>
            <a:cxnLst/>
            <a:rect l="l" t="t" r="r" b="b"/>
            <a:pathLst>
              <a:path w="1313179" h="43814">
                <a:moveTo>
                  <a:pt x="1309822" y="43799"/>
                </a:moveTo>
                <a:lnTo>
                  <a:pt x="3274" y="43799"/>
                </a:lnTo>
                <a:lnTo>
                  <a:pt x="0" y="40524"/>
                </a:lnTo>
                <a:lnTo>
                  <a:pt x="0" y="3274"/>
                </a:lnTo>
                <a:lnTo>
                  <a:pt x="3274" y="0"/>
                </a:lnTo>
                <a:lnTo>
                  <a:pt x="1307722" y="0"/>
                </a:lnTo>
                <a:lnTo>
                  <a:pt x="1309597" y="774"/>
                </a:lnTo>
                <a:lnTo>
                  <a:pt x="1310947" y="2149"/>
                </a:lnTo>
                <a:lnTo>
                  <a:pt x="1312322" y="3499"/>
                </a:lnTo>
                <a:lnTo>
                  <a:pt x="1313097" y="5374"/>
                </a:lnTo>
                <a:lnTo>
                  <a:pt x="1313097" y="40524"/>
                </a:lnTo>
                <a:close/>
              </a:path>
            </a:pathLst>
          </a:custGeom>
          <a:solidFill>
            <a:srgbClr val="6967CD"/>
          </a:solidFill>
        </p:spPr>
        <p:txBody>
          <a:bodyPr wrap="square" lIns="0" tIns="0" rIns="0" bIns="0" rtlCol="0"/>
          <a:lstStyle/>
          <a:p/>
        </p:txBody>
      </p:sp>
      <p:sp>
        <p:nvSpPr>
          <p:cNvPr id="19" name="bg object 19"/>
          <p:cNvSpPr/>
          <p:nvPr/>
        </p:nvSpPr>
        <p:spPr>
          <a:xfrm>
            <a:off x="5522213" y="4848015"/>
            <a:ext cx="1313180" cy="43815"/>
          </a:xfrm>
          <a:custGeom>
            <a:avLst/>
            <a:gdLst/>
            <a:ahLst/>
            <a:cxnLst/>
            <a:rect l="l" t="t" r="r" b="b"/>
            <a:pathLst>
              <a:path w="1313179" h="43814">
                <a:moveTo>
                  <a:pt x="1309847" y="43799"/>
                </a:moveTo>
                <a:lnTo>
                  <a:pt x="3274" y="43799"/>
                </a:lnTo>
                <a:lnTo>
                  <a:pt x="0" y="40524"/>
                </a:lnTo>
                <a:lnTo>
                  <a:pt x="0" y="3274"/>
                </a:lnTo>
                <a:lnTo>
                  <a:pt x="3274" y="0"/>
                </a:lnTo>
                <a:lnTo>
                  <a:pt x="1307747" y="0"/>
                </a:lnTo>
                <a:lnTo>
                  <a:pt x="1309597" y="774"/>
                </a:lnTo>
                <a:lnTo>
                  <a:pt x="1310972" y="2149"/>
                </a:lnTo>
                <a:lnTo>
                  <a:pt x="1312347" y="3499"/>
                </a:lnTo>
                <a:lnTo>
                  <a:pt x="1313122" y="5374"/>
                </a:lnTo>
                <a:lnTo>
                  <a:pt x="1313122" y="40524"/>
                </a:lnTo>
                <a:close/>
              </a:path>
            </a:pathLst>
          </a:custGeom>
          <a:solidFill>
            <a:srgbClr val="4B4956"/>
          </a:solidFill>
        </p:spPr>
        <p:txBody>
          <a:bodyPr wrap="square" lIns="0" tIns="0" rIns="0" bIns="0" rtlCol="0"/>
          <a:lstStyle/>
          <a:p/>
        </p:txBody>
      </p:sp>
      <p:sp>
        <p:nvSpPr>
          <p:cNvPr id="20" name="bg object 20"/>
          <p:cNvSpPr/>
          <p:nvPr/>
        </p:nvSpPr>
        <p:spPr>
          <a:xfrm>
            <a:off x="7187760" y="4848015"/>
            <a:ext cx="1313180" cy="43815"/>
          </a:xfrm>
          <a:custGeom>
            <a:avLst/>
            <a:gdLst/>
            <a:ahLst/>
            <a:cxnLst/>
            <a:rect l="l" t="t" r="r" b="b"/>
            <a:pathLst>
              <a:path w="1313179" h="43814">
                <a:moveTo>
                  <a:pt x="1309822" y="43799"/>
                </a:moveTo>
                <a:lnTo>
                  <a:pt x="3274" y="43799"/>
                </a:lnTo>
                <a:lnTo>
                  <a:pt x="0" y="40524"/>
                </a:lnTo>
                <a:lnTo>
                  <a:pt x="0" y="3274"/>
                </a:lnTo>
                <a:lnTo>
                  <a:pt x="3274" y="0"/>
                </a:lnTo>
                <a:lnTo>
                  <a:pt x="1307722" y="0"/>
                </a:lnTo>
                <a:lnTo>
                  <a:pt x="1309597" y="774"/>
                </a:lnTo>
                <a:lnTo>
                  <a:pt x="1310947" y="2149"/>
                </a:lnTo>
                <a:lnTo>
                  <a:pt x="1312322" y="3499"/>
                </a:lnTo>
                <a:lnTo>
                  <a:pt x="1313097" y="5374"/>
                </a:lnTo>
                <a:lnTo>
                  <a:pt x="1313097" y="40524"/>
                </a:lnTo>
                <a:close/>
              </a:path>
            </a:pathLst>
          </a:custGeom>
          <a:solidFill>
            <a:srgbClr val="FDAC2F"/>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2800" b="1" i="0">
                <a:solidFill>
                  <a:srgbClr val="4B4956"/>
                </a:solidFill>
                <a:latin typeface="Arial" panose="020B0604020202090204"/>
                <a:cs typeface="Arial" panose="020B0604020202090204"/>
              </a:defRPr>
            </a:lvl1pPr>
          </a:lstStyle>
          <a:p/>
        </p:txBody>
      </p:sp>
      <p:sp>
        <p:nvSpPr>
          <p:cNvPr id="3" name="Holder 3"/>
          <p:cNvSpPr>
            <a:spLocks noGrp="1"/>
          </p:cNvSpPr>
          <p:nvPr>
            <p:ph type="body" idx="1"/>
          </p:nvPr>
        </p:nvSpPr>
        <p:spPr/>
        <p:txBody>
          <a:bodyPr lIns="0" tIns="0" rIns="0" bIns="0"/>
          <a:lstStyle>
            <a:lvl1pPr>
              <a:defRPr sz="1800" b="0" i="0">
                <a:solidFill>
                  <a:srgbClr val="4B4956"/>
                </a:solidFill>
                <a:latin typeface="Noto Sans"/>
                <a:cs typeface="Noto Sans"/>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4B4956"/>
                </a:solidFill>
                <a:latin typeface="Arial" panose="020B0604020202090204"/>
                <a:cs typeface="Arial" panose="020B0604020202090204"/>
              </a:defRPr>
            </a:lvl1pPr>
          </a:lstStyle>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7149"/>
            <a:ext cx="9144000" cy="5136515"/>
          </a:xfrm>
          <a:custGeom>
            <a:avLst/>
            <a:gdLst/>
            <a:ahLst/>
            <a:cxnLst/>
            <a:rect l="l" t="t" r="r" b="b"/>
            <a:pathLst>
              <a:path w="9144000" h="5136515">
                <a:moveTo>
                  <a:pt x="0" y="0"/>
                </a:moveTo>
                <a:lnTo>
                  <a:pt x="9143731" y="0"/>
                </a:lnTo>
                <a:lnTo>
                  <a:pt x="9143731" y="5136339"/>
                </a:lnTo>
                <a:lnTo>
                  <a:pt x="0" y="5136339"/>
                </a:lnTo>
                <a:lnTo>
                  <a:pt x="0" y="0"/>
                </a:lnTo>
                <a:close/>
              </a:path>
            </a:pathLst>
          </a:custGeom>
          <a:solidFill>
            <a:srgbClr val="4B4956"/>
          </a:solidFill>
        </p:spPr>
        <p:txBody>
          <a:bodyPr wrap="square" lIns="0" tIns="0" rIns="0" bIns="0" rtlCol="0"/>
          <a:lstStyle/>
          <a:p/>
        </p:txBody>
      </p:sp>
      <p:sp>
        <p:nvSpPr>
          <p:cNvPr id="17" name="bg object 17"/>
          <p:cNvSpPr/>
          <p:nvPr/>
        </p:nvSpPr>
        <p:spPr>
          <a:xfrm>
            <a:off x="0" y="3025968"/>
            <a:ext cx="6711311" cy="2107670"/>
          </a:xfrm>
          <a:prstGeom prst="rect">
            <a:avLst/>
          </a:prstGeom>
          <a:blipFill>
            <a:blip r:embed="rId2" cstate="print"/>
            <a:stretch>
              <a:fillRect/>
            </a:stretch>
          </a:blipFill>
        </p:spPr>
        <p:txBody>
          <a:bodyPr wrap="square" lIns="0" tIns="0" rIns="0" bIns="0" rtlCol="0"/>
          <a:lstStyle/>
          <a:p/>
        </p:txBody>
      </p:sp>
      <p:sp>
        <p:nvSpPr>
          <p:cNvPr id="2" name="Holder 2"/>
          <p:cNvSpPr>
            <a:spLocks noGrp="1"/>
          </p:cNvSpPr>
          <p:nvPr>
            <p:ph type="title"/>
          </p:nvPr>
        </p:nvSpPr>
        <p:spPr/>
        <p:txBody>
          <a:bodyPr lIns="0" tIns="0" rIns="0" bIns="0"/>
          <a:lstStyle>
            <a:lvl1pPr>
              <a:defRPr sz="2800" b="1" i="0">
                <a:solidFill>
                  <a:srgbClr val="4B4956"/>
                </a:solidFill>
                <a:latin typeface="Arial" panose="020B0604020202090204"/>
                <a:cs typeface="Arial" panose="020B060402020209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4B4956"/>
          </a:solidFill>
        </p:spPr>
        <p:txBody>
          <a:bodyPr wrap="square" lIns="0" tIns="0" rIns="0" bIns="0" rtlCol="0"/>
          <a:lstStyle/>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4724" y="503825"/>
            <a:ext cx="8374551" cy="452119"/>
          </a:xfrm>
          <a:prstGeom prst="rect">
            <a:avLst/>
          </a:prstGeom>
        </p:spPr>
        <p:txBody>
          <a:bodyPr wrap="square" lIns="0" tIns="0" rIns="0" bIns="0">
            <a:spAutoFit/>
          </a:bodyPr>
          <a:lstStyle>
            <a:lvl1pPr>
              <a:defRPr sz="2800" b="1" i="0">
                <a:solidFill>
                  <a:srgbClr val="4B4956"/>
                </a:solidFill>
                <a:latin typeface="Arial" panose="020B0604020202090204"/>
                <a:cs typeface="Arial" panose="020B0604020202090204"/>
              </a:defRPr>
            </a:lvl1pPr>
          </a:lstStyle>
          <a:p/>
        </p:txBody>
      </p:sp>
      <p:sp>
        <p:nvSpPr>
          <p:cNvPr id="3" name="Holder 3"/>
          <p:cNvSpPr>
            <a:spLocks noGrp="1"/>
          </p:cNvSpPr>
          <p:nvPr>
            <p:ph type="body" idx="1"/>
          </p:nvPr>
        </p:nvSpPr>
        <p:spPr>
          <a:xfrm>
            <a:off x="1565117" y="936430"/>
            <a:ext cx="6013765" cy="3445510"/>
          </a:xfrm>
          <a:prstGeom prst="rect">
            <a:avLst/>
          </a:prstGeom>
        </p:spPr>
        <p:txBody>
          <a:bodyPr wrap="square" lIns="0" tIns="0" rIns="0" bIns="0">
            <a:spAutoFit/>
          </a:bodyPr>
          <a:lstStyle>
            <a:lvl1pPr>
              <a:defRPr sz="1800" b="0" i="0">
                <a:solidFill>
                  <a:srgbClr val="4B4956"/>
                </a:solidFill>
                <a:latin typeface="Noto Sans"/>
                <a:cs typeface="Noto Sans"/>
              </a:defRPr>
            </a:lvl1pPr>
          </a:lstStyle>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hyperlink" Target="https://www.oreilly.com/library/view/designing-distributed-systems/9781491983638/" TargetMode="External"/><Relationship Id="rId6" Type="http://schemas.openxmlformats.org/officeDocument/2006/relationships/hyperlink" Target="https://iambowen.gitbooks.io/cloud-design-pattern/content/" TargetMode="External"/><Relationship Id="rId5" Type="http://schemas.openxmlformats.org/officeDocument/2006/relationships/hyperlink" Target="https://zhuanlan.zhihu.com/p/34552109" TargetMode="External"/><Relationship Id="rId4" Type="http://schemas.openxmlformats.org/officeDocument/2006/relationships/hyperlink" Target="https://zh.wikipedia.org/wiki/&#36719;&#20214;&#21361;&#26426;" TargetMode="External"/><Relationship Id="rId3" Type="http://schemas.openxmlformats.org/officeDocument/2006/relationships/hyperlink" Target="https://zhuanlan.zhihu.com/p/39155341" TargetMode="External"/><Relationship Id="rId2" Type="http://schemas.openxmlformats.org/officeDocument/2006/relationships/hyperlink" Target="https://juejin.im/post/5af8ea34f265da0b9f40622a" TargetMode="External"/><Relationship Id="rId1" Type="http://schemas.openxmlformats.org/officeDocument/2006/relationships/hyperlink" Target="https://waylau.com/talk-about-distributed-system/" TargetMode="Externa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0.jpeg"/><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356187" y="0"/>
            <a:ext cx="2787794" cy="5143489"/>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384730" y="1914209"/>
            <a:ext cx="5325745" cy="443230"/>
          </a:xfrm>
          <a:prstGeom prst="rect">
            <a:avLst/>
          </a:prstGeom>
        </p:spPr>
        <p:txBody>
          <a:bodyPr vert="horz" wrap="square" lIns="0" tIns="12700" rIns="0" bIns="0" rtlCol="0">
            <a:spAutoFit/>
          </a:bodyPr>
          <a:lstStyle/>
          <a:p>
            <a:pPr marL="12700">
              <a:lnSpc>
                <a:spcPct val="100000"/>
              </a:lnSpc>
              <a:spcBef>
                <a:spcPts val="100"/>
              </a:spcBef>
            </a:pPr>
            <a:r>
              <a:rPr spc="-120" dirty="0"/>
              <a:t>基于容器的分布式系统的设计模式</a:t>
            </a:r>
            <a:endParaRPr spc="-120" dirty="0"/>
          </a:p>
        </p:txBody>
      </p:sp>
      <p:sp>
        <p:nvSpPr>
          <p:cNvPr id="4" name="object 4"/>
          <p:cNvSpPr txBox="1"/>
          <p:nvPr/>
        </p:nvSpPr>
        <p:spPr>
          <a:xfrm>
            <a:off x="384724" y="2507073"/>
            <a:ext cx="5678805" cy="689610"/>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4B4956"/>
                </a:solidFill>
                <a:latin typeface="Noto Sans"/>
                <a:cs typeface="Noto Sans"/>
              </a:rPr>
              <a:t>Design Patterns </a:t>
            </a:r>
            <a:br>
              <a:rPr sz="2200" dirty="0">
                <a:solidFill>
                  <a:srgbClr val="4B4956"/>
                </a:solidFill>
                <a:latin typeface="Noto Sans"/>
                <a:cs typeface="Noto Sans"/>
              </a:rPr>
            </a:br>
            <a:r>
              <a:rPr sz="2200" dirty="0">
                <a:solidFill>
                  <a:srgbClr val="4B4956"/>
                </a:solidFill>
                <a:latin typeface="Noto Sans"/>
                <a:cs typeface="Noto Sans"/>
              </a:rPr>
              <a:t>for container-based distributed systems</a:t>
            </a:r>
            <a:endParaRPr sz="2200">
              <a:latin typeface="Noto Sans"/>
              <a:cs typeface="Noto Sans"/>
            </a:endParaRPr>
          </a:p>
        </p:txBody>
      </p:sp>
      <p:sp>
        <p:nvSpPr>
          <p:cNvPr id="5" name="object 5"/>
          <p:cNvSpPr txBox="1"/>
          <p:nvPr/>
        </p:nvSpPr>
        <p:spPr>
          <a:xfrm>
            <a:off x="407379" y="4561626"/>
            <a:ext cx="984250" cy="227965"/>
          </a:xfrm>
          <a:prstGeom prst="rect">
            <a:avLst/>
          </a:prstGeom>
        </p:spPr>
        <p:txBody>
          <a:bodyPr vert="horz" wrap="square" lIns="0" tIns="12700" rIns="0" bIns="0" rtlCol="0">
            <a:spAutoFit/>
          </a:bodyPr>
          <a:lstStyle/>
          <a:p>
            <a:pPr marL="12700">
              <a:lnSpc>
                <a:spcPct val="100000"/>
              </a:lnSpc>
              <a:spcBef>
                <a:spcPts val="100"/>
              </a:spcBef>
            </a:pPr>
            <a:r>
              <a:rPr lang="en-US" sz="1400">
                <a:solidFill>
                  <a:srgbClr val="43414E"/>
                </a:solidFill>
                <a:latin typeface="Arial" panose="020B0604020202090204"/>
                <a:cs typeface="Arial" panose="020B0604020202090204"/>
              </a:rPr>
              <a:t>Team:</a:t>
            </a:r>
            <a:endParaRPr lang="en-US" sz="1400">
              <a:solidFill>
                <a:srgbClr val="43414E"/>
              </a:solidFill>
              <a:latin typeface="Arial" panose="020B0604020202090204"/>
              <a:cs typeface="Arial" panose="020B0604020202090204"/>
            </a:endParaRPr>
          </a:p>
        </p:txBody>
      </p:sp>
      <p:sp>
        <p:nvSpPr>
          <p:cNvPr id="7" name="object 7"/>
          <p:cNvSpPr txBox="1"/>
          <p:nvPr/>
        </p:nvSpPr>
        <p:spPr>
          <a:xfrm>
            <a:off x="1150620" y="4577080"/>
            <a:ext cx="4801870" cy="196850"/>
          </a:xfrm>
          <a:prstGeom prst="rect">
            <a:avLst/>
          </a:prstGeom>
        </p:spPr>
        <p:txBody>
          <a:bodyPr vert="horz" wrap="square" lIns="0" tIns="12700" rIns="0" bIns="0" rtlCol="0">
            <a:spAutoFit/>
          </a:bodyPr>
          <a:lstStyle/>
          <a:p>
            <a:pPr marL="12700">
              <a:lnSpc>
                <a:spcPct val="100000"/>
              </a:lnSpc>
              <a:spcBef>
                <a:spcPts val="100"/>
              </a:spcBef>
            </a:pPr>
            <a:r>
              <a:rPr sz="1200" b="1" kern="0" spc="-120" dirty="0">
                <a:solidFill>
                  <a:srgbClr val="4B4956"/>
                </a:solidFill>
                <a:latin typeface="Arial" panose="020B0604020202090204"/>
                <a:ea typeface="+mj-ea"/>
                <a:cs typeface="Arial" panose="020B0604020202090204"/>
              </a:rPr>
              <a:t>孟慧玲	</a:t>
            </a:r>
            <a:r>
              <a:rPr lang="en-US" sz="1200" b="1" kern="0" spc="-120" dirty="0">
                <a:solidFill>
                  <a:srgbClr val="4B4956"/>
                </a:solidFill>
                <a:latin typeface="Arial" panose="020B0604020202090204"/>
                <a:ea typeface="+mj-ea"/>
                <a:cs typeface="Arial" panose="020B0604020202090204"/>
              </a:rPr>
              <a:t>	        </a:t>
            </a:r>
            <a:r>
              <a:rPr sz="1200" b="1" kern="0" spc="-120" dirty="0">
                <a:solidFill>
                  <a:srgbClr val="4B4956"/>
                </a:solidFill>
                <a:latin typeface="Arial" panose="020B0604020202090204"/>
                <a:ea typeface="+mj-ea"/>
                <a:cs typeface="Arial" panose="020B0604020202090204"/>
              </a:rPr>
              <a:t>刘作禹	</a:t>
            </a:r>
            <a:r>
              <a:rPr lang="en-US" sz="1200" b="1" kern="0" spc="-120" dirty="0">
                <a:solidFill>
                  <a:srgbClr val="4B4956"/>
                </a:solidFill>
                <a:latin typeface="Arial" panose="020B0604020202090204"/>
                <a:ea typeface="+mj-ea"/>
                <a:cs typeface="Arial" panose="020B0604020202090204"/>
              </a:rPr>
              <a:t>	                </a:t>
            </a:r>
            <a:r>
              <a:rPr sz="1200" b="1" kern="0" spc="-120" dirty="0">
                <a:solidFill>
                  <a:srgbClr val="4B4956"/>
                </a:solidFill>
                <a:latin typeface="Arial" panose="020B0604020202090204"/>
                <a:ea typeface="+mj-ea"/>
                <a:cs typeface="Arial" panose="020B0604020202090204"/>
              </a:rPr>
              <a:t>唐俊</a:t>
            </a:r>
            <a:endParaRPr lang="zh-CN" altLang="en-US" sz="1200" b="1" kern="0" spc="-120" dirty="0">
              <a:solidFill>
                <a:srgbClr val="4B4956"/>
              </a:solidFill>
              <a:latin typeface="Arial" panose="020B0604020202090204"/>
              <a:ea typeface="+mj-ea"/>
              <a:cs typeface="Arial" panose="020B0604020202090204"/>
            </a:endParaRPr>
          </a:p>
        </p:txBody>
      </p:sp>
      <p:sp>
        <p:nvSpPr>
          <p:cNvPr id="8" name="object 8"/>
          <p:cNvSpPr/>
          <p:nvPr/>
        </p:nvSpPr>
        <p:spPr>
          <a:xfrm>
            <a:off x="453846" y="289370"/>
            <a:ext cx="1193222" cy="1624701"/>
          </a:xfrm>
          <a:prstGeom prst="rect">
            <a:avLst/>
          </a:prstGeom>
          <a:blipFill>
            <a:blip r:embed="rId2" cstate="print"/>
            <a:stretch>
              <a:fillRect/>
            </a:stretch>
          </a:blipFill>
        </p:spPr>
        <p:txBody>
          <a:bodyPr wrap="square" lIns="0" tIns="0" rIns="0" bIns="0" rtlCol="0"/>
          <a:lstStyle/>
          <a:p/>
        </p:txBody>
      </p:sp>
      <p:sp>
        <p:nvSpPr>
          <p:cNvPr id="9" name="object 9"/>
          <p:cNvSpPr/>
          <p:nvPr/>
        </p:nvSpPr>
        <p:spPr>
          <a:xfrm>
            <a:off x="2029545" y="326927"/>
            <a:ext cx="1412522" cy="1191815"/>
          </a:xfrm>
          <a:prstGeom prst="rect">
            <a:avLst/>
          </a:prstGeom>
          <a:blipFill>
            <a:blip r:embed="rId3" cstate="print"/>
            <a:stretch>
              <a:fillRect/>
            </a:stretch>
          </a:blipFill>
        </p:spPr>
        <p:txBody>
          <a:bodyPr wrap="square" lIns="0" tIns="0" rIns="0" bIns="0" rtlCol="0"/>
          <a:lstStyle/>
          <a:p/>
        </p:txBody>
      </p:sp>
      <p:sp>
        <p:nvSpPr>
          <p:cNvPr id="12" name="object 5"/>
          <p:cNvSpPr txBox="1"/>
          <p:nvPr/>
        </p:nvSpPr>
        <p:spPr>
          <a:xfrm>
            <a:off x="384810" y="3311525"/>
            <a:ext cx="5325745" cy="227965"/>
          </a:xfrm>
          <a:prstGeom prst="rect">
            <a:avLst/>
          </a:prstGeom>
        </p:spPr>
        <p:txBody>
          <a:bodyPr vert="horz" wrap="square" lIns="0" tIns="12700" rIns="0" bIns="0" rtlCol="0">
            <a:spAutoFit/>
          </a:bodyPr>
          <a:p>
            <a:pPr marL="12700">
              <a:lnSpc>
                <a:spcPct val="100000"/>
              </a:lnSpc>
              <a:spcBef>
                <a:spcPts val="100"/>
              </a:spcBef>
            </a:pPr>
            <a:r>
              <a:rPr lang="en-US" sz="1400">
                <a:solidFill>
                  <a:srgbClr val="43414E"/>
                </a:solidFill>
                <a:latin typeface="Arial" panose="020B0604020202090204"/>
                <a:cs typeface="Arial" panose="020B0604020202090204"/>
              </a:rPr>
              <a:t>Brendan Burns  &amp;  David Oppenheimer		   Google</a:t>
            </a:r>
            <a:endParaRPr lang="en-US" sz="1400">
              <a:solidFill>
                <a:srgbClr val="43414E"/>
              </a:solidFill>
              <a:latin typeface="Arial" panose="020B0604020202090204"/>
              <a:cs typeface="Arial" panose="020B060402020209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
          <p:cNvSpPr txBox="1">
            <a:spLocks noGrp="1"/>
          </p:cNvSpPr>
          <p:nvPr/>
        </p:nvSpPr>
        <p:spPr>
          <a:xfrm>
            <a:off x="384724" y="503825"/>
            <a:ext cx="1184910" cy="44323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marL="12700">
              <a:lnSpc>
                <a:spcPct val="100000"/>
              </a:lnSpc>
              <a:spcBef>
                <a:spcPts val="100"/>
              </a:spcBef>
            </a:pPr>
            <a:r>
              <a:rPr lang="en-US" spc="-195" dirty="0"/>
              <a:t>Goal</a:t>
            </a:r>
            <a:endParaRPr lang="en-US" spc="-195" dirty="0"/>
          </a:p>
        </p:txBody>
      </p:sp>
      <p:sp>
        <p:nvSpPr>
          <p:cNvPr id="23" name="object 2"/>
          <p:cNvSpPr txBox="1">
            <a:spLocks noGrp="1"/>
          </p:cNvSpPr>
          <p:nvPr/>
        </p:nvSpPr>
        <p:spPr>
          <a:xfrm>
            <a:off x="1656715" y="2350135"/>
            <a:ext cx="5829935" cy="44323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marL="12700">
              <a:lnSpc>
                <a:spcPct val="100000"/>
              </a:lnSpc>
              <a:spcBef>
                <a:spcPts val="100"/>
              </a:spcBef>
            </a:pPr>
            <a:r>
              <a:rPr lang="en-US" spc="-195" dirty="0"/>
              <a:t>Beat Gianter Problem in Programming!</a:t>
            </a:r>
            <a:endParaRPr lang="en-US" spc="-19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810" y="2062480"/>
            <a:ext cx="4693285" cy="566420"/>
          </a:xfrm>
          <a:prstGeom prst="rect">
            <a:avLst/>
          </a:prstGeom>
        </p:spPr>
        <p:txBody>
          <a:bodyPr vert="horz" wrap="square" lIns="0" tIns="12700" rIns="0" bIns="0" rtlCol="0">
            <a:spAutoFit/>
          </a:bodyPr>
          <a:lstStyle/>
          <a:p>
            <a:pPr marL="12700">
              <a:lnSpc>
                <a:spcPct val="100000"/>
              </a:lnSpc>
              <a:spcBef>
                <a:spcPts val="100"/>
              </a:spcBef>
            </a:pPr>
            <a:r>
              <a:rPr lang="en-US" sz="3600" b="0" dirty="0">
                <a:solidFill>
                  <a:srgbClr val="EBEBEB"/>
                </a:solidFill>
                <a:latin typeface="Arial" panose="020B0604020202090204"/>
                <a:cs typeface="Arial" panose="020B0604020202090204"/>
              </a:rPr>
              <a:t>Three Design Patterns</a:t>
            </a:r>
            <a:endParaRPr lang="en-US" sz="3600" b="0" dirty="0">
              <a:solidFill>
                <a:srgbClr val="EBEBEB"/>
              </a:solidFill>
              <a:latin typeface="Arial" panose="020B0604020202090204"/>
              <a:cs typeface="Arial" panose="020B060402020209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351425"/>
            <a:ext cx="4533265" cy="443230"/>
          </a:xfrm>
          <a:prstGeom prst="rect">
            <a:avLst/>
          </a:prstGeom>
        </p:spPr>
        <p:txBody>
          <a:bodyPr vert="horz" wrap="square" lIns="0" tIns="12700" rIns="0" bIns="0" rtlCol="0">
            <a:spAutoFit/>
          </a:bodyPr>
          <a:lstStyle/>
          <a:p>
            <a:pPr marL="12700">
              <a:lnSpc>
                <a:spcPct val="100000"/>
              </a:lnSpc>
              <a:spcBef>
                <a:spcPts val="100"/>
              </a:spcBef>
            </a:pPr>
            <a:r>
              <a:rPr lang="en-US" spc="-180" dirty="0"/>
              <a:t>Three Design Patterns</a:t>
            </a:r>
            <a:endParaRPr lang="en-US" spc="-185" dirty="0"/>
          </a:p>
        </p:txBody>
      </p:sp>
      <p:sp>
        <p:nvSpPr>
          <p:cNvPr id="31" name="object 3"/>
          <p:cNvSpPr txBox="1"/>
          <p:nvPr/>
        </p:nvSpPr>
        <p:spPr>
          <a:xfrm>
            <a:off x="474980" y="1034415"/>
            <a:ext cx="6226810" cy="3430270"/>
          </a:xfrm>
          <a:prstGeom prst="rect">
            <a:avLst/>
          </a:prstGeom>
        </p:spPr>
        <p:txBody>
          <a:bodyPr vert="horz" wrap="square" lIns="0" tIns="140335" rIns="0" bIns="0" rtlCol="0">
            <a:spAutoFit/>
          </a:bodyPr>
          <a:p>
            <a:pPr marL="12700" indent="0">
              <a:lnSpc>
                <a:spcPct val="100000"/>
              </a:lnSpc>
              <a:spcBef>
                <a:spcPts val="1105"/>
              </a:spcBef>
              <a:buNone/>
            </a:pPr>
            <a:r>
              <a:rPr lang="en-US" dirty="0">
                <a:solidFill>
                  <a:srgbClr val="4B4956"/>
                </a:solidFill>
                <a:latin typeface="Noto Sans"/>
                <a:cs typeface="Noto Sans"/>
                <a:sym typeface="+mn-ea"/>
              </a:rPr>
              <a:t>1. </a:t>
            </a:r>
            <a:r>
              <a:rPr dirty="0">
                <a:solidFill>
                  <a:srgbClr val="4B4956"/>
                </a:solidFill>
                <a:latin typeface="Noto Sans"/>
                <a:cs typeface="Noto Sans"/>
                <a:sym typeface="+mn-ea"/>
              </a:rPr>
              <a:t>Single-container management patterns</a:t>
            </a:r>
            <a:endParaRPr sz="1400">
              <a:latin typeface="Noto Sans"/>
              <a:cs typeface="Noto Sans"/>
            </a:endParaRPr>
          </a:p>
          <a:p>
            <a:pPr indent="0">
              <a:lnSpc>
                <a:spcPct val="100000"/>
              </a:lnSpc>
              <a:spcBef>
                <a:spcPts val="50"/>
              </a:spcBef>
              <a:buNone/>
            </a:pPr>
            <a:endParaRPr sz="1250">
              <a:latin typeface="Noto Sans"/>
              <a:cs typeface="Noto Sans"/>
            </a:endParaRPr>
          </a:p>
          <a:p>
            <a:pPr marL="12700" indent="0">
              <a:lnSpc>
                <a:spcPct val="100000"/>
              </a:lnSpc>
              <a:buNone/>
            </a:pPr>
            <a:r>
              <a:rPr lang="en-US" dirty="0">
                <a:solidFill>
                  <a:srgbClr val="4B4956"/>
                </a:solidFill>
                <a:latin typeface="Noto Sans"/>
                <a:cs typeface="Noto Sans"/>
                <a:sym typeface="+mn-ea"/>
              </a:rPr>
              <a:t>2. </a:t>
            </a:r>
            <a:r>
              <a:rPr dirty="0">
                <a:solidFill>
                  <a:srgbClr val="4B4956"/>
                </a:solidFill>
                <a:latin typeface="Noto Sans"/>
                <a:cs typeface="Noto Sans"/>
                <a:sym typeface="+mn-ea"/>
              </a:rPr>
              <a:t>Single-node, multi-container application patterns</a:t>
            </a:r>
            <a:endParaRPr sz="1800">
              <a:latin typeface="Noto Sans"/>
              <a:cs typeface="Noto Sans"/>
            </a:endParaRPr>
          </a:p>
          <a:p>
            <a:pPr marL="560070" indent="0">
              <a:lnSpc>
                <a:spcPct val="100000"/>
              </a:lnSpc>
              <a:spcBef>
                <a:spcPts val="780"/>
              </a:spcBef>
              <a:buNone/>
              <a:tabLst>
                <a:tab pos="926465" algn="l"/>
              </a:tabLst>
            </a:pPr>
            <a:r>
              <a:rPr sz="1100" dirty="0">
                <a:latin typeface="Arial" panose="020B0604020202090204"/>
                <a:cs typeface="Arial" panose="020B0604020202090204"/>
              </a:rPr>
              <a:t>▲	</a:t>
            </a:r>
            <a:r>
              <a:rPr lang="en-US" sz="1400" dirty="0">
                <a:solidFill>
                  <a:srgbClr val="4B4956"/>
                </a:solidFill>
                <a:latin typeface="Noto Sans"/>
                <a:cs typeface="Noto Sans"/>
                <a:sym typeface="+mn-ea"/>
              </a:rPr>
              <a:t>Sidecar</a:t>
            </a:r>
            <a:r>
              <a:rPr sz="1400" dirty="0">
                <a:solidFill>
                  <a:srgbClr val="4B4956"/>
                </a:solidFill>
                <a:latin typeface="Noto Sans"/>
                <a:cs typeface="Noto Sans"/>
                <a:sym typeface="+mn-ea"/>
              </a:rPr>
              <a:t> pattern</a:t>
            </a:r>
            <a:endParaRPr sz="1400" dirty="0">
              <a:solidFill>
                <a:srgbClr val="4B4956"/>
              </a:solidFill>
              <a:latin typeface="Noto Sans"/>
              <a:cs typeface="Noto Sans"/>
              <a:sym typeface="+mn-ea"/>
            </a:endParaRPr>
          </a:p>
          <a:p>
            <a:pPr marL="560070" indent="0">
              <a:lnSpc>
                <a:spcPct val="100000"/>
              </a:lnSpc>
              <a:spcBef>
                <a:spcPts val="780"/>
              </a:spcBef>
              <a:buNone/>
              <a:tabLst>
                <a:tab pos="926465" algn="l"/>
              </a:tabLst>
            </a:pPr>
            <a:r>
              <a:rPr sz="1100" dirty="0">
                <a:latin typeface="Arial" panose="020B0604020202090204"/>
                <a:cs typeface="Arial" panose="020B0604020202090204"/>
                <a:sym typeface="+mn-ea"/>
              </a:rPr>
              <a:t>▲	</a:t>
            </a:r>
            <a:r>
              <a:rPr lang="en-US" sz="1400" dirty="0">
                <a:solidFill>
                  <a:srgbClr val="4B4956"/>
                </a:solidFill>
                <a:latin typeface="Noto Sans"/>
                <a:cs typeface="Noto Sans"/>
                <a:sym typeface="+mn-ea"/>
              </a:rPr>
              <a:t>Ambasssdor pattern</a:t>
            </a:r>
            <a:endParaRPr sz="1400" dirty="0">
              <a:solidFill>
                <a:srgbClr val="4B4956"/>
              </a:solidFill>
              <a:latin typeface="Noto Sans"/>
              <a:cs typeface="Noto Sans"/>
              <a:sym typeface="+mn-ea"/>
            </a:endParaRPr>
          </a:p>
          <a:p>
            <a:pPr marL="560070" indent="0">
              <a:lnSpc>
                <a:spcPct val="100000"/>
              </a:lnSpc>
              <a:spcBef>
                <a:spcPts val="780"/>
              </a:spcBef>
              <a:buNone/>
              <a:tabLst>
                <a:tab pos="926465" algn="l"/>
              </a:tabLst>
            </a:pPr>
            <a:r>
              <a:rPr sz="1100" dirty="0">
                <a:latin typeface="Arial" panose="020B0604020202090204"/>
                <a:cs typeface="Arial" panose="020B0604020202090204"/>
                <a:sym typeface="+mn-ea"/>
              </a:rPr>
              <a:t>▲</a:t>
            </a:r>
            <a:r>
              <a:rPr sz="1400" dirty="0">
                <a:latin typeface="Arial" panose="020B0604020202090204"/>
                <a:cs typeface="Arial" panose="020B0604020202090204"/>
                <a:sym typeface="+mn-ea"/>
              </a:rPr>
              <a:t>	</a:t>
            </a:r>
            <a:r>
              <a:rPr lang="en-US" sz="1400" dirty="0">
                <a:solidFill>
                  <a:srgbClr val="4B4956"/>
                </a:solidFill>
                <a:latin typeface="Noto Sans"/>
                <a:cs typeface="Noto Sans"/>
                <a:sym typeface="+mn-ea"/>
              </a:rPr>
              <a:t>Adapter pattern</a:t>
            </a:r>
            <a:endParaRPr sz="1400">
              <a:latin typeface="Noto Sans"/>
              <a:cs typeface="Noto Sans"/>
            </a:endParaRPr>
          </a:p>
          <a:p>
            <a:pPr indent="0">
              <a:lnSpc>
                <a:spcPct val="100000"/>
              </a:lnSpc>
              <a:spcBef>
                <a:spcPts val="50"/>
              </a:spcBef>
              <a:buNone/>
            </a:pPr>
            <a:endParaRPr sz="1250">
              <a:latin typeface="Noto Sans"/>
              <a:cs typeface="Noto Sans"/>
            </a:endParaRPr>
          </a:p>
          <a:p>
            <a:pPr marL="12700" indent="0">
              <a:lnSpc>
                <a:spcPct val="100000"/>
              </a:lnSpc>
              <a:spcBef>
                <a:spcPts val="5"/>
              </a:spcBef>
              <a:buNone/>
            </a:pPr>
            <a:r>
              <a:rPr lang="en-US" dirty="0">
                <a:solidFill>
                  <a:srgbClr val="4B4956"/>
                </a:solidFill>
                <a:latin typeface="Noto Sans"/>
                <a:cs typeface="Noto Sans"/>
                <a:sym typeface="+mn-ea"/>
              </a:rPr>
              <a:t>3. </a:t>
            </a:r>
            <a:r>
              <a:rPr dirty="0">
                <a:solidFill>
                  <a:srgbClr val="4B4956"/>
                </a:solidFill>
                <a:latin typeface="Noto Sans"/>
                <a:cs typeface="Noto Sans"/>
                <a:sym typeface="+mn-ea"/>
              </a:rPr>
              <a:t>Multi-node application patterns</a:t>
            </a:r>
            <a:endParaRPr sz="1800">
              <a:latin typeface="Noto Sans"/>
              <a:cs typeface="Noto Sans"/>
            </a:endParaRPr>
          </a:p>
          <a:p>
            <a:pPr marL="560070" indent="0">
              <a:lnSpc>
                <a:spcPct val="100000"/>
              </a:lnSpc>
              <a:spcBef>
                <a:spcPts val="780"/>
              </a:spcBef>
              <a:buNone/>
              <a:tabLst>
                <a:tab pos="926465" algn="l"/>
              </a:tabLst>
            </a:pPr>
            <a:r>
              <a:rPr sz="1100" dirty="0">
                <a:latin typeface="Arial" panose="020B0604020202090204"/>
                <a:cs typeface="Arial" panose="020B0604020202090204"/>
              </a:rPr>
              <a:t>▲	</a:t>
            </a:r>
            <a:r>
              <a:rPr sz="1400" dirty="0">
                <a:solidFill>
                  <a:srgbClr val="4B4956"/>
                </a:solidFill>
                <a:latin typeface="Noto Sans"/>
                <a:cs typeface="Noto Sans"/>
                <a:sym typeface="+mn-ea"/>
              </a:rPr>
              <a:t>Leader election pattern</a:t>
            </a:r>
            <a:endParaRPr sz="1400">
              <a:latin typeface="Noto Sans"/>
              <a:cs typeface="Noto Sans"/>
            </a:endParaRPr>
          </a:p>
          <a:p>
            <a:pPr marL="560070" indent="0">
              <a:lnSpc>
                <a:spcPct val="100000"/>
              </a:lnSpc>
              <a:spcBef>
                <a:spcPts val="570"/>
              </a:spcBef>
              <a:buNone/>
              <a:tabLst>
                <a:tab pos="926465" algn="l"/>
              </a:tabLst>
            </a:pPr>
            <a:r>
              <a:rPr sz="1100" dirty="0">
                <a:latin typeface="Arial" panose="020B0604020202090204"/>
                <a:cs typeface="Arial" panose="020B0604020202090204"/>
              </a:rPr>
              <a:t>▲	</a:t>
            </a:r>
            <a:r>
              <a:rPr lang="en-US" sz="1400" dirty="0">
                <a:solidFill>
                  <a:srgbClr val="4B4956"/>
                </a:solidFill>
                <a:latin typeface="Noto Sans"/>
                <a:cs typeface="Noto Sans"/>
                <a:sym typeface="+mn-ea"/>
              </a:rPr>
              <a:t>Work queue pattern</a:t>
            </a:r>
            <a:endParaRPr sz="1400">
              <a:latin typeface="Noto Sans"/>
              <a:cs typeface="Noto Sans"/>
            </a:endParaRPr>
          </a:p>
          <a:p>
            <a:pPr marL="560070" indent="0">
              <a:lnSpc>
                <a:spcPct val="100000"/>
              </a:lnSpc>
              <a:spcBef>
                <a:spcPts val="570"/>
              </a:spcBef>
              <a:buNone/>
              <a:tabLst>
                <a:tab pos="926465" algn="l"/>
              </a:tabLst>
            </a:pPr>
            <a:r>
              <a:rPr sz="1100" dirty="0">
                <a:latin typeface="Arial" panose="020B0604020202090204"/>
                <a:cs typeface="Arial" panose="020B0604020202090204"/>
              </a:rPr>
              <a:t>▲	</a:t>
            </a:r>
            <a:r>
              <a:rPr lang="en-US" sz="1400" dirty="0">
                <a:solidFill>
                  <a:srgbClr val="4B4956"/>
                </a:solidFill>
                <a:latin typeface="Noto Sans"/>
                <a:cs typeface="Noto Sans"/>
                <a:sym typeface="+mn-ea"/>
              </a:rPr>
              <a:t>Scatter/gather pattern</a:t>
            </a:r>
            <a:endParaRPr sz="1400">
              <a:latin typeface="Noto Sans"/>
              <a:cs typeface="Noto Sans"/>
            </a:endParaRPr>
          </a:p>
          <a:p>
            <a:pPr indent="0">
              <a:lnSpc>
                <a:spcPct val="100000"/>
              </a:lnSpc>
              <a:spcBef>
                <a:spcPts val="50"/>
              </a:spcBef>
              <a:buNone/>
            </a:pPr>
            <a:endParaRPr sz="1400">
              <a:latin typeface="Noto Sans"/>
              <a:cs typeface="No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4980" y="1329055"/>
            <a:ext cx="4410075" cy="3185160"/>
          </a:xfrm>
          <a:prstGeom prst="rect">
            <a:avLst/>
          </a:prstGeom>
        </p:spPr>
        <p:txBody>
          <a:bodyPr vert="horz" wrap="square" lIns="0" tIns="52704" rIns="0" bIns="0" rtlCol="0">
            <a:spAutoFit/>
          </a:bodyPr>
          <a:lstStyle/>
          <a:p>
            <a:pPr marL="379095" indent="-367030">
              <a:lnSpc>
                <a:spcPct val="100000"/>
              </a:lnSpc>
              <a:spcBef>
                <a:spcPts val="415"/>
              </a:spcBef>
              <a:buClr>
                <a:srgbClr val="CC44BD"/>
              </a:buClr>
              <a:buFont typeface="Arial" panose="020B0604020202090204"/>
              <a:buChar char="■"/>
              <a:tabLst>
                <a:tab pos="379095" algn="l"/>
                <a:tab pos="379730" algn="l"/>
              </a:tabLst>
            </a:pPr>
            <a:r>
              <a:rPr lang="en-US" sz="1800">
                <a:latin typeface="Noto Sans"/>
                <a:cs typeface="Noto Sans"/>
              </a:rPr>
              <a:t>Traditional</a:t>
            </a:r>
            <a:endParaRPr lang="en-US" sz="1800">
              <a:latin typeface="Noto Sans"/>
              <a:cs typeface="Noto Sans"/>
            </a:endParaRPr>
          </a:p>
          <a:p>
            <a:pPr marL="381635">
              <a:lnSpc>
                <a:spcPct val="100000"/>
              </a:lnSpc>
              <a:spcBef>
                <a:spcPts val="315"/>
              </a:spcBef>
              <a:tabLst>
                <a:tab pos="835660" algn="l"/>
              </a:tabLst>
            </a:pPr>
            <a:r>
              <a:rPr dirty="0">
                <a:solidFill>
                  <a:srgbClr val="17C4CF"/>
                </a:solidFill>
                <a:latin typeface="Arial" panose="020B0604020202090204"/>
                <a:cs typeface="Arial" panose="020B0604020202090204"/>
                <a:sym typeface="+mn-ea"/>
              </a:rPr>
              <a:t>▲	</a:t>
            </a:r>
            <a:r>
              <a:rPr lang="en-US" spc="-35" dirty="0">
                <a:solidFill>
                  <a:srgbClr val="4B4956"/>
                </a:solidFill>
                <a:latin typeface="Noto Sans"/>
                <a:cs typeface="Noto Sans"/>
                <a:sym typeface="+mn-ea"/>
              </a:rPr>
              <a:t>Run()</a:t>
            </a:r>
            <a:endParaRPr spc="-15" dirty="0">
              <a:solidFill>
                <a:srgbClr val="4B4956"/>
              </a:solidFill>
              <a:latin typeface="Noto Sans"/>
              <a:cs typeface="Noto Sans"/>
              <a:sym typeface="+mn-ea"/>
            </a:endParaRPr>
          </a:p>
          <a:p>
            <a:pPr marL="381635">
              <a:lnSpc>
                <a:spcPct val="100000"/>
              </a:lnSpc>
              <a:spcBef>
                <a:spcPts val="315"/>
              </a:spcBef>
              <a:tabLst>
                <a:tab pos="835660" algn="l"/>
              </a:tabLst>
            </a:pPr>
            <a:r>
              <a:rPr dirty="0">
                <a:solidFill>
                  <a:srgbClr val="17C4CF"/>
                </a:solidFill>
                <a:latin typeface="Arial" panose="020B0604020202090204"/>
                <a:cs typeface="Arial" panose="020B0604020202090204"/>
                <a:sym typeface="+mn-ea"/>
              </a:rPr>
              <a:t>▲	</a:t>
            </a:r>
            <a:r>
              <a:rPr lang="en-US" spc="-15" dirty="0">
                <a:solidFill>
                  <a:srgbClr val="4B4956"/>
                </a:solidFill>
                <a:latin typeface="Noto Sans"/>
                <a:cs typeface="Noto Sans"/>
                <a:sym typeface="+mn-ea"/>
              </a:rPr>
              <a:t>P</a:t>
            </a:r>
            <a:r>
              <a:rPr lang="en-US" sz="1800" spc="-15" dirty="0">
                <a:solidFill>
                  <a:srgbClr val="4B4956"/>
                </a:solidFill>
                <a:latin typeface="Noto Sans"/>
                <a:cs typeface="Noto Sans"/>
              </a:rPr>
              <a:t>ause()</a:t>
            </a:r>
            <a:endParaRPr spc="-15" dirty="0">
              <a:solidFill>
                <a:srgbClr val="4B4956"/>
              </a:solidFill>
              <a:latin typeface="Noto Sans"/>
              <a:cs typeface="Noto Sans"/>
              <a:sym typeface="+mn-ea"/>
            </a:endParaRPr>
          </a:p>
          <a:p>
            <a:pPr marL="381635">
              <a:lnSpc>
                <a:spcPct val="100000"/>
              </a:lnSpc>
              <a:spcBef>
                <a:spcPts val="315"/>
              </a:spcBef>
              <a:tabLst>
                <a:tab pos="835660" algn="l"/>
              </a:tabLst>
            </a:pPr>
            <a:r>
              <a:rPr dirty="0">
                <a:solidFill>
                  <a:srgbClr val="17C4CF"/>
                </a:solidFill>
                <a:latin typeface="Arial" panose="020B0604020202090204"/>
                <a:cs typeface="Arial" panose="020B0604020202090204"/>
                <a:sym typeface="+mn-ea"/>
              </a:rPr>
              <a:t>▲	</a:t>
            </a:r>
            <a:r>
              <a:rPr lang="en-US" spc="-15" dirty="0">
                <a:solidFill>
                  <a:srgbClr val="4B4956"/>
                </a:solidFill>
                <a:latin typeface="Noto Sans"/>
                <a:cs typeface="Noto Sans"/>
                <a:sym typeface="+mn-ea"/>
              </a:rPr>
              <a:t>Stop()</a:t>
            </a:r>
            <a:endParaRPr lang="en-US" spc="-15" dirty="0">
              <a:solidFill>
                <a:srgbClr val="4B4956"/>
              </a:solidFill>
              <a:latin typeface="Noto Sans"/>
              <a:cs typeface="Noto Sans"/>
              <a:sym typeface="+mn-ea"/>
            </a:endParaRPr>
          </a:p>
          <a:p>
            <a:pPr marL="381635">
              <a:lnSpc>
                <a:spcPct val="100000"/>
              </a:lnSpc>
              <a:spcBef>
                <a:spcPts val="315"/>
              </a:spcBef>
              <a:tabLst>
                <a:tab pos="835660" algn="l"/>
              </a:tabLst>
            </a:pPr>
            <a:endParaRPr sz="1800">
              <a:latin typeface="Noto Sans"/>
              <a:cs typeface="Noto Sans"/>
            </a:endParaRPr>
          </a:p>
          <a:p>
            <a:pPr marL="379095" indent="-367030">
              <a:lnSpc>
                <a:spcPct val="100000"/>
              </a:lnSpc>
              <a:spcBef>
                <a:spcPts val="315"/>
              </a:spcBef>
              <a:buClr>
                <a:srgbClr val="CC44BD"/>
              </a:buClr>
              <a:buFont typeface="Arial" panose="020B0604020202090204"/>
              <a:buChar char="■"/>
              <a:tabLst>
                <a:tab pos="379095" algn="l"/>
                <a:tab pos="379730" algn="l"/>
              </a:tabLst>
            </a:pPr>
            <a:r>
              <a:rPr lang="en-US" sz="1800">
                <a:latin typeface="Noto Sans"/>
                <a:cs typeface="Noto Sans"/>
              </a:rPr>
              <a:t>More Options</a:t>
            </a:r>
            <a:endParaRPr sz="1800">
              <a:latin typeface="Noto Sans"/>
              <a:cs typeface="Noto Sans"/>
            </a:endParaRPr>
          </a:p>
          <a:p>
            <a:pPr marL="12065" indent="0">
              <a:lnSpc>
                <a:spcPct val="100000"/>
              </a:lnSpc>
              <a:spcBef>
                <a:spcPts val="315"/>
              </a:spcBef>
              <a:buClr>
                <a:srgbClr val="CC44BD"/>
              </a:buClr>
              <a:buFont typeface="Arial" panose="020B0604020202090204"/>
              <a:buNone/>
              <a:tabLst>
                <a:tab pos="379095" algn="l"/>
                <a:tab pos="379730" algn="l"/>
              </a:tabLst>
            </a:pPr>
            <a:r>
              <a:rPr lang="en-US" dirty="0">
                <a:solidFill>
                  <a:srgbClr val="17C4CF"/>
                </a:solidFill>
                <a:latin typeface="Arial" panose="020B0604020202090204"/>
                <a:cs typeface="Arial" panose="020B0604020202090204"/>
                <a:sym typeface="+mn-ea"/>
              </a:rPr>
              <a:t>	</a:t>
            </a:r>
            <a:r>
              <a:rPr dirty="0">
                <a:solidFill>
                  <a:srgbClr val="17C4CF"/>
                </a:solidFill>
                <a:latin typeface="Arial" panose="020B0604020202090204"/>
                <a:cs typeface="Arial" panose="020B0604020202090204"/>
                <a:sym typeface="+mn-ea"/>
              </a:rPr>
              <a:t>▲    </a:t>
            </a:r>
            <a:r>
              <a:rPr lang="en-US" spc="-15" dirty="0">
                <a:solidFill>
                  <a:srgbClr val="4B4956"/>
                </a:solidFill>
                <a:latin typeface="Noto Sans"/>
                <a:cs typeface="Noto Sans"/>
                <a:sym typeface="+mn-ea"/>
              </a:rPr>
              <a:t>Status</a:t>
            </a:r>
            <a:endParaRPr lang="en-US" spc="-15" dirty="0">
              <a:solidFill>
                <a:srgbClr val="4B4956"/>
              </a:solidFill>
              <a:latin typeface="Noto Sans"/>
              <a:cs typeface="Noto Sans"/>
              <a:sym typeface="+mn-ea"/>
            </a:endParaRPr>
          </a:p>
          <a:p>
            <a:pPr marL="12065" indent="0">
              <a:lnSpc>
                <a:spcPct val="100000"/>
              </a:lnSpc>
              <a:spcBef>
                <a:spcPts val="315"/>
              </a:spcBef>
              <a:buClr>
                <a:srgbClr val="CC44BD"/>
              </a:buClr>
              <a:buFont typeface="Arial" panose="020B0604020202090204"/>
              <a:buNone/>
              <a:tabLst>
                <a:tab pos="379095" algn="l"/>
                <a:tab pos="379730" algn="l"/>
              </a:tabLst>
            </a:pPr>
            <a:r>
              <a:rPr lang="en-US" sz="1800">
                <a:latin typeface="Noto Sans"/>
                <a:cs typeface="Noto Sans"/>
              </a:rPr>
              <a:t>	</a:t>
            </a:r>
            <a:r>
              <a:rPr dirty="0">
                <a:solidFill>
                  <a:srgbClr val="17C4CF"/>
                </a:solidFill>
                <a:latin typeface="Arial" panose="020B0604020202090204"/>
                <a:cs typeface="Arial" panose="020B0604020202090204"/>
                <a:sym typeface="+mn-ea"/>
              </a:rPr>
              <a:t>▲    </a:t>
            </a:r>
            <a:r>
              <a:rPr lang="en-US" spc="-15" dirty="0">
                <a:solidFill>
                  <a:srgbClr val="4B4956"/>
                </a:solidFill>
                <a:latin typeface="Noto Sans"/>
                <a:cs typeface="Noto Sans"/>
                <a:sym typeface="+mn-ea"/>
              </a:rPr>
              <a:t>Threads, Stack</a:t>
            </a:r>
            <a:endParaRPr lang="en-US" spc="-15" dirty="0">
              <a:solidFill>
                <a:srgbClr val="4B4956"/>
              </a:solidFill>
              <a:latin typeface="Noto Sans"/>
              <a:cs typeface="Noto Sans"/>
              <a:sym typeface="+mn-ea"/>
            </a:endParaRPr>
          </a:p>
          <a:p>
            <a:pPr marL="12065" indent="0">
              <a:lnSpc>
                <a:spcPct val="100000"/>
              </a:lnSpc>
              <a:spcBef>
                <a:spcPts val="315"/>
              </a:spcBef>
              <a:buClr>
                <a:srgbClr val="CC44BD"/>
              </a:buClr>
              <a:buFont typeface="Arial" panose="020B0604020202090204"/>
              <a:buNone/>
              <a:tabLst>
                <a:tab pos="379095" algn="l"/>
                <a:tab pos="379730" algn="l"/>
              </a:tabLst>
            </a:pPr>
            <a:r>
              <a:rPr lang="en-US" sz="1800">
                <a:latin typeface="Noto Sans"/>
                <a:cs typeface="Noto Sans"/>
              </a:rPr>
              <a:t>	</a:t>
            </a:r>
            <a:r>
              <a:rPr dirty="0">
                <a:solidFill>
                  <a:srgbClr val="17C4CF"/>
                </a:solidFill>
                <a:latin typeface="Arial" panose="020B0604020202090204"/>
                <a:cs typeface="Arial" panose="020B0604020202090204"/>
                <a:sym typeface="+mn-ea"/>
              </a:rPr>
              <a:t>▲    </a:t>
            </a:r>
            <a:r>
              <a:rPr lang="en-US" spc="-15" dirty="0">
                <a:solidFill>
                  <a:srgbClr val="4B4956"/>
                </a:solidFill>
                <a:latin typeface="Noto Sans"/>
                <a:cs typeface="Noto Sans"/>
                <a:sym typeface="+mn-ea"/>
              </a:rPr>
              <a:t>Lifecycle</a:t>
            </a:r>
            <a:endParaRPr lang="en-US" spc="-15" dirty="0">
              <a:solidFill>
                <a:srgbClr val="4B4956"/>
              </a:solidFill>
              <a:latin typeface="Noto Sans"/>
              <a:cs typeface="Noto Sans"/>
              <a:sym typeface="+mn-ea"/>
            </a:endParaRPr>
          </a:p>
          <a:p>
            <a:pPr marL="12065" indent="0">
              <a:lnSpc>
                <a:spcPct val="100000"/>
              </a:lnSpc>
              <a:spcBef>
                <a:spcPts val="315"/>
              </a:spcBef>
              <a:buClr>
                <a:srgbClr val="CC44BD"/>
              </a:buClr>
              <a:buFont typeface="Arial" panose="020B0604020202090204"/>
              <a:buNone/>
              <a:tabLst>
                <a:tab pos="379095" algn="l"/>
                <a:tab pos="379730" algn="l"/>
              </a:tabLst>
            </a:pPr>
            <a:r>
              <a:rPr lang="en-US" sz="1800">
                <a:latin typeface="Noto Sans"/>
                <a:cs typeface="Noto Sans"/>
              </a:rPr>
              <a:t>	</a:t>
            </a:r>
            <a:r>
              <a:rPr dirty="0">
                <a:solidFill>
                  <a:srgbClr val="17C4CF"/>
                </a:solidFill>
                <a:latin typeface="Arial" panose="020B0604020202090204"/>
                <a:cs typeface="Arial" panose="020B0604020202090204"/>
                <a:sym typeface="+mn-ea"/>
              </a:rPr>
              <a:t>▲    </a:t>
            </a:r>
            <a:r>
              <a:rPr lang="en-US" spc="-15" dirty="0">
                <a:solidFill>
                  <a:srgbClr val="4B4956"/>
                </a:solidFill>
                <a:latin typeface="Noto Sans"/>
                <a:cs typeface="Noto Sans"/>
                <a:sym typeface="+mn-ea"/>
              </a:rPr>
              <a:t>...</a:t>
            </a:r>
            <a:endParaRPr lang="en-US" sz="1800">
              <a:latin typeface="Noto Sans"/>
              <a:cs typeface="Noto Sans"/>
            </a:endParaRPr>
          </a:p>
        </p:txBody>
      </p:sp>
      <p:sp>
        <p:nvSpPr>
          <p:cNvPr id="6" name="object 2"/>
          <p:cNvSpPr txBox="1">
            <a:spLocks noGrp="1"/>
          </p:cNvSpPr>
          <p:nvPr/>
        </p:nvSpPr>
        <p:spPr>
          <a:xfrm>
            <a:off x="384810" y="351155"/>
            <a:ext cx="7847965" cy="44323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dirty="0">
                <a:latin typeface="Noto Sans"/>
                <a:cs typeface="Noto Sans"/>
                <a:sym typeface="+mn-ea"/>
              </a:rPr>
              <a:t>Single-container management patterns</a:t>
            </a:r>
            <a:endParaRPr lang="en-US" spc="-185" dirty="0"/>
          </a:p>
        </p:txBody>
      </p:sp>
      <p:sp>
        <p:nvSpPr>
          <p:cNvPr id="8" name="object 2"/>
          <p:cNvSpPr txBox="1">
            <a:spLocks noGrp="1"/>
          </p:cNvSpPr>
          <p:nvPr/>
        </p:nvSpPr>
        <p:spPr>
          <a:xfrm>
            <a:off x="579120" y="810895"/>
            <a:ext cx="4740275" cy="28956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sz="1800" spc="-130" dirty="0">
                <a:sym typeface="+mn-ea"/>
              </a:rPr>
              <a:t>--  </a:t>
            </a:r>
            <a:r>
              <a:rPr sz="1800" spc="-130" dirty="0">
                <a:sym typeface="+mn-ea"/>
              </a:rPr>
              <a:t>基于容器管理的单容器模式</a:t>
            </a:r>
            <a:endParaRPr sz="1800" spc="-130" dirty="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79388" y="1609421"/>
            <a:ext cx="2498090" cy="659130"/>
          </a:xfrm>
          <a:prstGeom prst="rect">
            <a:avLst/>
          </a:prstGeom>
        </p:spPr>
        <p:txBody>
          <a:bodyPr vert="horz" wrap="square" lIns="0" tIns="52704" rIns="0" bIns="0" rtlCol="0">
            <a:spAutoFit/>
          </a:bodyPr>
          <a:lstStyle/>
          <a:p>
            <a:pPr marL="379095" indent="-367030">
              <a:lnSpc>
                <a:spcPct val="100000"/>
              </a:lnSpc>
              <a:spcBef>
                <a:spcPts val="415"/>
              </a:spcBef>
              <a:buClr>
                <a:srgbClr val="CC44BD"/>
              </a:buClr>
              <a:buFont typeface="Arial" panose="020B0604020202090204"/>
              <a:buChar char="■"/>
              <a:tabLst>
                <a:tab pos="379095" algn="l"/>
                <a:tab pos="379730" algn="l"/>
              </a:tabLst>
            </a:pPr>
            <a:r>
              <a:rPr lang="en-US" sz="1800" spc="-10" dirty="0">
                <a:solidFill>
                  <a:srgbClr val="4B4956"/>
                </a:solidFill>
                <a:latin typeface="Noto Sans"/>
                <a:cs typeface="Noto Sans"/>
              </a:rPr>
              <a:t>Single-node</a:t>
            </a:r>
            <a:endParaRPr lang="en-US" sz="1800" spc="-10" dirty="0">
              <a:solidFill>
                <a:srgbClr val="4B4956"/>
              </a:solidFill>
              <a:latin typeface="Noto Sans"/>
              <a:cs typeface="Noto Sans"/>
            </a:endParaRPr>
          </a:p>
          <a:p>
            <a:pPr marL="379095" indent="-367030">
              <a:lnSpc>
                <a:spcPct val="100000"/>
              </a:lnSpc>
              <a:spcBef>
                <a:spcPts val="415"/>
              </a:spcBef>
              <a:buClr>
                <a:srgbClr val="CC44BD"/>
              </a:buClr>
              <a:buFont typeface="Arial" panose="020B0604020202090204"/>
              <a:buChar char="■"/>
              <a:tabLst>
                <a:tab pos="379095" algn="l"/>
                <a:tab pos="379730" algn="l"/>
              </a:tabLst>
            </a:pPr>
            <a:r>
              <a:rPr lang="en-US" sz="1800" spc="-10" dirty="0">
                <a:solidFill>
                  <a:srgbClr val="4B4956"/>
                </a:solidFill>
                <a:latin typeface="Noto Sans"/>
                <a:cs typeface="Noto Sans"/>
              </a:rPr>
              <a:t>Multi-container</a:t>
            </a:r>
            <a:endParaRPr lang="en-US" sz="1800">
              <a:latin typeface="Noto Sans"/>
              <a:cs typeface="Noto Sans"/>
            </a:endParaRPr>
          </a:p>
        </p:txBody>
      </p:sp>
      <p:sp>
        <p:nvSpPr>
          <p:cNvPr id="6" name="object 2"/>
          <p:cNvSpPr txBox="1">
            <a:spLocks noGrp="1"/>
          </p:cNvSpPr>
          <p:nvPr/>
        </p:nvSpPr>
        <p:spPr>
          <a:xfrm>
            <a:off x="384810" y="351155"/>
            <a:ext cx="8476615" cy="44323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dirty="0">
                <a:latin typeface="Noto Sans"/>
                <a:cs typeface="Noto Sans"/>
                <a:sym typeface="+mn-ea"/>
              </a:rPr>
              <a:t>Single-node, multi-container application patterns</a:t>
            </a:r>
            <a:endParaRPr lang="en-US" spc="-185" dirty="0"/>
          </a:p>
        </p:txBody>
      </p:sp>
      <p:grpSp>
        <p:nvGrpSpPr>
          <p:cNvPr id="2" name="object 4"/>
          <p:cNvGrpSpPr/>
          <p:nvPr/>
        </p:nvGrpSpPr>
        <p:grpSpPr>
          <a:xfrm rot="0">
            <a:off x="1704340" y="2914015"/>
            <a:ext cx="1711325" cy="790575"/>
            <a:chOff x="220779" y="2926381"/>
            <a:chExt cx="1711325" cy="790575"/>
          </a:xfrm>
        </p:grpSpPr>
        <p:sp>
          <p:nvSpPr>
            <p:cNvPr id="7" name="object 5"/>
            <p:cNvSpPr/>
            <p:nvPr/>
          </p:nvSpPr>
          <p:spPr>
            <a:xfrm>
              <a:off x="225542" y="2931144"/>
              <a:ext cx="1701800" cy="781050"/>
            </a:xfrm>
            <a:custGeom>
              <a:avLst/>
              <a:gdLst/>
              <a:ahLst/>
              <a:cxnLst/>
              <a:rect l="l" t="t" r="r" b="b"/>
              <a:pathLst>
                <a:path w="1701800" h="781050">
                  <a:moveTo>
                    <a:pt x="1311297" y="780598"/>
                  </a:moveTo>
                  <a:lnTo>
                    <a:pt x="0" y="780598"/>
                  </a:lnTo>
                  <a:lnTo>
                    <a:pt x="390298" y="390299"/>
                  </a:lnTo>
                  <a:lnTo>
                    <a:pt x="0" y="0"/>
                  </a:lnTo>
                  <a:lnTo>
                    <a:pt x="1311297" y="0"/>
                  </a:lnTo>
                  <a:lnTo>
                    <a:pt x="1701596" y="390299"/>
                  </a:lnTo>
                  <a:lnTo>
                    <a:pt x="1311297" y="780598"/>
                  </a:lnTo>
                  <a:close/>
                </a:path>
              </a:pathLst>
            </a:custGeom>
            <a:solidFill>
              <a:srgbClr val="17C4CF"/>
            </a:solidFill>
          </p:spPr>
          <p:txBody>
            <a:bodyPr wrap="square" lIns="0" tIns="0" rIns="0" bIns="0" rtlCol="0"/>
            <a:p/>
          </p:txBody>
        </p:sp>
        <p:sp>
          <p:nvSpPr>
            <p:cNvPr id="8" name="object 6"/>
            <p:cNvSpPr/>
            <p:nvPr/>
          </p:nvSpPr>
          <p:spPr>
            <a:xfrm>
              <a:off x="225542" y="2931144"/>
              <a:ext cx="1701800" cy="781050"/>
            </a:xfrm>
            <a:custGeom>
              <a:avLst/>
              <a:gdLst/>
              <a:ahLst/>
              <a:cxnLst/>
              <a:rect l="l" t="t" r="r" b="b"/>
              <a:pathLst>
                <a:path w="1701800" h="781050">
                  <a:moveTo>
                    <a:pt x="0" y="0"/>
                  </a:moveTo>
                  <a:lnTo>
                    <a:pt x="1311297" y="0"/>
                  </a:lnTo>
                  <a:lnTo>
                    <a:pt x="1701596" y="390299"/>
                  </a:lnTo>
                  <a:lnTo>
                    <a:pt x="1311297" y="780598"/>
                  </a:lnTo>
                  <a:lnTo>
                    <a:pt x="0" y="780598"/>
                  </a:lnTo>
                  <a:lnTo>
                    <a:pt x="390298" y="390299"/>
                  </a:lnTo>
                  <a:lnTo>
                    <a:pt x="0" y="0"/>
                  </a:lnTo>
                  <a:close/>
                </a:path>
              </a:pathLst>
            </a:custGeom>
            <a:ln w="9524">
              <a:solidFill>
                <a:srgbClr val="595959"/>
              </a:solidFill>
            </a:ln>
          </p:spPr>
          <p:txBody>
            <a:bodyPr wrap="square" lIns="0" tIns="0" rIns="0" bIns="0" rtlCol="0"/>
            <a:p/>
          </p:txBody>
        </p:sp>
      </p:grpSp>
      <p:sp>
        <p:nvSpPr>
          <p:cNvPr id="9" name="object 7"/>
          <p:cNvSpPr txBox="1"/>
          <p:nvPr/>
        </p:nvSpPr>
        <p:spPr>
          <a:xfrm>
            <a:off x="2131060" y="3084195"/>
            <a:ext cx="996315" cy="445770"/>
          </a:xfrm>
          <a:prstGeom prst="rect">
            <a:avLst/>
          </a:prstGeom>
        </p:spPr>
        <p:txBody>
          <a:bodyPr vert="horz" wrap="square" lIns="0" tIns="22860" rIns="0" bIns="0" rtlCol="0">
            <a:spAutoFit/>
          </a:bodyPr>
          <a:p>
            <a:pPr marL="12700" marR="5080" indent="-635">
              <a:lnSpc>
                <a:spcPts val="1650"/>
              </a:lnSpc>
              <a:spcBef>
                <a:spcPts val="180"/>
              </a:spcBef>
            </a:pPr>
            <a:r>
              <a:rPr dirty="0">
                <a:solidFill>
                  <a:srgbClr val="FFFFFF"/>
                </a:solidFill>
                <a:latin typeface="Arial" panose="020B0604020202090204"/>
                <a:cs typeface="Arial" panose="020B0604020202090204"/>
              </a:rPr>
              <a:t>Sidecar pattern</a:t>
            </a:r>
            <a:endParaRPr dirty="0">
              <a:solidFill>
                <a:srgbClr val="FFFFFF"/>
              </a:solidFill>
              <a:latin typeface="Arial" panose="020B0604020202090204"/>
              <a:cs typeface="Arial" panose="020B0604020202090204"/>
            </a:endParaRPr>
          </a:p>
        </p:txBody>
      </p:sp>
      <p:grpSp>
        <p:nvGrpSpPr>
          <p:cNvPr id="14" name="object 12"/>
          <p:cNvGrpSpPr/>
          <p:nvPr/>
        </p:nvGrpSpPr>
        <p:grpSpPr>
          <a:xfrm rot="0">
            <a:off x="3572510" y="2919095"/>
            <a:ext cx="2057400" cy="790575"/>
            <a:chOff x="3563630" y="2926381"/>
            <a:chExt cx="2057400" cy="790575"/>
          </a:xfrm>
        </p:grpSpPr>
        <p:sp>
          <p:nvSpPr>
            <p:cNvPr id="15" name="object 13"/>
            <p:cNvSpPr/>
            <p:nvPr/>
          </p:nvSpPr>
          <p:spPr>
            <a:xfrm>
              <a:off x="3568392" y="2931144"/>
              <a:ext cx="2047875" cy="781050"/>
            </a:xfrm>
            <a:custGeom>
              <a:avLst/>
              <a:gdLst/>
              <a:ahLst/>
              <a:cxnLst/>
              <a:rect l="l" t="t" r="r" b="b"/>
              <a:pathLst>
                <a:path w="2047875" h="781050">
                  <a:moveTo>
                    <a:pt x="1657496" y="780598"/>
                  </a:moveTo>
                  <a:lnTo>
                    <a:pt x="0" y="780598"/>
                  </a:lnTo>
                  <a:lnTo>
                    <a:pt x="390299" y="390299"/>
                  </a:lnTo>
                  <a:lnTo>
                    <a:pt x="0" y="0"/>
                  </a:lnTo>
                  <a:lnTo>
                    <a:pt x="1657496" y="0"/>
                  </a:lnTo>
                  <a:lnTo>
                    <a:pt x="2047795" y="390299"/>
                  </a:lnTo>
                  <a:lnTo>
                    <a:pt x="1657496" y="780598"/>
                  </a:lnTo>
                  <a:close/>
                </a:path>
              </a:pathLst>
            </a:custGeom>
            <a:solidFill>
              <a:srgbClr val="FDAC2F"/>
            </a:solidFill>
          </p:spPr>
          <p:txBody>
            <a:bodyPr wrap="square" lIns="0" tIns="0" rIns="0" bIns="0" rtlCol="0"/>
            <a:p/>
          </p:txBody>
        </p:sp>
        <p:sp>
          <p:nvSpPr>
            <p:cNvPr id="16" name="object 14"/>
            <p:cNvSpPr/>
            <p:nvPr/>
          </p:nvSpPr>
          <p:spPr>
            <a:xfrm>
              <a:off x="3568392" y="2931144"/>
              <a:ext cx="2047875" cy="781050"/>
            </a:xfrm>
            <a:custGeom>
              <a:avLst/>
              <a:gdLst/>
              <a:ahLst/>
              <a:cxnLst/>
              <a:rect l="l" t="t" r="r" b="b"/>
              <a:pathLst>
                <a:path w="2047875" h="781050">
                  <a:moveTo>
                    <a:pt x="0" y="0"/>
                  </a:moveTo>
                  <a:lnTo>
                    <a:pt x="1657496" y="0"/>
                  </a:lnTo>
                  <a:lnTo>
                    <a:pt x="2047795" y="390299"/>
                  </a:lnTo>
                  <a:lnTo>
                    <a:pt x="1657496" y="780598"/>
                  </a:lnTo>
                  <a:lnTo>
                    <a:pt x="0" y="780598"/>
                  </a:lnTo>
                  <a:lnTo>
                    <a:pt x="390299" y="390299"/>
                  </a:lnTo>
                  <a:lnTo>
                    <a:pt x="0" y="0"/>
                  </a:lnTo>
                  <a:close/>
                </a:path>
              </a:pathLst>
            </a:custGeom>
            <a:ln w="9524">
              <a:solidFill>
                <a:srgbClr val="595959"/>
              </a:solidFill>
            </a:ln>
          </p:spPr>
          <p:txBody>
            <a:bodyPr wrap="square" lIns="0" tIns="0" rIns="0" bIns="0" rtlCol="0"/>
            <a:p/>
          </p:txBody>
        </p:sp>
      </p:grpSp>
      <p:grpSp>
        <p:nvGrpSpPr>
          <p:cNvPr id="22" name="object 20"/>
          <p:cNvGrpSpPr/>
          <p:nvPr/>
        </p:nvGrpSpPr>
        <p:grpSpPr>
          <a:xfrm rot="0">
            <a:off x="5791835" y="2911793"/>
            <a:ext cx="2057400" cy="790575"/>
            <a:chOff x="5303426" y="2926381"/>
            <a:chExt cx="2057400" cy="790575"/>
          </a:xfrm>
        </p:grpSpPr>
        <p:sp>
          <p:nvSpPr>
            <p:cNvPr id="23" name="object 21"/>
            <p:cNvSpPr/>
            <p:nvPr/>
          </p:nvSpPr>
          <p:spPr>
            <a:xfrm>
              <a:off x="5308189" y="2931144"/>
              <a:ext cx="2047875" cy="781050"/>
            </a:xfrm>
            <a:custGeom>
              <a:avLst/>
              <a:gdLst/>
              <a:ahLst/>
              <a:cxnLst/>
              <a:rect l="l" t="t" r="r" b="b"/>
              <a:pathLst>
                <a:path w="2047875" h="781050">
                  <a:moveTo>
                    <a:pt x="1657496" y="780598"/>
                  </a:moveTo>
                  <a:lnTo>
                    <a:pt x="0" y="780598"/>
                  </a:lnTo>
                  <a:lnTo>
                    <a:pt x="390299" y="390299"/>
                  </a:lnTo>
                  <a:lnTo>
                    <a:pt x="0" y="0"/>
                  </a:lnTo>
                  <a:lnTo>
                    <a:pt x="1657496" y="0"/>
                  </a:lnTo>
                  <a:lnTo>
                    <a:pt x="2047795" y="390299"/>
                  </a:lnTo>
                  <a:lnTo>
                    <a:pt x="1657496" y="780598"/>
                  </a:lnTo>
                  <a:close/>
                </a:path>
              </a:pathLst>
            </a:custGeom>
            <a:solidFill>
              <a:srgbClr val="CC44BD"/>
            </a:solidFill>
          </p:spPr>
          <p:txBody>
            <a:bodyPr wrap="square" lIns="0" tIns="0" rIns="0" bIns="0" rtlCol="0"/>
            <a:p/>
          </p:txBody>
        </p:sp>
        <p:sp>
          <p:nvSpPr>
            <p:cNvPr id="24" name="object 22"/>
            <p:cNvSpPr/>
            <p:nvPr/>
          </p:nvSpPr>
          <p:spPr>
            <a:xfrm>
              <a:off x="5308189" y="2931144"/>
              <a:ext cx="2047875" cy="781050"/>
            </a:xfrm>
            <a:custGeom>
              <a:avLst/>
              <a:gdLst/>
              <a:ahLst/>
              <a:cxnLst/>
              <a:rect l="l" t="t" r="r" b="b"/>
              <a:pathLst>
                <a:path w="2047875" h="781050">
                  <a:moveTo>
                    <a:pt x="0" y="0"/>
                  </a:moveTo>
                  <a:lnTo>
                    <a:pt x="1657496" y="0"/>
                  </a:lnTo>
                  <a:lnTo>
                    <a:pt x="2047795" y="390299"/>
                  </a:lnTo>
                  <a:lnTo>
                    <a:pt x="1657496" y="780598"/>
                  </a:lnTo>
                  <a:lnTo>
                    <a:pt x="0" y="780598"/>
                  </a:lnTo>
                  <a:lnTo>
                    <a:pt x="390299" y="390299"/>
                  </a:lnTo>
                  <a:lnTo>
                    <a:pt x="0" y="0"/>
                  </a:lnTo>
                  <a:close/>
                </a:path>
              </a:pathLst>
            </a:custGeom>
            <a:ln w="9524">
              <a:solidFill>
                <a:srgbClr val="595959"/>
              </a:solidFill>
            </a:ln>
          </p:spPr>
          <p:txBody>
            <a:bodyPr wrap="square" lIns="0" tIns="0" rIns="0" bIns="0" rtlCol="0"/>
            <a:p/>
          </p:txBody>
        </p:sp>
      </p:grpSp>
      <p:sp>
        <p:nvSpPr>
          <p:cNvPr id="25" name="object 23"/>
          <p:cNvSpPr txBox="1"/>
          <p:nvPr/>
        </p:nvSpPr>
        <p:spPr>
          <a:xfrm>
            <a:off x="6308725" y="3072765"/>
            <a:ext cx="1019810" cy="468630"/>
          </a:xfrm>
          <a:prstGeom prst="rect">
            <a:avLst/>
          </a:prstGeom>
        </p:spPr>
        <p:txBody>
          <a:bodyPr vert="horz" wrap="square" lIns="0" tIns="22860" rIns="0" bIns="0" rtlCol="0">
            <a:spAutoFit/>
          </a:bodyPr>
          <a:p>
            <a:pPr marL="219710" marR="5080" indent="-207645" algn="ctr">
              <a:lnSpc>
                <a:spcPts val="1650"/>
              </a:lnSpc>
              <a:spcBef>
                <a:spcPts val="180"/>
              </a:spcBef>
            </a:pPr>
            <a:r>
              <a:rPr spc="-5" dirty="0">
                <a:solidFill>
                  <a:srgbClr val="FFFFFF"/>
                </a:solidFill>
                <a:latin typeface="Arial" panose="020B0604020202090204"/>
                <a:cs typeface="Arial" panose="020B0604020202090204"/>
              </a:rPr>
              <a:t>A</a:t>
            </a:r>
            <a:r>
              <a:rPr lang="en-US" spc="-5" dirty="0">
                <a:solidFill>
                  <a:srgbClr val="FFFFFF"/>
                </a:solidFill>
                <a:latin typeface="Arial" panose="020B0604020202090204"/>
                <a:cs typeface="Arial" panose="020B0604020202090204"/>
              </a:rPr>
              <a:t>daptor</a:t>
            </a:r>
            <a:endParaRPr lang="en-US" spc="-5" dirty="0">
              <a:solidFill>
                <a:srgbClr val="FFFFFF"/>
              </a:solidFill>
              <a:latin typeface="Arial" panose="020B0604020202090204"/>
              <a:cs typeface="Arial" panose="020B0604020202090204"/>
            </a:endParaRPr>
          </a:p>
          <a:p>
            <a:pPr marL="219710" marR="5080" indent="-207645" algn="ctr">
              <a:lnSpc>
                <a:spcPts val="1650"/>
              </a:lnSpc>
              <a:spcBef>
                <a:spcPts val="180"/>
              </a:spcBef>
            </a:pPr>
            <a:r>
              <a:rPr lang="en-US" spc="-5" dirty="0">
                <a:solidFill>
                  <a:srgbClr val="FFFFFF"/>
                </a:solidFill>
                <a:latin typeface="Arial" panose="020B0604020202090204"/>
                <a:cs typeface="Arial" panose="020B0604020202090204"/>
              </a:rPr>
              <a:t>pattern</a:t>
            </a:r>
            <a:endParaRPr lang="en-US" spc="-5" dirty="0">
              <a:solidFill>
                <a:srgbClr val="FFFFFF"/>
              </a:solidFill>
              <a:latin typeface="Arial" panose="020B0604020202090204"/>
              <a:cs typeface="Arial" panose="020B0604020202090204"/>
            </a:endParaRPr>
          </a:p>
        </p:txBody>
      </p:sp>
      <p:sp>
        <p:nvSpPr>
          <p:cNvPr id="26" name="object 7"/>
          <p:cNvSpPr txBox="1"/>
          <p:nvPr/>
        </p:nvSpPr>
        <p:spPr>
          <a:xfrm>
            <a:off x="3952875" y="3084830"/>
            <a:ext cx="1339850" cy="468630"/>
          </a:xfrm>
          <a:prstGeom prst="rect">
            <a:avLst/>
          </a:prstGeom>
        </p:spPr>
        <p:txBody>
          <a:bodyPr vert="horz" wrap="square" lIns="0" tIns="22860" rIns="0" bIns="0" rtlCol="0">
            <a:spAutoFit/>
          </a:bodyPr>
          <a:p>
            <a:pPr marL="12700" marR="5080" indent="-635" algn="ctr">
              <a:lnSpc>
                <a:spcPts val="1650"/>
              </a:lnSpc>
              <a:spcBef>
                <a:spcPts val="180"/>
              </a:spcBef>
            </a:pPr>
            <a:r>
              <a:rPr spc="-5" dirty="0">
                <a:solidFill>
                  <a:srgbClr val="FFFFFF"/>
                </a:solidFill>
                <a:latin typeface="Arial" panose="020B0604020202090204"/>
                <a:cs typeface="Arial" panose="020B0604020202090204"/>
                <a:sym typeface="+mn-ea"/>
              </a:rPr>
              <a:t>Ambasssdor</a:t>
            </a:r>
            <a:endParaRPr spc="-5" dirty="0">
              <a:solidFill>
                <a:srgbClr val="FFFFFF"/>
              </a:solidFill>
              <a:latin typeface="Arial" panose="020B0604020202090204"/>
              <a:cs typeface="Arial" panose="020B0604020202090204"/>
            </a:endParaRPr>
          </a:p>
          <a:p>
            <a:pPr marL="12700" marR="5080" indent="-635" algn="ctr">
              <a:lnSpc>
                <a:spcPts val="1650"/>
              </a:lnSpc>
              <a:spcBef>
                <a:spcPts val="180"/>
              </a:spcBef>
            </a:pPr>
            <a:r>
              <a:rPr dirty="0">
                <a:solidFill>
                  <a:srgbClr val="FFFFFF"/>
                </a:solidFill>
                <a:latin typeface="Arial" panose="020B0604020202090204"/>
                <a:cs typeface="Arial" panose="020B0604020202090204"/>
              </a:rPr>
              <a:t>pattern</a:t>
            </a:r>
            <a:endParaRPr dirty="0">
              <a:solidFill>
                <a:srgbClr val="FFFFFF"/>
              </a:solidFill>
              <a:latin typeface="Arial" panose="020B0604020202090204"/>
              <a:cs typeface="Arial" panose="020B0604020202090204"/>
            </a:endParaRPr>
          </a:p>
        </p:txBody>
      </p:sp>
      <p:sp>
        <p:nvSpPr>
          <p:cNvPr id="27" name="object 2"/>
          <p:cNvSpPr txBox="1">
            <a:spLocks noGrp="1"/>
          </p:cNvSpPr>
          <p:nvPr/>
        </p:nvSpPr>
        <p:spPr>
          <a:xfrm>
            <a:off x="579120" y="810895"/>
            <a:ext cx="4740275" cy="28956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sz="1800" spc="-130" dirty="0">
                <a:sym typeface="+mn-ea"/>
              </a:rPr>
              <a:t>--  </a:t>
            </a:r>
            <a:r>
              <a:rPr sz="1800" spc="-130" dirty="0">
                <a:sym typeface="+mn-ea"/>
              </a:rPr>
              <a:t>用于紧密</a:t>
            </a:r>
            <a:r>
              <a:rPr lang="zh-CN" sz="1800" spc="-130" dirty="0">
                <a:sym typeface="+mn-ea"/>
              </a:rPr>
              <a:t>协作</a:t>
            </a:r>
            <a:r>
              <a:rPr sz="1800" spc="-130" dirty="0">
                <a:sym typeface="+mn-ea"/>
              </a:rPr>
              <a:t>的容器的单节点模式</a:t>
            </a:r>
            <a:endParaRPr sz="1800" spc="-130" dirty="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4980" y="1329055"/>
            <a:ext cx="4410075" cy="2233295"/>
          </a:xfrm>
          <a:prstGeom prst="rect">
            <a:avLst/>
          </a:prstGeom>
        </p:spPr>
        <p:txBody>
          <a:bodyPr vert="horz" wrap="square" lIns="0" tIns="52704" rIns="0" bIns="0" rtlCol="0">
            <a:spAutoFit/>
          </a:bodyPr>
          <a:lstStyle/>
          <a:p>
            <a:pPr marL="379095" indent="-367030">
              <a:lnSpc>
                <a:spcPct val="100000"/>
              </a:lnSpc>
              <a:spcBef>
                <a:spcPts val="415"/>
              </a:spcBef>
              <a:buClr>
                <a:srgbClr val="CC44BD"/>
              </a:buClr>
              <a:buFont typeface="Arial" panose="020B0604020202090204"/>
              <a:buChar char="■"/>
              <a:tabLst>
                <a:tab pos="379095" algn="l"/>
                <a:tab pos="379730" algn="l"/>
              </a:tabLst>
            </a:pPr>
            <a:r>
              <a:rPr lang="en-US" sz="1800">
                <a:latin typeface="Noto Sans"/>
                <a:cs typeface="Noto Sans"/>
              </a:rPr>
              <a:t>Main container</a:t>
            </a:r>
            <a:endParaRPr lang="en-US" sz="1800">
              <a:latin typeface="Noto Sans"/>
              <a:cs typeface="Noto Sans"/>
            </a:endParaRPr>
          </a:p>
          <a:p>
            <a:pPr marL="381635">
              <a:lnSpc>
                <a:spcPct val="100000"/>
              </a:lnSpc>
              <a:spcBef>
                <a:spcPts val="315"/>
              </a:spcBef>
              <a:tabLst>
                <a:tab pos="835660" algn="l"/>
              </a:tabLst>
            </a:pPr>
            <a:r>
              <a:rPr dirty="0">
                <a:solidFill>
                  <a:srgbClr val="17C4CF"/>
                </a:solidFill>
                <a:latin typeface="Arial" panose="020B0604020202090204"/>
                <a:cs typeface="Arial" panose="020B0604020202090204"/>
                <a:sym typeface="+mn-ea"/>
              </a:rPr>
              <a:t>▲	</a:t>
            </a:r>
            <a:r>
              <a:rPr lang="en-US" spc="-35" dirty="0">
                <a:solidFill>
                  <a:srgbClr val="4B4956"/>
                </a:solidFill>
                <a:latin typeface="Noto Sans"/>
                <a:cs typeface="Noto Sans"/>
                <a:sym typeface="+mn-ea"/>
              </a:rPr>
              <a:t>Web Server	</a:t>
            </a:r>
            <a:endParaRPr lang="en-US" spc="-15" dirty="0">
              <a:solidFill>
                <a:srgbClr val="4B4956"/>
              </a:solidFill>
              <a:latin typeface="Noto Sans"/>
              <a:cs typeface="Noto Sans"/>
              <a:sym typeface="+mn-ea"/>
            </a:endParaRPr>
          </a:p>
          <a:p>
            <a:pPr marL="381635">
              <a:lnSpc>
                <a:spcPct val="100000"/>
              </a:lnSpc>
              <a:spcBef>
                <a:spcPts val="315"/>
              </a:spcBef>
              <a:tabLst>
                <a:tab pos="835660" algn="l"/>
              </a:tabLst>
            </a:pPr>
            <a:endParaRPr sz="1800">
              <a:latin typeface="Noto Sans"/>
              <a:cs typeface="Noto Sans"/>
            </a:endParaRPr>
          </a:p>
          <a:p>
            <a:pPr marL="379095" indent="-367030">
              <a:lnSpc>
                <a:spcPct val="100000"/>
              </a:lnSpc>
              <a:spcBef>
                <a:spcPts val="315"/>
              </a:spcBef>
              <a:buClr>
                <a:srgbClr val="CC44BD"/>
              </a:buClr>
              <a:buFont typeface="Arial" panose="020B0604020202090204"/>
              <a:buChar char="■"/>
              <a:tabLst>
                <a:tab pos="379095" algn="l"/>
                <a:tab pos="379730" algn="l"/>
              </a:tabLst>
            </a:pPr>
            <a:r>
              <a:rPr lang="en-US" sz="1800">
                <a:latin typeface="Noto Sans"/>
                <a:cs typeface="Noto Sans"/>
              </a:rPr>
              <a:t>Sidecar container</a:t>
            </a:r>
            <a:endParaRPr sz="1800">
              <a:latin typeface="Noto Sans"/>
              <a:cs typeface="Noto Sans"/>
            </a:endParaRPr>
          </a:p>
          <a:p>
            <a:pPr marL="12065" indent="0">
              <a:lnSpc>
                <a:spcPct val="100000"/>
              </a:lnSpc>
              <a:spcBef>
                <a:spcPts val="315"/>
              </a:spcBef>
              <a:buClr>
                <a:srgbClr val="CC44BD"/>
              </a:buClr>
              <a:buFont typeface="Arial" panose="020B0604020202090204"/>
              <a:buNone/>
              <a:tabLst>
                <a:tab pos="379095" algn="l"/>
                <a:tab pos="379730" algn="l"/>
              </a:tabLst>
            </a:pPr>
            <a:r>
              <a:rPr lang="en-US" dirty="0">
                <a:solidFill>
                  <a:srgbClr val="17C4CF"/>
                </a:solidFill>
                <a:latin typeface="Arial" panose="020B0604020202090204"/>
                <a:cs typeface="Arial" panose="020B0604020202090204"/>
                <a:sym typeface="+mn-ea"/>
              </a:rPr>
              <a:t>	</a:t>
            </a:r>
            <a:r>
              <a:rPr dirty="0">
                <a:solidFill>
                  <a:srgbClr val="17C4CF"/>
                </a:solidFill>
                <a:latin typeface="Arial" panose="020B0604020202090204"/>
                <a:cs typeface="Arial" panose="020B0604020202090204"/>
                <a:sym typeface="+mn-ea"/>
              </a:rPr>
              <a:t>▲    </a:t>
            </a:r>
            <a:r>
              <a:rPr lang="en-US" spc="-15" dirty="0">
                <a:solidFill>
                  <a:srgbClr val="4B4956"/>
                </a:solidFill>
                <a:latin typeface="Noto Sans"/>
                <a:cs typeface="Noto Sans"/>
                <a:sym typeface="+mn-ea"/>
              </a:rPr>
              <a:t>Log Saving</a:t>
            </a:r>
            <a:endParaRPr lang="en-US" spc="-15" dirty="0">
              <a:solidFill>
                <a:srgbClr val="4B4956"/>
              </a:solidFill>
              <a:latin typeface="Noto Sans"/>
              <a:cs typeface="Noto Sans"/>
              <a:sym typeface="+mn-ea"/>
            </a:endParaRPr>
          </a:p>
          <a:p>
            <a:pPr marL="12065" indent="0">
              <a:lnSpc>
                <a:spcPct val="100000"/>
              </a:lnSpc>
              <a:spcBef>
                <a:spcPts val="315"/>
              </a:spcBef>
              <a:buClr>
                <a:srgbClr val="CC44BD"/>
              </a:buClr>
              <a:buFont typeface="Arial" panose="020B0604020202090204"/>
              <a:buNone/>
              <a:tabLst>
                <a:tab pos="379095" algn="l"/>
                <a:tab pos="379730" algn="l"/>
              </a:tabLst>
            </a:pPr>
            <a:endParaRPr sz="1800">
              <a:latin typeface="Noto Sans"/>
              <a:cs typeface="Noto Sans"/>
            </a:endParaRPr>
          </a:p>
          <a:p>
            <a:pPr marL="12065" indent="0">
              <a:lnSpc>
                <a:spcPct val="100000"/>
              </a:lnSpc>
              <a:spcBef>
                <a:spcPts val="315"/>
              </a:spcBef>
              <a:buClr>
                <a:srgbClr val="CC44BD"/>
              </a:buClr>
              <a:buFont typeface="Arial" panose="020B0604020202090204"/>
              <a:buNone/>
              <a:tabLst>
                <a:tab pos="379095" algn="l"/>
                <a:tab pos="379730" algn="l"/>
              </a:tabLst>
            </a:pPr>
            <a:endParaRPr lang="en-US" sz="1800">
              <a:latin typeface="Noto Sans"/>
              <a:cs typeface="Noto Sans"/>
            </a:endParaRPr>
          </a:p>
        </p:txBody>
      </p:sp>
      <p:sp>
        <p:nvSpPr>
          <p:cNvPr id="6" name="object 2"/>
          <p:cNvSpPr txBox="1">
            <a:spLocks noGrp="1"/>
          </p:cNvSpPr>
          <p:nvPr/>
        </p:nvSpPr>
        <p:spPr>
          <a:xfrm>
            <a:off x="384810" y="351155"/>
            <a:ext cx="7847965" cy="44323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dirty="0">
                <a:latin typeface="Noto Sans"/>
                <a:cs typeface="Noto Sans"/>
                <a:sym typeface="+mn-ea"/>
              </a:rPr>
              <a:t>Sidecar </a:t>
            </a:r>
            <a:r>
              <a:rPr dirty="0">
                <a:latin typeface="Noto Sans"/>
                <a:cs typeface="Noto Sans"/>
                <a:sym typeface="+mn-ea"/>
              </a:rPr>
              <a:t>pattern</a:t>
            </a:r>
            <a:endParaRPr lang="en-US" spc="-185" dirty="0"/>
          </a:p>
        </p:txBody>
      </p:sp>
      <p:sp>
        <p:nvSpPr>
          <p:cNvPr id="8" name="object 2"/>
          <p:cNvSpPr txBox="1">
            <a:spLocks noGrp="1"/>
          </p:cNvSpPr>
          <p:nvPr/>
        </p:nvSpPr>
        <p:spPr>
          <a:xfrm>
            <a:off x="579120" y="810895"/>
            <a:ext cx="4740275" cy="28956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sz="1800" spc="-130" dirty="0">
                <a:sym typeface="+mn-ea"/>
              </a:rPr>
              <a:t>--  </a:t>
            </a:r>
            <a:r>
              <a:rPr lang="zh-CN" altLang="en-US" sz="1800" spc="-130" dirty="0">
                <a:sym typeface="+mn-ea"/>
              </a:rPr>
              <a:t>随航</a:t>
            </a:r>
            <a:r>
              <a:rPr sz="1800" spc="-130" dirty="0">
                <a:sym typeface="+mn-ea"/>
              </a:rPr>
              <a:t>模式</a:t>
            </a:r>
            <a:endParaRPr sz="1800" spc="-130" dirty="0">
              <a:sym typeface="+mn-ea"/>
            </a:endParaRPr>
          </a:p>
        </p:txBody>
      </p:sp>
      <p:pic>
        <p:nvPicPr>
          <p:cNvPr id="2" name="图片 1"/>
          <p:cNvPicPr>
            <a:picLocks noChangeAspect="1"/>
          </p:cNvPicPr>
          <p:nvPr/>
        </p:nvPicPr>
        <p:blipFill>
          <a:blip r:embed="rId1"/>
          <a:stretch>
            <a:fillRect/>
          </a:stretch>
        </p:blipFill>
        <p:spPr>
          <a:xfrm>
            <a:off x="4678680" y="1100455"/>
            <a:ext cx="3764915" cy="2442210"/>
          </a:xfrm>
          <a:prstGeom prst="rect">
            <a:avLst/>
          </a:prstGeom>
        </p:spPr>
      </p:pic>
      <p:sp>
        <p:nvSpPr>
          <p:cNvPr id="9" name="object 2"/>
          <p:cNvSpPr txBox="1">
            <a:spLocks noGrp="1"/>
          </p:cNvSpPr>
          <p:nvPr/>
        </p:nvSpPr>
        <p:spPr>
          <a:xfrm>
            <a:off x="989965" y="4237355"/>
            <a:ext cx="6637655" cy="28956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sz="1800" spc="-130" dirty="0">
                <a:sym typeface="+mn-ea"/>
              </a:rPr>
              <a:t>- </a:t>
            </a:r>
            <a:r>
              <a:rPr lang="zh-CN" altLang="en-US" sz="1800" spc="-130" dirty="0">
                <a:sym typeface="+mn-ea"/>
              </a:rPr>
              <a:t>主容器从本地磁盘收集</a:t>
            </a:r>
            <a:r>
              <a:rPr lang="en-US" altLang="zh-CN" sz="1800" spc="-130" dirty="0">
                <a:sym typeface="+mn-ea"/>
              </a:rPr>
              <a:t>Web</a:t>
            </a:r>
            <a:r>
              <a:rPr lang="zh-CN" altLang="en-US" sz="1800" spc="-130" dirty="0">
                <a:sym typeface="+mn-ea"/>
              </a:rPr>
              <a:t>服务器日志并将其传输到集群的存储系统</a:t>
            </a:r>
            <a:endParaRPr lang="zh-CN" altLang="en-US" sz="1800" spc="-130" dirty="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810" y="198755"/>
            <a:ext cx="3181985" cy="443230"/>
          </a:xfrm>
          <a:prstGeom prst="rect">
            <a:avLst/>
          </a:prstGeom>
        </p:spPr>
        <p:txBody>
          <a:bodyPr vert="horz" wrap="square" lIns="0" tIns="12700" rIns="0" bIns="0" rtlCol="0">
            <a:spAutoFit/>
          </a:bodyPr>
          <a:lstStyle/>
          <a:p>
            <a:pPr marL="12700">
              <a:lnSpc>
                <a:spcPct val="100000"/>
              </a:lnSpc>
              <a:spcBef>
                <a:spcPts val="100"/>
              </a:spcBef>
            </a:pPr>
            <a:r>
              <a:rPr lang="en-US" spc="-170" dirty="0"/>
              <a:t>Several Advantages</a:t>
            </a:r>
            <a:endParaRPr lang="en-US" spc="-170" dirty="0"/>
          </a:p>
        </p:txBody>
      </p:sp>
      <p:sp>
        <p:nvSpPr>
          <p:cNvPr id="3" name="object 3"/>
          <p:cNvSpPr txBox="1"/>
          <p:nvPr/>
        </p:nvSpPr>
        <p:spPr>
          <a:xfrm>
            <a:off x="742950" y="673100"/>
            <a:ext cx="6511925" cy="3459480"/>
          </a:xfrm>
          <a:prstGeom prst="rect">
            <a:avLst/>
          </a:prstGeom>
        </p:spPr>
        <p:txBody>
          <a:bodyPr vert="horz" wrap="square" lIns="0" tIns="140335" rIns="0" bIns="0" rtlCol="0">
            <a:spAutoFit/>
          </a:bodyPr>
          <a:lstStyle/>
          <a:p>
            <a:pPr marL="12700">
              <a:lnSpc>
                <a:spcPct val="100000"/>
              </a:lnSpc>
              <a:spcBef>
                <a:spcPts val="1105"/>
              </a:spcBef>
            </a:pPr>
            <a:r>
              <a:rPr lang="en-US" sz="1600" spc="-15" dirty="0">
                <a:solidFill>
                  <a:srgbClr val="43414E"/>
                </a:solidFill>
                <a:latin typeface="Noto Sans"/>
                <a:cs typeface="Noto Sans"/>
              </a:rPr>
              <a:t>1.</a:t>
            </a:r>
            <a:r>
              <a:rPr sz="1600" spc="-15" dirty="0">
                <a:solidFill>
                  <a:srgbClr val="43414E"/>
                </a:solidFill>
                <a:latin typeface="Noto Sans"/>
                <a:cs typeface="Noto Sans"/>
              </a:rPr>
              <a:t>容器是资源计数和分配的单位。</a:t>
            </a:r>
            <a:endParaRPr sz="1200">
              <a:solidFill>
                <a:srgbClr val="43414E"/>
              </a:solidFill>
              <a:latin typeface="Noto Sans"/>
              <a:cs typeface="Noto Sans"/>
            </a:endParaRPr>
          </a:p>
          <a:p>
            <a:pPr>
              <a:lnSpc>
                <a:spcPct val="100000"/>
              </a:lnSpc>
              <a:spcBef>
                <a:spcPts val="50"/>
              </a:spcBef>
            </a:pPr>
            <a:endParaRPr sz="1200">
              <a:solidFill>
                <a:srgbClr val="43414E"/>
              </a:solidFill>
              <a:latin typeface="Noto Sans"/>
              <a:cs typeface="Noto Sans"/>
            </a:endParaRPr>
          </a:p>
          <a:p>
            <a:pPr marL="12700">
              <a:lnSpc>
                <a:spcPct val="100000"/>
              </a:lnSpc>
            </a:pPr>
            <a:r>
              <a:rPr lang="en-US" sz="1600" spc="-15" dirty="0">
                <a:solidFill>
                  <a:srgbClr val="43414E"/>
                </a:solidFill>
                <a:latin typeface="Noto Sans"/>
                <a:cs typeface="Noto Sans"/>
              </a:rPr>
              <a:t>2.容器是packing的单元</a:t>
            </a:r>
            <a:endParaRPr lang="en-US" sz="1600" spc="-15" dirty="0">
              <a:solidFill>
                <a:srgbClr val="43414E"/>
              </a:solidFill>
              <a:latin typeface="Noto Sans"/>
              <a:cs typeface="Noto Sans"/>
            </a:endParaRPr>
          </a:p>
          <a:p>
            <a:pPr marL="560070">
              <a:lnSpc>
                <a:spcPct val="100000"/>
              </a:lnSpc>
              <a:spcBef>
                <a:spcPts val="780"/>
              </a:spcBef>
              <a:tabLst>
                <a:tab pos="926465" algn="l"/>
              </a:tabLst>
            </a:pPr>
            <a:r>
              <a:rPr sz="1000" dirty="0">
                <a:solidFill>
                  <a:srgbClr val="43414E"/>
                </a:solidFill>
                <a:latin typeface="Arial" panose="020B0604020202090204"/>
                <a:cs typeface="Arial" panose="020B0604020202090204"/>
              </a:rPr>
              <a:t>▲	</a:t>
            </a:r>
            <a:r>
              <a:rPr sz="1200" dirty="0">
                <a:solidFill>
                  <a:srgbClr val="43414E"/>
                </a:solidFill>
                <a:latin typeface="Noto Sans"/>
                <a:cs typeface="Noto Sans"/>
              </a:rPr>
              <a:t>因此可以将服务和日志存储分隔到不同的容器中，可以很容易地在两个独立的编程队伍之间分配其开发的责任，并且可以进行单独和一起测试</a:t>
            </a:r>
            <a:endParaRPr sz="1200" dirty="0">
              <a:solidFill>
                <a:srgbClr val="43414E"/>
              </a:solidFill>
              <a:latin typeface="Noto Sans"/>
              <a:cs typeface="Noto Sans"/>
            </a:endParaRPr>
          </a:p>
          <a:p>
            <a:pPr>
              <a:lnSpc>
                <a:spcPct val="100000"/>
              </a:lnSpc>
              <a:spcBef>
                <a:spcPts val="50"/>
              </a:spcBef>
            </a:pPr>
            <a:endParaRPr sz="1200">
              <a:solidFill>
                <a:srgbClr val="43414E"/>
              </a:solidFill>
              <a:latin typeface="Noto Sans"/>
              <a:cs typeface="Noto Sans"/>
            </a:endParaRPr>
          </a:p>
          <a:p>
            <a:pPr marL="12700">
              <a:lnSpc>
                <a:spcPct val="100000"/>
              </a:lnSpc>
            </a:pPr>
            <a:r>
              <a:rPr lang="en-US" sz="1600" spc="-15" dirty="0">
                <a:solidFill>
                  <a:srgbClr val="43414E"/>
                </a:solidFill>
                <a:latin typeface="Noto Sans"/>
                <a:cs typeface="Noto Sans"/>
                <a:sym typeface="+mn-ea"/>
              </a:rPr>
              <a:t>3.容器是重用的单元</a:t>
            </a:r>
            <a:endParaRPr lang="en-US" sz="1600" spc="-15" dirty="0">
              <a:solidFill>
                <a:srgbClr val="43414E"/>
              </a:solidFill>
              <a:latin typeface="Noto Sans"/>
              <a:cs typeface="Noto Sans"/>
              <a:sym typeface="+mn-ea"/>
            </a:endParaRPr>
          </a:p>
          <a:p>
            <a:pPr marL="560070">
              <a:lnSpc>
                <a:spcPct val="100000"/>
              </a:lnSpc>
              <a:spcBef>
                <a:spcPts val="780"/>
              </a:spcBef>
              <a:tabLst>
                <a:tab pos="926465" algn="l"/>
              </a:tabLst>
            </a:pPr>
            <a:r>
              <a:rPr sz="1000" dirty="0">
                <a:solidFill>
                  <a:srgbClr val="43414E"/>
                </a:solidFill>
                <a:latin typeface="Arial" panose="020B0604020202090204"/>
                <a:cs typeface="Arial" panose="020B0604020202090204"/>
                <a:sym typeface="+mn-ea"/>
              </a:rPr>
              <a:t>▲</a:t>
            </a:r>
            <a:r>
              <a:rPr sz="1200" dirty="0">
                <a:solidFill>
                  <a:srgbClr val="43414E"/>
                </a:solidFill>
                <a:latin typeface="Arial" panose="020B0604020202090204"/>
                <a:cs typeface="Arial" panose="020B0604020202090204"/>
                <a:sym typeface="+mn-ea"/>
              </a:rPr>
              <a:t>	</a:t>
            </a:r>
            <a:r>
              <a:rPr sz="1200" dirty="0">
                <a:solidFill>
                  <a:srgbClr val="43414E"/>
                </a:solidFill>
                <a:latin typeface="Noto Sans"/>
                <a:cs typeface="Noto Sans"/>
                <a:sym typeface="+mn-ea"/>
              </a:rPr>
              <a:t>所以Sidecars容器可以与不同的主容器进行配对，保证了可重用性</a:t>
            </a:r>
            <a:endParaRPr sz="1200" dirty="0">
              <a:solidFill>
                <a:srgbClr val="43414E"/>
              </a:solidFill>
              <a:latin typeface="Noto Sans"/>
              <a:cs typeface="Noto Sans"/>
              <a:sym typeface="+mn-ea"/>
            </a:endParaRPr>
          </a:p>
          <a:p>
            <a:pPr>
              <a:lnSpc>
                <a:spcPct val="100000"/>
              </a:lnSpc>
              <a:spcBef>
                <a:spcPts val="50"/>
              </a:spcBef>
            </a:pPr>
            <a:endParaRPr sz="1200">
              <a:solidFill>
                <a:srgbClr val="43414E"/>
              </a:solidFill>
              <a:latin typeface="Noto Sans"/>
              <a:cs typeface="Noto Sans"/>
            </a:endParaRPr>
          </a:p>
          <a:p>
            <a:pPr marL="12700">
              <a:lnSpc>
                <a:spcPct val="100000"/>
              </a:lnSpc>
              <a:spcBef>
                <a:spcPts val="5"/>
              </a:spcBef>
            </a:pPr>
            <a:r>
              <a:rPr lang="en-US" sz="1600">
                <a:solidFill>
                  <a:srgbClr val="43414E"/>
                </a:solidFill>
                <a:latin typeface="Noto Sans"/>
                <a:cs typeface="Noto Sans"/>
              </a:rPr>
              <a:t>4.容器提供了一个故障遏制的边界</a:t>
            </a:r>
            <a:endParaRPr lang="en-US" sz="1600">
              <a:solidFill>
                <a:srgbClr val="43414E"/>
              </a:solidFill>
              <a:latin typeface="Noto Sans"/>
              <a:cs typeface="Noto Sans"/>
            </a:endParaRPr>
          </a:p>
          <a:p>
            <a:pPr marL="560070">
              <a:lnSpc>
                <a:spcPct val="100000"/>
              </a:lnSpc>
              <a:spcBef>
                <a:spcPts val="780"/>
              </a:spcBef>
              <a:tabLst>
                <a:tab pos="926465" algn="l"/>
              </a:tabLst>
            </a:pPr>
            <a:r>
              <a:rPr sz="1000" dirty="0">
                <a:solidFill>
                  <a:srgbClr val="43414E"/>
                </a:solidFill>
                <a:latin typeface="Arial" panose="020B0604020202090204"/>
                <a:cs typeface="Arial" panose="020B0604020202090204"/>
              </a:rPr>
              <a:t>▲	</a:t>
            </a:r>
            <a:r>
              <a:rPr sz="1200" dirty="0">
                <a:solidFill>
                  <a:srgbClr val="43414E"/>
                </a:solidFill>
                <a:latin typeface="Noto Sans"/>
                <a:cs typeface="Noto Sans"/>
              </a:rPr>
              <a:t>这样出现问题时可以使得整个系统进行优雅地降级</a:t>
            </a:r>
            <a:endParaRPr sz="1200" dirty="0">
              <a:solidFill>
                <a:srgbClr val="43414E"/>
              </a:solidFill>
              <a:latin typeface="Noto Sans"/>
              <a:cs typeface="Noto Sans"/>
            </a:endParaRPr>
          </a:p>
          <a:p>
            <a:pPr>
              <a:lnSpc>
                <a:spcPct val="100000"/>
              </a:lnSpc>
              <a:spcBef>
                <a:spcPts val="50"/>
              </a:spcBef>
            </a:pPr>
            <a:endParaRPr sz="1200">
              <a:solidFill>
                <a:srgbClr val="43414E"/>
              </a:solidFill>
              <a:latin typeface="Noto Sans"/>
              <a:cs typeface="Noto Sans"/>
            </a:endParaRPr>
          </a:p>
          <a:p>
            <a:pPr marL="12700">
              <a:lnSpc>
                <a:spcPct val="100000"/>
              </a:lnSpc>
            </a:pPr>
            <a:r>
              <a:rPr lang="en-US" sz="1600">
                <a:solidFill>
                  <a:srgbClr val="43414E"/>
                </a:solidFill>
                <a:latin typeface="Noto Sans"/>
                <a:cs typeface="Noto Sans"/>
              </a:rPr>
              <a:t>5.容器是部署的单位</a:t>
            </a:r>
            <a:endParaRPr lang="en-US" sz="1600">
              <a:solidFill>
                <a:srgbClr val="43414E"/>
              </a:solidFill>
              <a:latin typeface="Noto Sans"/>
              <a:cs typeface="Noto Sans"/>
            </a:endParaRPr>
          </a:p>
          <a:p>
            <a:pPr marL="560070">
              <a:lnSpc>
                <a:spcPct val="100000"/>
              </a:lnSpc>
              <a:spcBef>
                <a:spcPts val="780"/>
              </a:spcBef>
              <a:tabLst>
                <a:tab pos="926465" algn="l"/>
              </a:tabLst>
            </a:pPr>
            <a:r>
              <a:rPr sz="1000" dirty="0">
                <a:solidFill>
                  <a:srgbClr val="43414E"/>
                </a:solidFill>
                <a:latin typeface="Arial" panose="020B0604020202090204"/>
                <a:cs typeface="Arial" panose="020B0604020202090204"/>
              </a:rPr>
              <a:t>▲	</a:t>
            </a:r>
            <a:r>
              <a:rPr sz="1200" dirty="0">
                <a:solidFill>
                  <a:srgbClr val="43414E"/>
                </a:solidFill>
                <a:latin typeface="Noto Sans"/>
                <a:cs typeface="Noto Sans"/>
              </a:rPr>
              <a:t>它允许每个功能都可以独立地进行升级或者回滚</a:t>
            </a:r>
            <a:endParaRPr sz="1200" dirty="0">
              <a:solidFill>
                <a:srgbClr val="43414E"/>
              </a:solidFill>
              <a:latin typeface="Noto Sans"/>
              <a:cs typeface="Noto Sans"/>
            </a:endParaRPr>
          </a:p>
        </p:txBody>
      </p:sp>
      <p:grpSp>
        <p:nvGrpSpPr>
          <p:cNvPr id="5" name="object 5"/>
          <p:cNvGrpSpPr/>
          <p:nvPr/>
        </p:nvGrpSpPr>
        <p:grpSpPr>
          <a:xfrm>
            <a:off x="7622857" y="767800"/>
            <a:ext cx="675005" cy="3607435"/>
            <a:chOff x="147637" y="1035135"/>
            <a:chExt cx="675005" cy="3607435"/>
          </a:xfrm>
        </p:grpSpPr>
        <p:sp>
          <p:nvSpPr>
            <p:cNvPr id="6" name="object 6"/>
            <p:cNvSpPr/>
            <p:nvPr/>
          </p:nvSpPr>
          <p:spPr>
            <a:xfrm>
              <a:off x="152399" y="1039897"/>
              <a:ext cx="665480" cy="3597910"/>
            </a:xfrm>
            <a:custGeom>
              <a:avLst/>
              <a:gdLst/>
              <a:ahLst/>
              <a:cxnLst/>
              <a:rect l="l" t="t" r="r" b="b"/>
              <a:pathLst>
                <a:path w="665480" h="3597910">
                  <a:moveTo>
                    <a:pt x="332699" y="3597292"/>
                  </a:moveTo>
                  <a:lnTo>
                    <a:pt x="0" y="3264593"/>
                  </a:lnTo>
                  <a:lnTo>
                    <a:pt x="166349" y="3264593"/>
                  </a:lnTo>
                  <a:lnTo>
                    <a:pt x="166349" y="0"/>
                  </a:lnTo>
                  <a:lnTo>
                    <a:pt x="332699" y="166349"/>
                  </a:lnTo>
                  <a:lnTo>
                    <a:pt x="499048" y="0"/>
                  </a:lnTo>
                  <a:lnTo>
                    <a:pt x="499048" y="3264593"/>
                  </a:lnTo>
                  <a:lnTo>
                    <a:pt x="665398" y="3264593"/>
                  </a:lnTo>
                  <a:lnTo>
                    <a:pt x="332699" y="3597292"/>
                  </a:lnTo>
                  <a:close/>
                </a:path>
              </a:pathLst>
            </a:custGeom>
            <a:solidFill>
              <a:srgbClr val="CFE1F2"/>
            </a:solidFill>
          </p:spPr>
          <p:txBody>
            <a:bodyPr wrap="square" lIns="0" tIns="0" rIns="0" bIns="0" rtlCol="0"/>
            <a:lstStyle/>
            <a:p/>
          </p:txBody>
        </p:sp>
        <p:sp>
          <p:nvSpPr>
            <p:cNvPr id="7" name="object 7"/>
            <p:cNvSpPr/>
            <p:nvPr/>
          </p:nvSpPr>
          <p:spPr>
            <a:xfrm>
              <a:off x="152399" y="1039897"/>
              <a:ext cx="665480" cy="3597910"/>
            </a:xfrm>
            <a:custGeom>
              <a:avLst/>
              <a:gdLst/>
              <a:ahLst/>
              <a:cxnLst/>
              <a:rect l="l" t="t" r="r" b="b"/>
              <a:pathLst>
                <a:path w="665480" h="3597910">
                  <a:moveTo>
                    <a:pt x="499048" y="0"/>
                  </a:moveTo>
                  <a:lnTo>
                    <a:pt x="499048" y="3264593"/>
                  </a:lnTo>
                  <a:lnTo>
                    <a:pt x="665398" y="3264593"/>
                  </a:lnTo>
                  <a:lnTo>
                    <a:pt x="332699" y="3597292"/>
                  </a:lnTo>
                  <a:lnTo>
                    <a:pt x="0" y="3264593"/>
                  </a:lnTo>
                  <a:lnTo>
                    <a:pt x="166349" y="3264593"/>
                  </a:lnTo>
                  <a:lnTo>
                    <a:pt x="166349" y="0"/>
                  </a:lnTo>
                  <a:lnTo>
                    <a:pt x="332699" y="166349"/>
                  </a:lnTo>
                  <a:lnTo>
                    <a:pt x="499048" y="0"/>
                  </a:lnTo>
                  <a:close/>
                </a:path>
              </a:pathLst>
            </a:custGeom>
            <a:ln w="9524">
              <a:solidFill>
                <a:srgbClr val="595959"/>
              </a:solidFill>
            </a:ln>
          </p:spPr>
          <p:txBody>
            <a:bodyPr wrap="square" lIns="0" tIns="0" rIns="0" bIns="0" rtlCol="0"/>
            <a:lstStyle/>
            <a:p/>
          </p:txBody>
        </p:sp>
      </p:grpSp>
      <p:sp>
        <p:nvSpPr>
          <p:cNvPr id="8" name="object 2"/>
          <p:cNvSpPr txBox="1">
            <a:spLocks noGrp="1"/>
          </p:cNvSpPr>
          <p:nvPr/>
        </p:nvSpPr>
        <p:spPr>
          <a:xfrm>
            <a:off x="989965" y="4237355"/>
            <a:ext cx="6637655" cy="28956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sz="1800" spc="-130" dirty="0">
                <a:sym typeface="+mn-ea"/>
              </a:rPr>
              <a:t>- All mentioned above fit all patterns mentioned in this paper</a:t>
            </a:r>
            <a:endParaRPr lang="en-US" sz="1800" spc="-130" dirty="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63550" y="1660525"/>
            <a:ext cx="3601720" cy="1306830"/>
          </a:xfrm>
          <a:prstGeom prst="rect">
            <a:avLst/>
          </a:prstGeom>
        </p:spPr>
        <p:txBody>
          <a:bodyPr vert="horz" wrap="square" lIns="0" tIns="52704" rIns="0" bIns="0" rtlCol="0">
            <a:spAutoFit/>
          </a:bodyPr>
          <a:lstStyle/>
          <a:p>
            <a:pPr marL="379095" indent="-367030">
              <a:lnSpc>
                <a:spcPct val="100000"/>
              </a:lnSpc>
              <a:spcBef>
                <a:spcPts val="415"/>
              </a:spcBef>
              <a:buClr>
                <a:srgbClr val="CC44BD"/>
              </a:buClr>
              <a:buFont typeface="Arial" panose="020B0604020202090204"/>
              <a:buChar char="■"/>
              <a:tabLst>
                <a:tab pos="379095" algn="l"/>
                <a:tab pos="379730" algn="l"/>
              </a:tabLst>
            </a:pPr>
            <a:r>
              <a:rPr lang="en-US" spc="-15" dirty="0">
                <a:solidFill>
                  <a:srgbClr val="4B4956"/>
                </a:solidFill>
                <a:latin typeface="Noto Sans"/>
                <a:cs typeface="Noto Sans"/>
                <a:sym typeface="+mn-ea"/>
              </a:rPr>
              <a:t>Program to link to localhost</a:t>
            </a:r>
            <a:endParaRPr lang="en-US" spc="-15" dirty="0">
              <a:solidFill>
                <a:srgbClr val="4B4956"/>
              </a:solidFill>
              <a:latin typeface="Noto Sans"/>
              <a:cs typeface="Noto Sans"/>
              <a:sym typeface="+mn-ea"/>
            </a:endParaRPr>
          </a:p>
          <a:p>
            <a:pPr marL="379095" indent="-367030">
              <a:lnSpc>
                <a:spcPct val="100000"/>
              </a:lnSpc>
              <a:spcBef>
                <a:spcPts val="415"/>
              </a:spcBef>
              <a:buClr>
                <a:srgbClr val="CC44BD"/>
              </a:buClr>
              <a:buFont typeface="Arial" panose="020B0604020202090204"/>
              <a:buChar char="■"/>
              <a:tabLst>
                <a:tab pos="379095" algn="l"/>
                <a:tab pos="379730" algn="l"/>
              </a:tabLst>
            </a:pPr>
            <a:r>
              <a:rPr lang="en-US" spc="-15" dirty="0">
                <a:solidFill>
                  <a:srgbClr val="4B4956"/>
                </a:solidFill>
                <a:latin typeface="Noto Sans"/>
                <a:cs typeface="Noto Sans"/>
                <a:sym typeface="+mn-ea"/>
              </a:rPr>
              <a:t>Test App Indenpendence</a:t>
            </a:r>
            <a:endParaRPr lang="en-US" spc="-15" dirty="0">
              <a:solidFill>
                <a:srgbClr val="4B4956"/>
              </a:solidFill>
              <a:latin typeface="Noto Sans"/>
              <a:cs typeface="Noto Sans"/>
              <a:sym typeface="+mn-ea"/>
            </a:endParaRPr>
          </a:p>
          <a:p>
            <a:pPr marL="379095" indent="-367030">
              <a:lnSpc>
                <a:spcPct val="100000"/>
              </a:lnSpc>
              <a:spcBef>
                <a:spcPts val="415"/>
              </a:spcBef>
              <a:buClr>
                <a:srgbClr val="CC44BD"/>
              </a:buClr>
              <a:buFont typeface="Arial" panose="020B0604020202090204"/>
              <a:buChar char="■"/>
              <a:tabLst>
                <a:tab pos="379095" algn="l"/>
                <a:tab pos="379730" algn="l"/>
              </a:tabLst>
            </a:pPr>
            <a:r>
              <a:rPr lang="en-US" spc="-15" dirty="0">
                <a:solidFill>
                  <a:srgbClr val="4B4956"/>
                </a:solidFill>
                <a:latin typeface="Noto Sans"/>
                <a:cs typeface="Noto Sans"/>
                <a:sym typeface="+mn-ea"/>
              </a:rPr>
              <a:t>Reuse Ambassador container</a:t>
            </a:r>
            <a:endParaRPr sz="1800">
              <a:latin typeface="Noto Sans"/>
              <a:cs typeface="Noto Sans"/>
            </a:endParaRPr>
          </a:p>
          <a:p>
            <a:pPr marL="379095" indent="-367030">
              <a:lnSpc>
                <a:spcPct val="100000"/>
              </a:lnSpc>
              <a:spcBef>
                <a:spcPts val="315"/>
              </a:spcBef>
              <a:buClr>
                <a:srgbClr val="CC44BD"/>
              </a:buClr>
              <a:buFont typeface="Arial" panose="020B0604020202090204"/>
              <a:buChar char="■"/>
              <a:tabLst>
                <a:tab pos="379095" algn="l"/>
                <a:tab pos="379730" algn="l"/>
              </a:tabLst>
            </a:pPr>
            <a:endParaRPr sz="1800">
              <a:latin typeface="Noto Sans"/>
              <a:cs typeface="Noto Sans"/>
            </a:endParaRPr>
          </a:p>
        </p:txBody>
      </p:sp>
      <p:sp>
        <p:nvSpPr>
          <p:cNvPr id="6" name="object 2"/>
          <p:cNvSpPr txBox="1">
            <a:spLocks noGrp="1"/>
          </p:cNvSpPr>
          <p:nvPr/>
        </p:nvSpPr>
        <p:spPr>
          <a:xfrm>
            <a:off x="384810" y="351155"/>
            <a:ext cx="7847965" cy="44323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dirty="0">
                <a:latin typeface="Noto Sans"/>
                <a:cs typeface="Noto Sans"/>
                <a:sym typeface="+mn-ea"/>
              </a:rPr>
              <a:t>Ambassador</a:t>
            </a:r>
            <a:r>
              <a:rPr dirty="0">
                <a:latin typeface="Noto Sans"/>
                <a:cs typeface="Noto Sans"/>
                <a:sym typeface="+mn-ea"/>
              </a:rPr>
              <a:t> pattern</a:t>
            </a:r>
            <a:endParaRPr lang="en-US" spc="-185" dirty="0"/>
          </a:p>
        </p:txBody>
      </p:sp>
      <p:sp>
        <p:nvSpPr>
          <p:cNvPr id="8" name="object 2"/>
          <p:cNvSpPr txBox="1">
            <a:spLocks noGrp="1"/>
          </p:cNvSpPr>
          <p:nvPr/>
        </p:nvSpPr>
        <p:spPr>
          <a:xfrm>
            <a:off x="579120" y="810895"/>
            <a:ext cx="4740275" cy="28956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sz="1800" spc="-130" dirty="0">
                <a:sym typeface="+mn-ea"/>
              </a:rPr>
              <a:t>--  </a:t>
            </a:r>
            <a:r>
              <a:rPr lang="zh-CN" sz="1800" spc="-130" dirty="0">
                <a:sym typeface="+mn-ea"/>
              </a:rPr>
              <a:t>大使模式</a:t>
            </a:r>
            <a:endParaRPr lang="zh-CN" sz="1800" spc="-130" dirty="0">
              <a:sym typeface="+mn-ea"/>
            </a:endParaRPr>
          </a:p>
        </p:txBody>
      </p:sp>
      <p:pic>
        <p:nvPicPr>
          <p:cNvPr id="13" name="图片 12"/>
          <p:cNvPicPr>
            <a:picLocks noChangeAspect="1"/>
          </p:cNvPicPr>
          <p:nvPr/>
        </p:nvPicPr>
        <p:blipFill>
          <a:blip r:embed="rId1"/>
          <a:stretch>
            <a:fillRect/>
          </a:stretch>
        </p:blipFill>
        <p:spPr>
          <a:xfrm>
            <a:off x="4235450" y="1272540"/>
            <a:ext cx="4774565" cy="2404745"/>
          </a:xfrm>
          <a:prstGeom prst="rect">
            <a:avLst/>
          </a:prstGeom>
        </p:spPr>
      </p:pic>
      <p:sp>
        <p:nvSpPr>
          <p:cNvPr id="14" name="object 2"/>
          <p:cNvSpPr txBox="1">
            <a:spLocks noGrp="1"/>
          </p:cNvSpPr>
          <p:nvPr/>
        </p:nvSpPr>
        <p:spPr>
          <a:xfrm>
            <a:off x="989965" y="4237355"/>
            <a:ext cx="6637655" cy="28956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sz="1800" spc="-130" dirty="0">
                <a:sym typeface="+mn-ea"/>
              </a:rPr>
              <a:t>- </a:t>
            </a:r>
            <a:r>
              <a:rPr sz="1800" spc="-130" dirty="0">
                <a:sym typeface="+mn-ea"/>
              </a:rPr>
              <a:t>应用容器办理业务时只需要跟本Pod的大使打交道就可以了</a:t>
            </a:r>
            <a:endParaRPr sz="1800" spc="-130" dirty="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79120" y="1747520"/>
            <a:ext cx="4410075" cy="963295"/>
          </a:xfrm>
          <a:prstGeom prst="rect">
            <a:avLst/>
          </a:prstGeom>
        </p:spPr>
        <p:txBody>
          <a:bodyPr vert="horz" wrap="square" lIns="0" tIns="52704" rIns="0" bIns="0" rtlCol="0">
            <a:spAutoFit/>
          </a:bodyPr>
          <a:lstStyle/>
          <a:p>
            <a:pPr marL="379095" indent="-367030">
              <a:lnSpc>
                <a:spcPct val="100000"/>
              </a:lnSpc>
              <a:spcBef>
                <a:spcPts val="415"/>
              </a:spcBef>
              <a:buClr>
                <a:srgbClr val="CC44BD"/>
              </a:buClr>
              <a:buFont typeface="Arial" panose="020B0604020202090204"/>
              <a:buChar char="■"/>
              <a:tabLst>
                <a:tab pos="379095" algn="l"/>
                <a:tab pos="379730" algn="l"/>
              </a:tabLst>
            </a:pPr>
            <a:r>
              <a:rPr lang="en-US" spc="-15" dirty="0">
                <a:solidFill>
                  <a:srgbClr val="43414E"/>
                </a:solidFill>
                <a:latin typeface="Noto Sans"/>
                <a:cs typeface="Noto Sans"/>
                <a:sym typeface="+mn-ea"/>
              </a:rPr>
              <a:t>Simplified view/interface</a:t>
            </a:r>
            <a:endParaRPr lang="en-US" spc="-15" dirty="0">
              <a:solidFill>
                <a:srgbClr val="43414E"/>
              </a:solidFill>
              <a:latin typeface="Noto Sans"/>
              <a:cs typeface="Noto Sans"/>
              <a:sym typeface="+mn-ea"/>
            </a:endParaRPr>
          </a:p>
          <a:p>
            <a:pPr marL="381635">
              <a:lnSpc>
                <a:spcPct val="100000"/>
              </a:lnSpc>
              <a:spcBef>
                <a:spcPts val="315"/>
              </a:spcBef>
              <a:tabLst>
                <a:tab pos="835660" algn="l"/>
              </a:tabLst>
            </a:pPr>
            <a:endParaRPr sz="1800">
              <a:solidFill>
                <a:srgbClr val="43414E"/>
              </a:solidFill>
              <a:latin typeface="Noto Sans"/>
              <a:cs typeface="Noto Sans"/>
            </a:endParaRPr>
          </a:p>
          <a:p>
            <a:pPr marL="379095" indent="-367030">
              <a:lnSpc>
                <a:spcPct val="100000"/>
              </a:lnSpc>
              <a:spcBef>
                <a:spcPts val="315"/>
              </a:spcBef>
              <a:buClr>
                <a:srgbClr val="CC44BD"/>
              </a:buClr>
              <a:buFont typeface="Arial" panose="020B0604020202090204"/>
              <a:buChar char="■"/>
              <a:tabLst>
                <a:tab pos="379095" algn="l"/>
                <a:tab pos="379730" algn="l"/>
              </a:tabLst>
            </a:pPr>
            <a:r>
              <a:rPr lang="en-US" sz="1800">
                <a:solidFill>
                  <a:srgbClr val="43414E"/>
                </a:solidFill>
                <a:latin typeface="Noto Sans"/>
                <a:cs typeface="Noto Sans"/>
              </a:rPr>
              <a:t>Consistent interface</a:t>
            </a:r>
            <a:endParaRPr lang="en-US" sz="1800">
              <a:solidFill>
                <a:srgbClr val="43414E"/>
              </a:solidFill>
              <a:latin typeface="Noto Sans"/>
              <a:cs typeface="Noto Sans"/>
            </a:endParaRPr>
          </a:p>
        </p:txBody>
      </p:sp>
      <p:sp>
        <p:nvSpPr>
          <p:cNvPr id="6" name="object 2"/>
          <p:cNvSpPr txBox="1">
            <a:spLocks noGrp="1"/>
          </p:cNvSpPr>
          <p:nvPr/>
        </p:nvSpPr>
        <p:spPr>
          <a:xfrm>
            <a:off x="384810" y="351155"/>
            <a:ext cx="7847965" cy="44323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dirty="0">
                <a:latin typeface="Noto Sans"/>
                <a:cs typeface="Noto Sans"/>
                <a:sym typeface="+mn-ea"/>
              </a:rPr>
              <a:t>Adapter pattern</a:t>
            </a:r>
            <a:endParaRPr lang="en-US" dirty="0">
              <a:latin typeface="Noto Sans"/>
              <a:cs typeface="Noto Sans"/>
              <a:sym typeface="+mn-ea"/>
            </a:endParaRPr>
          </a:p>
        </p:txBody>
      </p:sp>
      <p:sp>
        <p:nvSpPr>
          <p:cNvPr id="8" name="object 2"/>
          <p:cNvSpPr txBox="1">
            <a:spLocks noGrp="1"/>
          </p:cNvSpPr>
          <p:nvPr/>
        </p:nvSpPr>
        <p:spPr>
          <a:xfrm>
            <a:off x="579120" y="810895"/>
            <a:ext cx="4740275" cy="28956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sz="1800" spc="-130" dirty="0">
                <a:sym typeface="+mn-ea"/>
              </a:rPr>
              <a:t>--  </a:t>
            </a:r>
            <a:r>
              <a:rPr lang="zh-CN" altLang="en-US" sz="1800" spc="-130" dirty="0">
                <a:sym typeface="+mn-ea"/>
              </a:rPr>
              <a:t>适配器</a:t>
            </a:r>
            <a:r>
              <a:rPr sz="1800" spc="-130" dirty="0">
                <a:sym typeface="+mn-ea"/>
              </a:rPr>
              <a:t>模式</a:t>
            </a:r>
            <a:endParaRPr sz="1800" spc="-130" dirty="0">
              <a:sym typeface="+mn-ea"/>
            </a:endParaRPr>
          </a:p>
        </p:txBody>
      </p:sp>
      <p:pic>
        <p:nvPicPr>
          <p:cNvPr id="11" name="图片 10"/>
          <p:cNvPicPr>
            <a:picLocks noChangeAspect="1"/>
          </p:cNvPicPr>
          <p:nvPr/>
        </p:nvPicPr>
        <p:blipFill>
          <a:blip r:embed="rId1"/>
          <a:stretch>
            <a:fillRect/>
          </a:stretch>
        </p:blipFill>
        <p:spPr>
          <a:xfrm>
            <a:off x="3957320" y="1465580"/>
            <a:ext cx="5105400" cy="2006600"/>
          </a:xfrm>
          <a:prstGeom prst="rect">
            <a:avLst/>
          </a:prstGeom>
        </p:spPr>
      </p:pic>
      <p:sp>
        <p:nvSpPr>
          <p:cNvPr id="9" name="object 2"/>
          <p:cNvSpPr txBox="1">
            <a:spLocks noGrp="1"/>
          </p:cNvSpPr>
          <p:nvPr/>
        </p:nvSpPr>
        <p:spPr>
          <a:xfrm>
            <a:off x="989965" y="4237355"/>
            <a:ext cx="6637655" cy="56642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gn="ctr">
              <a:lnSpc>
                <a:spcPct val="100000"/>
              </a:lnSpc>
              <a:spcBef>
                <a:spcPts val="100"/>
              </a:spcBef>
            </a:pPr>
            <a:r>
              <a:rPr lang="en-US" sz="1800" spc="-130" dirty="0">
                <a:sym typeface="+mn-ea"/>
              </a:rPr>
              <a:t>- 如果所有应用程序都提供了一致的监视接口，单个监视工具就可以更容易地收集、汇总和显示异构应用程序集中的监控数据</a:t>
            </a:r>
            <a:endParaRPr lang="en-US" sz="1800" spc="-130" dirty="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a:spLocks noGrp="1"/>
          </p:cNvSpPr>
          <p:nvPr/>
        </p:nvSpPr>
        <p:spPr>
          <a:xfrm>
            <a:off x="384810" y="351155"/>
            <a:ext cx="7847965" cy="44323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dirty="0">
                <a:latin typeface="Noto Sans"/>
                <a:cs typeface="Noto Sans"/>
                <a:sym typeface="+mn-ea"/>
              </a:rPr>
              <a:t>Multi-node application patterns</a:t>
            </a:r>
            <a:endParaRPr lang="en-US" spc="-185" dirty="0"/>
          </a:p>
        </p:txBody>
      </p:sp>
      <p:grpSp>
        <p:nvGrpSpPr>
          <p:cNvPr id="10" name="object 8"/>
          <p:cNvGrpSpPr/>
          <p:nvPr/>
        </p:nvGrpSpPr>
        <p:grpSpPr>
          <a:xfrm rot="0">
            <a:off x="1197610" y="2903855"/>
            <a:ext cx="2274570" cy="790575"/>
            <a:chOff x="1619936" y="2926381"/>
            <a:chExt cx="2274570" cy="790575"/>
          </a:xfrm>
        </p:grpSpPr>
        <p:sp>
          <p:nvSpPr>
            <p:cNvPr id="11" name="object 9"/>
            <p:cNvSpPr/>
            <p:nvPr/>
          </p:nvSpPr>
          <p:spPr>
            <a:xfrm>
              <a:off x="1624699" y="2931144"/>
              <a:ext cx="2265045" cy="781050"/>
            </a:xfrm>
            <a:custGeom>
              <a:avLst/>
              <a:gdLst/>
              <a:ahLst/>
              <a:cxnLst/>
              <a:rect l="l" t="t" r="r" b="b"/>
              <a:pathLst>
                <a:path w="2265045" h="781050">
                  <a:moveTo>
                    <a:pt x="1874393" y="780598"/>
                  </a:moveTo>
                  <a:lnTo>
                    <a:pt x="0" y="780598"/>
                  </a:lnTo>
                  <a:lnTo>
                    <a:pt x="390299" y="390299"/>
                  </a:lnTo>
                  <a:lnTo>
                    <a:pt x="0" y="0"/>
                  </a:lnTo>
                  <a:lnTo>
                    <a:pt x="1874393" y="0"/>
                  </a:lnTo>
                  <a:lnTo>
                    <a:pt x="2264692" y="390299"/>
                  </a:lnTo>
                  <a:lnTo>
                    <a:pt x="1874393" y="780598"/>
                  </a:lnTo>
                  <a:close/>
                </a:path>
              </a:pathLst>
            </a:custGeom>
            <a:solidFill>
              <a:srgbClr val="6967CD"/>
            </a:solidFill>
          </p:spPr>
          <p:txBody>
            <a:bodyPr wrap="square" lIns="0" tIns="0" rIns="0" bIns="0" rtlCol="0"/>
            <a:p/>
          </p:txBody>
        </p:sp>
        <p:sp>
          <p:nvSpPr>
            <p:cNvPr id="12" name="object 10"/>
            <p:cNvSpPr/>
            <p:nvPr/>
          </p:nvSpPr>
          <p:spPr>
            <a:xfrm>
              <a:off x="1624699" y="2931144"/>
              <a:ext cx="2265045" cy="781050"/>
            </a:xfrm>
            <a:custGeom>
              <a:avLst/>
              <a:gdLst/>
              <a:ahLst/>
              <a:cxnLst/>
              <a:rect l="l" t="t" r="r" b="b"/>
              <a:pathLst>
                <a:path w="2265045" h="781050">
                  <a:moveTo>
                    <a:pt x="0" y="0"/>
                  </a:moveTo>
                  <a:lnTo>
                    <a:pt x="1874393" y="0"/>
                  </a:lnTo>
                  <a:lnTo>
                    <a:pt x="2264692" y="390299"/>
                  </a:lnTo>
                  <a:lnTo>
                    <a:pt x="1874393" y="780598"/>
                  </a:lnTo>
                  <a:lnTo>
                    <a:pt x="0" y="780598"/>
                  </a:lnTo>
                  <a:lnTo>
                    <a:pt x="390299" y="390299"/>
                  </a:lnTo>
                  <a:lnTo>
                    <a:pt x="0" y="0"/>
                  </a:lnTo>
                  <a:close/>
                </a:path>
              </a:pathLst>
            </a:custGeom>
            <a:ln w="9524">
              <a:solidFill>
                <a:srgbClr val="595959"/>
              </a:solidFill>
            </a:ln>
          </p:spPr>
          <p:txBody>
            <a:bodyPr wrap="square" lIns="0" tIns="0" rIns="0" bIns="0" rtlCol="0"/>
            <a:p/>
          </p:txBody>
        </p:sp>
      </p:grpSp>
      <p:sp>
        <p:nvSpPr>
          <p:cNvPr id="13" name="object 11"/>
          <p:cNvSpPr txBox="1"/>
          <p:nvPr/>
        </p:nvSpPr>
        <p:spPr>
          <a:xfrm>
            <a:off x="1325245" y="3070860"/>
            <a:ext cx="1867535" cy="445770"/>
          </a:xfrm>
          <a:prstGeom prst="rect">
            <a:avLst/>
          </a:prstGeom>
        </p:spPr>
        <p:txBody>
          <a:bodyPr vert="horz" wrap="square" lIns="0" tIns="22860" rIns="0" bIns="0" rtlCol="0">
            <a:spAutoFit/>
          </a:bodyPr>
          <a:p>
            <a:pPr marL="12700" marR="5080" indent="286385" algn="ctr">
              <a:lnSpc>
                <a:spcPts val="1650"/>
              </a:lnSpc>
              <a:spcBef>
                <a:spcPts val="180"/>
              </a:spcBef>
            </a:pPr>
            <a:r>
              <a:rPr dirty="0">
                <a:solidFill>
                  <a:srgbClr val="FFFFFF"/>
                </a:solidFill>
                <a:latin typeface="Arial" panose="020B0604020202090204"/>
                <a:cs typeface="Arial" panose="020B0604020202090204"/>
              </a:rPr>
              <a:t>Leader election pattern</a:t>
            </a:r>
            <a:endParaRPr dirty="0">
              <a:solidFill>
                <a:srgbClr val="FFFFFF"/>
              </a:solidFill>
              <a:latin typeface="Arial" panose="020B0604020202090204"/>
              <a:cs typeface="Arial" panose="020B0604020202090204"/>
            </a:endParaRPr>
          </a:p>
        </p:txBody>
      </p:sp>
      <p:grpSp>
        <p:nvGrpSpPr>
          <p:cNvPr id="18" name="object 16"/>
          <p:cNvGrpSpPr/>
          <p:nvPr/>
        </p:nvGrpSpPr>
        <p:grpSpPr>
          <a:xfrm rot="0">
            <a:off x="5709920" y="2898140"/>
            <a:ext cx="2051050" cy="790575"/>
            <a:chOff x="7044097" y="2926381"/>
            <a:chExt cx="1879600" cy="790575"/>
          </a:xfrm>
        </p:grpSpPr>
        <p:sp>
          <p:nvSpPr>
            <p:cNvPr id="19" name="object 17"/>
            <p:cNvSpPr/>
            <p:nvPr/>
          </p:nvSpPr>
          <p:spPr>
            <a:xfrm>
              <a:off x="7048860" y="2931144"/>
              <a:ext cx="1870075" cy="781050"/>
            </a:xfrm>
            <a:custGeom>
              <a:avLst/>
              <a:gdLst/>
              <a:ahLst/>
              <a:cxnLst/>
              <a:rect l="l" t="t" r="r" b="b"/>
              <a:pathLst>
                <a:path w="1870075" h="781050">
                  <a:moveTo>
                    <a:pt x="1479297" y="780598"/>
                  </a:moveTo>
                  <a:lnTo>
                    <a:pt x="0" y="780598"/>
                  </a:lnTo>
                  <a:lnTo>
                    <a:pt x="390299" y="390299"/>
                  </a:lnTo>
                  <a:lnTo>
                    <a:pt x="0" y="0"/>
                  </a:lnTo>
                  <a:lnTo>
                    <a:pt x="1479297" y="0"/>
                  </a:lnTo>
                  <a:lnTo>
                    <a:pt x="1869596" y="390299"/>
                  </a:lnTo>
                  <a:lnTo>
                    <a:pt x="1479297" y="780598"/>
                  </a:lnTo>
                  <a:close/>
                </a:path>
              </a:pathLst>
            </a:custGeom>
            <a:solidFill>
              <a:srgbClr val="EDEDED"/>
            </a:solidFill>
          </p:spPr>
          <p:txBody>
            <a:bodyPr wrap="square" lIns="0" tIns="0" rIns="0" bIns="0" rtlCol="0"/>
            <a:p/>
          </p:txBody>
        </p:sp>
        <p:sp>
          <p:nvSpPr>
            <p:cNvPr id="20" name="object 18"/>
            <p:cNvSpPr/>
            <p:nvPr/>
          </p:nvSpPr>
          <p:spPr>
            <a:xfrm>
              <a:off x="7048860" y="2931144"/>
              <a:ext cx="1870075" cy="781050"/>
            </a:xfrm>
            <a:custGeom>
              <a:avLst/>
              <a:gdLst/>
              <a:ahLst/>
              <a:cxnLst/>
              <a:rect l="l" t="t" r="r" b="b"/>
              <a:pathLst>
                <a:path w="1870075" h="781050">
                  <a:moveTo>
                    <a:pt x="0" y="0"/>
                  </a:moveTo>
                  <a:lnTo>
                    <a:pt x="1479297" y="0"/>
                  </a:lnTo>
                  <a:lnTo>
                    <a:pt x="1869596" y="390299"/>
                  </a:lnTo>
                  <a:lnTo>
                    <a:pt x="1479297" y="780598"/>
                  </a:lnTo>
                  <a:lnTo>
                    <a:pt x="0" y="780598"/>
                  </a:lnTo>
                  <a:lnTo>
                    <a:pt x="390299" y="390299"/>
                  </a:lnTo>
                  <a:lnTo>
                    <a:pt x="0" y="0"/>
                  </a:lnTo>
                  <a:close/>
                </a:path>
              </a:pathLst>
            </a:custGeom>
            <a:ln w="9524">
              <a:solidFill>
                <a:srgbClr val="595959"/>
              </a:solidFill>
            </a:ln>
          </p:spPr>
          <p:txBody>
            <a:bodyPr wrap="square" lIns="0" tIns="0" rIns="0" bIns="0" rtlCol="0"/>
            <a:p/>
          </p:txBody>
        </p:sp>
      </p:grpSp>
      <p:sp>
        <p:nvSpPr>
          <p:cNvPr id="21" name="object 19"/>
          <p:cNvSpPr txBox="1"/>
          <p:nvPr/>
        </p:nvSpPr>
        <p:spPr>
          <a:xfrm>
            <a:off x="5980430" y="3070860"/>
            <a:ext cx="1508760" cy="445770"/>
          </a:xfrm>
          <a:prstGeom prst="rect">
            <a:avLst/>
          </a:prstGeom>
        </p:spPr>
        <p:txBody>
          <a:bodyPr vert="horz" wrap="square" lIns="0" tIns="22860" rIns="0" bIns="0" rtlCol="0">
            <a:spAutoFit/>
          </a:bodyPr>
          <a:p>
            <a:pPr marL="12700" marR="5080" indent="59055" algn="ctr">
              <a:lnSpc>
                <a:spcPts val="1650"/>
              </a:lnSpc>
              <a:spcBef>
                <a:spcPts val="180"/>
              </a:spcBef>
            </a:pPr>
            <a:r>
              <a:rPr lang="en-US" dirty="0">
                <a:solidFill>
                  <a:srgbClr val="4B4956"/>
                </a:solidFill>
                <a:latin typeface="Arial" panose="020B0604020202090204" pitchFamily="34" charset="0"/>
                <a:cs typeface="Arial" panose="020B0604020202090204" pitchFamily="34" charset="0"/>
                <a:sym typeface="+mn-ea"/>
              </a:rPr>
              <a:t>Scatter/gather pattern</a:t>
            </a:r>
            <a:endParaRPr lang="en-US" dirty="0">
              <a:solidFill>
                <a:srgbClr val="4B4956"/>
              </a:solidFill>
              <a:latin typeface="Arial" panose="020B0604020202090204" pitchFamily="34" charset="0"/>
              <a:cs typeface="Arial" panose="020B0604020202090204" pitchFamily="34" charset="0"/>
              <a:sym typeface="+mn-ea"/>
            </a:endParaRPr>
          </a:p>
        </p:txBody>
      </p:sp>
      <p:grpSp>
        <p:nvGrpSpPr>
          <p:cNvPr id="14" name="object 12"/>
          <p:cNvGrpSpPr/>
          <p:nvPr/>
        </p:nvGrpSpPr>
        <p:grpSpPr>
          <a:xfrm rot="0">
            <a:off x="3543300" y="2911475"/>
            <a:ext cx="2057400" cy="790575"/>
            <a:chOff x="3563630" y="2926381"/>
            <a:chExt cx="2057400" cy="790575"/>
          </a:xfrm>
        </p:grpSpPr>
        <p:sp>
          <p:nvSpPr>
            <p:cNvPr id="15" name="object 13"/>
            <p:cNvSpPr/>
            <p:nvPr/>
          </p:nvSpPr>
          <p:spPr>
            <a:xfrm>
              <a:off x="3568392" y="2931144"/>
              <a:ext cx="2047875" cy="781050"/>
            </a:xfrm>
            <a:custGeom>
              <a:avLst/>
              <a:gdLst/>
              <a:ahLst/>
              <a:cxnLst/>
              <a:rect l="l" t="t" r="r" b="b"/>
              <a:pathLst>
                <a:path w="2047875" h="781050">
                  <a:moveTo>
                    <a:pt x="1657496" y="780598"/>
                  </a:moveTo>
                  <a:lnTo>
                    <a:pt x="0" y="780598"/>
                  </a:lnTo>
                  <a:lnTo>
                    <a:pt x="390299" y="390299"/>
                  </a:lnTo>
                  <a:lnTo>
                    <a:pt x="0" y="0"/>
                  </a:lnTo>
                  <a:lnTo>
                    <a:pt x="1657496" y="0"/>
                  </a:lnTo>
                  <a:lnTo>
                    <a:pt x="2047795" y="390299"/>
                  </a:lnTo>
                  <a:lnTo>
                    <a:pt x="1657496" y="780598"/>
                  </a:lnTo>
                  <a:close/>
                </a:path>
              </a:pathLst>
            </a:custGeom>
            <a:solidFill>
              <a:srgbClr val="FDAC2F"/>
            </a:solidFill>
          </p:spPr>
          <p:txBody>
            <a:bodyPr wrap="square" lIns="0" tIns="0" rIns="0" bIns="0" rtlCol="0"/>
            <a:p/>
          </p:txBody>
        </p:sp>
        <p:sp>
          <p:nvSpPr>
            <p:cNvPr id="16" name="object 14"/>
            <p:cNvSpPr/>
            <p:nvPr/>
          </p:nvSpPr>
          <p:spPr>
            <a:xfrm>
              <a:off x="3568392" y="2931144"/>
              <a:ext cx="2047875" cy="781050"/>
            </a:xfrm>
            <a:custGeom>
              <a:avLst/>
              <a:gdLst/>
              <a:ahLst/>
              <a:cxnLst/>
              <a:rect l="l" t="t" r="r" b="b"/>
              <a:pathLst>
                <a:path w="2047875" h="781050">
                  <a:moveTo>
                    <a:pt x="0" y="0"/>
                  </a:moveTo>
                  <a:lnTo>
                    <a:pt x="1657496" y="0"/>
                  </a:lnTo>
                  <a:lnTo>
                    <a:pt x="2047795" y="390299"/>
                  </a:lnTo>
                  <a:lnTo>
                    <a:pt x="1657496" y="780598"/>
                  </a:lnTo>
                  <a:lnTo>
                    <a:pt x="0" y="780598"/>
                  </a:lnTo>
                  <a:lnTo>
                    <a:pt x="390299" y="390299"/>
                  </a:lnTo>
                  <a:lnTo>
                    <a:pt x="0" y="0"/>
                  </a:lnTo>
                  <a:close/>
                </a:path>
              </a:pathLst>
            </a:custGeom>
            <a:ln w="9524">
              <a:solidFill>
                <a:srgbClr val="595959"/>
              </a:solidFill>
            </a:ln>
          </p:spPr>
          <p:txBody>
            <a:bodyPr wrap="square" lIns="0" tIns="0" rIns="0" bIns="0" rtlCol="0"/>
            <a:p/>
          </p:txBody>
        </p:sp>
      </p:grpSp>
      <p:sp>
        <p:nvSpPr>
          <p:cNvPr id="26" name="object 7"/>
          <p:cNvSpPr txBox="1"/>
          <p:nvPr/>
        </p:nvSpPr>
        <p:spPr>
          <a:xfrm>
            <a:off x="3923665" y="3077210"/>
            <a:ext cx="1339850" cy="445770"/>
          </a:xfrm>
          <a:prstGeom prst="rect">
            <a:avLst/>
          </a:prstGeom>
        </p:spPr>
        <p:txBody>
          <a:bodyPr vert="horz" wrap="square" lIns="0" tIns="22860" rIns="0" bIns="0" rtlCol="0">
            <a:spAutoFit/>
          </a:bodyPr>
          <a:p>
            <a:pPr marL="12700" marR="5080" indent="-635" algn="ctr">
              <a:lnSpc>
                <a:spcPts val="1650"/>
              </a:lnSpc>
              <a:spcBef>
                <a:spcPts val="180"/>
              </a:spcBef>
            </a:pPr>
            <a:r>
              <a:rPr lang="en-US" dirty="0">
                <a:solidFill>
                  <a:srgbClr val="FFFFFF"/>
                </a:solidFill>
                <a:latin typeface="Arial" panose="020B0604020202090204"/>
                <a:cs typeface="Arial" panose="020B0604020202090204"/>
              </a:rPr>
              <a:t>Work queue </a:t>
            </a:r>
            <a:r>
              <a:rPr dirty="0">
                <a:solidFill>
                  <a:srgbClr val="FFFFFF"/>
                </a:solidFill>
                <a:latin typeface="Arial" panose="020B0604020202090204"/>
                <a:cs typeface="Arial" panose="020B0604020202090204"/>
              </a:rPr>
              <a:t>pattern</a:t>
            </a:r>
            <a:endParaRPr dirty="0">
              <a:solidFill>
                <a:srgbClr val="FFFFFF"/>
              </a:solidFill>
              <a:latin typeface="Arial" panose="020B0604020202090204"/>
              <a:cs typeface="Arial" panose="020B0604020202090204"/>
            </a:endParaRPr>
          </a:p>
        </p:txBody>
      </p:sp>
      <p:sp>
        <p:nvSpPr>
          <p:cNvPr id="17" name="object 2"/>
          <p:cNvSpPr txBox="1">
            <a:spLocks noGrp="1"/>
          </p:cNvSpPr>
          <p:nvPr/>
        </p:nvSpPr>
        <p:spPr>
          <a:xfrm>
            <a:off x="579120" y="810895"/>
            <a:ext cx="4740275" cy="28956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sz="1800" spc="-130" dirty="0">
                <a:sym typeface="+mn-ea"/>
              </a:rPr>
              <a:t>--  </a:t>
            </a:r>
            <a:r>
              <a:rPr sz="1800" spc="-130" dirty="0">
                <a:sym typeface="+mn-ea"/>
              </a:rPr>
              <a:t>用于分布式算法的多节点模式</a:t>
            </a:r>
            <a:endParaRPr sz="1800" spc="-130" dirty="0">
              <a:sym typeface="+mn-ea"/>
            </a:endParaRPr>
          </a:p>
        </p:txBody>
      </p:sp>
      <p:sp>
        <p:nvSpPr>
          <p:cNvPr id="47" name="object 3"/>
          <p:cNvSpPr txBox="1"/>
          <p:nvPr/>
        </p:nvSpPr>
        <p:spPr>
          <a:xfrm>
            <a:off x="579388" y="1603071"/>
            <a:ext cx="2498090" cy="659130"/>
          </a:xfrm>
          <a:prstGeom prst="rect">
            <a:avLst/>
          </a:prstGeom>
        </p:spPr>
        <p:txBody>
          <a:bodyPr vert="horz" wrap="square" lIns="0" tIns="52704" rIns="0" bIns="0" rtlCol="0">
            <a:spAutoFit/>
          </a:bodyPr>
          <a:p>
            <a:pPr marL="379095" indent="-367030">
              <a:lnSpc>
                <a:spcPct val="100000"/>
              </a:lnSpc>
              <a:spcBef>
                <a:spcPts val="415"/>
              </a:spcBef>
              <a:buClr>
                <a:srgbClr val="CC44BD"/>
              </a:buClr>
              <a:buFont typeface="Arial" panose="020B0604020202090204"/>
              <a:buChar char="■"/>
              <a:tabLst>
                <a:tab pos="379095" algn="l"/>
                <a:tab pos="379730" algn="l"/>
              </a:tabLst>
            </a:pPr>
            <a:r>
              <a:rPr lang="en-US" sz="1800" spc="-10" dirty="0">
                <a:solidFill>
                  <a:srgbClr val="4B4956"/>
                </a:solidFill>
                <a:latin typeface="Noto Sans"/>
                <a:cs typeface="Noto Sans"/>
              </a:rPr>
              <a:t>Multi-node</a:t>
            </a:r>
            <a:endParaRPr lang="en-US" sz="1800" spc="-10" dirty="0">
              <a:solidFill>
                <a:srgbClr val="4B4956"/>
              </a:solidFill>
              <a:latin typeface="Noto Sans"/>
              <a:cs typeface="Noto Sans"/>
            </a:endParaRPr>
          </a:p>
          <a:p>
            <a:pPr marL="379095" indent="-367030">
              <a:lnSpc>
                <a:spcPct val="100000"/>
              </a:lnSpc>
              <a:spcBef>
                <a:spcPts val="415"/>
              </a:spcBef>
              <a:buClr>
                <a:srgbClr val="CC44BD"/>
              </a:buClr>
              <a:buFont typeface="Arial" panose="020B0604020202090204"/>
              <a:buChar char="■"/>
              <a:tabLst>
                <a:tab pos="379095" algn="l"/>
                <a:tab pos="379730" algn="l"/>
              </a:tabLst>
            </a:pPr>
            <a:r>
              <a:rPr lang="en-US" sz="1800" spc="-10" dirty="0">
                <a:solidFill>
                  <a:srgbClr val="4B4956"/>
                </a:solidFill>
                <a:latin typeface="Noto Sans"/>
                <a:cs typeface="Noto Sans"/>
              </a:rPr>
              <a:t>Multi-container</a:t>
            </a:r>
            <a:endParaRPr lang="en-US" sz="1800">
              <a:latin typeface="Noto Sans"/>
              <a:cs typeface="No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4980" y="1176655"/>
            <a:ext cx="6301740" cy="2961640"/>
          </a:xfrm>
          <a:prstGeom prst="rect">
            <a:avLst/>
          </a:prstGeom>
        </p:spPr>
        <p:txBody>
          <a:bodyPr vert="horz" wrap="square" lIns="0" tIns="52704" rIns="0" bIns="0" rtlCol="0">
            <a:spAutoFit/>
          </a:bodyPr>
          <a:lstStyle/>
          <a:p>
            <a:pPr marL="379095" indent="-367030">
              <a:lnSpc>
                <a:spcPct val="100000"/>
              </a:lnSpc>
              <a:spcBef>
                <a:spcPts val="415"/>
              </a:spcBef>
              <a:buClr>
                <a:srgbClr val="CC44BD"/>
              </a:buClr>
              <a:buFont typeface="Arial" panose="020B0604020202090204"/>
              <a:buChar char="■"/>
              <a:tabLst>
                <a:tab pos="379095" algn="l"/>
                <a:tab pos="379730" algn="l"/>
              </a:tabLst>
            </a:pPr>
            <a:r>
              <a:rPr lang="en-US" sz="1800">
                <a:latin typeface="Noto Sans"/>
                <a:cs typeface="Noto Sans"/>
              </a:rPr>
              <a:t>Prequisite</a:t>
            </a:r>
            <a:endParaRPr sz="1800">
              <a:latin typeface="Noto Sans"/>
              <a:cs typeface="Noto Sans"/>
            </a:endParaRPr>
          </a:p>
          <a:p>
            <a:pPr marL="431800">
              <a:lnSpc>
                <a:spcPct val="100000"/>
              </a:lnSpc>
              <a:spcBef>
                <a:spcPts val="315"/>
              </a:spcBef>
              <a:tabLst>
                <a:tab pos="835660" algn="l"/>
              </a:tabLst>
            </a:pPr>
            <a:r>
              <a:rPr sz="1400" dirty="0">
                <a:solidFill>
                  <a:srgbClr val="17C4CF"/>
                </a:solidFill>
                <a:latin typeface="Arial" panose="020B0604020202090204"/>
                <a:cs typeface="Arial" panose="020B0604020202090204"/>
                <a:sym typeface="+mn-ea"/>
              </a:rPr>
              <a:t>▲	</a:t>
            </a:r>
            <a:r>
              <a:rPr lang="en-US" sz="1400" spc="-15" dirty="0">
                <a:solidFill>
                  <a:srgbClr val="4B4956"/>
                </a:solidFill>
                <a:latin typeface="Noto Sans"/>
                <a:cs typeface="Noto Sans"/>
                <a:sym typeface="+mn-ea"/>
              </a:rPr>
              <a:t>Distributed System</a:t>
            </a:r>
            <a:endParaRPr lang="en-US" sz="1800" spc="-15" dirty="0">
              <a:solidFill>
                <a:srgbClr val="4B4956"/>
              </a:solidFill>
              <a:latin typeface="Noto Sans"/>
              <a:cs typeface="Noto Sans"/>
            </a:endParaRPr>
          </a:p>
          <a:p>
            <a:pPr marL="431800">
              <a:lnSpc>
                <a:spcPct val="100000"/>
              </a:lnSpc>
              <a:spcBef>
                <a:spcPts val="315"/>
              </a:spcBef>
              <a:tabLst>
                <a:tab pos="835660" algn="l"/>
              </a:tabLst>
            </a:pPr>
            <a:r>
              <a:rPr sz="1400" dirty="0">
                <a:solidFill>
                  <a:srgbClr val="17C4CF"/>
                </a:solidFill>
                <a:latin typeface="Arial" panose="020B0604020202090204"/>
                <a:cs typeface="Arial" panose="020B0604020202090204"/>
                <a:sym typeface="+mn-ea"/>
              </a:rPr>
              <a:t>▲	</a:t>
            </a:r>
            <a:r>
              <a:rPr lang="en-US" sz="1400" spc="-15" dirty="0">
                <a:solidFill>
                  <a:srgbClr val="4B4956"/>
                </a:solidFill>
                <a:latin typeface="Noto Sans"/>
                <a:cs typeface="Noto Sans"/>
                <a:sym typeface="+mn-ea"/>
              </a:rPr>
              <a:t>Container</a:t>
            </a:r>
            <a:endParaRPr sz="1800">
              <a:latin typeface="Noto Sans"/>
              <a:cs typeface="Noto Sans"/>
            </a:endParaRPr>
          </a:p>
          <a:p>
            <a:pPr marL="379095" indent="-367030">
              <a:lnSpc>
                <a:spcPct val="100000"/>
              </a:lnSpc>
              <a:spcBef>
                <a:spcPts val="315"/>
              </a:spcBef>
              <a:buClr>
                <a:srgbClr val="CC44BD"/>
              </a:buClr>
              <a:buFont typeface="Arial" panose="020B0604020202090204"/>
              <a:buChar char="■"/>
              <a:tabLst>
                <a:tab pos="379095" algn="l"/>
                <a:tab pos="379730" algn="l"/>
              </a:tabLst>
            </a:pPr>
            <a:r>
              <a:rPr lang="en-US" sz="1800">
                <a:latin typeface="Noto Sans"/>
                <a:cs typeface="Noto Sans"/>
              </a:rPr>
              <a:t>Three Design Patterns</a:t>
            </a:r>
            <a:endParaRPr sz="1800">
              <a:latin typeface="Noto Sans"/>
              <a:cs typeface="Noto Sans"/>
            </a:endParaRPr>
          </a:p>
          <a:p>
            <a:pPr marL="381635">
              <a:lnSpc>
                <a:spcPct val="100000"/>
              </a:lnSpc>
              <a:spcBef>
                <a:spcPts val="315"/>
              </a:spcBef>
              <a:tabLst>
                <a:tab pos="835660" algn="l"/>
              </a:tabLst>
            </a:pPr>
            <a:r>
              <a:rPr sz="1400" dirty="0">
                <a:solidFill>
                  <a:srgbClr val="17C4CF"/>
                </a:solidFill>
                <a:latin typeface="Arial" panose="020B0604020202090204"/>
                <a:cs typeface="Arial" panose="020B0604020202090204"/>
                <a:sym typeface="+mn-ea"/>
              </a:rPr>
              <a:t>▲	</a:t>
            </a:r>
            <a:r>
              <a:rPr sz="1400" dirty="0">
                <a:solidFill>
                  <a:srgbClr val="4B4956"/>
                </a:solidFill>
                <a:latin typeface="Noto Sans"/>
                <a:cs typeface="Noto Sans"/>
                <a:sym typeface="+mn-ea"/>
              </a:rPr>
              <a:t>Single-container management patterns</a:t>
            </a:r>
            <a:endParaRPr sz="1400" dirty="0">
              <a:solidFill>
                <a:srgbClr val="4B4956"/>
              </a:solidFill>
              <a:latin typeface="Noto Sans"/>
              <a:cs typeface="Noto Sans"/>
            </a:endParaRPr>
          </a:p>
          <a:p>
            <a:pPr marL="381635">
              <a:lnSpc>
                <a:spcPct val="100000"/>
              </a:lnSpc>
              <a:spcBef>
                <a:spcPts val="315"/>
              </a:spcBef>
              <a:tabLst>
                <a:tab pos="835660" algn="l"/>
              </a:tabLst>
            </a:pPr>
            <a:r>
              <a:rPr sz="1400" dirty="0">
                <a:solidFill>
                  <a:srgbClr val="17C4CF"/>
                </a:solidFill>
                <a:latin typeface="Arial" panose="020B0604020202090204"/>
                <a:cs typeface="Arial" panose="020B0604020202090204"/>
                <a:sym typeface="+mn-ea"/>
              </a:rPr>
              <a:t>▲	</a:t>
            </a:r>
            <a:r>
              <a:rPr sz="1400" dirty="0">
                <a:solidFill>
                  <a:srgbClr val="4B4956"/>
                </a:solidFill>
                <a:latin typeface="Noto Sans"/>
                <a:cs typeface="Noto Sans"/>
                <a:sym typeface="+mn-ea"/>
              </a:rPr>
              <a:t>Single-node, multi-container application patterns</a:t>
            </a:r>
            <a:endParaRPr sz="1400" dirty="0">
              <a:solidFill>
                <a:srgbClr val="4B4956"/>
              </a:solidFill>
              <a:latin typeface="Noto Sans"/>
              <a:cs typeface="Noto Sans"/>
              <a:sym typeface="+mn-ea"/>
            </a:endParaRPr>
          </a:p>
          <a:p>
            <a:pPr marL="381635">
              <a:lnSpc>
                <a:spcPct val="100000"/>
              </a:lnSpc>
              <a:spcBef>
                <a:spcPts val="315"/>
              </a:spcBef>
              <a:tabLst>
                <a:tab pos="835660" algn="l"/>
              </a:tabLst>
            </a:pPr>
            <a:r>
              <a:rPr sz="1400" dirty="0">
                <a:solidFill>
                  <a:srgbClr val="17C4CF"/>
                </a:solidFill>
                <a:latin typeface="Arial" panose="020B0604020202090204"/>
                <a:cs typeface="Arial" panose="020B0604020202090204"/>
                <a:sym typeface="+mn-ea"/>
              </a:rPr>
              <a:t>▲	</a:t>
            </a:r>
            <a:r>
              <a:rPr sz="1400" dirty="0">
                <a:solidFill>
                  <a:srgbClr val="4B4956"/>
                </a:solidFill>
                <a:latin typeface="Noto Sans"/>
                <a:cs typeface="Noto Sans"/>
                <a:sym typeface="+mn-ea"/>
              </a:rPr>
              <a:t>Multi-node application patterns</a:t>
            </a:r>
            <a:endParaRPr sz="1400" dirty="0">
              <a:solidFill>
                <a:srgbClr val="4B4956"/>
              </a:solidFill>
              <a:latin typeface="Noto Sans"/>
              <a:cs typeface="Noto Sans"/>
              <a:sym typeface="+mn-ea"/>
            </a:endParaRPr>
          </a:p>
          <a:p>
            <a:pPr marL="379095" indent="-367030">
              <a:lnSpc>
                <a:spcPct val="100000"/>
              </a:lnSpc>
              <a:spcBef>
                <a:spcPts val="415"/>
              </a:spcBef>
              <a:buClr>
                <a:srgbClr val="CC44BD"/>
              </a:buClr>
              <a:buFont typeface="Arial" panose="020B0604020202090204"/>
              <a:buChar char="■"/>
              <a:tabLst>
                <a:tab pos="379095" algn="l"/>
                <a:tab pos="379730" algn="l"/>
              </a:tabLst>
            </a:pPr>
            <a:r>
              <a:rPr lang="en-US" sz="1400">
                <a:latin typeface="Noto Sans"/>
                <a:cs typeface="Noto Sans"/>
                <a:sym typeface="+mn-ea"/>
              </a:rPr>
              <a:t>Related Work</a:t>
            </a:r>
            <a:endParaRPr sz="1400">
              <a:latin typeface="Noto Sans"/>
              <a:cs typeface="Noto Sans"/>
            </a:endParaRPr>
          </a:p>
          <a:p>
            <a:pPr marL="379095" indent="-367030">
              <a:lnSpc>
                <a:spcPct val="100000"/>
              </a:lnSpc>
              <a:spcBef>
                <a:spcPts val="315"/>
              </a:spcBef>
              <a:buClr>
                <a:srgbClr val="CC44BD"/>
              </a:buClr>
              <a:buFont typeface="Arial" panose="020B0604020202090204"/>
              <a:buChar char="■"/>
              <a:tabLst>
                <a:tab pos="379095" algn="l"/>
                <a:tab pos="379730" algn="l"/>
              </a:tabLst>
            </a:pPr>
            <a:r>
              <a:rPr lang="en-US" sz="1400" spc="-10" dirty="0">
                <a:latin typeface="Noto Sans"/>
                <a:cs typeface="Noto Sans"/>
                <a:sym typeface="+mn-ea"/>
              </a:rPr>
              <a:t>Conclusion &amp; Storming</a:t>
            </a:r>
            <a:endParaRPr sz="1400">
              <a:latin typeface="Noto Sans"/>
              <a:cs typeface="Noto Sans"/>
            </a:endParaRPr>
          </a:p>
          <a:p>
            <a:pPr marL="379095" indent="-367030">
              <a:lnSpc>
                <a:spcPct val="100000"/>
              </a:lnSpc>
              <a:spcBef>
                <a:spcPts val="315"/>
              </a:spcBef>
              <a:buClr>
                <a:srgbClr val="CC44BD"/>
              </a:buClr>
              <a:buFont typeface="Arial" panose="020B0604020202090204"/>
              <a:buChar char="■"/>
              <a:tabLst>
                <a:tab pos="379095" algn="l"/>
                <a:tab pos="379730" algn="l"/>
              </a:tabLst>
            </a:pPr>
            <a:r>
              <a:rPr lang="en-US" sz="1400" spc="-15" dirty="0">
                <a:latin typeface="Noto Sans"/>
                <a:cs typeface="Noto Sans"/>
                <a:sym typeface="+mn-ea"/>
              </a:rPr>
              <a:t>Reference</a:t>
            </a:r>
            <a:endParaRPr lang="en-US" sz="1400" spc="-15" dirty="0">
              <a:latin typeface="Noto Sans"/>
              <a:cs typeface="Noto Sans"/>
              <a:sym typeface="+mn-ea"/>
            </a:endParaRPr>
          </a:p>
          <a:p>
            <a:pPr marL="379095" indent="-367030">
              <a:lnSpc>
                <a:spcPct val="100000"/>
              </a:lnSpc>
              <a:spcBef>
                <a:spcPts val="315"/>
              </a:spcBef>
              <a:buClr>
                <a:srgbClr val="CC44BD"/>
              </a:buClr>
              <a:buFont typeface="Arial" panose="020B0604020202090204"/>
              <a:buChar char="■"/>
              <a:tabLst>
                <a:tab pos="379095" algn="l"/>
                <a:tab pos="379730" algn="l"/>
              </a:tabLst>
            </a:pPr>
            <a:r>
              <a:rPr lang="en-US" sz="1400" spc="-15" dirty="0">
                <a:latin typeface="Noto Sans"/>
                <a:cs typeface="Noto Sans"/>
                <a:sym typeface="+mn-ea"/>
              </a:rPr>
              <a:t>Q &amp; A</a:t>
            </a:r>
            <a:endParaRPr lang="en-US" sz="1800" spc="-15" dirty="0">
              <a:solidFill>
                <a:schemeClr val="tx1"/>
              </a:solidFill>
              <a:latin typeface="Noto Sans"/>
              <a:cs typeface="Noto Sans"/>
              <a:sym typeface="+mn-ea"/>
            </a:endParaRPr>
          </a:p>
        </p:txBody>
      </p:sp>
      <p:sp>
        <p:nvSpPr>
          <p:cNvPr id="4" name="object 2"/>
          <p:cNvSpPr txBox="1">
            <a:spLocks noGrp="1"/>
          </p:cNvSpPr>
          <p:nvPr/>
        </p:nvSpPr>
        <p:spPr>
          <a:xfrm>
            <a:off x="384724" y="503825"/>
            <a:ext cx="1184910" cy="45212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marL="12700">
              <a:lnSpc>
                <a:spcPct val="100000"/>
              </a:lnSpc>
              <a:spcBef>
                <a:spcPts val="100"/>
              </a:spcBef>
            </a:pPr>
            <a:r>
              <a:rPr spc="-195" dirty="0"/>
              <a:t>Agenda</a:t>
            </a:r>
            <a:endParaRPr spc="-195"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79120" y="1569085"/>
            <a:ext cx="4284345" cy="1598295"/>
          </a:xfrm>
          <a:prstGeom prst="rect">
            <a:avLst/>
          </a:prstGeom>
        </p:spPr>
        <p:txBody>
          <a:bodyPr vert="horz" wrap="square" lIns="0" tIns="52704" rIns="0" bIns="0" rtlCol="0">
            <a:spAutoFit/>
          </a:bodyPr>
          <a:lstStyle/>
          <a:p>
            <a:pPr marL="379095" indent="-367030">
              <a:lnSpc>
                <a:spcPct val="100000"/>
              </a:lnSpc>
              <a:spcBef>
                <a:spcPts val="415"/>
              </a:spcBef>
              <a:buClr>
                <a:srgbClr val="CC44BD"/>
              </a:buClr>
              <a:buFont typeface="Arial" panose="020B0604020202090204"/>
              <a:buChar char="■"/>
              <a:tabLst>
                <a:tab pos="379095" algn="l"/>
                <a:tab pos="379730" algn="l"/>
              </a:tabLst>
            </a:pPr>
            <a:r>
              <a:rPr lang="en-US" sz="1800">
                <a:solidFill>
                  <a:srgbClr val="43414E"/>
                </a:solidFill>
                <a:latin typeface="Noto Sans"/>
                <a:cs typeface="Noto Sans"/>
              </a:rPr>
              <a:t>Leader election containers group</a:t>
            </a:r>
            <a:endParaRPr lang="en-US" sz="1800">
              <a:solidFill>
                <a:srgbClr val="43414E"/>
              </a:solidFill>
              <a:latin typeface="Noto Sans"/>
              <a:cs typeface="Noto Sans"/>
            </a:endParaRPr>
          </a:p>
          <a:p>
            <a:pPr marL="381635">
              <a:lnSpc>
                <a:spcPct val="100000"/>
              </a:lnSpc>
              <a:spcBef>
                <a:spcPts val="315"/>
              </a:spcBef>
              <a:tabLst>
                <a:tab pos="835660" algn="l"/>
              </a:tabLst>
            </a:pPr>
            <a:r>
              <a:rPr dirty="0">
                <a:solidFill>
                  <a:srgbClr val="43414E"/>
                </a:solidFill>
                <a:latin typeface="Arial" panose="020B0604020202090204"/>
                <a:cs typeface="Arial" panose="020B0604020202090204"/>
                <a:sym typeface="+mn-ea"/>
              </a:rPr>
              <a:t>▲	</a:t>
            </a:r>
            <a:r>
              <a:rPr lang="en-US" spc="-35" dirty="0">
                <a:solidFill>
                  <a:srgbClr val="43414E"/>
                </a:solidFill>
                <a:latin typeface="Noto Sans"/>
                <a:cs typeface="Noto Sans"/>
                <a:sym typeface="+mn-ea"/>
              </a:rPr>
              <a:t>based on kinds of languages</a:t>
            </a:r>
            <a:endParaRPr lang="en-US" spc="-15" dirty="0">
              <a:solidFill>
                <a:srgbClr val="43414E"/>
              </a:solidFill>
              <a:latin typeface="Noto Sans"/>
              <a:cs typeface="Noto Sans"/>
              <a:sym typeface="+mn-ea"/>
            </a:endParaRPr>
          </a:p>
          <a:p>
            <a:pPr marL="381635">
              <a:lnSpc>
                <a:spcPct val="100000"/>
              </a:lnSpc>
              <a:spcBef>
                <a:spcPts val="315"/>
              </a:spcBef>
              <a:tabLst>
                <a:tab pos="835660" algn="l"/>
              </a:tabLst>
            </a:pPr>
            <a:endParaRPr sz="1800">
              <a:solidFill>
                <a:srgbClr val="43414E"/>
              </a:solidFill>
              <a:latin typeface="Noto Sans"/>
              <a:cs typeface="Noto Sans"/>
            </a:endParaRPr>
          </a:p>
          <a:p>
            <a:pPr marL="379095" indent="-367030">
              <a:lnSpc>
                <a:spcPct val="100000"/>
              </a:lnSpc>
              <a:spcBef>
                <a:spcPts val="315"/>
              </a:spcBef>
              <a:buClr>
                <a:srgbClr val="CC44BD"/>
              </a:buClr>
              <a:buFont typeface="Arial" panose="020B0604020202090204"/>
              <a:buChar char="■"/>
              <a:tabLst>
                <a:tab pos="379095" algn="l"/>
                <a:tab pos="379730" algn="l"/>
              </a:tabLst>
            </a:pPr>
            <a:r>
              <a:rPr lang="en-US" sz="1800">
                <a:solidFill>
                  <a:srgbClr val="43414E"/>
                </a:solidFill>
                <a:latin typeface="Noto Sans"/>
                <a:cs typeface="Noto Sans"/>
              </a:rPr>
              <a:t>Distributed system applications</a:t>
            </a:r>
            <a:endParaRPr sz="1800">
              <a:solidFill>
                <a:srgbClr val="43414E"/>
              </a:solidFill>
              <a:latin typeface="Noto Sans"/>
              <a:cs typeface="Noto Sans"/>
            </a:endParaRPr>
          </a:p>
          <a:p>
            <a:pPr marL="12065" indent="0">
              <a:lnSpc>
                <a:spcPct val="100000"/>
              </a:lnSpc>
              <a:spcBef>
                <a:spcPts val="315"/>
              </a:spcBef>
              <a:buClr>
                <a:srgbClr val="CC44BD"/>
              </a:buClr>
              <a:buFont typeface="Arial" panose="020B0604020202090204"/>
              <a:buNone/>
              <a:tabLst>
                <a:tab pos="379095" algn="l"/>
                <a:tab pos="379730" algn="l"/>
              </a:tabLst>
            </a:pPr>
            <a:r>
              <a:rPr lang="en-US" dirty="0">
                <a:solidFill>
                  <a:srgbClr val="43414E"/>
                </a:solidFill>
                <a:latin typeface="Arial" panose="020B0604020202090204"/>
                <a:cs typeface="Arial" panose="020B0604020202090204"/>
                <a:sym typeface="+mn-ea"/>
              </a:rPr>
              <a:t>	</a:t>
            </a:r>
            <a:r>
              <a:rPr dirty="0">
                <a:solidFill>
                  <a:srgbClr val="43414E"/>
                </a:solidFill>
                <a:latin typeface="Arial" panose="020B0604020202090204"/>
                <a:cs typeface="Arial" panose="020B0604020202090204"/>
                <a:sym typeface="+mn-ea"/>
              </a:rPr>
              <a:t>▲    </a:t>
            </a:r>
            <a:r>
              <a:rPr lang="en-US">
                <a:solidFill>
                  <a:srgbClr val="43414E"/>
                </a:solidFill>
                <a:latin typeface="Noto Sans"/>
                <a:cs typeface="Noto Sans"/>
                <a:sym typeface="+mn-ea"/>
              </a:rPr>
              <a:t>based on different languages</a:t>
            </a:r>
            <a:endParaRPr lang="en-US" sz="1800">
              <a:solidFill>
                <a:srgbClr val="43414E"/>
              </a:solidFill>
              <a:latin typeface="Noto Sans"/>
              <a:cs typeface="Noto Sans"/>
              <a:sym typeface="+mn-ea"/>
            </a:endParaRPr>
          </a:p>
        </p:txBody>
      </p:sp>
      <p:sp>
        <p:nvSpPr>
          <p:cNvPr id="6" name="object 2"/>
          <p:cNvSpPr txBox="1">
            <a:spLocks noGrp="1"/>
          </p:cNvSpPr>
          <p:nvPr/>
        </p:nvSpPr>
        <p:spPr>
          <a:xfrm>
            <a:off x="384810" y="351155"/>
            <a:ext cx="7847965" cy="44323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dirty="0">
                <a:latin typeface="Noto Sans"/>
                <a:cs typeface="Noto Sans"/>
                <a:sym typeface="+mn-ea"/>
              </a:rPr>
              <a:t>Leader election pattern</a:t>
            </a:r>
            <a:endParaRPr dirty="0">
              <a:latin typeface="Noto Sans"/>
              <a:cs typeface="Noto Sans"/>
              <a:sym typeface="+mn-ea"/>
            </a:endParaRPr>
          </a:p>
        </p:txBody>
      </p:sp>
      <p:sp>
        <p:nvSpPr>
          <p:cNvPr id="8" name="object 2"/>
          <p:cNvSpPr txBox="1">
            <a:spLocks noGrp="1"/>
          </p:cNvSpPr>
          <p:nvPr/>
        </p:nvSpPr>
        <p:spPr>
          <a:xfrm>
            <a:off x="579120" y="810895"/>
            <a:ext cx="4740275" cy="28956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sz="1800" spc="-130" dirty="0">
                <a:sym typeface="+mn-ea"/>
              </a:rPr>
              <a:t>--  </a:t>
            </a:r>
            <a:r>
              <a:rPr lang="zh-CN" sz="1800" spc="-130" dirty="0">
                <a:sym typeface="+mn-ea"/>
              </a:rPr>
              <a:t>领导选举</a:t>
            </a:r>
            <a:r>
              <a:rPr sz="1800" spc="-130" dirty="0">
                <a:sym typeface="+mn-ea"/>
              </a:rPr>
              <a:t>模式</a:t>
            </a:r>
            <a:endParaRPr sz="1800" spc="-130" dirty="0">
              <a:sym typeface="+mn-ea"/>
            </a:endParaRPr>
          </a:p>
        </p:txBody>
      </p:sp>
      <p:sp>
        <p:nvSpPr>
          <p:cNvPr id="14" name="object 2"/>
          <p:cNvSpPr txBox="1">
            <a:spLocks noGrp="1"/>
          </p:cNvSpPr>
          <p:nvPr/>
        </p:nvSpPr>
        <p:spPr>
          <a:xfrm>
            <a:off x="989965" y="4237355"/>
            <a:ext cx="6763385" cy="28956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sz="1800" spc="-130" dirty="0">
                <a:sym typeface="+mn-ea"/>
              </a:rPr>
              <a:t>- 这些领导选举容器可以构建一次，然后由开发人员重新使用简化的接口</a:t>
            </a:r>
            <a:endParaRPr lang="en-US" sz="1800" spc="-130" dirty="0">
              <a:sym typeface="+mn-ea"/>
            </a:endParaRPr>
          </a:p>
        </p:txBody>
      </p:sp>
      <p:pic>
        <p:nvPicPr>
          <p:cNvPr id="2" name="图片 1"/>
          <p:cNvPicPr>
            <a:picLocks noChangeAspect="1"/>
          </p:cNvPicPr>
          <p:nvPr/>
        </p:nvPicPr>
        <p:blipFill>
          <a:blip r:embed="rId1"/>
          <a:stretch>
            <a:fillRect/>
          </a:stretch>
        </p:blipFill>
        <p:spPr>
          <a:xfrm>
            <a:off x="4919980" y="1393190"/>
            <a:ext cx="4008120" cy="22555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4980" y="1329055"/>
            <a:ext cx="4410075" cy="2510155"/>
          </a:xfrm>
          <a:prstGeom prst="rect">
            <a:avLst/>
          </a:prstGeom>
        </p:spPr>
        <p:txBody>
          <a:bodyPr vert="horz" wrap="square" lIns="0" tIns="52704" rIns="0" bIns="0" rtlCol="0">
            <a:spAutoFit/>
          </a:bodyPr>
          <a:lstStyle/>
          <a:p>
            <a:pPr marL="379095" indent="-367030">
              <a:lnSpc>
                <a:spcPct val="100000"/>
              </a:lnSpc>
              <a:spcBef>
                <a:spcPts val="415"/>
              </a:spcBef>
              <a:buClr>
                <a:srgbClr val="CC44BD"/>
              </a:buClr>
              <a:buFont typeface="Arial" panose="020B0604020202090204"/>
              <a:buChar char="■"/>
              <a:tabLst>
                <a:tab pos="379095" algn="l"/>
                <a:tab pos="379730" algn="l"/>
              </a:tabLst>
            </a:pPr>
            <a:r>
              <a:rPr lang="en-US" sz="1800">
                <a:solidFill>
                  <a:srgbClr val="43414E"/>
                </a:solidFill>
                <a:latin typeface="Noto Sans"/>
                <a:cs typeface="Noto Sans"/>
              </a:rPr>
              <a:t>Work Coodinator Container</a:t>
            </a:r>
            <a:endParaRPr lang="en-US" sz="1800">
              <a:latin typeface="Noto Sans"/>
              <a:cs typeface="Noto Sans"/>
            </a:endParaRPr>
          </a:p>
          <a:p>
            <a:pPr marL="381635">
              <a:lnSpc>
                <a:spcPct val="100000"/>
              </a:lnSpc>
              <a:spcBef>
                <a:spcPts val="315"/>
              </a:spcBef>
              <a:tabLst>
                <a:tab pos="835660" algn="l"/>
              </a:tabLst>
            </a:pPr>
            <a:r>
              <a:rPr dirty="0">
                <a:solidFill>
                  <a:srgbClr val="17C4CF"/>
                </a:solidFill>
                <a:latin typeface="Arial" panose="020B0604020202090204"/>
                <a:cs typeface="Arial" panose="020B0604020202090204"/>
                <a:sym typeface="+mn-ea"/>
              </a:rPr>
              <a:t>▲	</a:t>
            </a:r>
            <a:r>
              <a:rPr lang="en-US" spc="-35" dirty="0">
                <a:solidFill>
                  <a:srgbClr val="4B4956"/>
                </a:solidFill>
                <a:latin typeface="Noto Sans"/>
                <a:cs typeface="Noto Sans"/>
                <a:sym typeface="+mn-ea"/>
              </a:rPr>
              <a:t>Pod</a:t>
            </a:r>
            <a:endParaRPr lang="en-US" spc="-35" dirty="0">
              <a:solidFill>
                <a:srgbClr val="4B4956"/>
              </a:solidFill>
              <a:latin typeface="Noto Sans"/>
              <a:cs typeface="Noto Sans"/>
              <a:sym typeface="+mn-ea"/>
            </a:endParaRPr>
          </a:p>
          <a:p>
            <a:pPr marL="381635">
              <a:lnSpc>
                <a:spcPct val="100000"/>
              </a:lnSpc>
              <a:spcBef>
                <a:spcPts val="315"/>
              </a:spcBef>
              <a:tabLst>
                <a:tab pos="835660" algn="l"/>
              </a:tabLst>
            </a:pPr>
            <a:r>
              <a:rPr lang="en-US" spc="-15" dirty="0">
                <a:solidFill>
                  <a:srgbClr val="4B4956"/>
                </a:solidFill>
                <a:latin typeface="Noto Sans"/>
                <a:cs typeface="Noto Sans"/>
                <a:sym typeface="+mn-ea"/>
              </a:rPr>
              <a:t>		     Work Execution Framework</a:t>
            </a:r>
            <a:endParaRPr lang="en-US" spc="-15" dirty="0">
              <a:solidFill>
                <a:srgbClr val="4B4956"/>
              </a:solidFill>
              <a:latin typeface="Noto Sans"/>
              <a:cs typeface="Noto Sans"/>
              <a:sym typeface="+mn-ea"/>
            </a:endParaRPr>
          </a:p>
          <a:p>
            <a:pPr marL="381635">
              <a:lnSpc>
                <a:spcPct val="100000"/>
              </a:lnSpc>
              <a:spcBef>
                <a:spcPts val="315"/>
              </a:spcBef>
              <a:tabLst>
                <a:tab pos="835660" algn="l"/>
              </a:tabLst>
            </a:pPr>
            <a:r>
              <a:rPr lang="en-US" spc="-15" dirty="0">
                <a:solidFill>
                  <a:srgbClr val="4B4956"/>
                </a:solidFill>
                <a:latin typeface="Noto Sans"/>
                <a:cs typeface="Noto Sans"/>
                <a:sym typeface="+mn-ea"/>
              </a:rPr>
              <a:t>		     User Supplied Implement </a:t>
            </a:r>
            <a:endParaRPr spc="-15" dirty="0">
              <a:solidFill>
                <a:srgbClr val="4B4956"/>
              </a:solidFill>
              <a:latin typeface="Noto Sans"/>
              <a:cs typeface="Noto Sans"/>
              <a:sym typeface="+mn-ea"/>
            </a:endParaRPr>
          </a:p>
          <a:p>
            <a:pPr marL="381635">
              <a:lnSpc>
                <a:spcPct val="100000"/>
              </a:lnSpc>
              <a:spcBef>
                <a:spcPts val="315"/>
              </a:spcBef>
              <a:tabLst>
                <a:tab pos="835660" algn="l"/>
              </a:tabLst>
            </a:pPr>
            <a:r>
              <a:rPr dirty="0">
                <a:solidFill>
                  <a:srgbClr val="17C4CF"/>
                </a:solidFill>
                <a:latin typeface="Arial" panose="020B0604020202090204"/>
                <a:cs typeface="Arial" panose="020B0604020202090204"/>
                <a:sym typeface="+mn-ea"/>
              </a:rPr>
              <a:t>▲	  </a:t>
            </a:r>
            <a:r>
              <a:rPr lang="en-US" spc="-35" dirty="0">
                <a:solidFill>
                  <a:srgbClr val="4B4956"/>
                </a:solidFill>
                <a:latin typeface="Noto Sans"/>
                <a:cs typeface="Noto Sans"/>
                <a:sym typeface="+mn-ea"/>
              </a:rPr>
              <a:t>...</a:t>
            </a:r>
            <a:endParaRPr spc="-15" dirty="0">
              <a:solidFill>
                <a:srgbClr val="4B4956"/>
              </a:solidFill>
              <a:latin typeface="Noto Sans"/>
              <a:cs typeface="Noto Sans"/>
              <a:sym typeface="+mn-ea"/>
            </a:endParaRPr>
          </a:p>
          <a:p>
            <a:pPr marL="381635">
              <a:lnSpc>
                <a:spcPct val="100000"/>
              </a:lnSpc>
              <a:spcBef>
                <a:spcPts val="315"/>
              </a:spcBef>
              <a:tabLst>
                <a:tab pos="835660" algn="l"/>
              </a:tabLst>
            </a:pPr>
            <a:r>
              <a:rPr dirty="0">
                <a:solidFill>
                  <a:srgbClr val="17C4CF"/>
                </a:solidFill>
                <a:latin typeface="Arial" panose="020B0604020202090204"/>
                <a:cs typeface="Arial" panose="020B0604020202090204"/>
                <a:sym typeface="+mn-ea"/>
              </a:rPr>
              <a:t>▲	</a:t>
            </a:r>
            <a:r>
              <a:rPr lang="en-US" spc="-35" dirty="0">
                <a:solidFill>
                  <a:srgbClr val="4B4956"/>
                </a:solidFill>
                <a:latin typeface="Noto Sans"/>
                <a:cs typeface="Noto Sans"/>
                <a:sym typeface="+mn-ea"/>
              </a:rPr>
              <a:t>Pod</a:t>
            </a:r>
            <a:endParaRPr sz="1800">
              <a:latin typeface="Noto Sans"/>
              <a:cs typeface="Noto Sans"/>
            </a:endParaRPr>
          </a:p>
          <a:p>
            <a:pPr marL="379095" indent="-367030">
              <a:lnSpc>
                <a:spcPct val="100000"/>
              </a:lnSpc>
              <a:spcBef>
                <a:spcPts val="315"/>
              </a:spcBef>
              <a:buClr>
                <a:srgbClr val="CC44BD"/>
              </a:buClr>
              <a:buFont typeface="Arial" panose="020B0604020202090204"/>
              <a:buChar char="■"/>
              <a:tabLst>
                <a:tab pos="379095" algn="l"/>
                <a:tab pos="379730" algn="l"/>
              </a:tabLst>
            </a:pPr>
            <a:r>
              <a:rPr lang="en-US" sz="1800">
                <a:solidFill>
                  <a:srgbClr val="43414E"/>
                </a:solidFill>
                <a:latin typeface="Noto Sans"/>
                <a:cs typeface="Noto Sans"/>
              </a:rPr>
              <a:t>Work Queue Persistence &amp; Bookkeeping</a:t>
            </a:r>
            <a:endParaRPr lang="en-US" sz="1800">
              <a:solidFill>
                <a:srgbClr val="43414E"/>
              </a:solidFill>
              <a:latin typeface="Noto Sans"/>
              <a:cs typeface="Noto Sans"/>
            </a:endParaRPr>
          </a:p>
        </p:txBody>
      </p:sp>
      <p:sp>
        <p:nvSpPr>
          <p:cNvPr id="6" name="object 2"/>
          <p:cNvSpPr txBox="1">
            <a:spLocks noGrp="1"/>
          </p:cNvSpPr>
          <p:nvPr/>
        </p:nvSpPr>
        <p:spPr>
          <a:xfrm>
            <a:off x="384810" y="351155"/>
            <a:ext cx="7847965" cy="44323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spc="-185" dirty="0">
                <a:latin typeface="Noto Sans"/>
                <a:cs typeface="Noto Sans"/>
                <a:sym typeface="+mn-ea"/>
              </a:rPr>
              <a:t>Work queue pattern</a:t>
            </a:r>
            <a:endParaRPr lang="en-US" spc="-185" dirty="0">
              <a:latin typeface="Noto Sans"/>
              <a:cs typeface="Noto Sans"/>
              <a:sym typeface="+mn-ea"/>
            </a:endParaRPr>
          </a:p>
        </p:txBody>
      </p:sp>
      <p:sp>
        <p:nvSpPr>
          <p:cNvPr id="8" name="object 2"/>
          <p:cNvSpPr txBox="1">
            <a:spLocks noGrp="1"/>
          </p:cNvSpPr>
          <p:nvPr/>
        </p:nvSpPr>
        <p:spPr>
          <a:xfrm>
            <a:off x="579120" y="810895"/>
            <a:ext cx="4740275" cy="28956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sz="1800" spc="-130" dirty="0">
                <a:sym typeface="+mn-ea"/>
              </a:rPr>
              <a:t>--  </a:t>
            </a:r>
            <a:r>
              <a:rPr lang="zh-CN" altLang="en-US" sz="1800" spc="-130" dirty="0">
                <a:sym typeface="+mn-ea"/>
              </a:rPr>
              <a:t>工作队列</a:t>
            </a:r>
            <a:r>
              <a:rPr sz="1800" spc="-130" dirty="0">
                <a:sym typeface="+mn-ea"/>
              </a:rPr>
              <a:t>模式</a:t>
            </a:r>
            <a:endParaRPr sz="1800" spc="-130" dirty="0">
              <a:sym typeface="+mn-ea"/>
            </a:endParaRPr>
          </a:p>
        </p:txBody>
      </p:sp>
      <p:sp>
        <p:nvSpPr>
          <p:cNvPr id="7" name="椭圆 6"/>
          <p:cNvSpPr/>
          <p:nvPr/>
        </p:nvSpPr>
        <p:spPr>
          <a:xfrm>
            <a:off x="1524000" y="2114550"/>
            <a:ext cx="76200" cy="76200"/>
          </a:xfrm>
          <a:prstGeom prst="ellipse">
            <a:avLst/>
          </a:prstGeom>
          <a:solidFill>
            <a:srgbClr val="FDAC2F"/>
          </a:solidFill>
          <a:ln>
            <a:solidFill>
              <a:srgbClr val="FDAC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椭圆 1"/>
          <p:cNvSpPr/>
          <p:nvPr/>
        </p:nvSpPr>
        <p:spPr>
          <a:xfrm>
            <a:off x="1524000" y="2423795"/>
            <a:ext cx="76200" cy="76200"/>
          </a:xfrm>
          <a:prstGeom prst="ellipse">
            <a:avLst/>
          </a:prstGeom>
          <a:solidFill>
            <a:srgbClr val="FDAC2F"/>
          </a:solidFill>
          <a:ln>
            <a:solidFill>
              <a:srgbClr val="FDAC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p:cNvPicPr>
            <a:picLocks noChangeAspect="1"/>
          </p:cNvPicPr>
          <p:nvPr/>
        </p:nvPicPr>
        <p:blipFill>
          <a:blip r:embed="rId1"/>
          <a:stretch>
            <a:fillRect/>
          </a:stretch>
        </p:blipFill>
        <p:spPr>
          <a:xfrm>
            <a:off x="4987925" y="514350"/>
            <a:ext cx="3728085" cy="3566160"/>
          </a:xfrm>
          <a:prstGeom prst="rect">
            <a:avLst/>
          </a:prstGeom>
        </p:spPr>
      </p:pic>
      <p:sp>
        <p:nvSpPr>
          <p:cNvPr id="14" name="object 2"/>
          <p:cNvSpPr txBox="1">
            <a:spLocks noGrp="1"/>
          </p:cNvSpPr>
          <p:nvPr/>
        </p:nvSpPr>
        <p:spPr>
          <a:xfrm>
            <a:off x="989965" y="4237355"/>
            <a:ext cx="6763385" cy="56642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gn="ctr">
              <a:lnSpc>
                <a:spcPct val="100000"/>
              </a:lnSpc>
              <a:spcBef>
                <a:spcPts val="100"/>
              </a:spcBef>
            </a:pPr>
            <a:r>
              <a:rPr lang="en-US" sz="1800" spc="-130" dirty="0">
                <a:sym typeface="+mn-ea"/>
              </a:rPr>
              <a:t>- 所有涉及开发完整工作队列的其他工作都可以由通用工作队列框架来处理，该框架可以在需要此类系统时重用</a:t>
            </a:r>
            <a:endParaRPr lang="en-US" sz="1800" spc="-130" dirty="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16255" y="1329055"/>
            <a:ext cx="4410075" cy="2868295"/>
          </a:xfrm>
          <a:prstGeom prst="rect">
            <a:avLst/>
          </a:prstGeom>
        </p:spPr>
        <p:txBody>
          <a:bodyPr vert="horz" wrap="square" lIns="0" tIns="52704" rIns="0" bIns="0" rtlCol="0">
            <a:spAutoFit/>
          </a:bodyPr>
          <a:lstStyle/>
          <a:p>
            <a:pPr marL="379095" indent="-367030">
              <a:lnSpc>
                <a:spcPct val="100000"/>
              </a:lnSpc>
              <a:spcBef>
                <a:spcPts val="415"/>
              </a:spcBef>
              <a:buClr>
                <a:srgbClr val="CC44BD"/>
              </a:buClr>
              <a:buFont typeface="Arial" panose="020B0604020202090204"/>
              <a:buChar char="■"/>
              <a:tabLst>
                <a:tab pos="379095" algn="l"/>
                <a:tab pos="379730" algn="l"/>
              </a:tabLst>
            </a:pPr>
            <a:r>
              <a:rPr lang="en-US" sz="1800">
                <a:latin typeface="Noto Sans"/>
                <a:cs typeface="Noto Sans"/>
              </a:rPr>
              <a:t>Root Container</a:t>
            </a:r>
            <a:endParaRPr lang="en-US" sz="1800">
              <a:latin typeface="Noto Sans"/>
              <a:cs typeface="Noto Sans"/>
            </a:endParaRPr>
          </a:p>
          <a:p>
            <a:pPr marL="381635">
              <a:lnSpc>
                <a:spcPct val="100000"/>
              </a:lnSpc>
              <a:spcBef>
                <a:spcPts val="315"/>
              </a:spcBef>
              <a:tabLst>
                <a:tab pos="835660" algn="l"/>
              </a:tabLst>
            </a:pPr>
            <a:r>
              <a:rPr dirty="0">
                <a:solidFill>
                  <a:srgbClr val="17C4CF"/>
                </a:solidFill>
                <a:latin typeface="Arial" panose="020B0604020202090204"/>
                <a:cs typeface="Arial" panose="020B0604020202090204"/>
                <a:sym typeface="+mn-ea"/>
              </a:rPr>
              <a:t>▲	</a:t>
            </a:r>
            <a:r>
              <a:rPr lang="en-US" spc="-35" dirty="0">
                <a:solidFill>
                  <a:srgbClr val="4B4956"/>
                </a:solidFill>
                <a:latin typeface="Noto Sans"/>
                <a:cs typeface="Noto Sans"/>
                <a:sym typeface="+mn-ea"/>
              </a:rPr>
              <a:t>Distribute requests</a:t>
            </a:r>
            <a:endParaRPr spc="-15" dirty="0">
              <a:solidFill>
                <a:srgbClr val="4B4956"/>
              </a:solidFill>
              <a:latin typeface="Noto Sans"/>
              <a:cs typeface="Noto Sans"/>
              <a:sym typeface="+mn-ea"/>
            </a:endParaRPr>
          </a:p>
          <a:p>
            <a:pPr marL="381635">
              <a:lnSpc>
                <a:spcPct val="100000"/>
              </a:lnSpc>
              <a:spcBef>
                <a:spcPts val="315"/>
              </a:spcBef>
              <a:tabLst>
                <a:tab pos="835660" algn="l"/>
              </a:tabLst>
            </a:pPr>
            <a:r>
              <a:rPr dirty="0">
                <a:solidFill>
                  <a:srgbClr val="17C4CF"/>
                </a:solidFill>
                <a:latin typeface="Arial" panose="020B0604020202090204"/>
                <a:cs typeface="Arial" panose="020B0604020202090204"/>
                <a:sym typeface="+mn-ea"/>
              </a:rPr>
              <a:t>▲	</a:t>
            </a:r>
            <a:r>
              <a:rPr lang="en-US" spc="-15" dirty="0">
                <a:solidFill>
                  <a:srgbClr val="4B4956"/>
                </a:solidFill>
                <a:latin typeface="Noto Sans"/>
                <a:cs typeface="Noto Sans"/>
                <a:sym typeface="+mn-ea"/>
              </a:rPr>
              <a:t>Collect requests</a:t>
            </a:r>
            <a:endParaRPr spc="-15" dirty="0">
              <a:solidFill>
                <a:srgbClr val="4B4956"/>
              </a:solidFill>
              <a:latin typeface="Noto Sans"/>
              <a:cs typeface="Noto Sans"/>
              <a:sym typeface="+mn-ea"/>
            </a:endParaRPr>
          </a:p>
          <a:p>
            <a:pPr marL="381635">
              <a:lnSpc>
                <a:spcPct val="100000"/>
              </a:lnSpc>
              <a:spcBef>
                <a:spcPts val="315"/>
              </a:spcBef>
              <a:tabLst>
                <a:tab pos="835660" algn="l"/>
              </a:tabLst>
            </a:pPr>
            <a:r>
              <a:rPr dirty="0">
                <a:solidFill>
                  <a:srgbClr val="17C4CF"/>
                </a:solidFill>
                <a:latin typeface="Arial" panose="020B0604020202090204"/>
                <a:cs typeface="Arial" panose="020B0604020202090204"/>
                <a:sym typeface="+mn-ea"/>
              </a:rPr>
              <a:t>▲</a:t>
            </a:r>
            <a:r>
              <a:rPr lang="en-US" dirty="0">
                <a:solidFill>
                  <a:srgbClr val="17C4CF"/>
                </a:solidFill>
                <a:latin typeface="Arial" panose="020B0604020202090204"/>
                <a:cs typeface="Arial" panose="020B0604020202090204"/>
                <a:sym typeface="+mn-ea"/>
              </a:rPr>
              <a:t>	</a:t>
            </a:r>
            <a:r>
              <a:rPr lang="en-US" spc="-15" dirty="0">
                <a:solidFill>
                  <a:srgbClr val="4B4956"/>
                </a:solidFill>
                <a:latin typeface="Noto Sans"/>
                <a:cs typeface="Noto Sans"/>
                <a:sym typeface="+mn-ea"/>
              </a:rPr>
              <a:t>Interact with client</a:t>
            </a:r>
            <a:endParaRPr sz="1800">
              <a:latin typeface="Noto Sans"/>
              <a:cs typeface="Noto Sans"/>
            </a:endParaRPr>
          </a:p>
          <a:p>
            <a:pPr marL="379095" indent="-367030">
              <a:lnSpc>
                <a:spcPct val="100000"/>
              </a:lnSpc>
              <a:spcBef>
                <a:spcPts val="315"/>
              </a:spcBef>
              <a:buClr>
                <a:srgbClr val="CC44BD"/>
              </a:buClr>
              <a:buFont typeface="Arial" panose="020B0604020202090204"/>
              <a:buChar char="■"/>
              <a:tabLst>
                <a:tab pos="379095" algn="l"/>
                <a:tab pos="379730" algn="l"/>
              </a:tabLst>
            </a:pPr>
            <a:r>
              <a:rPr lang="en-US" sz="1800">
                <a:latin typeface="Noto Sans"/>
                <a:cs typeface="Noto Sans"/>
              </a:rPr>
              <a:t>Node Containers</a:t>
            </a:r>
            <a:endParaRPr sz="1800">
              <a:latin typeface="Noto Sans"/>
              <a:cs typeface="Noto Sans"/>
            </a:endParaRPr>
          </a:p>
          <a:p>
            <a:pPr marL="12065" indent="0">
              <a:lnSpc>
                <a:spcPct val="100000"/>
              </a:lnSpc>
              <a:spcBef>
                <a:spcPts val="315"/>
              </a:spcBef>
              <a:buClr>
                <a:srgbClr val="CC44BD"/>
              </a:buClr>
              <a:buFont typeface="Arial" panose="020B0604020202090204"/>
              <a:buNone/>
              <a:tabLst>
                <a:tab pos="379095" algn="l"/>
                <a:tab pos="379730" algn="l"/>
              </a:tabLst>
            </a:pPr>
            <a:r>
              <a:rPr lang="en-US" dirty="0">
                <a:solidFill>
                  <a:srgbClr val="17C4CF"/>
                </a:solidFill>
                <a:latin typeface="Arial" panose="020B0604020202090204"/>
                <a:cs typeface="Arial" panose="020B0604020202090204"/>
                <a:sym typeface="+mn-ea"/>
              </a:rPr>
              <a:t>	</a:t>
            </a:r>
            <a:r>
              <a:rPr dirty="0">
                <a:solidFill>
                  <a:srgbClr val="17C4CF"/>
                </a:solidFill>
                <a:latin typeface="Arial" panose="020B0604020202090204"/>
                <a:cs typeface="Arial" panose="020B0604020202090204"/>
                <a:sym typeface="+mn-ea"/>
              </a:rPr>
              <a:t>▲    </a:t>
            </a:r>
            <a:r>
              <a:rPr lang="en-US" spc="-15" dirty="0">
                <a:solidFill>
                  <a:srgbClr val="4B4956"/>
                </a:solidFill>
                <a:latin typeface="Noto Sans"/>
                <a:cs typeface="Noto Sans"/>
                <a:sym typeface="+mn-ea"/>
              </a:rPr>
              <a:t>Compute &amp; return results</a:t>
            </a:r>
            <a:endParaRPr lang="en-US" spc="-15" dirty="0">
              <a:solidFill>
                <a:srgbClr val="4B4956"/>
              </a:solidFill>
              <a:latin typeface="Noto Sans"/>
              <a:cs typeface="Noto Sans"/>
              <a:sym typeface="+mn-ea"/>
            </a:endParaRPr>
          </a:p>
          <a:p>
            <a:pPr marL="379095" indent="-367030">
              <a:lnSpc>
                <a:spcPct val="100000"/>
              </a:lnSpc>
              <a:spcBef>
                <a:spcPts val="315"/>
              </a:spcBef>
              <a:buClr>
                <a:srgbClr val="CC44BD"/>
              </a:buClr>
              <a:buFont typeface="Arial" panose="020B0604020202090204"/>
              <a:buChar char="■"/>
              <a:tabLst>
                <a:tab pos="379095" algn="l"/>
                <a:tab pos="379730" algn="l"/>
              </a:tabLst>
            </a:pPr>
            <a:r>
              <a:rPr lang="en-US">
                <a:latin typeface="Noto Sans"/>
                <a:cs typeface="Noto Sans"/>
                <a:sym typeface="+mn-ea"/>
              </a:rPr>
              <a:t>Merge Container</a:t>
            </a:r>
            <a:endParaRPr lang="en-US" spc="-15" dirty="0">
              <a:solidFill>
                <a:srgbClr val="4B4956"/>
              </a:solidFill>
              <a:latin typeface="Noto Sans"/>
              <a:cs typeface="Noto Sans"/>
              <a:sym typeface="+mn-ea"/>
            </a:endParaRPr>
          </a:p>
          <a:p>
            <a:pPr marL="12065" indent="0">
              <a:lnSpc>
                <a:spcPct val="100000"/>
              </a:lnSpc>
              <a:spcBef>
                <a:spcPts val="315"/>
              </a:spcBef>
              <a:buClr>
                <a:srgbClr val="CC44BD"/>
              </a:buClr>
              <a:buFont typeface="Arial" panose="020B0604020202090204"/>
              <a:buNone/>
              <a:tabLst>
                <a:tab pos="379095" algn="l"/>
                <a:tab pos="379730" algn="l"/>
              </a:tabLst>
            </a:pPr>
            <a:r>
              <a:rPr lang="en-US" dirty="0">
                <a:solidFill>
                  <a:srgbClr val="17C4CF"/>
                </a:solidFill>
                <a:latin typeface="Arial" panose="020B0604020202090204"/>
                <a:cs typeface="Arial" panose="020B0604020202090204"/>
                <a:sym typeface="+mn-ea"/>
              </a:rPr>
              <a:t>	</a:t>
            </a:r>
            <a:r>
              <a:rPr dirty="0">
                <a:solidFill>
                  <a:srgbClr val="17C4CF"/>
                </a:solidFill>
                <a:latin typeface="Arial" panose="020B0604020202090204"/>
                <a:cs typeface="Arial" panose="020B0604020202090204"/>
                <a:sym typeface="+mn-ea"/>
              </a:rPr>
              <a:t>▲    </a:t>
            </a:r>
            <a:r>
              <a:rPr lang="en-US" spc="-15" dirty="0">
                <a:solidFill>
                  <a:srgbClr val="4B4956"/>
                </a:solidFill>
                <a:latin typeface="Noto Sans"/>
                <a:cs typeface="Noto Sans"/>
                <a:sym typeface="+mn-ea"/>
              </a:rPr>
              <a:t>Merge results, group responses</a:t>
            </a:r>
            <a:endParaRPr lang="en-US" spc="-15" dirty="0">
              <a:solidFill>
                <a:srgbClr val="4B4956"/>
              </a:solidFill>
              <a:latin typeface="Noto Sans"/>
              <a:cs typeface="Noto Sans"/>
              <a:sym typeface="+mn-ea"/>
            </a:endParaRPr>
          </a:p>
          <a:p>
            <a:pPr marL="12065" indent="0">
              <a:lnSpc>
                <a:spcPct val="100000"/>
              </a:lnSpc>
              <a:spcBef>
                <a:spcPts val="315"/>
              </a:spcBef>
              <a:buClr>
                <a:srgbClr val="CC44BD"/>
              </a:buClr>
              <a:buFont typeface="Arial" panose="020B0604020202090204"/>
              <a:buNone/>
              <a:tabLst>
                <a:tab pos="379095" algn="l"/>
                <a:tab pos="379730" algn="l"/>
              </a:tabLst>
            </a:pPr>
            <a:endParaRPr sz="1800">
              <a:latin typeface="Noto Sans"/>
              <a:cs typeface="Noto Sans"/>
            </a:endParaRPr>
          </a:p>
        </p:txBody>
      </p:sp>
      <p:sp>
        <p:nvSpPr>
          <p:cNvPr id="6" name="object 2"/>
          <p:cNvSpPr txBox="1">
            <a:spLocks noGrp="1"/>
          </p:cNvSpPr>
          <p:nvPr/>
        </p:nvSpPr>
        <p:spPr>
          <a:xfrm>
            <a:off x="384810" y="351155"/>
            <a:ext cx="7847965" cy="44323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dirty="0">
                <a:latin typeface="Noto Sans"/>
                <a:cs typeface="Noto Sans"/>
                <a:sym typeface="+mn-ea"/>
              </a:rPr>
              <a:t>Scatter/gather pattern</a:t>
            </a:r>
            <a:endParaRPr dirty="0">
              <a:latin typeface="Noto Sans"/>
              <a:cs typeface="Noto Sans"/>
              <a:sym typeface="+mn-ea"/>
            </a:endParaRPr>
          </a:p>
        </p:txBody>
      </p:sp>
      <p:sp>
        <p:nvSpPr>
          <p:cNvPr id="8" name="object 2"/>
          <p:cNvSpPr txBox="1">
            <a:spLocks noGrp="1"/>
          </p:cNvSpPr>
          <p:nvPr/>
        </p:nvSpPr>
        <p:spPr>
          <a:xfrm>
            <a:off x="579120" y="810895"/>
            <a:ext cx="4740275" cy="28956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sz="1800" spc="-130" dirty="0">
                <a:sym typeface="+mn-ea"/>
              </a:rPr>
              <a:t>--  </a:t>
            </a:r>
            <a:r>
              <a:rPr lang="zh-CN" altLang="en-US" sz="1800" spc="-130" dirty="0">
                <a:sym typeface="+mn-ea"/>
              </a:rPr>
              <a:t>分散</a:t>
            </a:r>
            <a:r>
              <a:rPr lang="en-US" altLang="zh-CN" sz="1800" spc="-130" dirty="0">
                <a:sym typeface="+mn-ea"/>
              </a:rPr>
              <a:t>/</a:t>
            </a:r>
            <a:r>
              <a:rPr lang="zh-CN" altLang="en-US" sz="1800" spc="-130" dirty="0">
                <a:sym typeface="+mn-ea"/>
              </a:rPr>
              <a:t>聚集</a:t>
            </a:r>
            <a:r>
              <a:rPr sz="1800" spc="-130" dirty="0">
                <a:sym typeface="+mn-ea"/>
              </a:rPr>
              <a:t>模式</a:t>
            </a:r>
            <a:endParaRPr sz="1800" spc="-130" dirty="0">
              <a:sym typeface="+mn-ea"/>
            </a:endParaRPr>
          </a:p>
        </p:txBody>
      </p:sp>
      <p:pic>
        <p:nvPicPr>
          <p:cNvPr id="4" name="图片 3"/>
          <p:cNvPicPr>
            <a:picLocks noChangeAspect="1"/>
          </p:cNvPicPr>
          <p:nvPr/>
        </p:nvPicPr>
        <p:blipFill>
          <a:blip r:embed="rId1"/>
          <a:stretch>
            <a:fillRect/>
          </a:stretch>
        </p:blipFill>
        <p:spPr>
          <a:xfrm>
            <a:off x="5063490" y="464820"/>
            <a:ext cx="3797935" cy="3596005"/>
          </a:xfrm>
          <a:prstGeom prst="rect">
            <a:avLst/>
          </a:prstGeom>
        </p:spPr>
      </p:pic>
      <p:sp>
        <p:nvSpPr>
          <p:cNvPr id="14" name="object 2"/>
          <p:cNvSpPr txBox="1">
            <a:spLocks noGrp="1"/>
          </p:cNvSpPr>
          <p:nvPr/>
        </p:nvSpPr>
        <p:spPr>
          <a:xfrm>
            <a:off x="989965" y="4237355"/>
            <a:ext cx="6763385" cy="56642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gn="ctr">
              <a:lnSpc>
                <a:spcPct val="100000"/>
              </a:lnSpc>
              <a:spcBef>
                <a:spcPts val="100"/>
              </a:spcBef>
            </a:pPr>
            <a:r>
              <a:rPr lang="en-US" sz="1800" spc="-130" dirty="0">
                <a:sym typeface="+mn-ea"/>
              </a:rPr>
              <a:t>- 通过提供实现这些相对简单的接口的容器，可以很容易地看到用户如何实现任意深度的分散/聚集系统</a:t>
            </a:r>
            <a:endParaRPr lang="en-US" sz="1800" spc="-130" dirty="0">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2062608"/>
            <a:ext cx="2971165" cy="566420"/>
          </a:xfrm>
          <a:prstGeom prst="rect">
            <a:avLst/>
          </a:prstGeom>
        </p:spPr>
        <p:txBody>
          <a:bodyPr vert="horz" wrap="square" lIns="0" tIns="12700" rIns="0" bIns="0" rtlCol="0">
            <a:spAutoFit/>
          </a:bodyPr>
          <a:lstStyle/>
          <a:p>
            <a:pPr marL="12700">
              <a:lnSpc>
                <a:spcPct val="100000"/>
              </a:lnSpc>
              <a:spcBef>
                <a:spcPts val="100"/>
              </a:spcBef>
            </a:pPr>
            <a:r>
              <a:rPr lang="en-US" sz="3600" b="0" dirty="0">
                <a:solidFill>
                  <a:srgbClr val="EBEBEB"/>
                </a:solidFill>
                <a:latin typeface="Arial" panose="020B0604020202090204"/>
                <a:cs typeface="Arial" panose="020B0604020202090204"/>
              </a:rPr>
              <a:t>Related Work</a:t>
            </a:r>
            <a:endParaRPr lang="en-US" sz="3600" b="0" dirty="0">
              <a:solidFill>
                <a:srgbClr val="EBEBEB"/>
              </a:solidFill>
              <a:latin typeface="Arial" panose="020B0604020202090204"/>
              <a:cs typeface="Arial" panose="020B060402020209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8" y="1176351"/>
            <a:ext cx="4942840" cy="1915795"/>
          </a:xfrm>
          <a:prstGeom prst="rect">
            <a:avLst/>
          </a:prstGeom>
        </p:spPr>
        <p:txBody>
          <a:bodyPr vert="horz" wrap="square" lIns="0" tIns="52704" rIns="0" bIns="0" rtlCol="0">
            <a:spAutoFit/>
          </a:bodyPr>
          <a:lstStyle/>
          <a:p>
            <a:pPr marL="379095" indent="-367030">
              <a:lnSpc>
                <a:spcPct val="100000"/>
              </a:lnSpc>
              <a:spcBef>
                <a:spcPts val="415"/>
              </a:spcBef>
              <a:buClr>
                <a:srgbClr val="CC44BD"/>
              </a:buClr>
              <a:buFont typeface="Arial" panose="020B0604020202090204"/>
              <a:buChar char="■"/>
              <a:tabLst>
                <a:tab pos="379095" algn="l"/>
                <a:tab pos="379730" algn="l"/>
              </a:tabLst>
            </a:pPr>
            <a:r>
              <a:rPr lang="zh-CN" sz="1800">
                <a:solidFill>
                  <a:srgbClr val="43414E"/>
                </a:solidFill>
                <a:latin typeface="Noto Sans"/>
                <a:cs typeface="Noto Sans"/>
              </a:rPr>
              <a:t>面向服务的体系结构 </a:t>
            </a:r>
            <a:r>
              <a:rPr lang="en-US" altLang="zh-CN" sz="1800">
                <a:solidFill>
                  <a:srgbClr val="43414E"/>
                </a:solidFill>
                <a:latin typeface="Noto Sans"/>
                <a:cs typeface="Noto Sans"/>
              </a:rPr>
              <a:t>SOA</a:t>
            </a:r>
            <a:endParaRPr sz="1800">
              <a:solidFill>
                <a:srgbClr val="43414E"/>
              </a:solidFill>
              <a:latin typeface="Noto Sans"/>
              <a:cs typeface="Noto Sans"/>
            </a:endParaRPr>
          </a:p>
          <a:p>
            <a:pPr marL="381635">
              <a:lnSpc>
                <a:spcPct val="100000"/>
              </a:lnSpc>
              <a:spcBef>
                <a:spcPts val="315"/>
              </a:spcBef>
              <a:tabLst>
                <a:tab pos="835660" algn="l"/>
              </a:tabLst>
            </a:pPr>
            <a:endParaRPr sz="1800">
              <a:solidFill>
                <a:srgbClr val="43414E"/>
              </a:solidFill>
              <a:latin typeface="Noto Sans"/>
              <a:cs typeface="Noto Sans"/>
            </a:endParaRPr>
          </a:p>
          <a:p>
            <a:pPr marL="379095" indent="-367030">
              <a:lnSpc>
                <a:spcPct val="100000"/>
              </a:lnSpc>
              <a:spcBef>
                <a:spcPts val="315"/>
              </a:spcBef>
              <a:buClr>
                <a:srgbClr val="CC44BD"/>
              </a:buClr>
              <a:buFont typeface="Arial" panose="020B0604020202090204"/>
              <a:buChar char="■"/>
              <a:tabLst>
                <a:tab pos="379095" algn="l"/>
                <a:tab pos="379730" algn="l"/>
              </a:tabLst>
            </a:pPr>
            <a:r>
              <a:rPr lang="zh-CN" sz="1800" spc="-25" dirty="0">
                <a:solidFill>
                  <a:srgbClr val="43414E"/>
                </a:solidFill>
                <a:latin typeface="Noto Sans"/>
                <a:cs typeface="Noto Sans"/>
              </a:rPr>
              <a:t>微服务架构 </a:t>
            </a:r>
            <a:r>
              <a:rPr lang="en-US" altLang="zh-CN" sz="1800" spc="-25" dirty="0">
                <a:solidFill>
                  <a:srgbClr val="43414E"/>
                </a:solidFill>
                <a:latin typeface="Noto Sans"/>
                <a:cs typeface="Noto Sans"/>
              </a:rPr>
              <a:t>Microservices</a:t>
            </a:r>
            <a:endParaRPr lang="en-US" altLang="zh-CN" sz="1800" spc="-25" dirty="0">
              <a:solidFill>
                <a:srgbClr val="43414E"/>
              </a:solidFill>
              <a:latin typeface="Noto Sans"/>
              <a:cs typeface="Noto Sans"/>
            </a:endParaRPr>
          </a:p>
          <a:p>
            <a:pPr marL="379095" indent="-367030">
              <a:lnSpc>
                <a:spcPct val="100000"/>
              </a:lnSpc>
              <a:spcBef>
                <a:spcPts val="315"/>
              </a:spcBef>
              <a:buClr>
                <a:srgbClr val="CC44BD"/>
              </a:buClr>
              <a:buFont typeface="Arial" panose="020B0604020202090204"/>
              <a:buChar char="■"/>
              <a:tabLst>
                <a:tab pos="379095" algn="l"/>
                <a:tab pos="379730" algn="l"/>
              </a:tabLst>
            </a:pPr>
            <a:endParaRPr lang="en-US" altLang="zh-CN" sz="1800" spc="-25" dirty="0">
              <a:solidFill>
                <a:srgbClr val="43414E"/>
              </a:solidFill>
              <a:latin typeface="Noto Sans"/>
              <a:cs typeface="Noto Sans"/>
            </a:endParaRPr>
          </a:p>
          <a:p>
            <a:pPr marL="379095" indent="-367030">
              <a:lnSpc>
                <a:spcPct val="100000"/>
              </a:lnSpc>
              <a:spcBef>
                <a:spcPts val="315"/>
              </a:spcBef>
              <a:buClr>
                <a:srgbClr val="CC44BD"/>
              </a:buClr>
              <a:buFont typeface="Arial" panose="020B0604020202090204"/>
              <a:buChar char="■"/>
              <a:tabLst>
                <a:tab pos="379095" algn="l"/>
                <a:tab pos="379730" algn="l"/>
              </a:tabLst>
            </a:pPr>
            <a:r>
              <a:rPr lang="zh-CN" sz="1800">
                <a:solidFill>
                  <a:srgbClr val="43414E"/>
                </a:solidFill>
                <a:latin typeface="Noto Sans"/>
                <a:cs typeface="Noto Sans"/>
              </a:rPr>
              <a:t>无服务器架构 </a:t>
            </a:r>
            <a:r>
              <a:rPr lang="en-US" altLang="zh-CN" sz="1800">
                <a:solidFill>
                  <a:srgbClr val="43414E"/>
                </a:solidFill>
                <a:latin typeface="Noto Sans"/>
                <a:cs typeface="Noto Sans"/>
              </a:rPr>
              <a:t>Serverless</a:t>
            </a:r>
            <a:endParaRPr sz="1800">
              <a:solidFill>
                <a:srgbClr val="43414E"/>
              </a:solidFill>
              <a:latin typeface="Noto Sans"/>
              <a:cs typeface="Noto Sans"/>
            </a:endParaRPr>
          </a:p>
          <a:p>
            <a:pPr marL="381635">
              <a:lnSpc>
                <a:spcPct val="100000"/>
              </a:lnSpc>
              <a:spcBef>
                <a:spcPts val="315"/>
              </a:spcBef>
              <a:tabLst>
                <a:tab pos="835660" algn="l"/>
              </a:tabLst>
            </a:pPr>
            <a:endParaRPr sz="1800">
              <a:solidFill>
                <a:srgbClr val="43414E"/>
              </a:solidFill>
              <a:latin typeface="Noto Sans"/>
              <a:cs typeface="Noto Sans"/>
            </a:endParaRPr>
          </a:p>
        </p:txBody>
      </p:sp>
      <p:sp>
        <p:nvSpPr>
          <p:cNvPr id="4" name="object 2"/>
          <p:cNvSpPr txBox="1">
            <a:spLocks noGrp="1"/>
          </p:cNvSpPr>
          <p:nvPr/>
        </p:nvSpPr>
        <p:spPr>
          <a:xfrm>
            <a:off x="384810" y="503555"/>
            <a:ext cx="2111375" cy="44323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spc="-110" dirty="0">
                <a:sym typeface="+mn-ea"/>
              </a:rPr>
              <a:t>Related Work</a:t>
            </a:r>
            <a:endParaRPr spc="-195"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810" y="2062480"/>
            <a:ext cx="4811395" cy="566420"/>
          </a:xfrm>
          <a:prstGeom prst="rect">
            <a:avLst/>
          </a:prstGeom>
        </p:spPr>
        <p:txBody>
          <a:bodyPr vert="horz" wrap="square" lIns="0" tIns="12700" rIns="0" bIns="0" rtlCol="0">
            <a:spAutoFit/>
          </a:bodyPr>
          <a:lstStyle/>
          <a:p>
            <a:pPr marL="12700">
              <a:lnSpc>
                <a:spcPct val="100000"/>
              </a:lnSpc>
              <a:spcBef>
                <a:spcPts val="100"/>
              </a:spcBef>
            </a:pPr>
            <a:r>
              <a:rPr lang="en-US" sz="3600" b="0" dirty="0">
                <a:solidFill>
                  <a:srgbClr val="EBEBEB"/>
                </a:solidFill>
                <a:latin typeface="Arial" panose="020B0604020202090204"/>
                <a:cs typeface="Arial" panose="020B0604020202090204"/>
              </a:rPr>
              <a:t>Conclusion &amp; Storming</a:t>
            </a:r>
            <a:endParaRPr lang="en-US" sz="3600" b="0" dirty="0">
              <a:solidFill>
                <a:srgbClr val="EBEBEB"/>
              </a:solidFill>
              <a:latin typeface="Arial" panose="020B0604020202090204"/>
              <a:cs typeface="Arial" panose="020B060402020209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4748530" cy="443230"/>
          </a:xfrm>
          <a:prstGeom prst="rect">
            <a:avLst/>
          </a:prstGeom>
        </p:spPr>
        <p:txBody>
          <a:bodyPr vert="horz" wrap="square" lIns="0" tIns="12700" rIns="0" bIns="0" rtlCol="0">
            <a:spAutoFit/>
          </a:bodyPr>
          <a:lstStyle/>
          <a:p>
            <a:pPr marL="12700">
              <a:lnSpc>
                <a:spcPct val="100000"/>
              </a:lnSpc>
              <a:spcBef>
                <a:spcPts val="100"/>
              </a:spcBef>
            </a:pPr>
            <a:r>
              <a:rPr lang="en-US" spc="-215" dirty="0"/>
              <a:t>Conclusion &amp; Storming</a:t>
            </a:r>
            <a:endParaRPr lang="en-US" spc="-120" dirty="0"/>
          </a:p>
        </p:txBody>
      </p:sp>
      <p:sp>
        <p:nvSpPr>
          <p:cNvPr id="3" name="object 3"/>
          <p:cNvSpPr txBox="1"/>
          <p:nvPr/>
        </p:nvSpPr>
        <p:spPr>
          <a:xfrm>
            <a:off x="475248" y="1201162"/>
            <a:ext cx="6222365" cy="2831465"/>
          </a:xfrm>
          <a:prstGeom prst="rect">
            <a:avLst/>
          </a:prstGeom>
        </p:spPr>
        <p:txBody>
          <a:bodyPr vert="horz" wrap="square" lIns="0" tIns="123190" rIns="0" bIns="0" rtlCol="0">
            <a:spAutoFit/>
          </a:bodyPr>
          <a:lstStyle/>
          <a:p>
            <a:pPr marL="379095" indent="-367030">
              <a:lnSpc>
                <a:spcPct val="100000"/>
              </a:lnSpc>
              <a:spcBef>
                <a:spcPts val="970"/>
              </a:spcBef>
              <a:buClr>
                <a:srgbClr val="CC44BD"/>
              </a:buClr>
              <a:buFont typeface="Arial" panose="020B0604020202090204"/>
              <a:buChar char="■"/>
              <a:tabLst>
                <a:tab pos="379095" algn="l"/>
                <a:tab pos="379730" algn="l"/>
              </a:tabLst>
            </a:pPr>
            <a:r>
              <a:rPr lang="en-US" sz="1800">
                <a:latin typeface="Noto Sans"/>
                <a:cs typeface="Noto Sans"/>
              </a:rPr>
              <a:t>Much as OOP, advantages are supplied</a:t>
            </a:r>
            <a:endParaRPr sz="1800">
              <a:latin typeface="Noto Sans"/>
              <a:cs typeface="Noto Sans"/>
            </a:endParaRPr>
          </a:p>
          <a:p>
            <a:pPr marL="406400">
              <a:lnSpc>
                <a:spcPct val="100000"/>
              </a:lnSpc>
              <a:spcBef>
                <a:spcPts val="770"/>
              </a:spcBef>
              <a:tabLst>
                <a:tab pos="835660" algn="l"/>
              </a:tabLst>
            </a:pPr>
            <a:r>
              <a:rPr sz="1600" dirty="0">
                <a:solidFill>
                  <a:srgbClr val="17C4CF"/>
                </a:solidFill>
                <a:latin typeface="Arial" panose="020B0604020202090204"/>
                <a:cs typeface="Arial" panose="020B0604020202090204"/>
              </a:rPr>
              <a:t>▲	</a:t>
            </a:r>
            <a:r>
              <a:rPr lang="en-US" sz="1600" spc="-20" dirty="0">
                <a:solidFill>
                  <a:srgbClr val="4B4956"/>
                </a:solidFill>
                <a:latin typeface="Noto Sans"/>
                <a:cs typeface="Noto Sans"/>
              </a:rPr>
              <a:t>Divide tasks</a:t>
            </a:r>
            <a:endParaRPr lang="en-US" sz="1600" spc="-20" dirty="0">
              <a:solidFill>
                <a:srgbClr val="4B4956"/>
              </a:solidFill>
              <a:latin typeface="Noto Sans"/>
              <a:cs typeface="Noto Sans"/>
            </a:endParaRPr>
          </a:p>
          <a:p>
            <a:pPr marL="406400">
              <a:lnSpc>
                <a:spcPct val="100000"/>
              </a:lnSpc>
              <a:spcBef>
                <a:spcPts val="770"/>
              </a:spcBef>
              <a:tabLst>
                <a:tab pos="835660" algn="l"/>
              </a:tabLst>
            </a:pPr>
            <a:r>
              <a:rPr sz="1600" dirty="0">
                <a:solidFill>
                  <a:srgbClr val="17C4CF"/>
                </a:solidFill>
                <a:latin typeface="Arial" panose="020B0604020202090204"/>
                <a:cs typeface="Arial" panose="020B0604020202090204"/>
                <a:sym typeface="+mn-ea"/>
              </a:rPr>
              <a:t>▲	</a:t>
            </a:r>
            <a:r>
              <a:rPr lang="en-US" sz="1600" spc="-20" dirty="0">
                <a:solidFill>
                  <a:srgbClr val="4B4956"/>
                </a:solidFill>
                <a:latin typeface="Noto Sans"/>
                <a:cs typeface="Noto Sans"/>
                <a:sym typeface="+mn-ea"/>
              </a:rPr>
              <a:t>Reuse components</a:t>
            </a:r>
            <a:endParaRPr sz="1600">
              <a:latin typeface="Noto Sans"/>
              <a:cs typeface="Noto Sans"/>
            </a:endParaRPr>
          </a:p>
          <a:p>
            <a:pPr marL="379095" indent="-367030">
              <a:lnSpc>
                <a:spcPct val="100000"/>
              </a:lnSpc>
              <a:spcBef>
                <a:spcPts val="700"/>
              </a:spcBef>
              <a:buClr>
                <a:srgbClr val="CC44BD"/>
              </a:buClr>
              <a:buFont typeface="Arial" panose="020B0604020202090204"/>
              <a:buChar char="■"/>
              <a:tabLst>
                <a:tab pos="379095" algn="l"/>
                <a:tab pos="379730" algn="l"/>
              </a:tabLst>
            </a:pPr>
            <a:r>
              <a:rPr lang="en-US" sz="1800" spc="-15" dirty="0">
                <a:solidFill>
                  <a:srgbClr val="4B4956"/>
                </a:solidFill>
                <a:latin typeface="Noto Sans"/>
                <a:cs typeface="Noto Sans"/>
              </a:rPr>
              <a:t>Independent upgrade or degrade</a:t>
            </a:r>
            <a:endParaRPr lang="en-US" sz="1800" spc="-15" dirty="0">
              <a:solidFill>
                <a:srgbClr val="4B4956"/>
              </a:solidFill>
              <a:latin typeface="Noto Sans"/>
              <a:cs typeface="Noto Sans"/>
            </a:endParaRPr>
          </a:p>
          <a:p>
            <a:pPr marL="12065" indent="0">
              <a:lnSpc>
                <a:spcPct val="100000"/>
              </a:lnSpc>
              <a:spcBef>
                <a:spcPts val="700"/>
              </a:spcBef>
              <a:buClr>
                <a:srgbClr val="CC44BD"/>
              </a:buClr>
              <a:buFont typeface="Arial" panose="020B0604020202090204"/>
              <a:buNone/>
              <a:tabLst>
                <a:tab pos="379095" algn="l"/>
                <a:tab pos="379730" algn="l"/>
              </a:tabLst>
            </a:pPr>
            <a:r>
              <a:rPr lang="en-US" dirty="0">
                <a:solidFill>
                  <a:srgbClr val="17C4CF"/>
                </a:solidFill>
                <a:latin typeface="Arial" panose="020B0604020202090204"/>
                <a:cs typeface="Arial" panose="020B0604020202090204"/>
                <a:sym typeface="+mn-ea"/>
              </a:rPr>
              <a:t>	</a:t>
            </a:r>
            <a:r>
              <a:rPr lang="en-US" sz="1600" dirty="0">
                <a:solidFill>
                  <a:srgbClr val="17C4CF"/>
                </a:solidFill>
                <a:latin typeface="Arial" panose="020B0604020202090204"/>
                <a:cs typeface="Arial" panose="020B0604020202090204"/>
                <a:sym typeface="+mn-ea"/>
              </a:rPr>
              <a:t> </a:t>
            </a:r>
            <a:r>
              <a:rPr sz="1600" dirty="0">
                <a:solidFill>
                  <a:srgbClr val="17C4CF"/>
                </a:solidFill>
                <a:latin typeface="Arial" panose="020B0604020202090204"/>
                <a:cs typeface="Arial" panose="020B0604020202090204"/>
                <a:sym typeface="+mn-ea"/>
              </a:rPr>
              <a:t>▲    </a:t>
            </a:r>
            <a:r>
              <a:rPr lang="en-US" sz="1600" spc="-10" dirty="0">
                <a:solidFill>
                  <a:srgbClr val="4B4956"/>
                </a:solidFill>
                <a:latin typeface="Noto Sans"/>
                <a:cs typeface="Noto Sans"/>
              </a:rPr>
              <a:t>Code by different languages</a:t>
            </a:r>
            <a:endParaRPr lang="en-US" sz="1600" spc="-10" dirty="0">
              <a:solidFill>
                <a:srgbClr val="4B4956"/>
              </a:solidFill>
              <a:latin typeface="Noto Sans"/>
              <a:cs typeface="Noto Sans"/>
            </a:endParaRPr>
          </a:p>
          <a:p>
            <a:pPr marL="379095" indent="-367030">
              <a:lnSpc>
                <a:spcPct val="100000"/>
              </a:lnSpc>
              <a:spcBef>
                <a:spcPts val="700"/>
              </a:spcBef>
              <a:buClr>
                <a:srgbClr val="CC44BD"/>
              </a:buClr>
              <a:buFont typeface="Arial" panose="020B0604020202090204"/>
              <a:buChar char="■"/>
              <a:tabLst>
                <a:tab pos="379095" algn="l"/>
                <a:tab pos="379730" algn="l"/>
              </a:tabLst>
            </a:pPr>
            <a:r>
              <a:rPr lang="en-US" sz="1600" spc="-15" dirty="0">
                <a:solidFill>
                  <a:srgbClr val="4B4956"/>
                </a:solidFill>
                <a:latin typeface="Noto Sans"/>
                <a:cs typeface="Noto Sans"/>
                <a:sym typeface="+mn-ea"/>
              </a:rPr>
              <a:t>More standardized &amp; normalized</a:t>
            </a:r>
            <a:endParaRPr lang="en-US" sz="1600" spc="-15" dirty="0">
              <a:solidFill>
                <a:srgbClr val="4B4956"/>
              </a:solidFill>
              <a:latin typeface="Noto Sans"/>
              <a:cs typeface="Noto Sans"/>
              <a:sym typeface="+mn-ea"/>
            </a:endParaRPr>
          </a:p>
          <a:p>
            <a:pPr marL="12065" indent="0">
              <a:lnSpc>
                <a:spcPct val="100000"/>
              </a:lnSpc>
              <a:spcBef>
                <a:spcPts val="700"/>
              </a:spcBef>
              <a:buClr>
                <a:srgbClr val="CC44BD"/>
              </a:buClr>
              <a:buFont typeface="Arial" panose="020B0604020202090204"/>
              <a:buNone/>
              <a:tabLst>
                <a:tab pos="379095" algn="l"/>
                <a:tab pos="379730" algn="l"/>
              </a:tabLst>
            </a:pPr>
            <a:r>
              <a:rPr lang="en-US" sz="1600" dirty="0">
                <a:solidFill>
                  <a:srgbClr val="17C4CF"/>
                </a:solidFill>
                <a:latin typeface="Arial" panose="020B0604020202090204"/>
                <a:cs typeface="Arial" panose="020B0604020202090204"/>
                <a:sym typeface="+mn-ea"/>
              </a:rPr>
              <a:t>	 </a:t>
            </a:r>
            <a:r>
              <a:rPr sz="1600" dirty="0">
                <a:solidFill>
                  <a:srgbClr val="17C4CF"/>
                </a:solidFill>
                <a:latin typeface="Arial" panose="020B0604020202090204"/>
                <a:cs typeface="Arial" panose="020B0604020202090204"/>
                <a:sym typeface="+mn-ea"/>
              </a:rPr>
              <a:t>▲    </a:t>
            </a:r>
            <a:r>
              <a:rPr lang="en-US" sz="1600" spc="-10" dirty="0">
                <a:solidFill>
                  <a:srgbClr val="4B4956"/>
                </a:solidFill>
                <a:latin typeface="Noto Sans"/>
                <a:cs typeface="Noto Sans"/>
                <a:sym typeface="+mn-ea"/>
              </a:rPr>
              <a:t>Main theme of industrialisation</a:t>
            </a:r>
            <a:endParaRPr lang="en-US" sz="1600" spc="-10" dirty="0">
              <a:solidFill>
                <a:srgbClr val="4B4956"/>
              </a:solidFill>
              <a:latin typeface="Noto Sans"/>
              <a:cs typeface="Noto Sans"/>
              <a:sym typeface="+mn-ea"/>
            </a:endParaRPr>
          </a:p>
          <a:p>
            <a:pPr marL="12065" indent="0">
              <a:lnSpc>
                <a:spcPct val="100000"/>
              </a:lnSpc>
              <a:spcBef>
                <a:spcPts val="700"/>
              </a:spcBef>
              <a:buClr>
                <a:srgbClr val="CC44BD"/>
              </a:buClr>
              <a:buFont typeface="Arial" panose="020B0604020202090204"/>
              <a:buNone/>
              <a:tabLst>
                <a:tab pos="379095" algn="l"/>
                <a:tab pos="379730" algn="l"/>
              </a:tabLst>
            </a:pPr>
            <a:endParaRPr lang="en-US" sz="1600">
              <a:latin typeface="Noto Sans"/>
              <a:cs typeface="Noto Sans"/>
            </a:endParaRPr>
          </a:p>
        </p:txBody>
      </p:sp>
      <p:sp>
        <p:nvSpPr>
          <p:cNvPr id="4" name="object 4"/>
          <p:cNvSpPr/>
          <p:nvPr/>
        </p:nvSpPr>
        <p:spPr>
          <a:xfrm>
            <a:off x="7361210" y="568441"/>
            <a:ext cx="1579746" cy="1332911"/>
          </a:xfrm>
          <a:prstGeom prst="rect">
            <a:avLst/>
          </a:prstGeom>
          <a:blipFill>
            <a:blip r:embed="rId1" cstate="print"/>
            <a:stretch>
              <a:fillRect/>
            </a:stretch>
          </a:blipFill>
        </p:spPr>
        <p:txBody>
          <a:bodyPr wrap="square" lIns="0" tIns="0" rIns="0" bIns="0" rtlCol="0"/>
          <a:lstStyle/>
          <a:p/>
        </p:txBody>
      </p:sp>
      <p:sp>
        <p:nvSpPr>
          <p:cNvPr id="14" name="object 2"/>
          <p:cNvSpPr txBox="1">
            <a:spLocks noGrp="1"/>
          </p:cNvSpPr>
          <p:nvPr/>
        </p:nvSpPr>
        <p:spPr>
          <a:xfrm>
            <a:off x="989965" y="4237355"/>
            <a:ext cx="6763385" cy="28956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sz="1800" spc="-130" dirty="0">
                <a:sym typeface="+mn-ea"/>
              </a:rPr>
              <a:t>- It will be more and more popular!!!</a:t>
            </a:r>
            <a:endParaRPr lang="en-US" sz="1800" spc="-130" dirty="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2062608"/>
            <a:ext cx="2971165" cy="566420"/>
          </a:xfrm>
          <a:prstGeom prst="rect">
            <a:avLst/>
          </a:prstGeom>
        </p:spPr>
        <p:txBody>
          <a:bodyPr vert="horz" wrap="square" lIns="0" tIns="12700" rIns="0" bIns="0" rtlCol="0">
            <a:spAutoFit/>
          </a:bodyPr>
          <a:lstStyle/>
          <a:p>
            <a:pPr marL="12700">
              <a:lnSpc>
                <a:spcPct val="100000"/>
              </a:lnSpc>
              <a:spcBef>
                <a:spcPts val="100"/>
              </a:spcBef>
            </a:pPr>
            <a:r>
              <a:rPr lang="en-US" sz="3600" b="0" dirty="0">
                <a:solidFill>
                  <a:srgbClr val="EBEBEB"/>
                </a:solidFill>
                <a:latin typeface="Arial" panose="020B0604020202090204"/>
                <a:cs typeface="Arial" panose="020B0604020202090204"/>
              </a:rPr>
              <a:t>References</a:t>
            </a:r>
            <a:endParaRPr lang="en-US" sz="3600" b="0" dirty="0">
              <a:solidFill>
                <a:srgbClr val="EBEBEB"/>
              </a:solidFill>
              <a:latin typeface="Arial" panose="020B0604020202090204"/>
              <a:cs typeface="Arial" panose="020B060402020209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8" y="1176351"/>
            <a:ext cx="4942840" cy="2586990"/>
          </a:xfrm>
          <a:prstGeom prst="rect">
            <a:avLst/>
          </a:prstGeom>
        </p:spPr>
        <p:txBody>
          <a:bodyPr vert="horz" wrap="square" lIns="0" tIns="52704" rIns="0" bIns="0" rtlCol="0">
            <a:spAutoFit/>
          </a:bodyPr>
          <a:lstStyle/>
          <a:p>
            <a:pPr marL="379095" indent="-367030">
              <a:lnSpc>
                <a:spcPct val="100000"/>
              </a:lnSpc>
              <a:spcBef>
                <a:spcPts val="415"/>
              </a:spcBef>
              <a:buClr>
                <a:srgbClr val="CC44BD"/>
              </a:buClr>
              <a:buFont typeface="Arial" panose="020B0604020202090204"/>
              <a:buChar char="■"/>
              <a:tabLst>
                <a:tab pos="379095" algn="l"/>
                <a:tab pos="379730" algn="l"/>
              </a:tabLst>
            </a:pPr>
            <a:r>
              <a:rPr sz="1800">
                <a:solidFill>
                  <a:srgbClr val="43414E"/>
                </a:solidFill>
                <a:latin typeface="Noto Sans"/>
                <a:cs typeface="Noto Sans"/>
              </a:rPr>
              <a:t>[1] </a:t>
            </a:r>
            <a:r>
              <a:rPr sz="1800">
                <a:solidFill>
                  <a:srgbClr val="43414E"/>
                </a:solidFill>
                <a:latin typeface="Noto Sans"/>
                <a:cs typeface="Noto Sans"/>
                <a:hlinkClick r:id="rId1" action="ppaction://hlinkfile"/>
              </a:rPr>
              <a:t>用大白话聊聊分布式系统</a:t>
            </a:r>
            <a:endParaRPr sz="1800">
              <a:solidFill>
                <a:srgbClr val="43414E"/>
              </a:solidFill>
              <a:latin typeface="Noto Sans"/>
              <a:cs typeface="Noto Sans"/>
            </a:endParaRPr>
          </a:p>
          <a:p>
            <a:pPr marL="379095" indent="-367030">
              <a:lnSpc>
                <a:spcPct val="100000"/>
              </a:lnSpc>
              <a:spcBef>
                <a:spcPts val="415"/>
              </a:spcBef>
              <a:buClr>
                <a:srgbClr val="CC44BD"/>
              </a:buClr>
              <a:buFont typeface="Arial" panose="020B0604020202090204"/>
              <a:buChar char="■"/>
              <a:tabLst>
                <a:tab pos="379095" algn="l"/>
                <a:tab pos="379730" algn="l"/>
              </a:tabLst>
            </a:pPr>
            <a:r>
              <a:rPr sz="1800">
                <a:solidFill>
                  <a:srgbClr val="43414E"/>
                </a:solidFill>
                <a:latin typeface="Noto Sans"/>
                <a:cs typeface="Noto Sans"/>
              </a:rPr>
              <a:t>[2] </a:t>
            </a:r>
            <a:r>
              <a:rPr sz="1800">
                <a:solidFill>
                  <a:srgbClr val="43414E"/>
                </a:solidFill>
                <a:latin typeface="Noto Sans"/>
                <a:cs typeface="Noto Sans"/>
                <a:hlinkClick r:id="rId2" action="ppaction://hlinkfile"/>
              </a:rPr>
              <a:t>大家都在说的分布式系统到底是什么？</a:t>
            </a:r>
            <a:endParaRPr sz="1800">
              <a:solidFill>
                <a:srgbClr val="43414E"/>
              </a:solidFill>
              <a:latin typeface="Noto Sans"/>
              <a:cs typeface="Noto Sans"/>
            </a:endParaRPr>
          </a:p>
          <a:p>
            <a:pPr marL="379095" indent="-367030">
              <a:lnSpc>
                <a:spcPct val="100000"/>
              </a:lnSpc>
              <a:spcBef>
                <a:spcPts val="415"/>
              </a:spcBef>
              <a:buClr>
                <a:srgbClr val="CC44BD"/>
              </a:buClr>
              <a:buFont typeface="Arial" panose="020B0604020202090204"/>
              <a:buChar char="■"/>
              <a:tabLst>
                <a:tab pos="379095" algn="l"/>
                <a:tab pos="379730" algn="l"/>
              </a:tabLst>
            </a:pPr>
            <a:r>
              <a:rPr sz="1800">
                <a:solidFill>
                  <a:srgbClr val="43414E"/>
                </a:solidFill>
                <a:latin typeface="Noto Sans"/>
                <a:cs typeface="Noto Sans"/>
              </a:rPr>
              <a:t>[3] </a:t>
            </a:r>
            <a:r>
              <a:rPr sz="1800">
                <a:solidFill>
                  <a:srgbClr val="43414E"/>
                </a:solidFill>
                <a:latin typeface="Noto Sans"/>
                <a:cs typeface="Noto Sans"/>
                <a:hlinkClick r:id="rId3" action="ppaction://hlinkfile"/>
              </a:rPr>
              <a:t>十分钟明白什么是容器技术</a:t>
            </a:r>
            <a:endParaRPr sz="1800">
              <a:solidFill>
                <a:srgbClr val="43414E"/>
              </a:solidFill>
              <a:latin typeface="Noto Sans"/>
              <a:cs typeface="Noto Sans"/>
            </a:endParaRPr>
          </a:p>
          <a:p>
            <a:pPr marL="379095" indent="-367030">
              <a:lnSpc>
                <a:spcPct val="100000"/>
              </a:lnSpc>
              <a:spcBef>
                <a:spcPts val="415"/>
              </a:spcBef>
              <a:buClr>
                <a:srgbClr val="CC44BD"/>
              </a:buClr>
              <a:buFont typeface="Arial" panose="020B0604020202090204"/>
              <a:buChar char="■"/>
              <a:tabLst>
                <a:tab pos="379095" algn="l"/>
                <a:tab pos="379730" algn="l"/>
              </a:tabLst>
            </a:pPr>
            <a:r>
              <a:rPr sz="1800">
                <a:solidFill>
                  <a:srgbClr val="43414E"/>
                </a:solidFill>
                <a:latin typeface="Noto Sans"/>
                <a:cs typeface="Noto Sans"/>
              </a:rPr>
              <a:t>[4] </a:t>
            </a:r>
            <a:r>
              <a:rPr sz="1800">
                <a:solidFill>
                  <a:srgbClr val="43414E"/>
                </a:solidFill>
                <a:latin typeface="Noto Sans"/>
                <a:cs typeface="Noto Sans"/>
                <a:hlinkClick r:id="rId4" action="ppaction://hlinkfile"/>
              </a:rPr>
              <a:t>软件危机</a:t>
            </a:r>
            <a:endParaRPr sz="1800">
              <a:solidFill>
                <a:srgbClr val="43414E"/>
              </a:solidFill>
              <a:latin typeface="Noto Sans"/>
              <a:cs typeface="Noto Sans"/>
            </a:endParaRPr>
          </a:p>
          <a:p>
            <a:pPr marL="379095" indent="-367030">
              <a:lnSpc>
                <a:spcPct val="100000"/>
              </a:lnSpc>
              <a:spcBef>
                <a:spcPts val="415"/>
              </a:spcBef>
              <a:buClr>
                <a:srgbClr val="CC44BD"/>
              </a:buClr>
              <a:buFont typeface="Arial" panose="020B0604020202090204"/>
              <a:buChar char="■"/>
              <a:tabLst>
                <a:tab pos="379095" algn="l"/>
                <a:tab pos="379730" algn="l"/>
              </a:tabLst>
            </a:pPr>
            <a:r>
              <a:rPr sz="1800">
                <a:solidFill>
                  <a:srgbClr val="43414E"/>
                </a:solidFill>
                <a:latin typeface="Noto Sans"/>
                <a:cs typeface="Noto Sans"/>
              </a:rPr>
              <a:t>[5] </a:t>
            </a:r>
            <a:r>
              <a:rPr lang="en-US" sz="1800">
                <a:solidFill>
                  <a:srgbClr val="43414E"/>
                </a:solidFill>
                <a:latin typeface="Noto Sans"/>
                <a:cs typeface="Noto Sans"/>
                <a:hlinkClick r:id="rId5" action="ppaction://hlinkfile"/>
              </a:rPr>
              <a:t>Notes of &lt;</a:t>
            </a:r>
            <a:r>
              <a:rPr sz="1800">
                <a:solidFill>
                  <a:srgbClr val="43414E"/>
                </a:solidFill>
                <a:latin typeface="Noto Sans"/>
                <a:cs typeface="Noto Sans"/>
                <a:hlinkClick r:id="rId5" action="ppaction://hlinkfile"/>
              </a:rPr>
              <a:t>Design patterns for container-based distributed system</a:t>
            </a:r>
            <a:r>
              <a:rPr lang="en-US" sz="1800">
                <a:solidFill>
                  <a:srgbClr val="43414E"/>
                </a:solidFill>
                <a:latin typeface="Noto Sans"/>
                <a:cs typeface="Noto Sans"/>
                <a:hlinkClick r:id="rId5" action="ppaction://hlinkfile"/>
              </a:rPr>
              <a:t>s&gt;</a:t>
            </a:r>
            <a:endParaRPr sz="1800">
              <a:solidFill>
                <a:srgbClr val="43414E"/>
              </a:solidFill>
              <a:latin typeface="Noto Sans"/>
              <a:cs typeface="Noto Sans"/>
            </a:endParaRPr>
          </a:p>
          <a:p>
            <a:pPr marL="379095" indent="-367030">
              <a:lnSpc>
                <a:spcPct val="100000"/>
              </a:lnSpc>
              <a:spcBef>
                <a:spcPts val="415"/>
              </a:spcBef>
              <a:buClr>
                <a:srgbClr val="CC44BD"/>
              </a:buClr>
              <a:buFont typeface="Arial" panose="020B0604020202090204"/>
              <a:buChar char="■"/>
              <a:tabLst>
                <a:tab pos="379095" algn="l"/>
                <a:tab pos="379730" algn="l"/>
              </a:tabLst>
            </a:pPr>
            <a:r>
              <a:rPr sz="1800">
                <a:solidFill>
                  <a:srgbClr val="43414E"/>
                </a:solidFill>
                <a:latin typeface="Noto Sans"/>
                <a:cs typeface="Noto Sans"/>
              </a:rPr>
              <a:t>[6] 更多的</a:t>
            </a:r>
            <a:r>
              <a:rPr sz="1800">
                <a:solidFill>
                  <a:srgbClr val="43414E"/>
                </a:solidFill>
                <a:latin typeface="Noto Sans"/>
                <a:cs typeface="Noto Sans"/>
                <a:hlinkClick r:id="rId6" action="ppaction://hlinkfile"/>
              </a:rPr>
              <a:t>云设计模式</a:t>
            </a:r>
            <a:endParaRPr sz="1800">
              <a:solidFill>
                <a:srgbClr val="43414E"/>
              </a:solidFill>
              <a:latin typeface="Noto Sans"/>
              <a:cs typeface="Noto Sans"/>
            </a:endParaRPr>
          </a:p>
          <a:p>
            <a:pPr marL="379095" indent="-367030">
              <a:lnSpc>
                <a:spcPct val="100000"/>
              </a:lnSpc>
              <a:spcBef>
                <a:spcPts val="415"/>
              </a:spcBef>
              <a:buClr>
                <a:srgbClr val="CC44BD"/>
              </a:buClr>
              <a:buFont typeface="Arial" panose="020B0604020202090204"/>
              <a:buChar char="■"/>
              <a:tabLst>
                <a:tab pos="379095" algn="l"/>
                <a:tab pos="379730" algn="l"/>
              </a:tabLst>
            </a:pPr>
            <a:r>
              <a:rPr sz="1800">
                <a:solidFill>
                  <a:srgbClr val="43414E"/>
                </a:solidFill>
                <a:latin typeface="Noto Sans"/>
                <a:cs typeface="Noto Sans"/>
              </a:rPr>
              <a:t>[7] </a:t>
            </a:r>
            <a:r>
              <a:rPr sz="1800">
                <a:solidFill>
                  <a:srgbClr val="43414E"/>
                </a:solidFill>
                <a:latin typeface="Noto Sans"/>
                <a:cs typeface="Noto Sans"/>
                <a:hlinkClick r:id="rId7" action="ppaction://hlinkfile"/>
              </a:rPr>
              <a:t>Designing Distributed Systems</a:t>
            </a:r>
            <a:endParaRPr sz="1800">
              <a:solidFill>
                <a:srgbClr val="43414E"/>
              </a:solidFill>
              <a:latin typeface="Noto Sans"/>
              <a:cs typeface="Noto Sans"/>
            </a:endParaRPr>
          </a:p>
        </p:txBody>
      </p:sp>
      <p:sp>
        <p:nvSpPr>
          <p:cNvPr id="4" name="object 2"/>
          <p:cNvSpPr txBox="1">
            <a:spLocks noGrp="1"/>
          </p:cNvSpPr>
          <p:nvPr/>
        </p:nvSpPr>
        <p:spPr>
          <a:xfrm>
            <a:off x="384810" y="503555"/>
            <a:ext cx="2111375" cy="44323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spc="-110" dirty="0">
                <a:sym typeface="+mn-ea"/>
              </a:rPr>
              <a:t>References</a:t>
            </a:r>
            <a:endParaRPr spc="-195"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055893" y="854273"/>
            <a:ext cx="2980055" cy="3611245"/>
            <a:chOff x="3055893" y="854273"/>
            <a:chExt cx="2980055" cy="3611245"/>
          </a:xfrm>
        </p:grpSpPr>
        <p:sp>
          <p:nvSpPr>
            <p:cNvPr id="3" name="object 3"/>
            <p:cNvSpPr/>
            <p:nvPr/>
          </p:nvSpPr>
          <p:spPr>
            <a:xfrm>
              <a:off x="3305068" y="854273"/>
              <a:ext cx="2533844" cy="3434968"/>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3055886" y="3308146"/>
              <a:ext cx="2980055" cy="1157605"/>
            </a:xfrm>
            <a:custGeom>
              <a:avLst/>
              <a:gdLst/>
              <a:ahLst/>
              <a:cxnLst/>
              <a:rect l="l" t="t" r="r" b="b"/>
              <a:pathLst>
                <a:path w="2980054" h="1157604">
                  <a:moveTo>
                    <a:pt x="2979597" y="185051"/>
                  </a:moveTo>
                  <a:lnTo>
                    <a:pt x="2965513" y="114236"/>
                  </a:lnTo>
                  <a:lnTo>
                    <a:pt x="2925394" y="54203"/>
                  </a:lnTo>
                  <a:lnTo>
                    <a:pt x="2865361" y="14084"/>
                  </a:lnTo>
                  <a:lnTo>
                    <a:pt x="2794546" y="0"/>
                  </a:lnTo>
                  <a:lnTo>
                    <a:pt x="185051" y="0"/>
                  </a:lnTo>
                  <a:lnTo>
                    <a:pt x="135851" y="6616"/>
                  </a:lnTo>
                  <a:lnTo>
                    <a:pt x="91655" y="25273"/>
                  </a:lnTo>
                  <a:lnTo>
                    <a:pt x="54203" y="54203"/>
                  </a:lnTo>
                  <a:lnTo>
                    <a:pt x="25260" y="91655"/>
                  </a:lnTo>
                  <a:lnTo>
                    <a:pt x="6616" y="135864"/>
                  </a:lnTo>
                  <a:lnTo>
                    <a:pt x="0" y="185051"/>
                  </a:lnTo>
                  <a:lnTo>
                    <a:pt x="0" y="925245"/>
                  </a:lnTo>
                  <a:lnTo>
                    <a:pt x="6616" y="974445"/>
                  </a:lnTo>
                  <a:lnTo>
                    <a:pt x="25260" y="1018654"/>
                  </a:lnTo>
                  <a:lnTo>
                    <a:pt x="54203" y="1056106"/>
                  </a:lnTo>
                  <a:lnTo>
                    <a:pt x="81102" y="1076896"/>
                  </a:lnTo>
                  <a:lnTo>
                    <a:pt x="81102" y="1157122"/>
                  </a:lnTo>
                  <a:lnTo>
                    <a:pt x="2951099" y="1157122"/>
                  </a:lnTo>
                  <a:lnTo>
                    <a:pt x="2951099" y="1022832"/>
                  </a:lnTo>
                  <a:lnTo>
                    <a:pt x="2954324" y="1018654"/>
                  </a:lnTo>
                  <a:lnTo>
                    <a:pt x="2972981" y="974445"/>
                  </a:lnTo>
                  <a:lnTo>
                    <a:pt x="2979597" y="925245"/>
                  </a:lnTo>
                  <a:lnTo>
                    <a:pt x="2979597" y="185051"/>
                  </a:lnTo>
                  <a:close/>
                </a:path>
              </a:pathLst>
            </a:custGeom>
            <a:solidFill>
              <a:srgbClr val="FFFFFF"/>
            </a:solidFill>
          </p:spPr>
          <p:txBody>
            <a:bodyPr wrap="square" lIns="0" tIns="0" rIns="0" bIns="0" rtlCol="0"/>
            <a:lstStyle/>
            <a:p/>
          </p:txBody>
        </p:sp>
      </p:grpSp>
      <p:sp>
        <p:nvSpPr>
          <p:cNvPr id="5" name="object 5"/>
          <p:cNvSpPr txBox="1"/>
          <p:nvPr/>
        </p:nvSpPr>
        <p:spPr>
          <a:xfrm>
            <a:off x="3124297" y="3696660"/>
            <a:ext cx="2895600" cy="756920"/>
          </a:xfrm>
          <a:prstGeom prst="rect">
            <a:avLst/>
          </a:prstGeom>
        </p:spPr>
        <p:txBody>
          <a:bodyPr vert="horz" wrap="square" lIns="0" tIns="12700" rIns="0" bIns="0" rtlCol="0">
            <a:spAutoFit/>
          </a:bodyPr>
          <a:lstStyle/>
          <a:p>
            <a:pPr marL="12700">
              <a:lnSpc>
                <a:spcPct val="100000"/>
              </a:lnSpc>
              <a:spcBef>
                <a:spcPts val="100"/>
              </a:spcBef>
            </a:pPr>
            <a:r>
              <a:rPr sz="4800" spc="-170" dirty="0">
                <a:latin typeface="Arial" panose="020B0604020202090204"/>
                <a:cs typeface="Arial" panose="020B0604020202090204"/>
              </a:rPr>
              <a:t>Questions?</a:t>
            </a:r>
            <a:endParaRPr sz="4800">
              <a:latin typeface="Arial" panose="020B0604020202090204"/>
              <a:cs typeface="Arial" panose="020B0604020202090204"/>
            </a:endParaRPr>
          </a:p>
        </p:txBody>
      </p:sp>
      <p:sp>
        <p:nvSpPr>
          <p:cNvPr id="6" name="object 6"/>
          <p:cNvSpPr/>
          <p:nvPr/>
        </p:nvSpPr>
        <p:spPr>
          <a:xfrm>
            <a:off x="3549567" y="713548"/>
            <a:ext cx="2044828" cy="3003343"/>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2062608"/>
            <a:ext cx="4476115" cy="566420"/>
          </a:xfrm>
          <a:prstGeom prst="rect">
            <a:avLst/>
          </a:prstGeom>
        </p:spPr>
        <p:txBody>
          <a:bodyPr vert="horz" wrap="square" lIns="0" tIns="12700" rIns="0" bIns="0" rtlCol="0">
            <a:spAutoFit/>
          </a:bodyPr>
          <a:lstStyle/>
          <a:p>
            <a:pPr marL="12700">
              <a:lnSpc>
                <a:spcPct val="100000"/>
              </a:lnSpc>
              <a:spcBef>
                <a:spcPts val="100"/>
              </a:spcBef>
            </a:pPr>
            <a:r>
              <a:rPr lang="en-US" sz="3600" b="0" dirty="0">
                <a:solidFill>
                  <a:srgbClr val="EBEBEB"/>
                </a:solidFill>
                <a:latin typeface="Arial" panose="020B0604020202090204"/>
                <a:cs typeface="Arial" panose="020B0604020202090204"/>
              </a:rPr>
              <a:t>Prequisite</a:t>
            </a:r>
            <a:endParaRPr lang="en-US" sz="3600" b="0" dirty="0">
              <a:solidFill>
                <a:srgbClr val="EBEBEB"/>
              </a:solidFill>
              <a:latin typeface="Arial" panose="020B0604020202090204"/>
              <a:cs typeface="Arial" panose="020B060402020209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486410" y="2457450"/>
            <a:ext cx="2323465" cy="1501775"/>
          </a:xfrm>
          <a:prstGeom prst="rect">
            <a:avLst/>
          </a:prstGeom>
        </p:spPr>
        <p:txBody>
          <a:bodyPr vert="horz" wrap="square" lIns="136525" tIns="136525" rIns="136525" bIns="136525" rtlCol="0">
            <a:spAutoFit/>
          </a:bodyPr>
          <a:lstStyle/>
          <a:p>
            <a:pPr marL="379095" indent="-367030">
              <a:lnSpc>
                <a:spcPct val="100000"/>
              </a:lnSpc>
              <a:spcBef>
                <a:spcPts val="415"/>
              </a:spcBef>
              <a:buClr>
                <a:srgbClr val="CC44BD"/>
              </a:buClr>
              <a:buFont typeface="Arial" panose="020B0604020202090204"/>
              <a:buChar char="■"/>
              <a:tabLst>
                <a:tab pos="379095" algn="l"/>
                <a:tab pos="379730" algn="l"/>
              </a:tabLst>
            </a:pPr>
            <a:r>
              <a:rPr spc="-130" dirty="0">
                <a:solidFill>
                  <a:srgbClr val="43414E"/>
                </a:solidFill>
                <a:latin typeface="圆体-简" panose="02010600040101010101" charset="-122"/>
                <a:ea typeface="圆体-简" panose="02010600040101010101" charset="-122"/>
                <a:cs typeface="Arial" panose="020B0604020202090204"/>
              </a:rPr>
              <a:t>多</a:t>
            </a:r>
            <a:r>
              <a:rPr lang="zh-CN" spc="-130" dirty="0">
                <a:solidFill>
                  <a:srgbClr val="43414E"/>
                </a:solidFill>
                <a:latin typeface="圆体-简" panose="02010600040101010101" charset="-122"/>
                <a:ea typeface="圆体-简" panose="02010600040101010101" charset="-122"/>
                <a:cs typeface="Arial" panose="020B0604020202090204"/>
              </a:rPr>
              <a:t>设备多节点</a:t>
            </a:r>
            <a:endParaRPr>
              <a:solidFill>
                <a:srgbClr val="43414E"/>
              </a:solidFill>
              <a:latin typeface="圆体-简" panose="02010600040101010101" charset="-122"/>
              <a:ea typeface="圆体-简" panose="02010600040101010101" charset="-122"/>
              <a:cs typeface="Noto Sans"/>
            </a:endParaRPr>
          </a:p>
          <a:p>
            <a:pPr marL="379095" indent="-367030">
              <a:lnSpc>
                <a:spcPct val="100000"/>
              </a:lnSpc>
              <a:spcBef>
                <a:spcPts val="315"/>
              </a:spcBef>
              <a:buClr>
                <a:srgbClr val="CC44BD"/>
              </a:buClr>
              <a:buFont typeface="Arial" panose="020B0604020202090204"/>
              <a:buChar char="■"/>
              <a:tabLst>
                <a:tab pos="379095" algn="l"/>
                <a:tab pos="379730" algn="l"/>
              </a:tabLst>
            </a:pPr>
            <a:r>
              <a:rPr spc="-130" dirty="0">
                <a:solidFill>
                  <a:srgbClr val="43414E"/>
                </a:solidFill>
                <a:latin typeface="圆体-简" panose="02010600040101010101" charset="-122"/>
                <a:ea typeface="圆体-简" panose="02010600040101010101" charset="-122"/>
                <a:cs typeface="Arial" panose="020B0604020202090204"/>
              </a:rPr>
              <a:t>分布式存储</a:t>
            </a:r>
            <a:endParaRPr>
              <a:solidFill>
                <a:srgbClr val="43414E"/>
              </a:solidFill>
              <a:latin typeface="圆体-简" panose="02010600040101010101" charset="-122"/>
              <a:ea typeface="圆体-简" panose="02010600040101010101" charset="-122"/>
              <a:cs typeface="Noto Sans"/>
            </a:endParaRPr>
          </a:p>
          <a:p>
            <a:pPr marL="379095" indent="-367030">
              <a:lnSpc>
                <a:spcPct val="100000"/>
              </a:lnSpc>
              <a:spcBef>
                <a:spcPts val="315"/>
              </a:spcBef>
              <a:buClr>
                <a:srgbClr val="CC44BD"/>
              </a:buClr>
              <a:buFont typeface="Arial" panose="020B0604020202090204"/>
              <a:buChar char="■"/>
              <a:tabLst>
                <a:tab pos="379095" algn="l"/>
                <a:tab pos="379730" algn="l"/>
              </a:tabLst>
            </a:pPr>
            <a:r>
              <a:rPr lang="zh-CN">
                <a:solidFill>
                  <a:srgbClr val="43414E"/>
                </a:solidFill>
                <a:latin typeface="圆体-简" panose="02010600040101010101" charset="-122"/>
                <a:ea typeface="圆体-简" panose="02010600040101010101" charset="-122"/>
                <a:cs typeface="Noto Sans"/>
              </a:rPr>
              <a:t>并行计算</a:t>
            </a:r>
            <a:endParaRPr spc="-130" dirty="0">
              <a:solidFill>
                <a:srgbClr val="43414E"/>
              </a:solidFill>
              <a:latin typeface="圆体-简" panose="02010600040101010101" charset="-122"/>
              <a:ea typeface="圆体-简" panose="02010600040101010101" charset="-122"/>
              <a:cs typeface="Arial" panose="020B0604020202090204"/>
            </a:endParaRPr>
          </a:p>
          <a:p>
            <a:pPr marL="379095" indent="-367030">
              <a:lnSpc>
                <a:spcPct val="100000"/>
              </a:lnSpc>
              <a:spcBef>
                <a:spcPts val="315"/>
              </a:spcBef>
              <a:buClr>
                <a:srgbClr val="CC44BD"/>
              </a:buClr>
              <a:buFont typeface="Arial" panose="020B0604020202090204"/>
              <a:buChar char="■"/>
              <a:tabLst>
                <a:tab pos="379095" algn="l"/>
                <a:tab pos="379730" algn="l"/>
              </a:tabLst>
            </a:pPr>
            <a:r>
              <a:rPr lang="zh-CN" altLang="en-US">
                <a:solidFill>
                  <a:srgbClr val="43414E"/>
                </a:solidFill>
                <a:latin typeface="圆体-简" panose="02010600040101010101" charset="-122"/>
                <a:ea typeface="圆体-简" panose="02010600040101010101" charset="-122"/>
                <a:cs typeface="Noto Sans"/>
              </a:rPr>
              <a:t>全局通信</a:t>
            </a:r>
            <a:endParaRPr lang="zh-CN" altLang="en-US">
              <a:solidFill>
                <a:srgbClr val="43414E"/>
              </a:solidFill>
              <a:latin typeface="圆体-简" panose="02010600040101010101" charset="-122"/>
              <a:ea typeface="圆体-简" panose="02010600040101010101" charset="-122"/>
              <a:cs typeface="Noto Sans"/>
            </a:endParaRPr>
          </a:p>
        </p:txBody>
      </p:sp>
      <p:sp>
        <p:nvSpPr>
          <p:cNvPr id="6" name="object 2"/>
          <p:cNvSpPr txBox="1">
            <a:spLocks noGrp="1"/>
          </p:cNvSpPr>
          <p:nvPr/>
        </p:nvSpPr>
        <p:spPr>
          <a:xfrm>
            <a:off x="384810" y="503555"/>
            <a:ext cx="1973580" cy="381635"/>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sz="2400" spc="-130" dirty="0">
                <a:sym typeface="+mn-ea"/>
              </a:rPr>
              <a:t>分布式系统?</a:t>
            </a:r>
            <a:endParaRPr sz="2400" spc="-130" dirty="0">
              <a:sym typeface="+mn-ea"/>
            </a:endParaRPr>
          </a:p>
        </p:txBody>
      </p:sp>
      <p:sp>
        <p:nvSpPr>
          <p:cNvPr id="9" name="文本框 8"/>
          <p:cNvSpPr txBox="1"/>
          <p:nvPr/>
        </p:nvSpPr>
        <p:spPr>
          <a:xfrm>
            <a:off x="486410" y="1158240"/>
            <a:ext cx="6802755" cy="645160"/>
          </a:xfrm>
          <a:prstGeom prst="rect">
            <a:avLst/>
          </a:prstGeom>
          <a:noFill/>
        </p:spPr>
        <p:txBody>
          <a:bodyPr wrap="square" rtlCol="0" anchor="t">
            <a:spAutoFit/>
          </a:bodyPr>
          <a:p>
            <a:r>
              <a:rPr lang="en-US" altLang="zh-CN">
                <a:solidFill>
                  <a:srgbClr val="43414E"/>
                </a:solidFill>
                <a:uFillTx/>
                <a:ea typeface="圆体-简" panose="02010600040101010101" charset="-122"/>
              </a:rPr>
              <a:t>      </a:t>
            </a:r>
            <a:r>
              <a:rPr lang="zh-CN" altLang="en-US">
                <a:solidFill>
                  <a:srgbClr val="43414E"/>
                </a:solidFill>
                <a:uFillTx/>
                <a:ea typeface="圆体-简" panose="02010600040101010101" charset="-122"/>
              </a:rPr>
              <a:t>分布式系统是一个硬件或软件组件分布在不同的网络计算机上，彼此之间仅仅通过消息传递进行通信和协调的系统</a:t>
            </a:r>
            <a:endParaRPr lang="zh-CN" altLang="en-US">
              <a:solidFill>
                <a:srgbClr val="43414E"/>
              </a:solidFill>
              <a:uFillTx/>
              <a:ea typeface="圆体-简" panose="02010600040101010101" charset="-122"/>
            </a:endParaRPr>
          </a:p>
        </p:txBody>
      </p:sp>
      <p:pic>
        <p:nvPicPr>
          <p:cNvPr id="10" name="图片 9"/>
          <p:cNvPicPr>
            <a:picLocks noChangeAspect="1"/>
          </p:cNvPicPr>
          <p:nvPr/>
        </p:nvPicPr>
        <p:blipFill>
          <a:blip r:embed="rId1"/>
          <a:stretch>
            <a:fillRect/>
          </a:stretch>
        </p:blipFill>
        <p:spPr>
          <a:xfrm>
            <a:off x="4387215" y="2255520"/>
            <a:ext cx="4162425" cy="1905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3986767" y="1658034"/>
            <a:ext cx="623570" cy="572770"/>
          </a:xfrm>
          <a:custGeom>
            <a:avLst/>
            <a:gdLst/>
            <a:ahLst/>
            <a:cxnLst/>
            <a:rect l="l" t="t" r="r" b="b"/>
            <a:pathLst>
              <a:path w="623570" h="572769">
                <a:moveTo>
                  <a:pt x="337049" y="572698"/>
                </a:moveTo>
                <a:lnTo>
                  <a:pt x="337049" y="429524"/>
                </a:lnTo>
                <a:lnTo>
                  <a:pt x="0" y="429524"/>
                </a:lnTo>
                <a:lnTo>
                  <a:pt x="0" y="143174"/>
                </a:lnTo>
                <a:lnTo>
                  <a:pt x="337049" y="143174"/>
                </a:lnTo>
                <a:lnTo>
                  <a:pt x="337049" y="0"/>
                </a:lnTo>
                <a:lnTo>
                  <a:pt x="623398" y="286349"/>
                </a:lnTo>
                <a:lnTo>
                  <a:pt x="337049" y="572698"/>
                </a:lnTo>
                <a:close/>
              </a:path>
            </a:pathLst>
          </a:custGeom>
          <a:solidFill>
            <a:srgbClr val="CC44BD"/>
          </a:solidFill>
        </p:spPr>
        <p:txBody>
          <a:bodyPr wrap="square" lIns="0" tIns="0" rIns="0" bIns="0" rtlCol="0"/>
          <a:lstStyle/>
          <a:p/>
        </p:txBody>
      </p:sp>
      <p:sp>
        <p:nvSpPr>
          <p:cNvPr id="18" name="object 18"/>
          <p:cNvSpPr txBox="1"/>
          <p:nvPr/>
        </p:nvSpPr>
        <p:spPr>
          <a:xfrm>
            <a:off x="1328420" y="3248660"/>
            <a:ext cx="2188210" cy="1167130"/>
          </a:xfrm>
          <a:prstGeom prst="rect">
            <a:avLst/>
          </a:prstGeom>
        </p:spPr>
        <p:txBody>
          <a:bodyPr vert="horz" wrap="square" lIns="90170" tIns="46990" rIns="90170" bIns="46990" rtlCol="0">
            <a:spAutoFit/>
          </a:bodyPr>
          <a:lstStyle/>
          <a:p>
            <a:pPr marL="379095" indent="-367030">
              <a:lnSpc>
                <a:spcPct val="100000"/>
              </a:lnSpc>
              <a:spcBef>
                <a:spcPts val="1080"/>
              </a:spcBef>
              <a:buClr>
                <a:srgbClr val="CC44BD"/>
              </a:buClr>
              <a:buSzPct val="113000"/>
              <a:buFont typeface="Arial" panose="020B0604020202090204"/>
              <a:buChar char="■"/>
              <a:tabLst>
                <a:tab pos="379095" algn="l"/>
                <a:tab pos="379730" algn="l"/>
              </a:tabLst>
            </a:pPr>
            <a:r>
              <a:rPr lang="zh-CN" sz="1600">
                <a:solidFill>
                  <a:srgbClr val="43414E"/>
                </a:solidFill>
                <a:latin typeface="圆体-简" panose="02010600040101010101" charset="-122"/>
                <a:ea typeface="圆体-简" panose="02010600040101010101" charset="-122"/>
                <a:cs typeface="Noto Sans"/>
              </a:rPr>
              <a:t>功能集中</a:t>
            </a:r>
            <a:endParaRPr sz="1600">
              <a:solidFill>
                <a:srgbClr val="43414E"/>
              </a:solidFill>
              <a:latin typeface="圆体-简" panose="02010600040101010101" charset="-122"/>
              <a:ea typeface="圆体-简" panose="02010600040101010101" charset="-122"/>
              <a:cs typeface="Noto Sans"/>
            </a:endParaRPr>
          </a:p>
          <a:p>
            <a:pPr marL="379095" indent="-367030">
              <a:lnSpc>
                <a:spcPct val="100000"/>
              </a:lnSpc>
              <a:spcBef>
                <a:spcPts val="1305"/>
              </a:spcBef>
              <a:buClr>
                <a:srgbClr val="CC44BD"/>
              </a:buClr>
              <a:buSzPct val="113000"/>
              <a:buFont typeface="Arial" panose="020B0604020202090204"/>
              <a:buChar char="■"/>
              <a:tabLst>
                <a:tab pos="379095" algn="l"/>
                <a:tab pos="379730" algn="l"/>
              </a:tabLst>
            </a:pPr>
            <a:r>
              <a:rPr lang="zh-CN" sz="1600" spc="-15" dirty="0">
                <a:solidFill>
                  <a:srgbClr val="43414E"/>
                </a:solidFill>
                <a:latin typeface="圆体-简" panose="02010600040101010101" charset="-122"/>
                <a:ea typeface="圆体-简" panose="02010600040101010101" charset="-122"/>
                <a:cs typeface="Noto Sans"/>
              </a:rPr>
              <a:t>程序集中</a:t>
            </a:r>
            <a:endParaRPr sz="1600">
              <a:solidFill>
                <a:srgbClr val="43414E"/>
              </a:solidFill>
              <a:latin typeface="圆体-简" panose="02010600040101010101" charset="-122"/>
              <a:ea typeface="圆体-简" panose="02010600040101010101" charset="-122"/>
              <a:cs typeface="Noto Sans"/>
            </a:endParaRPr>
          </a:p>
          <a:p>
            <a:pPr marL="379095" indent="-367030">
              <a:lnSpc>
                <a:spcPct val="100000"/>
              </a:lnSpc>
              <a:spcBef>
                <a:spcPts val="1305"/>
              </a:spcBef>
              <a:buClr>
                <a:srgbClr val="CC44BD"/>
              </a:buClr>
              <a:buSzPct val="113000"/>
              <a:buFont typeface="Arial" panose="020B0604020202090204"/>
              <a:buChar char="■"/>
              <a:tabLst>
                <a:tab pos="379095" algn="l"/>
                <a:tab pos="379730" algn="l"/>
              </a:tabLst>
            </a:pPr>
            <a:r>
              <a:rPr lang="zh-CN" sz="1600">
                <a:solidFill>
                  <a:srgbClr val="43414E"/>
                </a:solidFill>
                <a:latin typeface="圆体-简" panose="02010600040101010101" charset="-122"/>
                <a:ea typeface="圆体-简" panose="02010600040101010101" charset="-122"/>
                <a:cs typeface="Noto Sans"/>
              </a:rPr>
              <a:t>集中对外提供服务</a:t>
            </a:r>
            <a:endParaRPr lang="zh-CN" sz="1600">
              <a:solidFill>
                <a:srgbClr val="43414E"/>
              </a:solidFill>
              <a:latin typeface="圆体-简" panose="02010600040101010101" charset="-122"/>
              <a:ea typeface="圆体-简" panose="02010600040101010101" charset="-122"/>
              <a:cs typeface="Noto Sans"/>
            </a:endParaRPr>
          </a:p>
        </p:txBody>
      </p:sp>
      <p:sp>
        <p:nvSpPr>
          <p:cNvPr id="19" name="object 19"/>
          <p:cNvSpPr txBox="1"/>
          <p:nvPr/>
        </p:nvSpPr>
        <p:spPr>
          <a:xfrm>
            <a:off x="5935345" y="3248660"/>
            <a:ext cx="1849120" cy="1167130"/>
          </a:xfrm>
          <a:prstGeom prst="rect">
            <a:avLst/>
          </a:prstGeom>
        </p:spPr>
        <p:txBody>
          <a:bodyPr vert="horz" wrap="square" lIns="90170" tIns="46990" rIns="90170" bIns="46990" rtlCol="0">
            <a:spAutoFit/>
          </a:bodyPr>
          <a:lstStyle/>
          <a:p>
            <a:pPr marL="379095" indent="-367030">
              <a:lnSpc>
                <a:spcPct val="100000"/>
              </a:lnSpc>
              <a:spcBef>
                <a:spcPts val="1080"/>
              </a:spcBef>
              <a:buClr>
                <a:srgbClr val="CC44BD"/>
              </a:buClr>
              <a:buSzPct val="113000"/>
              <a:buFont typeface="Arial" panose="020B0604020202090204"/>
              <a:buChar char="■"/>
              <a:tabLst>
                <a:tab pos="379095" algn="l"/>
                <a:tab pos="379730" algn="l"/>
              </a:tabLst>
            </a:pPr>
            <a:r>
              <a:rPr lang="zh-CN" sz="1600">
                <a:solidFill>
                  <a:srgbClr val="43414E"/>
                </a:solidFill>
                <a:latin typeface="圆体-简" panose="02010600040101010101" charset="-122"/>
                <a:ea typeface="圆体-简" panose="02010600040101010101" charset="-122"/>
                <a:cs typeface="Noto Sans"/>
              </a:rPr>
              <a:t>分布存储</a:t>
            </a:r>
            <a:endParaRPr sz="1600">
              <a:solidFill>
                <a:srgbClr val="43414E"/>
              </a:solidFill>
              <a:latin typeface="圆体-简" panose="02010600040101010101" charset="-122"/>
              <a:ea typeface="圆体-简" panose="02010600040101010101" charset="-122"/>
              <a:cs typeface="Noto Sans"/>
            </a:endParaRPr>
          </a:p>
          <a:p>
            <a:pPr marL="379095" indent="-367030">
              <a:lnSpc>
                <a:spcPct val="100000"/>
              </a:lnSpc>
              <a:spcBef>
                <a:spcPts val="1305"/>
              </a:spcBef>
              <a:buClr>
                <a:srgbClr val="CC44BD"/>
              </a:buClr>
              <a:buSzPct val="113000"/>
              <a:buFont typeface="Arial" panose="020B0604020202090204"/>
              <a:buChar char="■"/>
              <a:tabLst>
                <a:tab pos="379095" algn="l"/>
                <a:tab pos="379730" algn="l"/>
              </a:tabLst>
            </a:pPr>
            <a:r>
              <a:rPr lang="zh-CN" sz="1600">
                <a:solidFill>
                  <a:srgbClr val="43414E"/>
                </a:solidFill>
                <a:latin typeface="圆体-简" panose="02010600040101010101" charset="-122"/>
                <a:ea typeface="圆体-简" panose="02010600040101010101" charset="-122"/>
                <a:cs typeface="Noto Sans"/>
              </a:rPr>
              <a:t>并行计算</a:t>
            </a:r>
            <a:endParaRPr sz="1600">
              <a:solidFill>
                <a:srgbClr val="43414E"/>
              </a:solidFill>
              <a:latin typeface="圆体-简" panose="02010600040101010101" charset="-122"/>
              <a:ea typeface="圆体-简" panose="02010600040101010101" charset="-122"/>
              <a:cs typeface="Noto Sans"/>
            </a:endParaRPr>
          </a:p>
          <a:p>
            <a:pPr marL="379095" indent="-367030">
              <a:lnSpc>
                <a:spcPct val="100000"/>
              </a:lnSpc>
              <a:spcBef>
                <a:spcPts val="1305"/>
              </a:spcBef>
              <a:buClr>
                <a:srgbClr val="CC44BD"/>
              </a:buClr>
              <a:buSzPct val="113000"/>
              <a:buFont typeface="Arial" panose="020B0604020202090204"/>
              <a:buChar char="■"/>
              <a:tabLst>
                <a:tab pos="379095" algn="l"/>
                <a:tab pos="379730" algn="l"/>
              </a:tabLst>
            </a:pPr>
            <a:r>
              <a:rPr lang="zh-CN" sz="1600" spc="-15" dirty="0">
                <a:solidFill>
                  <a:srgbClr val="43414E"/>
                </a:solidFill>
                <a:latin typeface="圆体-简" panose="02010600040101010101" charset="-122"/>
                <a:ea typeface="圆体-简" panose="02010600040101010101" charset="-122"/>
                <a:cs typeface="Noto Sans"/>
              </a:rPr>
              <a:t>全局通信</a:t>
            </a:r>
            <a:endParaRPr lang="zh-CN" sz="1600" spc="-15" dirty="0">
              <a:solidFill>
                <a:srgbClr val="43414E"/>
              </a:solidFill>
              <a:latin typeface="圆体-简" panose="02010600040101010101" charset="-122"/>
              <a:ea typeface="圆体-简" panose="02010600040101010101" charset="-122"/>
              <a:cs typeface="Noto Sans"/>
            </a:endParaRPr>
          </a:p>
        </p:txBody>
      </p:sp>
      <p:pic>
        <p:nvPicPr>
          <p:cNvPr id="20" name="图片 19"/>
          <p:cNvPicPr>
            <a:picLocks noChangeAspect="1"/>
          </p:cNvPicPr>
          <p:nvPr/>
        </p:nvPicPr>
        <p:blipFill>
          <a:blip r:embed="rId1"/>
          <a:stretch>
            <a:fillRect/>
          </a:stretch>
        </p:blipFill>
        <p:spPr>
          <a:xfrm>
            <a:off x="1214120" y="1236980"/>
            <a:ext cx="1957705" cy="1414780"/>
          </a:xfrm>
          <a:prstGeom prst="rect">
            <a:avLst/>
          </a:prstGeom>
        </p:spPr>
      </p:pic>
      <p:pic>
        <p:nvPicPr>
          <p:cNvPr id="21" name="图片 20"/>
          <p:cNvPicPr>
            <a:picLocks noChangeAspect="1"/>
          </p:cNvPicPr>
          <p:nvPr/>
        </p:nvPicPr>
        <p:blipFill>
          <a:blip r:embed="rId2"/>
          <a:stretch>
            <a:fillRect/>
          </a:stretch>
        </p:blipFill>
        <p:spPr>
          <a:xfrm>
            <a:off x="5386070" y="770890"/>
            <a:ext cx="2731135" cy="2347595"/>
          </a:xfrm>
          <a:prstGeom prst="rect">
            <a:avLst/>
          </a:prstGeom>
        </p:spPr>
      </p:pic>
      <p:sp>
        <p:nvSpPr>
          <p:cNvPr id="23" name="object 2"/>
          <p:cNvSpPr txBox="1">
            <a:spLocks noGrp="1"/>
          </p:cNvSpPr>
          <p:nvPr/>
        </p:nvSpPr>
        <p:spPr>
          <a:xfrm>
            <a:off x="384810" y="503555"/>
            <a:ext cx="4522470" cy="381635"/>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zh-CN" sz="2400" spc="-130" dirty="0">
                <a:sym typeface="+mn-ea"/>
              </a:rPr>
              <a:t>集中式系统 </a:t>
            </a:r>
            <a:r>
              <a:rPr lang="en-US" altLang="zh-CN" sz="2400" spc="-130" dirty="0">
                <a:sym typeface="+mn-ea"/>
              </a:rPr>
              <a:t>VS </a:t>
            </a:r>
            <a:r>
              <a:rPr lang="zh-CN" altLang="en-US" sz="2400" spc="-130" dirty="0">
                <a:sym typeface="+mn-ea"/>
              </a:rPr>
              <a:t>分布式系统</a:t>
            </a:r>
            <a:endParaRPr lang="zh-CN" altLang="en-US" sz="2400" spc="-130" dirty="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82265" y="2146300"/>
            <a:ext cx="2304415" cy="443230"/>
          </a:xfrm>
          <a:prstGeom prst="rect">
            <a:avLst/>
          </a:prstGeom>
        </p:spPr>
        <p:txBody>
          <a:bodyPr vert="horz" wrap="square" lIns="0" tIns="12700" rIns="0" bIns="0" rtlCol="0">
            <a:spAutoFit/>
          </a:bodyPr>
          <a:p>
            <a:pPr marL="12700">
              <a:lnSpc>
                <a:spcPct val="100000"/>
              </a:lnSpc>
              <a:spcBef>
                <a:spcPts val="100"/>
              </a:spcBef>
            </a:pPr>
            <a:r>
              <a:rPr lang="en-US" spc="-170" dirty="0"/>
              <a:t>A </a:t>
            </a:r>
            <a:r>
              <a:rPr spc="-170" dirty="0"/>
              <a:t>quick</a:t>
            </a:r>
            <a:r>
              <a:rPr spc="-190" dirty="0"/>
              <a:t> </a:t>
            </a:r>
            <a:r>
              <a:rPr lang="en-US" spc="-190" dirty="0"/>
              <a:t>Ques</a:t>
            </a:r>
            <a:endParaRPr lang="en-US" spc="-190" dirty="0"/>
          </a:p>
        </p:txBody>
      </p:sp>
      <p:sp>
        <p:nvSpPr>
          <p:cNvPr id="3" name="object 3"/>
          <p:cNvSpPr/>
          <p:nvPr/>
        </p:nvSpPr>
        <p:spPr>
          <a:xfrm>
            <a:off x="5285937" y="2014585"/>
            <a:ext cx="705323" cy="705323"/>
          </a:xfrm>
          <a:prstGeom prst="rect">
            <a:avLst/>
          </a:prstGeom>
          <a:blipFill>
            <a:blip r:embed="rId1" cstate="print"/>
            <a:stretch>
              <a:fillRect/>
            </a:stretch>
          </a:blipFill>
        </p:spPr>
        <p:txBody>
          <a:bodyPr wrap="square" lIns="0" tIns="0" rIns="0" bIns="0" rtlCol="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833245" y="1592580"/>
            <a:ext cx="5111115" cy="1957705"/>
          </a:xfrm>
          <a:prstGeom prst="rect">
            <a:avLst/>
          </a:prstGeom>
        </p:spPr>
      </p:pic>
      <p:sp>
        <p:nvSpPr>
          <p:cNvPr id="2" name="object 2"/>
          <p:cNvSpPr txBox="1">
            <a:spLocks noGrp="1"/>
          </p:cNvSpPr>
          <p:nvPr>
            <p:ph type="title"/>
          </p:nvPr>
        </p:nvSpPr>
        <p:spPr>
          <a:xfrm>
            <a:off x="4077335" y="991235"/>
            <a:ext cx="989965" cy="443230"/>
          </a:xfrm>
          <a:prstGeom prst="rect">
            <a:avLst/>
          </a:prstGeom>
        </p:spPr>
        <p:txBody>
          <a:bodyPr vert="horz" wrap="square" lIns="0" tIns="12700" rIns="0" bIns="0" rtlCol="0">
            <a:spAutoFit/>
          </a:bodyPr>
          <a:p>
            <a:pPr marL="12700">
              <a:lnSpc>
                <a:spcPct val="100000"/>
              </a:lnSpc>
              <a:spcBef>
                <a:spcPts val="100"/>
              </a:spcBef>
            </a:pPr>
            <a:r>
              <a:rPr lang="en-US" spc="-190" dirty="0"/>
              <a:t>How?</a:t>
            </a:r>
            <a:endParaRPr lang="en-US" spc="-19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1"/>
          <a:stretch>
            <a:fillRect/>
          </a:stretch>
        </p:blipFill>
        <p:spPr>
          <a:xfrm>
            <a:off x="793115" y="1321435"/>
            <a:ext cx="7558405" cy="3087370"/>
          </a:xfrm>
          <a:prstGeom prst="rect">
            <a:avLst/>
          </a:prstGeom>
        </p:spPr>
      </p:pic>
      <p:sp>
        <p:nvSpPr>
          <p:cNvPr id="23" name="object 2"/>
          <p:cNvSpPr txBox="1">
            <a:spLocks noGrp="1"/>
          </p:cNvSpPr>
          <p:nvPr/>
        </p:nvSpPr>
        <p:spPr>
          <a:xfrm>
            <a:off x="384810" y="503555"/>
            <a:ext cx="4522470" cy="381635"/>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zh-CN" sz="2400" spc="-155" dirty="0">
                <a:sym typeface="+mn-ea"/>
              </a:rPr>
              <a:t>虚拟化 </a:t>
            </a:r>
            <a:r>
              <a:rPr lang="en-US" altLang="zh-CN" sz="2400" spc="-155" dirty="0">
                <a:sym typeface="+mn-ea"/>
              </a:rPr>
              <a:t>VS </a:t>
            </a:r>
            <a:r>
              <a:rPr lang="zh-CN" altLang="en-US" sz="2400" spc="-155" dirty="0">
                <a:sym typeface="+mn-ea"/>
              </a:rPr>
              <a:t>容器化</a:t>
            </a:r>
            <a:endParaRPr lang="zh-CN" altLang="en-US" sz="2400" spc="-130" dirty="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729264" y="794861"/>
            <a:ext cx="5685473" cy="3553301"/>
          </a:xfrm>
          <a:prstGeom prst="rect">
            <a:avLst/>
          </a:prstGeom>
        </p:spPr>
      </p:pic>
      <p:pic>
        <p:nvPicPr>
          <p:cNvPr id="6" name="图片 5" descr="/Users/liuzuoyu/Downloads/图片1.png图片1"/>
          <p:cNvPicPr>
            <a:picLocks noChangeAspect="1"/>
          </p:cNvPicPr>
          <p:nvPr/>
        </p:nvPicPr>
        <p:blipFill>
          <a:blip r:embed="rId2"/>
          <a:srcRect/>
          <a:stretch>
            <a:fillRect/>
          </a:stretch>
        </p:blipFill>
        <p:spPr>
          <a:xfrm>
            <a:off x="1622187" y="1890713"/>
            <a:ext cx="5899150" cy="1362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3198</Words>
  <Application>WPS 表格</Application>
  <PresentationFormat>On-screen Show (4:3)</PresentationFormat>
  <Paragraphs>250</Paragraphs>
  <Slides>29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29</vt:i4>
      </vt:variant>
    </vt:vector>
  </HeadingPairs>
  <TitlesOfParts>
    <vt:vector size="44" baseType="lpstr">
      <vt:lpstr>Arial</vt:lpstr>
      <vt:lpstr>方正书宋_GBK</vt:lpstr>
      <vt:lpstr>Wingdings</vt:lpstr>
      <vt:lpstr>Arial</vt:lpstr>
      <vt:lpstr>Noto Sans</vt:lpstr>
      <vt:lpstr>Thonburi</vt:lpstr>
      <vt:lpstr>圆体-简</vt:lpstr>
      <vt:lpstr>Calibri</vt:lpstr>
      <vt:lpstr>Helvetica Neue</vt:lpstr>
      <vt:lpstr>宋体</vt:lpstr>
      <vt:lpstr>汉仪书宋二KW</vt:lpstr>
      <vt:lpstr>微软雅黑</vt:lpstr>
      <vt:lpstr>汉仪旗黑KW</vt:lpstr>
      <vt:lpstr>Arial Unicode MS</vt:lpstr>
      <vt:lpstr>Office Theme</vt:lpstr>
      <vt:lpstr>基于容器的分布式系统的设计模式</vt:lpstr>
      <vt:lpstr>PowerPoint 演示文稿</vt:lpstr>
      <vt:lpstr>Prequisite</vt:lpstr>
      <vt:lpstr>PowerPoint 演示文稿</vt:lpstr>
      <vt:lpstr>PowerPoint 演示文稿</vt:lpstr>
      <vt:lpstr>A quick Ques</vt:lpstr>
      <vt:lpstr>How?</vt:lpstr>
      <vt:lpstr>PowerPoint 演示文稿</vt:lpstr>
      <vt:lpstr>PowerPoint 演示文稿</vt:lpstr>
      <vt:lpstr>PowerPoint 演示文稿</vt:lpstr>
      <vt:lpstr>Three Design Patterns</vt:lpstr>
      <vt:lpstr>Three Design Patterns</vt:lpstr>
      <vt:lpstr>PowerPoint 演示文稿</vt:lpstr>
      <vt:lpstr>PowerPoint 演示文稿</vt:lpstr>
      <vt:lpstr>PowerPoint 演示文稿</vt:lpstr>
      <vt:lpstr>Several Advantages</vt:lpstr>
      <vt:lpstr>PowerPoint 演示文稿</vt:lpstr>
      <vt:lpstr>PowerPoint 演示文稿</vt:lpstr>
      <vt:lpstr>PowerPoint 演示文稿</vt:lpstr>
      <vt:lpstr>PowerPoint 演示文稿</vt:lpstr>
      <vt:lpstr>PowerPoint 演示文稿</vt:lpstr>
      <vt:lpstr>PowerPoint 演示文稿</vt:lpstr>
      <vt:lpstr>Related Work</vt:lpstr>
      <vt:lpstr>PowerPoint 演示文稿</vt:lpstr>
      <vt:lpstr>Conclusion &amp; Storming</vt:lpstr>
      <vt:lpstr>Conclusion &amp; Storming</vt:lpstr>
      <vt:lpstr>References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基于容器的分布式系统的设计模式</dc:title>
  <dc:creator/>
  <cp:lastModifiedBy>liuzuoyu</cp:lastModifiedBy>
  <cp:revision>9</cp:revision>
  <dcterms:created xsi:type="dcterms:W3CDTF">2019-12-11T01:22:22Z</dcterms:created>
  <dcterms:modified xsi:type="dcterms:W3CDTF">2019-12-11T01:22:22Z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1900-01-00T00:00:00Z</vt:filetime>
  </property>
  <property fmtid="{D5CDD505-2E9C-101B-9397-08002B2CF9AE}" pid="4" name="KSOProductBuildVer">
    <vt:lpwstr>2052-1.8.1.2821</vt:lpwstr>
  </property>
</Properties>
</file>