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67" r:id="rId3"/>
    <p:sldId id="269" r:id="rId4"/>
    <p:sldId id="276" r:id="rId5"/>
    <p:sldId id="268" r:id="rId6"/>
    <p:sldId id="280" r:id="rId7"/>
    <p:sldId id="277" r:id="rId8"/>
    <p:sldId id="279" r:id="rId9"/>
    <p:sldId id="278" r:id="rId10"/>
    <p:sldId id="266" r:id="rId11"/>
  </p:sldIdLst>
  <p:sldSz cx="12192000" cy="6858000"/>
  <p:notesSz cx="6858000" cy="9144000"/>
  <p:embeddedFontLst>
    <p:embeddedFont>
      <p:font typeface="等线" panose="02010600030101010101" pitchFamily="2" charset="-122"/>
      <p:regular r:id="rId14"/>
      <p:bold r:id="rId15"/>
    </p:embeddedFont>
    <p:embeddedFont>
      <p:font typeface="等线 Light" panose="02010600030101010101" pitchFamily="2" charset="-122"/>
      <p:regular r:id="rId16"/>
    </p:embeddedFont>
    <p:embeddedFont>
      <p:font typeface="微软雅黑" panose="020B0503020204020204" pitchFamily="34" charset="-122"/>
      <p:regular r:id="rId17"/>
      <p:bold r:id="rId18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3" d="100"/>
          <a:sy n="123" d="100"/>
        </p:scale>
        <p:origin x="2340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94000D-EC19-44A4-9274-32E88ECA786B}" type="datetimeFigureOut">
              <a:rPr lang="zh-CN" altLang="en-US" smtClean="0"/>
              <a:pPr/>
              <a:t>2019-12-11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5D9A9B-2065-4B81-83A3-418FAD55EA9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87717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E0F45-C22C-4989-A131-013DBAC56F67}" type="datetimeFigureOut">
              <a:rPr lang="zh-CN" altLang="en-US" smtClean="0"/>
              <a:pPr/>
              <a:t>2019-12-11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6A715A-B4BB-4ED5-A174-100F2E266A3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17158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剪去对角的矩形 8"/>
          <p:cNvSpPr/>
          <p:nvPr userDrawn="1"/>
        </p:nvSpPr>
        <p:spPr>
          <a:xfrm flipH="1" flipV="1">
            <a:off x="1748118" y="4046068"/>
            <a:ext cx="10443880" cy="888164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剪去对角的矩形 7"/>
          <p:cNvSpPr/>
          <p:nvPr userDrawn="1"/>
        </p:nvSpPr>
        <p:spPr>
          <a:xfrm>
            <a:off x="0" y="1786404"/>
            <a:ext cx="8848165" cy="842682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2207745"/>
            <a:ext cx="12192000" cy="252804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2296365"/>
            <a:ext cx="9144000" cy="2286001"/>
          </a:xfrm>
        </p:spPr>
        <p:txBody>
          <a:bodyPr anchor="ctr"/>
          <a:lstStyle>
            <a:lvl1pPr algn="ctr">
              <a:defRPr sz="6000" b="1" spc="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5044607"/>
            <a:ext cx="9144000" cy="954741"/>
          </a:xfrm>
        </p:spPr>
        <p:txBody>
          <a:bodyPr anchor="ctr"/>
          <a:lstStyle>
            <a:lvl1pPr marL="0" indent="0" algn="ctr">
              <a:buNone/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6CA6A-C381-4014-BF53-D941BCF2AFF4}" type="datetimeFigureOut">
              <a:rPr lang="zh-CN" altLang="en-US" smtClean="0"/>
              <a:pPr/>
              <a:t>2019-12-11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E926C-BE95-4B98-8CBF-EFA1830F8E5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0548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6CA6A-C381-4014-BF53-D941BCF2AFF4}" type="datetimeFigureOut">
              <a:rPr lang="zh-CN" altLang="en-US" smtClean="0"/>
              <a:pPr/>
              <a:t>2019-12-11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E926C-BE95-4B98-8CBF-EFA1830F8E5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1348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6CA6A-C381-4014-BF53-D941BCF2AFF4}" type="datetimeFigureOut">
              <a:rPr lang="zh-CN" altLang="en-US" smtClean="0"/>
              <a:pPr/>
              <a:t>2019-12-11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E926C-BE95-4B98-8CBF-EFA1830F8E5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23636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6CA6A-C381-4014-BF53-D941BCF2AFF4}" type="datetimeFigureOut">
              <a:rPr lang="zh-CN" altLang="en-US" smtClean="0"/>
              <a:pPr/>
              <a:t>2019-12-11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E926C-BE95-4B98-8CBF-EFA1830F8E5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15514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6CA6A-C381-4014-BF53-D941BCF2AFF4}" type="datetimeFigureOut">
              <a:rPr lang="zh-CN" altLang="en-US" smtClean="0"/>
              <a:pPr/>
              <a:t>2019-12-11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E926C-BE95-4B98-8CBF-EFA1830F8E5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65212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6CA6A-C381-4014-BF53-D941BCF2AFF4}" type="datetimeFigureOut">
              <a:rPr lang="zh-CN" altLang="en-US" smtClean="0"/>
              <a:pPr/>
              <a:t>2019-12-11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E926C-BE95-4B98-8CBF-EFA1830F8E5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6936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五边形 6"/>
          <p:cNvSpPr/>
          <p:nvPr userDrawn="1"/>
        </p:nvSpPr>
        <p:spPr>
          <a:xfrm flipH="1">
            <a:off x="7987552" y="6356350"/>
            <a:ext cx="4204447" cy="501650"/>
          </a:xfrm>
          <a:prstGeom prst="homePlat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剪去对角的矩形 7"/>
          <p:cNvSpPr/>
          <p:nvPr userDrawn="1"/>
        </p:nvSpPr>
        <p:spPr>
          <a:xfrm>
            <a:off x="1" y="365125"/>
            <a:ext cx="1443317" cy="298263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五边形 12"/>
          <p:cNvSpPr/>
          <p:nvPr userDrawn="1"/>
        </p:nvSpPr>
        <p:spPr>
          <a:xfrm>
            <a:off x="0" y="522938"/>
            <a:ext cx="4767943" cy="810571"/>
          </a:xfrm>
          <a:prstGeom prst="homePlat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91322"/>
            <a:ext cx="10515600" cy="4685641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b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lnSpc>
                <a:spcPct val="150000"/>
              </a:lnSpc>
              <a:buNone/>
              <a:defRPr b="1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14400" indent="0">
              <a:lnSpc>
                <a:spcPct val="150000"/>
              </a:lnSpc>
              <a:buNone/>
              <a:defRPr b="1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371600" indent="0">
              <a:lnSpc>
                <a:spcPct val="150000"/>
              </a:lnSpc>
              <a:buNone/>
              <a:defRPr b="1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828800" indent="0">
              <a:lnSpc>
                <a:spcPct val="150000"/>
              </a:lnSpc>
              <a:buNone/>
              <a:defRPr b="1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6CA6A-C381-4014-BF53-D941BCF2AFF4}" type="datetimeFigureOut">
              <a:rPr lang="zh-CN" altLang="en-US" smtClean="0"/>
              <a:pPr/>
              <a:t>2019-12-11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8229599" y="6424612"/>
            <a:ext cx="3005423" cy="365125"/>
          </a:xfrm>
        </p:spPr>
        <p:txBody>
          <a:bodyPr/>
          <a:lstStyle>
            <a:lvl1pPr>
              <a:defRPr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基建处副处长竞聘答辩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1573435" y="6424612"/>
            <a:ext cx="497542" cy="365125"/>
          </a:xfrm>
        </p:spPr>
        <p:txBody>
          <a:bodyPr/>
          <a:lstStyle>
            <a:lvl1pPr>
              <a:defRPr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A910D093-B925-4172-BFC7-56A340D4B0EF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11" name="菱形 10"/>
          <p:cNvSpPr/>
          <p:nvPr userDrawn="1"/>
        </p:nvSpPr>
        <p:spPr>
          <a:xfrm>
            <a:off x="256228" y="522938"/>
            <a:ext cx="810571" cy="810571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</a:p>
        </p:txBody>
      </p:sp>
      <p:sp>
        <p:nvSpPr>
          <p:cNvPr id="9" name="燕尾形 8"/>
          <p:cNvSpPr/>
          <p:nvPr userDrawn="1"/>
        </p:nvSpPr>
        <p:spPr>
          <a:xfrm flipH="1">
            <a:off x="7591988" y="6356350"/>
            <a:ext cx="515470" cy="501650"/>
          </a:xfrm>
          <a:prstGeom prst="chevron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燕尾形 11"/>
          <p:cNvSpPr/>
          <p:nvPr userDrawn="1"/>
        </p:nvSpPr>
        <p:spPr>
          <a:xfrm flipH="1">
            <a:off x="7186337" y="6356349"/>
            <a:ext cx="524644" cy="501835"/>
          </a:xfrm>
          <a:prstGeom prst="chevron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燕尾形 13"/>
          <p:cNvSpPr/>
          <p:nvPr userDrawn="1"/>
        </p:nvSpPr>
        <p:spPr>
          <a:xfrm flipH="1">
            <a:off x="11207920" y="6356349"/>
            <a:ext cx="524644" cy="501835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5504745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五边形 6"/>
          <p:cNvSpPr/>
          <p:nvPr userDrawn="1"/>
        </p:nvSpPr>
        <p:spPr>
          <a:xfrm flipH="1">
            <a:off x="7987552" y="6356350"/>
            <a:ext cx="4204447" cy="501650"/>
          </a:xfrm>
          <a:prstGeom prst="homePlat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剪去对角的矩形 7"/>
          <p:cNvSpPr/>
          <p:nvPr userDrawn="1"/>
        </p:nvSpPr>
        <p:spPr>
          <a:xfrm>
            <a:off x="1" y="365125"/>
            <a:ext cx="1443317" cy="298263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五边形 12"/>
          <p:cNvSpPr/>
          <p:nvPr userDrawn="1"/>
        </p:nvSpPr>
        <p:spPr>
          <a:xfrm>
            <a:off x="0" y="522938"/>
            <a:ext cx="8229599" cy="810571"/>
          </a:xfrm>
          <a:prstGeom prst="homePlat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38808" y="522938"/>
            <a:ext cx="10114992" cy="89479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91322"/>
            <a:ext cx="10515600" cy="4685641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b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lnSpc>
                <a:spcPct val="150000"/>
              </a:lnSpc>
              <a:buNone/>
              <a:defRPr b="1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14400" indent="0">
              <a:lnSpc>
                <a:spcPct val="150000"/>
              </a:lnSpc>
              <a:buNone/>
              <a:defRPr b="1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371600" indent="0">
              <a:lnSpc>
                <a:spcPct val="150000"/>
              </a:lnSpc>
              <a:buNone/>
              <a:defRPr b="1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828800" indent="0">
              <a:lnSpc>
                <a:spcPct val="150000"/>
              </a:lnSpc>
              <a:buNone/>
              <a:defRPr b="1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6CA6A-C381-4014-BF53-D941BCF2AFF4}" type="datetimeFigureOut">
              <a:rPr lang="zh-CN" altLang="en-US" smtClean="0"/>
              <a:pPr/>
              <a:t>2019-12-11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8229599" y="6424612"/>
            <a:ext cx="3005423" cy="365125"/>
          </a:xfrm>
        </p:spPr>
        <p:txBody>
          <a:bodyPr/>
          <a:lstStyle>
            <a:lvl1pPr>
              <a:defRPr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基建处副处长竞聘答辩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1573435" y="6424612"/>
            <a:ext cx="497542" cy="365125"/>
          </a:xfrm>
        </p:spPr>
        <p:txBody>
          <a:bodyPr/>
          <a:lstStyle>
            <a:lvl1pPr>
              <a:defRPr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A910D093-B925-4172-BFC7-56A340D4B0EF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11" name="菱形 10"/>
          <p:cNvSpPr/>
          <p:nvPr userDrawn="1"/>
        </p:nvSpPr>
        <p:spPr>
          <a:xfrm>
            <a:off x="256228" y="522938"/>
            <a:ext cx="810571" cy="810571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</a:t>
            </a:r>
          </a:p>
        </p:txBody>
      </p:sp>
      <p:sp>
        <p:nvSpPr>
          <p:cNvPr id="9" name="燕尾形 8"/>
          <p:cNvSpPr/>
          <p:nvPr userDrawn="1"/>
        </p:nvSpPr>
        <p:spPr>
          <a:xfrm flipH="1">
            <a:off x="7591988" y="6356350"/>
            <a:ext cx="515470" cy="501650"/>
          </a:xfrm>
          <a:prstGeom prst="chevron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燕尾形 11"/>
          <p:cNvSpPr/>
          <p:nvPr userDrawn="1"/>
        </p:nvSpPr>
        <p:spPr>
          <a:xfrm flipH="1">
            <a:off x="7186337" y="6356349"/>
            <a:ext cx="524644" cy="501835"/>
          </a:xfrm>
          <a:prstGeom prst="chevron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燕尾形 13"/>
          <p:cNvSpPr/>
          <p:nvPr userDrawn="1"/>
        </p:nvSpPr>
        <p:spPr>
          <a:xfrm flipH="1">
            <a:off x="11207920" y="6356349"/>
            <a:ext cx="524644" cy="501835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0092512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五边形 6"/>
          <p:cNvSpPr/>
          <p:nvPr userDrawn="1"/>
        </p:nvSpPr>
        <p:spPr>
          <a:xfrm flipH="1">
            <a:off x="7987552" y="6356350"/>
            <a:ext cx="4204447" cy="501650"/>
          </a:xfrm>
          <a:prstGeom prst="homePlat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剪去对角的矩形 7"/>
          <p:cNvSpPr/>
          <p:nvPr userDrawn="1"/>
        </p:nvSpPr>
        <p:spPr>
          <a:xfrm>
            <a:off x="1" y="365125"/>
            <a:ext cx="1443317" cy="298263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五边形 12"/>
          <p:cNvSpPr/>
          <p:nvPr userDrawn="1"/>
        </p:nvSpPr>
        <p:spPr>
          <a:xfrm>
            <a:off x="0" y="522938"/>
            <a:ext cx="3057236" cy="810571"/>
          </a:xfrm>
          <a:prstGeom prst="homePlat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38808" y="522938"/>
            <a:ext cx="10114992" cy="89479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91322"/>
            <a:ext cx="10515600" cy="4685641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b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lnSpc>
                <a:spcPct val="150000"/>
              </a:lnSpc>
              <a:buNone/>
              <a:defRPr b="1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14400" indent="0">
              <a:lnSpc>
                <a:spcPct val="150000"/>
              </a:lnSpc>
              <a:buNone/>
              <a:defRPr b="1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371600" indent="0">
              <a:lnSpc>
                <a:spcPct val="150000"/>
              </a:lnSpc>
              <a:buNone/>
              <a:defRPr b="1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828800" indent="0">
              <a:lnSpc>
                <a:spcPct val="150000"/>
              </a:lnSpc>
              <a:buNone/>
              <a:defRPr b="1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6CA6A-C381-4014-BF53-D941BCF2AFF4}" type="datetimeFigureOut">
              <a:rPr lang="zh-CN" altLang="en-US" smtClean="0"/>
              <a:pPr/>
              <a:t>2019-12-11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8229599" y="6424612"/>
            <a:ext cx="3005423" cy="365125"/>
          </a:xfrm>
        </p:spPr>
        <p:txBody>
          <a:bodyPr/>
          <a:lstStyle>
            <a:lvl1pPr>
              <a:defRPr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基建处副处长竞聘答辩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1573435" y="6424612"/>
            <a:ext cx="497542" cy="365125"/>
          </a:xfrm>
        </p:spPr>
        <p:txBody>
          <a:bodyPr/>
          <a:lstStyle>
            <a:lvl1pPr>
              <a:defRPr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A910D093-B925-4172-BFC7-56A340D4B0EF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11" name="菱形 10"/>
          <p:cNvSpPr/>
          <p:nvPr userDrawn="1"/>
        </p:nvSpPr>
        <p:spPr>
          <a:xfrm>
            <a:off x="256228" y="522938"/>
            <a:ext cx="810571" cy="810571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</a:t>
            </a:r>
          </a:p>
        </p:txBody>
      </p:sp>
      <p:sp>
        <p:nvSpPr>
          <p:cNvPr id="9" name="燕尾形 8"/>
          <p:cNvSpPr/>
          <p:nvPr userDrawn="1"/>
        </p:nvSpPr>
        <p:spPr>
          <a:xfrm flipH="1">
            <a:off x="7591988" y="6356350"/>
            <a:ext cx="515470" cy="501650"/>
          </a:xfrm>
          <a:prstGeom prst="chevron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燕尾形 11"/>
          <p:cNvSpPr/>
          <p:nvPr userDrawn="1"/>
        </p:nvSpPr>
        <p:spPr>
          <a:xfrm flipH="1">
            <a:off x="7186337" y="6356349"/>
            <a:ext cx="524644" cy="501835"/>
          </a:xfrm>
          <a:prstGeom prst="chevron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燕尾形 13"/>
          <p:cNvSpPr/>
          <p:nvPr userDrawn="1"/>
        </p:nvSpPr>
        <p:spPr>
          <a:xfrm flipH="1">
            <a:off x="11207920" y="6356349"/>
            <a:ext cx="524644" cy="501835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6465454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五边形 6"/>
          <p:cNvSpPr/>
          <p:nvPr userDrawn="1"/>
        </p:nvSpPr>
        <p:spPr>
          <a:xfrm flipH="1">
            <a:off x="7987552" y="6356350"/>
            <a:ext cx="4204447" cy="501650"/>
          </a:xfrm>
          <a:prstGeom prst="homePlat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剪去对角的矩形 7"/>
          <p:cNvSpPr/>
          <p:nvPr userDrawn="1"/>
        </p:nvSpPr>
        <p:spPr>
          <a:xfrm>
            <a:off x="1" y="365125"/>
            <a:ext cx="1443317" cy="298263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五边形 12"/>
          <p:cNvSpPr/>
          <p:nvPr userDrawn="1"/>
        </p:nvSpPr>
        <p:spPr>
          <a:xfrm>
            <a:off x="0" y="522938"/>
            <a:ext cx="3088433" cy="810571"/>
          </a:xfrm>
          <a:prstGeom prst="homePlat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38808" y="522938"/>
            <a:ext cx="10114992" cy="89479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91322"/>
            <a:ext cx="10515600" cy="4685641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b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lnSpc>
                <a:spcPct val="150000"/>
              </a:lnSpc>
              <a:buNone/>
              <a:defRPr b="1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14400" indent="0">
              <a:lnSpc>
                <a:spcPct val="150000"/>
              </a:lnSpc>
              <a:buNone/>
              <a:defRPr b="1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371600" indent="0">
              <a:lnSpc>
                <a:spcPct val="150000"/>
              </a:lnSpc>
              <a:buNone/>
              <a:defRPr b="1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828800" indent="0">
              <a:lnSpc>
                <a:spcPct val="150000"/>
              </a:lnSpc>
              <a:buNone/>
              <a:defRPr b="1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6CA6A-C381-4014-BF53-D941BCF2AFF4}" type="datetimeFigureOut">
              <a:rPr lang="zh-CN" altLang="en-US" smtClean="0"/>
              <a:pPr/>
              <a:t>2019-12-11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8229599" y="6424612"/>
            <a:ext cx="3005423" cy="365125"/>
          </a:xfrm>
        </p:spPr>
        <p:txBody>
          <a:bodyPr/>
          <a:lstStyle>
            <a:lvl1pPr>
              <a:defRPr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基建处副处长竞聘答辩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1573435" y="6424612"/>
            <a:ext cx="497542" cy="365125"/>
          </a:xfrm>
        </p:spPr>
        <p:txBody>
          <a:bodyPr/>
          <a:lstStyle>
            <a:lvl1pPr>
              <a:defRPr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A910D093-B925-4172-BFC7-56A340D4B0EF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11" name="菱形 10"/>
          <p:cNvSpPr/>
          <p:nvPr userDrawn="1"/>
        </p:nvSpPr>
        <p:spPr>
          <a:xfrm>
            <a:off x="256228" y="522938"/>
            <a:ext cx="810571" cy="810571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</a:t>
            </a:r>
          </a:p>
        </p:txBody>
      </p:sp>
      <p:sp>
        <p:nvSpPr>
          <p:cNvPr id="9" name="燕尾形 8"/>
          <p:cNvSpPr/>
          <p:nvPr userDrawn="1"/>
        </p:nvSpPr>
        <p:spPr>
          <a:xfrm flipH="1">
            <a:off x="7591988" y="6356350"/>
            <a:ext cx="515470" cy="501650"/>
          </a:xfrm>
          <a:prstGeom prst="chevron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燕尾形 11"/>
          <p:cNvSpPr/>
          <p:nvPr userDrawn="1"/>
        </p:nvSpPr>
        <p:spPr>
          <a:xfrm flipH="1">
            <a:off x="7186337" y="6356349"/>
            <a:ext cx="524644" cy="501835"/>
          </a:xfrm>
          <a:prstGeom prst="chevron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燕尾形 13"/>
          <p:cNvSpPr/>
          <p:nvPr userDrawn="1"/>
        </p:nvSpPr>
        <p:spPr>
          <a:xfrm flipH="1">
            <a:off x="11207920" y="6356349"/>
            <a:ext cx="524644" cy="501835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1263276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4525" y="1550894"/>
            <a:ext cx="6079004" cy="690931"/>
          </a:xfrm>
        </p:spPr>
        <p:txBody>
          <a:bodyPr anchor="b">
            <a:noAutofit/>
          </a:bodyPr>
          <a:lstStyle>
            <a:lvl1pPr algn="ctr">
              <a:defRPr sz="3600" b="1" spc="6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038165" y="3050707"/>
            <a:ext cx="5629835" cy="324227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3600" b="1" spc="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6CA6A-C381-4014-BF53-D941BCF2AFF4}" type="datetimeFigureOut">
              <a:rPr lang="zh-CN" altLang="en-US" smtClean="0"/>
              <a:pPr/>
              <a:t>2019-12-11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E926C-BE95-4B98-8CBF-EFA1830F8E5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15" name="组合 14"/>
          <p:cNvGrpSpPr/>
          <p:nvPr userDrawn="1"/>
        </p:nvGrpSpPr>
        <p:grpSpPr>
          <a:xfrm>
            <a:off x="0" y="2326722"/>
            <a:ext cx="12263715" cy="478766"/>
            <a:chOff x="0" y="4383744"/>
            <a:chExt cx="12263715" cy="478766"/>
          </a:xfrm>
        </p:grpSpPr>
        <p:sp>
          <p:nvSpPr>
            <p:cNvPr id="11" name="剪去对角的矩形 10"/>
            <p:cNvSpPr/>
            <p:nvPr userDrawn="1"/>
          </p:nvSpPr>
          <p:spPr>
            <a:xfrm flipH="1" flipV="1">
              <a:off x="4706470" y="4764761"/>
              <a:ext cx="7557245" cy="97749"/>
            </a:xfrm>
            <a:prstGeom prst="snip2DiagRect">
              <a:avLst>
                <a:gd name="adj1" fmla="val 0"/>
                <a:gd name="adj2" fmla="val 50000"/>
              </a:avLst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剪去对角的矩形 11"/>
            <p:cNvSpPr/>
            <p:nvPr userDrawn="1"/>
          </p:nvSpPr>
          <p:spPr>
            <a:xfrm>
              <a:off x="1" y="4383744"/>
              <a:ext cx="5540188" cy="271603"/>
            </a:xfrm>
            <a:prstGeom prst="snip2DiagRect">
              <a:avLst>
                <a:gd name="adj1" fmla="val 0"/>
                <a:gd name="adj2" fmla="val 5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 userDrawn="1"/>
          </p:nvSpPr>
          <p:spPr>
            <a:xfrm>
              <a:off x="0" y="4519542"/>
              <a:ext cx="12192000" cy="27960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9" name="组合 18"/>
          <p:cNvGrpSpPr/>
          <p:nvPr userDrawn="1"/>
        </p:nvGrpSpPr>
        <p:grpSpPr>
          <a:xfrm>
            <a:off x="1398494" y="1718667"/>
            <a:ext cx="1074830" cy="421649"/>
            <a:chOff x="3146612" y="958916"/>
            <a:chExt cx="1074830" cy="421649"/>
          </a:xfrm>
        </p:grpSpPr>
        <p:sp>
          <p:nvSpPr>
            <p:cNvPr id="16" name="燕尾形 15"/>
            <p:cNvSpPr/>
            <p:nvPr userDrawn="1"/>
          </p:nvSpPr>
          <p:spPr>
            <a:xfrm>
              <a:off x="3146612" y="959224"/>
              <a:ext cx="434788" cy="421341"/>
            </a:xfrm>
            <a:prstGeom prst="chevron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燕尾形 16"/>
            <p:cNvSpPr/>
            <p:nvPr userDrawn="1"/>
          </p:nvSpPr>
          <p:spPr>
            <a:xfrm>
              <a:off x="3466633" y="959223"/>
              <a:ext cx="434788" cy="421341"/>
            </a:xfrm>
            <a:prstGeom prst="chevron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燕尾形 17"/>
            <p:cNvSpPr/>
            <p:nvPr userDrawn="1"/>
          </p:nvSpPr>
          <p:spPr>
            <a:xfrm>
              <a:off x="3786654" y="958916"/>
              <a:ext cx="434788" cy="421341"/>
            </a:xfrm>
            <a:prstGeom prst="chevron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53083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6CA6A-C381-4014-BF53-D941BCF2AFF4}" type="datetimeFigureOut">
              <a:rPr lang="zh-CN" altLang="en-US" smtClean="0"/>
              <a:pPr/>
              <a:t>2019-12-11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E926C-BE95-4B98-8CBF-EFA1830F8E5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6701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6CA6A-C381-4014-BF53-D941BCF2AFF4}" type="datetimeFigureOut">
              <a:rPr lang="zh-CN" altLang="en-US" smtClean="0"/>
              <a:pPr/>
              <a:t>2019-12-11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E926C-BE95-4B98-8CBF-EFA1830F8E5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0043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6CA6A-C381-4014-BF53-D941BCF2AFF4}" type="datetimeFigureOut">
              <a:rPr lang="zh-CN" altLang="en-US" smtClean="0"/>
              <a:pPr/>
              <a:t>2019-12-11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E926C-BE95-4B98-8CBF-EFA1830F8E5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9195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96CA6A-C381-4014-BF53-D941BCF2AFF4}" type="datetimeFigureOut">
              <a:rPr lang="zh-CN" altLang="en-US" smtClean="0"/>
              <a:pPr/>
              <a:t>2019-12-11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3E926C-BE95-4B98-8CBF-EFA1830F8E5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0848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2" r:id="rId3"/>
    <p:sldLayoutId id="2147483663" r:id="rId4"/>
    <p:sldLayoutId id="2147483664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zh-CN" sz="3200" dirty="0"/>
              <a:t>Role-Based Access Control Model as Applied to Object-Oriented Applications </a:t>
            </a:r>
            <a:endParaRPr lang="zh-CN" altLang="en-US" sz="32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5DD9B2B-8111-482B-87E0-E882055C86DB}"/>
              </a:ext>
            </a:extLst>
          </p:cNvPr>
          <p:cNvSpPr txBox="1"/>
          <p:nvPr/>
        </p:nvSpPr>
        <p:spPr>
          <a:xfrm>
            <a:off x="5388114" y="5078028"/>
            <a:ext cx="141577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第十四组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谢明旭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徐夏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王润文</a:t>
            </a:r>
          </a:p>
        </p:txBody>
      </p:sp>
    </p:spTree>
    <p:extLst>
      <p:ext uri="{BB962C8B-B14F-4D97-AF65-F5344CB8AC3E}">
        <p14:creationId xmlns:p14="http://schemas.microsoft.com/office/powerpoint/2010/main" val="188602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欢迎批评指正</a:t>
            </a: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谢谢你的聆听</a:t>
            </a:r>
          </a:p>
        </p:txBody>
      </p:sp>
    </p:spTree>
    <p:extLst>
      <p:ext uri="{BB962C8B-B14F-4D97-AF65-F5344CB8AC3E}">
        <p14:creationId xmlns:p14="http://schemas.microsoft.com/office/powerpoint/2010/main" val="2274538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C3E6C28-3251-45B6-AF66-8C2359C8B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0D093-B925-4172-BFC7-56A340D4B0EF}" type="slidenum">
              <a:rPr lang="zh-CN" altLang="en-US" smtClean="0"/>
              <a:pPr/>
              <a:t>2</a:t>
            </a:fld>
            <a:endParaRPr lang="zh-CN" altLang="en-US" dirty="0"/>
          </a:p>
        </p:txBody>
      </p:sp>
      <p:sp>
        <p:nvSpPr>
          <p:cNvPr id="8" name="标题 12">
            <a:extLst>
              <a:ext uri="{FF2B5EF4-FFF2-40B4-BE49-F238E27FC236}">
                <a16:creationId xmlns:a16="http://schemas.microsoft.com/office/drawing/2014/main" id="{17B2F5F7-66A4-472E-B8D8-64C373BDEE8D}"/>
              </a:ext>
            </a:extLst>
          </p:cNvPr>
          <p:cNvSpPr txBox="1">
            <a:spLocks/>
          </p:cNvSpPr>
          <p:nvPr/>
        </p:nvSpPr>
        <p:spPr>
          <a:xfrm>
            <a:off x="1120030" y="614876"/>
            <a:ext cx="10114992" cy="89479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问题描述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06DAB4C2-3138-45EF-AF95-348DE09EB8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921" y="2356460"/>
            <a:ext cx="3866667" cy="2828571"/>
          </a:xfrm>
          <a:prstGeom prst="rect">
            <a:avLst/>
          </a:prstGeom>
        </p:spPr>
      </p:pic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374B023F-09D1-409F-9F1D-8095E304C32E}"/>
              </a:ext>
            </a:extLst>
          </p:cNvPr>
          <p:cNvCxnSpPr/>
          <p:nvPr/>
        </p:nvCxnSpPr>
        <p:spPr>
          <a:xfrm>
            <a:off x="870908" y="2960659"/>
            <a:ext cx="330249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84B4A710-3473-4E76-B8AB-9C23F023367E}"/>
              </a:ext>
            </a:extLst>
          </p:cNvPr>
          <p:cNvCxnSpPr/>
          <p:nvPr/>
        </p:nvCxnSpPr>
        <p:spPr>
          <a:xfrm>
            <a:off x="685921" y="3186950"/>
            <a:ext cx="330249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9C2A2E46-AE3F-4720-9BFA-72E56D90D07E}"/>
              </a:ext>
            </a:extLst>
          </p:cNvPr>
          <p:cNvSpPr txBox="1"/>
          <p:nvPr/>
        </p:nvSpPr>
        <p:spPr>
          <a:xfrm>
            <a:off x="6177526" y="2835968"/>
            <a:ext cx="387798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？？？</a:t>
            </a:r>
          </a:p>
        </p:txBody>
      </p:sp>
    </p:spTree>
    <p:extLst>
      <p:ext uri="{BB962C8B-B14F-4D97-AF65-F5344CB8AC3E}">
        <p14:creationId xmlns:p14="http://schemas.microsoft.com/office/powerpoint/2010/main" val="2122146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>
            <a:extLst>
              <a:ext uri="{FF2B5EF4-FFF2-40B4-BE49-F238E27FC236}">
                <a16:creationId xmlns:a16="http://schemas.microsoft.com/office/drawing/2014/main" id="{B8F3C8A6-76C8-4628-AC39-EF31BFD29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现有系统的权限分配情况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C3E6C28-3251-45B6-AF66-8C2359C8B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0D093-B925-4172-BFC7-56A340D4B0EF}" type="slidenum">
              <a:rPr lang="zh-CN" altLang="en-US" smtClean="0"/>
              <a:pPr/>
              <a:t>3</a:t>
            </a:fld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D258A07-BFB8-48E6-BF8E-FB76DE786523}"/>
              </a:ext>
            </a:extLst>
          </p:cNvPr>
          <p:cNvSpPr txBox="1"/>
          <p:nvPr/>
        </p:nvSpPr>
        <p:spPr>
          <a:xfrm>
            <a:off x="350982" y="1727200"/>
            <a:ext cx="102311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Nagaratnam N., 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Nadalin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A., Hondo M., McIntosh M., 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Austel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P. </a:t>
            </a:r>
          </a:p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Business-driven application security: from modeling to managing secure applications. </a:t>
            </a:r>
          </a:p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IBM Systems Journal, Volume 44 Issue 4, 2005, 847-867 pp. 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B830D55-BD6F-4C01-9B22-6FAEFBB4B89E}"/>
              </a:ext>
            </a:extLst>
          </p:cNvPr>
          <p:cNvSpPr txBox="1"/>
          <p:nvPr/>
        </p:nvSpPr>
        <p:spPr>
          <a:xfrm>
            <a:off x="350982" y="2828835"/>
            <a:ext cx="1130187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Xiao L., Peet A., Lewis P., 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Dashmapatra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S., 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Saez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C., 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Croitoru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M., Vicente J., Gonzalez-Velez H., </a:t>
            </a:r>
          </a:p>
          <a:p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Lluch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Ariet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M. An Adaptive Security Model for Multi-agent Systems and Application </a:t>
            </a:r>
          </a:p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 a Clinical Trials Environment. 31st Annual International Computer Software and Applications </a:t>
            </a:r>
          </a:p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Conference, COMPSAC 2007, 24-27 July 2007, Beijing, China, 2007, 261-268 pp. 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ACD0D9C-263E-4064-9AB0-DA8BA8813CCB}"/>
              </a:ext>
            </a:extLst>
          </p:cNvPr>
          <p:cNvSpPr txBox="1"/>
          <p:nvPr/>
        </p:nvSpPr>
        <p:spPr>
          <a:xfrm>
            <a:off x="350982" y="4368800"/>
            <a:ext cx="1157361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Fengyu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Zhao, Xin Peng, 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Wenyun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Zhao. Multi-Tier Security Feature Modeling for Service-Oriented </a:t>
            </a:r>
          </a:p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Application Integration. Eighth IEEE/ACIS International Conference on Computer and Information </a:t>
            </a:r>
          </a:p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Science, ICIS 2009, 1-3 June 2009, Shanghai, China, 2009, 1178-1183 pp. </a:t>
            </a:r>
          </a:p>
          <a:p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60262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>
            <a:extLst>
              <a:ext uri="{FF2B5EF4-FFF2-40B4-BE49-F238E27FC236}">
                <a16:creationId xmlns:a16="http://schemas.microsoft.com/office/drawing/2014/main" id="{B8F3C8A6-76C8-4628-AC39-EF31BFD29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现有系统的权限分配情况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C3E6C28-3251-45B6-AF66-8C2359C8B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0D093-B925-4172-BFC7-56A340D4B0EF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D258A07-BFB8-48E6-BF8E-FB76DE786523}"/>
              </a:ext>
            </a:extLst>
          </p:cNvPr>
          <p:cNvSpPr txBox="1"/>
          <p:nvPr/>
        </p:nvSpPr>
        <p:spPr>
          <a:xfrm>
            <a:off x="350982" y="1727200"/>
            <a:ext cx="121844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Saleem M.Q., Jaafar J., Hassan M.F. </a:t>
            </a:r>
          </a:p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Model Driven Security Framework for Definition of Security Requirements for SOA Based Applications. </a:t>
            </a:r>
          </a:p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2010 International Conference on Computer Applications and Industrial Electronics </a:t>
            </a:r>
          </a:p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(ICCAIE), 5-8 Dec. 2010, Kuala Lumpur, 2010, 266-270 pp. 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ACA7B5E-BB77-4278-ABA5-84C1E160CFC9}"/>
              </a:ext>
            </a:extLst>
          </p:cNvPr>
          <p:cNvSpPr txBox="1"/>
          <p:nvPr/>
        </p:nvSpPr>
        <p:spPr>
          <a:xfrm>
            <a:off x="350982" y="3227366"/>
            <a:ext cx="1005890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Shiroma Y., 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Washizaki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H., Fukazawa Y., Kubo A., Yoshioka N. </a:t>
            </a:r>
          </a:p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Model-Driven Security Patterns Application Based on Dependences among Patterns. </a:t>
            </a:r>
          </a:p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ARES '10 International Conference on Availability, Reliability, and Security, </a:t>
            </a:r>
          </a:p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15-18 Feb. 2010, Krakow, Poland, 2010, 555-559 pp. 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EF20409-4B2A-443E-BC7F-9852BA96C32B}"/>
              </a:ext>
            </a:extLst>
          </p:cNvPr>
          <p:cNvSpPr txBox="1"/>
          <p:nvPr/>
        </p:nvSpPr>
        <p:spPr>
          <a:xfrm>
            <a:off x="350982" y="4727532"/>
            <a:ext cx="117079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Salini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P., 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Kanmani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S. Application of Model Oriented Security Requirements Engineering Framework </a:t>
            </a:r>
          </a:p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 Secure E-Voting. 2012 CSI Sixth International Conference on Software Engineering (CONSEG), </a:t>
            </a:r>
          </a:p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5-7 Sept. 2012, Indore, 2012, 1-6 pp. 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0323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>
            <a:extLst>
              <a:ext uri="{FF2B5EF4-FFF2-40B4-BE49-F238E27FC236}">
                <a16:creationId xmlns:a16="http://schemas.microsoft.com/office/drawing/2014/main" id="{6145963A-DF27-4222-B65A-9100EBDC6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模型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C3E6C28-3251-45B6-AF66-8C2359C8B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0D093-B925-4172-BFC7-56A340D4B0EF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31E5C14-A619-4801-8124-A252B7AB40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6663" y="2437418"/>
            <a:ext cx="8209524" cy="14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029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>
            <a:extLst>
              <a:ext uri="{FF2B5EF4-FFF2-40B4-BE49-F238E27FC236}">
                <a16:creationId xmlns:a16="http://schemas.microsoft.com/office/drawing/2014/main" id="{6145963A-DF27-4222-B65A-9100EBDC6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模型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C3E6C28-3251-45B6-AF66-8C2359C8B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0D093-B925-4172-BFC7-56A340D4B0EF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8BD1C91-127B-4BB7-A798-3F1D7A7C2066}"/>
              </a:ext>
            </a:extLst>
          </p:cNvPr>
          <p:cNvSpPr txBox="1"/>
          <p:nvPr/>
        </p:nvSpPr>
        <p:spPr>
          <a:xfrm>
            <a:off x="1172133" y="1943100"/>
            <a:ext cx="7200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OC</a:t>
            </a:r>
            <a:endParaRPr lang="zh-CN" altLang="en-US" sz="28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C9966EF-FBA2-42D1-A06D-98407BAEA32A}"/>
              </a:ext>
            </a:extLst>
          </p:cNvPr>
          <p:cNvSpPr txBox="1"/>
          <p:nvPr/>
        </p:nvSpPr>
        <p:spPr>
          <a:xfrm>
            <a:off x="1172133" y="2730082"/>
            <a:ext cx="85844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OC1: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把权限分配以类的形式表示在面向对象的范式中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A786AA5-44DE-43DD-9CBA-271978D1FB8A}"/>
              </a:ext>
            </a:extLst>
          </p:cNvPr>
          <p:cNvSpPr txBox="1"/>
          <p:nvPr/>
        </p:nvSpPr>
        <p:spPr>
          <a:xfrm>
            <a:off x="1172133" y="3429000"/>
            <a:ext cx="4275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OC2: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有对不同权限的分配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E0571AA-BBC5-4E36-9EE7-5DE68E36DBB9}"/>
              </a:ext>
            </a:extLst>
          </p:cNvPr>
          <p:cNvSpPr txBox="1"/>
          <p:nvPr/>
        </p:nvSpPr>
        <p:spPr>
          <a:xfrm>
            <a:off x="1172133" y="4127918"/>
            <a:ext cx="53527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OC3: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将权限分配给对象（实例）</a:t>
            </a:r>
          </a:p>
        </p:txBody>
      </p:sp>
    </p:spTree>
    <p:extLst>
      <p:ext uri="{BB962C8B-B14F-4D97-AF65-F5344CB8AC3E}">
        <p14:creationId xmlns:p14="http://schemas.microsoft.com/office/powerpoint/2010/main" val="922301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>
            <a:extLst>
              <a:ext uri="{FF2B5EF4-FFF2-40B4-BE49-F238E27FC236}">
                <a16:creationId xmlns:a16="http://schemas.microsoft.com/office/drawing/2014/main" id="{6145963A-DF27-4222-B65A-9100EBDC6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模型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C3E6C28-3251-45B6-AF66-8C2359C8B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0D093-B925-4172-BFC7-56A340D4B0EF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2C69F24-C942-4666-99DF-228779AE1C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0286" y="1836837"/>
            <a:ext cx="7971428" cy="39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8080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>
            <a:extLst>
              <a:ext uri="{FF2B5EF4-FFF2-40B4-BE49-F238E27FC236}">
                <a16:creationId xmlns:a16="http://schemas.microsoft.com/office/drawing/2014/main" id="{6145963A-DF27-4222-B65A-9100EBDC6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模型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C3E6C28-3251-45B6-AF66-8C2359C8B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0D093-B925-4172-BFC7-56A340D4B0EF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BC089B1-D39B-4B75-929E-147458371828}"/>
              </a:ext>
            </a:extLst>
          </p:cNvPr>
          <p:cNvSpPr txBox="1"/>
          <p:nvPr/>
        </p:nvSpPr>
        <p:spPr>
          <a:xfrm>
            <a:off x="866775" y="1539682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定义的角色：</a:t>
            </a:r>
            <a:endParaRPr lang="en-US" altLang="zh-CN" sz="24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92381AF-2B13-4928-95EB-BD9077FD67CD}"/>
              </a:ext>
            </a:extLst>
          </p:cNvPr>
          <p:cNvSpPr txBox="1"/>
          <p:nvPr/>
        </p:nvSpPr>
        <p:spPr>
          <a:xfrm>
            <a:off x="866775" y="2218189"/>
            <a:ext cx="3647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会议组织者：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是主要用户和管理权限最大的用户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17668E0-D1B2-40F8-8374-A8F946042572}"/>
              </a:ext>
            </a:extLst>
          </p:cNvPr>
          <p:cNvSpPr txBox="1"/>
          <p:nvPr/>
        </p:nvSpPr>
        <p:spPr>
          <a:xfrm>
            <a:off x="866775" y="2806595"/>
            <a:ext cx="272382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权限：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注册用户和录用论文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审稿人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查看和验证更改后的论文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验证是否付款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会议记录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提供证书等其他权限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E70A5B4-B137-43B2-AECB-4B8DA05E7C9C}"/>
              </a:ext>
            </a:extLst>
          </p:cNvPr>
          <p:cNvSpPr txBox="1"/>
          <p:nvPr/>
        </p:nvSpPr>
        <p:spPr>
          <a:xfrm>
            <a:off x="5831413" y="2226578"/>
            <a:ext cx="549381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文章作者：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没有作者，就不可能召开会议，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因为他们撰写文章并将其提交给会议。 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作者负责根据审稿人对文章的评论对文章进行更正，</a:t>
            </a:r>
            <a:b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并在必要时支付会议费。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BA40B71-3434-4544-8C64-C343A472B94F}"/>
              </a:ext>
            </a:extLst>
          </p:cNvPr>
          <p:cNvSpPr txBox="1"/>
          <p:nvPr/>
        </p:nvSpPr>
        <p:spPr>
          <a:xfrm>
            <a:off x="5831413" y="3822257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审稿人：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评估文章的质量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658223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>
            <a:extLst>
              <a:ext uri="{FF2B5EF4-FFF2-40B4-BE49-F238E27FC236}">
                <a16:creationId xmlns:a16="http://schemas.microsoft.com/office/drawing/2014/main" id="{6145963A-DF27-4222-B65A-9100EBDC6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模型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C3E6C28-3251-45B6-AF66-8C2359C8B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0D093-B925-4172-BFC7-56A340D4B0EF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8AD4F3A-C1B2-48A1-8DEB-AD792BB2B0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8909" y="1174789"/>
            <a:ext cx="6192605" cy="5041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153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774</TotalTime>
  <Words>480</Words>
  <Application>Microsoft Office PowerPoint</Application>
  <PresentationFormat>宽屏</PresentationFormat>
  <Paragraphs>65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微软雅黑</vt:lpstr>
      <vt:lpstr>Arial</vt:lpstr>
      <vt:lpstr>等线</vt:lpstr>
      <vt:lpstr>等线 Light</vt:lpstr>
      <vt:lpstr>Office 主题​​</vt:lpstr>
      <vt:lpstr>Role-Based Access Control Model as Applied to Object-Oriented Applications </vt:lpstr>
      <vt:lpstr>PowerPoint 演示文稿</vt:lpstr>
      <vt:lpstr>现有系统的权限分配情况</vt:lpstr>
      <vt:lpstr>现有系统的权限分配情况</vt:lpstr>
      <vt:lpstr>模型</vt:lpstr>
      <vt:lpstr>模型</vt:lpstr>
      <vt:lpstr>模型</vt:lpstr>
      <vt:lpstr>模型</vt:lpstr>
      <vt:lpstr>模型</vt:lpstr>
      <vt:lpstr>欢迎批评指正</vt:lpstr>
    </vt:vector>
  </TitlesOfParts>
  <Company>Sebring Visual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竞聘基建处副处长答辩</dc:title>
  <dc:creator>Jason</dc:creator>
  <cp:lastModifiedBy>王 润文</cp:lastModifiedBy>
  <cp:revision>73</cp:revision>
  <dcterms:created xsi:type="dcterms:W3CDTF">2017-05-18T15:52:56Z</dcterms:created>
  <dcterms:modified xsi:type="dcterms:W3CDTF">2019-12-11T06:38:55Z</dcterms:modified>
</cp:coreProperties>
</file>