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80" r:id="rId7"/>
    <p:sldId id="281" r:id="rId8"/>
    <p:sldId id="291" r:id="rId9"/>
    <p:sldId id="282" r:id="rId10"/>
    <p:sldId id="283" r:id="rId11"/>
    <p:sldId id="284" r:id="rId12"/>
    <p:sldId id="285" r:id="rId13"/>
    <p:sldId id="286" r:id="rId14"/>
    <p:sldId id="292" r:id="rId15"/>
    <p:sldId id="287" r:id="rId16"/>
    <p:sldId id="288" r:id="rId17"/>
    <p:sldId id="289" r:id="rId18"/>
    <p:sldId id="290" r:id="rId19"/>
    <p:sldId id="293" r:id="rId20"/>
    <p:sldId id="294" r:id="rId21"/>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05F2C04-C923-438B-8C0F-E0CD2BADF298}">
      <wppc:fontMis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5B9BD5"/>
    <a:srgbClr val="4B91D1"/>
    <a:srgbClr val="849FA8"/>
    <a:srgbClr val="2549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87" d="100"/>
          <a:sy n="87" d="100"/>
        </p:scale>
        <p:origin x="-437" y="-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gs" Target="tags/tag9.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659CD-355A-440E-A692-87E59C4EC86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724E61-2DAD-4E1E-92D7-EFBA4612E54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724E61-2DAD-4E1E-92D7-EFBA4612E54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724E61-2DAD-4E1E-92D7-EFBA4612E54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724E61-2DAD-4E1E-92D7-EFBA4612E54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724E61-2DAD-4E1E-92D7-EFBA4612E54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724E61-2DAD-4E1E-92D7-EFBA4612E54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724E61-2DAD-4E1E-92D7-EFBA4612E54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724E61-2DAD-4E1E-92D7-EFBA4612E54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724E61-2DAD-4E1E-92D7-EFBA4612E54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724E61-2DAD-4E1E-92D7-EFBA4612E54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724E61-2DAD-4E1E-92D7-EFBA4612E54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724E61-2DAD-4E1E-92D7-EFBA4612E54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724E61-2DAD-4E1E-92D7-EFBA4612E54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724E61-2DAD-4E1E-92D7-EFBA4612E54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724E61-2DAD-4E1E-92D7-EFBA4612E54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724E61-2DAD-4E1E-92D7-EFBA4612E54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724E61-2DAD-4E1E-92D7-EFBA4612E54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724E61-2DAD-4E1E-92D7-EFBA4612E54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724E61-2DAD-4E1E-92D7-EFBA4612E54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5ADA46-3E65-411A-9815-C4915DF4EC7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84D190-DC8A-4C72-B3C0-F9D937FD498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5ADA46-3E65-411A-9815-C4915DF4EC7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84D190-DC8A-4C72-B3C0-F9D937FD498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5ADA46-3E65-411A-9815-C4915DF4EC7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84D190-DC8A-4C72-B3C0-F9D937FD498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5ADA46-3E65-411A-9815-C4915DF4EC7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84D190-DC8A-4C72-B3C0-F9D937FD498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5ADA46-3E65-411A-9815-C4915DF4EC7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84D190-DC8A-4C72-B3C0-F9D937FD498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5ADA46-3E65-411A-9815-C4915DF4EC7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D84D190-DC8A-4C72-B3C0-F9D937FD498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5ADA46-3E65-411A-9815-C4915DF4EC7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D84D190-DC8A-4C72-B3C0-F9D937FD498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5ADA46-3E65-411A-9815-C4915DF4EC7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D84D190-DC8A-4C72-B3C0-F9D937FD498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5ADA46-3E65-411A-9815-C4915DF4EC7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D84D190-DC8A-4C72-B3C0-F9D937FD498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5ADA46-3E65-411A-9815-C4915DF4EC7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D84D190-DC8A-4C72-B3C0-F9D937FD498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5ADA46-3E65-411A-9815-C4915DF4EC7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D84D190-DC8A-4C72-B3C0-F9D937FD498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5ADA46-3E65-411A-9815-C4915DF4EC7F}"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84D190-DC8A-4C72-B3C0-F9D937FD498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image" Target="../media/image3.jpe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tags" Target="../tags/tag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l="7657" t="3879" b="-1"/>
          <a:stretch>
            <a:fillRect/>
          </a:stretch>
        </p:blipFill>
        <p:spPr>
          <a:xfrm>
            <a:off x="12526" y="12526"/>
            <a:ext cx="12179474" cy="6828848"/>
          </a:xfrm>
          <a:prstGeom prst="rect">
            <a:avLst/>
          </a:prstGeom>
        </p:spPr>
      </p:pic>
      <p:sp>
        <p:nvSpPr>
          <p:cNvPr id="6" name="矩形 5"/>
          <p:cNvSpPr/>
          <p:nvPr/>
        </p:nvSpPr>
        <p:spPr>
          <a:xfrm>
            <a:off x="4323195" y="1602733"/>
            <a:ext cx="3320141" cy="1569660"/>
          </a:xfrm>
          <a:prstGeom prst="rect">
            <a:avLst/>
          </a:prstGeom>
        </p:spPr>
        <p:txBody>
          <a:bodyPr wrap="none">
            <a:spAutoFit/>
          </a:bodyPr>
          <a:lstStyle/>
          <a:p>
            <a:pPr algn="ctr"/>
            <a:r>
              <a:rPr lang="en-US" altLang="zh-CN" sz="9600" b="1" dirty="0" smtClean="0">
                <a:solidFill>
                  <a:srgbClr val="5B9BD5"/>
                </a:solidFill>
                <a:latin typeface="思源黑体 CN Medium" panose="020B0600000000000000" pitchFamily="34" charset="-122"/>
                <a:ea typeface="思源黑体 CN Medium" panose="020B0600000000000000" pitchFamily="34" charset="-122"/>
                <a:cs typeface="+mn-ea"/>
                <a:sym typeface="+mn-lt"/>
              </a:rPr>
              <a:t>2019</a:t>
            </a:r>
            <a:endParaRPr lang="zh-CN" altLang="en-US" sz="9600" b="1" dirty="0">
              <a:solidFill>
                <a:srgbClr val="5B9BD5"/>
              </a:solidFill>
              <a:latin typeface="思源黑体 CN Medium" panose="020B0600000000000000" pitchFamily="34" charset="-122"/>
              <a:ea typeface="思源黑体 CN Medium" panose="020B0600000000000000" pitchFamily="34" charset="-122"/>
              <a:cs typeface="+mn-ea"/>
              <a:sym typeface="+mn-lt"/>
            </a:endParaRPr>
          </a:p>
        </p:txBody>
      </p:sp>
      <p:sp>
        <p:nvSpPr>
          <p:cNvPr id="7" name="文本框 6"/>
          <p:cNvSpPr txBox="1"/>
          <p:nvPr/>
        </p:nvSpPr>
        <p:spPr>
          <a:xfrm>
            <a:off x="2751992" y="3945731"/>
            <a:ext cx="6471139" cy="707886"/>
          </a:xfrm>
          <a:prstGeom prst="rect">
            <a:avLst/>
          </a:prstGeom>
          <a:noFill/>
        </p:spPr>
        <p:txBody>
          <a:bodyPr wrap="square" rtlCol="0">
            <a:spAutoFit/>
          </a:bodyPr>
          <a:lstStyle/>
          <a:p>
            <a:pPr algn="ctr"/>
            <a:r>
              <a:rPr lang="en-US" altLang="zh-CN" sz="2000" b="1" dirty="0" smtClean="0">
                <a:solidFill>
                  <a:schemeClr val="accent1">
                    <a:lumMod val="50000"/>
                  </a:schemeClr>
                </a:solidFill>
                <a:latin typeface="Cambria" panose="02040503050406030204" pitchFamily="18" charset="0"/>
                <a:ea typeface="Cambria" panose="02040503050406030204" pitchFamily="18" charset="0"/>
              </a:rPr>
              <a:t>A Tool For </a:t>
            </a:r>
            <a:r>
              <a:rPr lang="en-US" altLang="zh-CN" sz="2000" b="1" dirty="0" err="1" smtClean="0">
                <a:solidFill>
                  <a:schemeClr val="accent1">
                    <a:lumMod val="50000"/>
                  </a:schemeClr>
                </a:solidFill>
                <a:latin typeface="Cambria" panose="02040503050406030204" pitchFamily="18" charset="0"/>
                <a:ea typeface="Cambria" panose="02040503050406030204" pitchFamily="18" charset="0"/>
              </a:rPr>
              <a:t>Dectection</a:t>
            </a:r>
            <a:r>
              <a:rPr lang="en-US" altLang="zh-CN" sz="2000" b="1" dirty="0" smtClean="0">
                <a:solidFill>
                  <a:schemeClr val="accent1">
                    <a:lumMod val="50000"/>
                  </a:schemeClr>
                </a:solidFill>
                <a:latin typeface="Cambria" panose="02040503050406030204" pitchFamily="18" charset="0"/>
                <a:ea typeface="Cambria" panose="02040503050406030204" pitchFamily="18" charset="0"/>
              </a:rPr>
              <a:t> of Co-Occurrences between Design Patterns and Bad Smells</a:t>
            </a:r>
            <a:endParaRPr lang="zh-CN" altLang="en-US" sz="2000" b="1" dirty="0">
              <a:solidFill>
                <a:schemeClr val="accent1">
                  <a:lumMod val="50000"/>
                </a:schemeClr>
              </a:solidFill>
              <a:latin typeface="Cambria" panose="02040503050406030204" pitchFamily="18" charset="0"/>
              <a:ea typeface="宋体" panose="02010600030101010101" pitchFamily="2" charset="-122"/>
            </a:endParaRPr>
          </a:p>
        </p:txBody>
      </p:sp>
      <p:cxnSp>
        <p:nvCxnSpPr>
          <p:cNvPr id="8" name="直接连接符 7"/>
          <p:cNvCxnSpPr/>
          <p:nvPr/>
        </p:nvCxnSpPr>
        <p:spPr>
          <a:xfrm>
            <a:off x="2957497" y="4360216"/>
            <a:ext cx="6042581" cy="0"/>
          </a:xfrm>
          <a:prstGeom prst="line">
            <a:avLst/>
          </a:prstGeom>
          <a:ln w="38100">
            <a:solidFill>
              <a:srgbClr val="5B9BD5"/>
            </a:solidFill>
          </a:ln>
        </p:spPr>
        <p:style>
          <a:lnRef idx="1">
            <a:schemeClr val="accent1"/>
          </a:lnRef>
          <a:fillRef idx="0">
            <a:schemeClr val="accent1"/>
          </a:fillRef>
          <a:effectRef idx="0">
            <a:schemeClr val="accent1"/>
          </a:effectRef>
          <a:fontRef idx="minor">
            <a:schemeClr val="tx1"/>
          </a:fontRef>
        </p:style>
      </p:cxnSp>
      <p:sp>
        <p:nvSpPr>
          <p:cNvPr id="10" name="TextBox 5"/>
          <p:cNvSpPr txBox="1"/>
          <p:nvPr/>
        </p:nvSpPr>
        <p:spPr>
          <a:xfrm>
            <a:off x="2156564" y="2838327"/>
            <a:ext cx="7878871" cy="1039644"/>
          </a:xfrm>
          <a:prstGeom prst="rect">
            <a:avLst/>
          </a:prstGeom>
          <a:noFill/>
        </p:spPr>
        <p:txBody>
          <a:bodyPr wrap="square" lIns="68580" tIns="34290" rIns="68580" bIns="3429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dist">
              <a:lnSpc>
                <a:spcPct val="150000"/>
              </a:lnSpc>
            </a:pPr>
            <a:r>
              <a:rPr lang="zh-CN" altLang="en-US" sz="4800" dirty="0" smtClean="0">
                <a:solidFill>
                  <a:srgbClr val="5B9BD5"/>
                </a:solidFill>
                <a:latin typeface="思源黑体 CN Heavy" panose="020B0A00000000000000" pitchFamily="34" charset="-122"/>
                <a:ea typeface="思源黑体 CN Heavy" panose="020B0A00000000000000" pitchFamily="34" charset="-122"/>
              </a:rPr>
              <a:t>高级软件设计</a:t>
            </a:r>
            <a:r>
              <a:rPr lang="en-US" altLang="zh-CN" sz="4800" dirty="0" smtClean="0">
                <a:solidFill>
                  <a:srgbClr val="5B9BD5"/>
                </a:solidFill>
                <a:latin typeface="思源黑体 CN Heavy" panose="020B0A00000000000000" pitchFamily="34" charset="-122"/>
                <a:ea typeface="思源黑体 CN Heavy" panose="020B0A00000000000000" pitchFamily="34" charset="-122"/>
              </a:rPr>
              <a:t>PPT</a:t>
            </a:r>
            <a:r>
              <a:rPr lang="zh-CN" altLang="en-US" sz="4800" dirty="0" smtClean="0">
                <a:solidFill>
                  <a:srgbClr val="5B9BD5"/>
                </a:solidFill>
                <a:latin typeface="思源黑体 CN Heavy" panose="020B0A00000000000000" pitchFamily="34" charset="-122"/>
                <a:ea typeface="思源黑体 CN Heavy" panose="020B0A00000000000000" pitchFamily="34" charset="-122"/>
              </a:rPr>
              <a:t>分享</a:t>
            </a:r>
            <a:endParaRPr lang="zh-CN" altLang="en-US" sz="4800" dirty="0">
              <a:solidFill>
                <a:srgbClr val="5B9BD5"/>
              </a:solidFill>
              <a:latin typeface="思源黑体 CN Heavy" panose="020B0A00000000000000" pitchFamily="34" charset="-122"/>
              <a:ea typeface="思源黑体 CN Heavy" panose="020B0A00000000000000" pitchFamily="34" charset="-122"/>
            </a:endParaRPr>
          </a:p>
        </p:txBody>
      </p:sp>
      <p:sp>
        <p:nvSpPr>
          <p:cNvPr id="11" name="文本框 8"/>
          <p:cNvSpPr txBox="1"/>
          <p:nvPr/>
        </p:nvSpPr>
        <p:spPr>
          <a:xfrm>
            <a:off x="8423618" y="5589792"/>
            <a:ext cx="3348994" cy="369332"/>
          </a:xfrm>
          <a:prstGeom prst="rect">
            <a:avLst/>
          </a:prstGeom>
          <a:noFill/>
        </p:spPr>
        <p:txBody>
          <a:bodyPr wrap="none" rtlCol="0">
            <a:spAutoFit/>
          </a:bodyPr>
          <a:lstStyle/>
          <a:p>
            <a:r>
              <a:rPr lang="zh-CN" altLang="en-US" dirty="0">
                <a:solidFill>
                  <a:schemeClr val="bg1"/>
                </a:solidFill>
                <a:latin typeface="思源黑体 CN Medium" panose="020B0600000000000000" pitchFamily="34" charset="-122"/>
                <a:ea typeface="思源黑体 CN Medium" panose="020B0600000000000000" pitchFamily="34" charset="-122"/>
              </a:rPr>
              <a:t>汇报人</a:t>
            </a:r>
            <a:r>
              <a:rPr lang="zh-CN" altLang="en-US" dirty="0" smtClean="0">
                <a:solidFill>
                  <a:schemeClr val="bg1"/>
                </a:solidFill>
                <a:latin typeface="思源黑体 CN Medium" panose="020B0600000000000000" pitchFamily="34" charset="-122"/>
                <a:ea typeface="思源黑体 CN Medium" panose="020B0600000000000000" pitchFamily="34" charset="-122"/>
              </a:rPr>
              <a:t>：</a:t>
            </a:r>
            <a:r>
              <a:rPr lang="zh-CN" altLang="en-US" dirty="0">
                <a:solidFill>
                  <a:schemeClr val="bg1"/>
                </a:solidFill>
                <a:latin typeface="思源黑体 CN Medium" panose="020B0600000000000000" pitchFamily="34" charset="-122"/>
                <a:ea typeface="思源黑体 CN Medium" panose="020B0600000000000000" pitchFamily="34" charset="-122"/>
              </a:rPr>
              <a:t>钱震</a:t>
            </a:r>
            <a:r>
              <a:rPr lang="zh-CN" altLang="en-US" dirty="0" smtClean="0">
                <a:solidFill>
                  <a:schemeClr val="bg1"/>
                </a:solidFill>
                <a:latin typeface="思源黑体 CN Medium" panose="020B0600000000000000" pitchFamily="34" charset="-122"/>
                <a:ea typeface="思源黑体 CN Medium" panose="020B0600000000000000" pitchFamily="34" charset="-122"/>
              </a:rPr>
              <a:t>龙 唐风扬 韩文瀚</a:t>
            </a:r>
            <a:endParaRPr lang="zh-CN" altLang="en-US" dirty="0">
              <a:solidFill>
                <a:schemeClr val="bg1"/>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ppt_x"/>
                                          </p:val>
                                        </p:tav>
                                        <p:tav tm="100000">
                                          <p:val>
                                            <p:strVal val="#ppt_x"/>
                                          </p:val>
                                        </p:tav>
                                      </p:tavLst>
                                    </p:anim>
                                    <p:anim calcmode="lin" valueType="num">
                                      <p:cBhvr additive="base">
                                        <p:cTn id="3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0"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a:off x="1825625" y="4187190"/>
            <a:ext cx="8539480" cy="906780"/>
          </a:xfrm>
          <a:prstGeom prst="rect">
            <a:avLst/>
          </a:prstGeom>
          <a:solidFill>
            <a:schemeClr val="tx2">
              <a:lumMod val="60000"/>
              <a:lumOff val="40000"/>
              <a:alpha val="24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solidFill>
                <a:schemeClr val="accent1"/>
              </a:solidFill>
            </a:endParaRPr>
          </a:p>
        </p:txBody>
      </p:sp>
      <p:sp>
        <p:nvSpPr>
          <p:cNvPr id="47" name="矩形 46"/>
          <p:cNvSpPr/>
          <p:nvPr/>
        </p:nvSpPr>
        <p:spPr>
          <a:xfrm>
            <a:off x="1768475" y="1406525"/>
            <a:ext cx="8539480" cy="906780"/>
          </a:xfrm>
          <a:prstGeom prst="rect">
            <a:avLst/>
          </a:prstGeom>
          <a:solidFill>
            <a:schemeClr val="tx2">
              <a:lumMod val="60000"/>
              <a:lumOff val="40000"/>
              <a:alpha val="24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solidFill>
                <a:schemeClr val="accent1"/>
              </a:solidFill>
            </a:endParaRPr>
          </a:p>
        </p:txBody>
      </p:sp>
      <p:cxnSp>
        <p:nvCxnSpPr>
          <p:cNvPr id="4" name="直接连接符 3"/>
          <p:cNvCxnSpPr/>
          <p:nvPr/>
        </p:nvCxnSpPr>
        <p:spPr>
          <a:xfrm>
            <a:off x="427422" y="813761"/>
            <a:ext cx="9721436"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7" name="Freeform 5"/>
          <p:cNvSpPr/>
          <p:nvPr/>
        </p:nvSpPr>
        <p:spPr bwMode="auto">
          <a:xfrm rot="1855731">
            <a:off x="10264845" y="606007"/>
            <a:ext cx="460850" cy="41550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5B9BD5"/>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5B9BD5"/>
              </a:solidFill>
              <a:latin typeface="思源黑体 CN Medium" panose="020B0600000000000000" pitchFamily="34" charset="-122"/>
              <a:ea typeface="思源黑体 CN Medium" panose="020B0600000000000000" pitchFamily="34" charset="-122"/>
            </a:endParaRPr>
          </a:p>
        </p:txBody>
      </p:sp>
      <p:sp>
        <p:nvSpPr>
          <p:cNvPr id="8" name="文本占位符 4"/>
          <p:cNvSpPr txBox="1"/>
          <p:nvPr/>
        </p:nvSpPr>
        <p:spPr>
          <a:xfrm>
            <a:off x="385449" y="236467"/>
            <a:ext cx="10515600" cy="58235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zh-CN" altLang="en-US" dirty="0">
                <a:solidFill>
                  <a:srgbClr val="5B9BD5"/>
                </a:solidFill>
                <a:latin typeface="思源黑体 CN Medium" panose="020B0600000000000000" pitchFamily="34" charset="-122"/>
                <a:ea typeface="思源黑体 CN Medium" panose="020B0600000000000000" pitchFamily="34" charset="-122"/>
              </a:rPr>
              <a:t>整体结构</a:t>
            </a:r>
            <a:endParaRPr lang="en-US" altLang="zh-CN" dirty="0">
              <a:solidFill>
                <a:srgbClr val="5B9BD5"/>
              </a:solidFill>
              <a:latin typeface="思源黑体 CN Medium" panose="020B0600000000000000" pitchFamily="34" charset="-122"/>
              <a:ea typeface="思源黑体 CN Medium" panose="020B0600000000000000" pitchFamily="34" charset="-122"/>
            </a:endParaRPr>
          </a:p>
        </p:txBody>
      </p:sp>
      <p:cxnSp>
        <p:nvCxnSpPr>
          <p:cNvPr id="14" name="直接连接符 13"/>
          <p:cNvCxnSpPr>
            <a:cxnSpLocks noChangeShapeType="1"/>
          </p:cNvCxnSpPr>
          <p:nvPr/>
        </p:nvCxnSpPr>
        <p:spPr bwMode="auto">
          <a:xfrm>
            <a:off x="4188891" y="2931961"/>
            <a:ext cx="571500" cy="268287"/>
          </a:xfrm>
          <a:prstGeom prst="line">
            <a:avLst/>
          </a:prstGeom>
          <a:noFill/>
          <a:ln w="28575" algn="ctr">
            <a:solidFill>
              <a:schemeClr val="bg1"/>
            </a:solidFill>
            <a:round/>
            <a:headEnd type="none" w="med" len="med"/>
            <a:tailEnd type="arrow" w="med" len="med"/>
          </a:ln>
        </p:spPr>
      </p:cxnSp>
      <p:cxnSp>
        <p:nvCxnSpPr>
          <p:cNvPr id="15" name="直接连接符 14"/>
          <p:cNvCxnSpPr>
            <a:cxnSpLocks noChangeShapeType="1"/>
          </p:cNvCxnSpPr>
          <p:nvPr/>
        </p:nvCxnSpPr>
        <p:spPr bwMode="auto">
          <a:xfrm>
            <a:off x="3884091" y="3755873"/>
            <a:ext cx="590550" cy="0"/>
          </a:xfrm>
          <a:prstGeom prst="line">
            <a:avLst/>
          </a:prstGeom>
          <a:noFill/>
          <a:ln w="28575" algn="ctr">
            <a:solidFill>
              <a:schemeClr val="bg1"/>
            </a:solidFill>
            <a:round/>
            <a:headEnd type="none" w="med" len="med"/>
            <a:tailEnd type="arrow" w="med" len="med"/>
          </a:ln>
        </p:spPr>
      </p:cxnSp>
      <p:sp>
        <p:nvSpPr>
          <p:cNvPr id="27" name="TextBox 43"/>
          <p:cNvSpPr txBox="1"/>
          <p:nvPr/>
        </p:nvSpPr>
        <p:spPr>
          <a:xfrm>
            <a:off x="1884680" y="1407160"/>
            <a:ext cx="8423275" cy="922020"/>
          </a:xfrm>
          <a:prstGeom prst="rect">
            <a:avLst/>
          </a:prstGeom>
          <a:noFill/>
        </p:spPr>
        <p:txBody>
          <a:bodyPr wrap="square" rtlCol="0">
            <a:spAutoFit/>
          </a:bodyPr>
          <a:lstStyle/>
          <a:p>
            <a:pPr marL="285750" indent="-285750">
              <a:buFont typeface="Wingdings" panose="05000000000000000000" charset="0"/>
              <a:buChar char="Ø"/>
            </a:pPr>
            <a:r>
              <a:rPr lang="zh-CN" altLang="en-US" dirty="0">
                <a:latin typeface="+mn-ea"/>
              </a:rPr>
              <a:t>该模块在数据解析器中执行提取数据的交叉，以识别同时存在设计模式和异味</a:t>
            </a:r>
            <a:r>
              <a:rPr lang="zh-CN" altLang="en-US" dirty="0" smtClean="0">
                <a:latin typeface="+mn-ea"/>
              </a:rPr>
              <a:t>的数据块。</a:t>
            </a:r>
            <a:r>
              <a:rPr lang="zh-CN" altLang="en-US" dirty="0">
                <a:latin typeface="+mn-ea"/>
              </a:rPr>
              <a:t>在此数据交叉中，检查存在异味的每个类或方法是否是某些设计模式实例的一部分。</a:t>
            </a:r>
            <a:endParaRPr lang="zh-CN" altLang="en-US" dirty="0">
              <a:latin typeface="+mn-ea"/>
            </a:endParaRPr>
          </a:p>
        </p:txBody>
      </p:sp>
      <p:sp>
        <p:nvSpPr>
          <p:cNvPr id="35" name="文本框 34"/>
          <p:cNvSpPr txBox="1"/>
          <p:nvPr/>
        </p:nvSpPr>
        <p:spPr>
          <a:xfrm>
            <a:off x="1883831" y="947016"/>
            <a:ext cx="1407160" cy="460375"/>
          </a:xfrm>
          <a:prstGeom prst="rect">
            <a:avLst/>
          </a:prstGeom>
          <a:noFill/>
          <a:effectLst/>
        </p:spPr>
        <p:txBody>
          <a:bodyPr wrap="none" rtlCol="0">
            <a:spAutoFit/>
          </a:bodyPr>
          <a:lstStyle/>
          <a:p>
            <a:pPr algn="l"/>
            <a:r>
              <a:rPr lang="zh-CN" altLang="en-US" sz="2400" b="1" dirty="0">
                <a:solidFill>
                  <a:srgbClr val="5B9BD5"/>
                </a:solidFill>
                <a:latin typeface="思源黑体 CN Medium" panose="020B0600000000000000" pitchFamily="34" charset="-122"/>
                <a:ea typeface="思源黑体 CN Medium" panose="020B0600000000000000" pitchFamily="34" charset="-122"/>
                <a:cs typeface="+mn-ea"/>
                <a:sym typeface="+mn-lt"/>
              </a:rPr>
              <a:t>数据交叉</a:t>
            </a:r>
            <a:endParaRPr lang="zh-CN" altLang="en-US" sz="2400" b="1" dirty="0">
              <a:solidFill>
                <a:srgbClr val="5B9BD5"/>
              </a:solidFill>
              <a:latin typeface="思源黑体 CN Medium" panose="020B0600000000000000" pitchFamily="34" charset="-122"/>
              <a:ea typeface="思源黑体 CN Medium" panose="020B0600000000000000" pitchFamily="34" charset="-122"/>
              <a:cs typeface="+mn-ea"/>
              <a:sym typeface="+mn-lt"/>
            </a:endParaRPr>
          </a:p>
        </p:txBody>
      </p:sp>
      <p:pic>
        <p:nvPicPr>
          <p:cNvPr id="38" name="图片 3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13385" y="1059180"/>
            <a:ext cx="1220470" cy="1220470"/>
          </a:xfrm>
          <a:prstGeom prst="rect">
            <a:avLst/>
          </a:prstGeom>
        </p:spPr>
      </p:pic>
      <p:sp>
        <p:nvSpPr>
          <p:cNvPr id="2" name="Freeform 137"/>
          <p:cNvSpPr>
            <a:spLocks noEditPoints="1"/>
          </p:cNvSpPr>
          <p:nvPr/>
        </p:nvSpPr>
        <p:spPr bwMode="auto">
          <a:xfrm>
            <a:off x="767161" y="1407350"/>
            <a:ext cx="512172" cy="524461"/>
          </a:xfrm>
          <a:custGeom>
            <a:avLst/>
            <a:gdLst/>
            <a:ahLst/>
            <a:cxnLst>
              <a:cxn ang="0">
                <a:pos x="46" y="30"/>
              </a:cxn>
              <a:cxn ang="0">
                <a:pos x="39" y="36"/>
              </a:cxn>
              <a:cxn ang="0">
                <a:pos x="39" y="50"/>
              </a:cxn>
              <a:cxn ang="0">
                <a:pos x="38" y="50"/>
              </a:cxn>
              <a:cxn ang="0">
                <a:pos x="24" y="58"/>
              </a:cxn>
              <a:cxn ang="0">
                <a:pos x="24" y="59"/>
              </a:cxn>
              <a:cxn ang="0">
                <a:pos x="23" y="58"/>
              </a:cxn>
              <a:cxn ang="0">
                <a:pos x="21" y="56"/>
              </a:cxn>
              <a:cxn ang="0">
                <a:pos x="21" y="55"/>
              </a:cxn>
              <a:cxn ang="0">
                <a:pos x="24" y="45"/>
              </a:cxn>
              <a:cxn ang="0">
                <a:pos x="14" y="35"/>
              </a:cxn>
              <a:cxn ang="0">
                <a:pos x="4" y="38"/>
              </a:cxn>
              <a:cxn ang="0">
                <a:pos x="3" y="38"/>
              </a:cxn>
              <a:cxn ang="0">
                <a:pos x="3" y="38"/>
              </a:cxn>
              <a:cxn ang="0">
                <a:pos x="0" y="35"/>
              </a:cxn>
              <a:cxn ang="0">
                <a:pos x="0" y="34"/>
              </a:cxn>
              <a:cxn ang="0">
                <a:pos x="8" y="20"/>
              </a:cxn>
              <a:cxn ang="0">
                <a:pos x="9" y="20"/>
              </a:cxn>
              <a:cxn ang="0">
                <a:pos x="23" y="19"/>
              </a:cxn>
              <a:cxn ang="0">
                <a:pos x="29" y="12"/>
              </a:cxn>
              <a:cxn ang="0">
                <a:pos x="57" y="0"/>
              </a:cxn>
              <a:cxn ang="0">
                <a:pos x="58" y="1"/>
              </a:cxn>
              <a:cxn ang="0">
                <a:pos x="46" y="30"/>
              </a:cxn>
              <a:cxn ang="0">
                <a:pos x="47" y="8"/>
              </a:cxn>
              <a:cxn ang="0">
                <a:pos x="43" y="12"/>
              </a:cxn>
              <a:cxn ang="0">
                <a:pos x="47" y="15"/>
              </a:cxn>
              <a:cxn ang="0">
                <a:pos x="50" y="12"/>
              </a:cxn>
              <a:cxn ang="0">
                <a:pos x="47" y="8"/>
              </a:cxn>
            </a:cxnLst>
            <a:rect l="0" t="0" r="r" b="b"/>
            <a:pathLst>
              <a:path w="58" h="59">
                <a:moveTo>
                  <a:pt x="46" y="30"/>
                </a:moveTo>
                <a:cubicBezTo>
                  <a:pt x="44" y="32"/>
                  <a:pt x="42" y="34"/>
                  <a:pt x="39" y="36"/>
                </a:cubicBezTo>
                <a:cubicBezTo>
                  <a:pt x="39" y="50"/>
                  <a:pt x="39" y="50"/>
                  <a:pt x="39" y="50"/>
                </a:cubicBezTo>
                <a:cubicBezTo>
                  <a:pt x="39" y="50"/>
                  <a:pt x="39" y="50"/>
                  <a:pt x="38" y="50"/>
                </a:cubicBezTo>
                <a:cubicBezTo>
                  <a:pt x="24" y="58"/>
                  <a:pt x="24" y="58"/>
                  <a:pt x="24" y="58"/>
                </a:cubicBezTo>
                <a:cubicBezTo>
                  <a:pt x="24" y="59"/>
                  <a:pt x="24" y="59"/>
                  <a:pt x="24" y="59"/>
                </a:cubicBezTo>
                <a:cubicBezTo>
                  <a:pt x="24" y="59"/>
                  <a:pt x="23" y="58"/>
                  <a:pt x="23" y="58"/>
                </a:cubicBezTo>
                <a:cubicBezTo>
                  <a:pt x="21" y="56"/>
                  <a:pt x="21" y="56"/>
                  <a:pt x="21" y="56"/>
                </a:cubicBezTo>
                <a:cubicBezTo>
                  <a:pt x="21" y="56"/>
                  <a:pt x="20" y="55"/>
                  <a:pt x="21" y="55"/>
                </a:cubicBezTo>
                <a:cubicBezTo>
                  <a:pt x="24" y="45"/>
                  <a:pt x="24" y="45"/>
                  <a:pt x="24" y="45"/>
                </a:cubicBezTo>
                <a:cubicBezTo>
                  <a:pt x="14" y="35"/>
                  <a:pt x="14" y="35"/>
                  <a:pt x="14" y="35"/>
                </a:cubicBezTo>
                <a:cubicBezTo>
                  <a:pt x="4" y="38"/>
                  <a:pt x="4" y="38"/>
                  <a:pt x="4" y="38"/>
                </a:cubicBezTo>
                <a:cubicBezTo>
                  <a:pt x="4" y="38"/>
                  <a:pt x="3" y="38"/>
                  <a:pt x="3" y="38"/>
                </a:cubicBezTo>
                <a:cubicBezTo>
                  <a:pt x="3" y="38"/>
                  <a:pt x="3" y="38"/>
                  <a:pt x="3" y="38"/>
                </a:cubicBezTo>
                <a:cubicBezTo>
                  <a:pt x="0" y="35"/>
                  <a:pt x="0" y="35"/>
                  <a:pt x="0" y="35"/>
                </a:cubicBezTo>
                <a:cubicBezTo>
                  <a:pt x="0" y="35"/>
                  <a:pt x="0" y="34"/>
                  <a:pt x="0" y="34"/>
                </a:cubicBezTo>
                <a:cubicBezTo>
                  <a:pt x="8" y="20"/>
                  <a:pt x="8" y="20"/>
                  <a:pt x="8" y="20"/>
                </a:cubicBezTo>
                <a:cubicBezTo>
                  <a:pt x="8" y="20"/>
                  <a:pt x="9" y="20"/>
                  <a:pt x="9" y="20"/>
                </a:cubicBezTo>
                <a:cubicBezTo>
                  <a:pt x="23" y="19"/>
                  <a:pt x="23" y="19"/>
                  <a:pt x="23" y="19"/>
                </a:cubicBezTo>
                <a:cubicBezTo>
                  <a:pt x="25" y="17"/>
                  <a:pt x="27" y="14"/>
                  <a:pt x="29" y="12"/>
                </a:cubicBezTo>
                <a:cubicBezTo>
                  <a:pt x="38" y="3"/>
                  <a:pt x="45" y="0"/>
                  <a:pt x="57" y="0"/>
                </a:cubicBezTo>
                <a:cubicBezTo>
                  <a:pt x="58" y="0"/>
                  <a:pt x="58" y="1"/>
                  <a:pt x="58" y="1"/>
                </a:cubicBezTo>
                <a:cubicBezTo>
                  <a:pt x="58" y="13"/>
                  <a:pt x="55" y="21"/>
                  <a:pt x="46" y="30"/>
                </a:cubicBezTo>
                <a:close/>
                <a:moveTo>
                  <a:pt x="47" y="8"/>
                </a:moveTo>
                <a:cubicBezTo>
                  <a:pt x="45" y="8"/>
                  <a:pt x="43" y="10"/>
                  <a:pt x="43" y="12"/>
                </a:cubicBezTo>
                <a:cubicBezTo>
                  <a:pt x="43" y="14"/>
                  <a:pt x="45" y="15"/>
                  <a:pt x="47" y="15"/>
                </a:cubicBezTo>
                <a:cubicBezTo>
                  <a:pt x="49" y="15"/>
                  <a:pt x="50" y="14"/>
                  <a:pt x="50" y="12"/>
                </a:cubicBezTo>
                <a:cubicBezTo>
                  <a:pt x="50" y="10"/>
                  <a:pt x="49" y="8"/>
                  <a:pt x="47" y="8"/>
                </a:cubicBezTo>
                <a:close/>
              </a:path>
            </a:pathLst>
          </a:custGeom>
          <a:solidFill>
            <a:schemeClr val="bg1"/>
          </a:solidFill>
          <a:ln w="9525">
            <a:noFill/>
            <a:round/>
          </a:ln>
        </p:spPr>
        <p:txBody>
          <a:bodyPr vert="horz" wrap="square" lIns="94365" tIns="47184" rIns="94365" bIns="47184" numCol="1" anchor="t" anchorCtr="0" compatLnSpc="1"/>
          <a:lstStyle/>
          <a:p>
            <a:pPr>
              <a:lnSpc>
                <a:spcPct val="120000"/>
              </a:lnSpc>
            </a:pPr>
            <a:endParaRPr lang="en-US" sz="1320" dirty="0">
              <a:latin typeface="思源黑体 CN Medium" panose="020B0600000000000000" pitchFamily="34" charset="-122"/>
              <a:ea typeface="思源黑体 CN Medium" panose="020B0600000000000000" pitchFamily="34" charset="-122"/>
              <a:sym typeface="Arial" panose="020B0604020202020204" pitchFamily="34" charset="0"/>
            </a:endParaRPr>
          </a:p>
        </p:txBody>
      </p:sp>
      <p:sp>
        <p:nvSpPr>
          <p:cNvPr id="3" name="文本框 2"/>
          <p:cNvSpPr txBox="1"/>
          <p:nvPr/>
        </p:nvSpPr>
        <p:spPr>
          <a:xfrm>
            <a:off x="1768261" y="2329411"/>
            <a:ext cx="2325370" cy="460375"/>
          </a:xfrm>
          <a:prstGeom prst="rect">
            <a:avLst/>
          </a:prstGeom>
          <a:noFill/>
          <a:effectLst/>
        </p:spPr>
        <p:txBody>
          <a:bodyPr wrap="none" rtlCol="0">
            <a:spAutoFit/>
          </a:bodyPr>
          <a:lstStyle/>
          <a:p>
            <a:pPr algn="l"/>
            <a:r>
              <a:rPr lang="zh-CN" altLang="en-US" sz="2400" b="1" dirty="0">
                <a:solidFill>
                  <a:srgbClr val="5B9BD5"/>
                </a:solidFill>
                <a:latin typeface="思源黑体 CN Medium" panose="020B0600000000000000" pitchFamily="34" charset="-122"/>
                <a:ea typeface="思源黑体 CN Medium" panose="020B0600000000000000" pitchFamily="34" charset="-122"/>
                <a:cs typeface="+mn-ea"/>
                <a:sym typeface="+mn-lt"/>
              </a:rPr>
              <a:t>关联规则计算器</a:t>
            </a:r>
            <a:endParaRPr lang="zh-CN" altLang="en-US" sz="2400" b="1" dirty="0">
              <a:solidFill>
                <a:srgbClr val="5B9BD5"/>
              </a:solidFill>
              <a:latin typeface="思源黑体 CN Medium" panose="020B0600000000000000" pitchFamily="34" charset="-122"/>
              <a:ea typeface="思源黑体 CN Medium" panose="020B0600000000000000" pitchFamily="34" charset="-122"/>
              <a:cs typeface="+mn-ea"/>
              <a:sym typeface="+mn-lt"/>
            </a:endParaRPr>
          </a:p>
        </p:txBody>
      </p:sp>
      <p:sp>
        <p:nvSpPr>
          <p:cNvPr id="5" name="TextBox 43"/>
          <p:cNvSpPr txBox="1"/>
          <p:nvPr/>
        </p:nvSpPr>
        <p:spPr>
          <a:xfrm>
            <a:off x="1884045" y="2789555"/>
            <a:ext cx="8423275" cy="922020"/>
          </a:xfrm>
          <a:prstGeom prst="rect">
            <a:avLst/>
          </a:prstGeom>
          <a:noFill/>
        </p:spPr>
        <p:txBody>
          <a:bodyPr wrap="square" rtlCol="0">
            <a:spAutoFit/>
          </a:bodyPr>
          <a:lstStyle/>
          <a:p>
            <a:pPr marL="285750" indent="-285750">
              <a:buFont typeface="Wingdings" panose="05000000000000000000" charset="0"/>
              <a:buChar char="Ø"/>
            </a:pPr>
            <a:r>
              <a:rPr lang="zh-CN" altLang="en-US" dirty="0">
                <a:latin typeface="+mn-ea"/>
              </a:rPr>
              <a:t>此模块在为工具提供的信息中实现关联规则的应用，以识别设计模式和异味之间的共现强度。它使用在数据交叉模块中计算的定量信息以及用户提供的系统事务总量来计算规则。</a:t>
            </a:r>
            <a:endParaRPr lang="zh-CN" altLang="en-US" dirty="0">
              <a:latin typeface="+mn-ea"/>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85445" y="2491105"/>
            <a:ext cx="1220470" cy="1220470"/>
          </a:xfrm>
          <a:prstGeom prst="rect">
            <a:avLst/>
          </a:prstGeom>
        </p:spPr>
      </p:pic>
      <p:sp>
        <p:nvSpPr>
          <p:cNvPr id="9" name="Freeform 65"/>
          <p:cNvSpPr>
            <a:spLocks noEditPoints="1"/>
          </p:cNvSpPr>
          <p:nvPr/>
        </p:nvSpPr>
        <p:spPr bwMode="auto">
          <a:xfrm>
            <a:off x="711735" y="2843177"/>
            <a:ext cx="567974" cy="517559"/>
          </a:xfrm>
          <a:custGeom>
            <a:avLst/>
            <a:gdLst/>
            <a:ahLst/>
            <a:cxnLst>
              <a:cxn ang="0">
                <a:pos x="45" y="41"/>
              </a:cxn>
              <a:cxn ang="0">
                <a:pos x="47" y="50"/>
              </a:cxn>
              <a:cxn ang="0">
                <a:pos x="40" y="56"/>
              </a:cxn>
              <a:cxn ang="0">
                <a:pos x="31" y="60"/>
              </a:cxn>
              <a:cxn ang="0">
                <a:pos x="21" y="60"/>
              </a:cxn>
              <a:cxn ang="0">
                <a:pos x="13" y="56"/>
              </a:cxn>
              <a:cxn ang="0">
                <a:pos x="5" y="50"/>
              </a:cxn>
              <a:cxn ang="0">
                <a:pos x="8" y="41"/>
              </a:cxn>
              <a:cxn ang="0">
                <a:pos x="0" y="32"/>
              </a:cxn>
              <a:cxn ang="0">
                <a:pos x="9" y="26"/>
              </a:cxn>
              <a:cxn ang="0">
                <a:pos x="5" y="20"/>
              </a:cxn>
              <a:cxn ang="0">
                <a:pos x="17" y="18"/>
              </a:cxn>
              <a:cxn ang="0">
                <a:pos x="22" y="10"/>
              </a:cxn>
              <a:cxn ang="0">
                <a:pos x="32" y="17"/>
              </a:cxn>
              <a:cxn ang="0">
                <a:pos x="41" y="14"/>
              </a:cxn>
              <a:cxn ang="0">
                <a:pos x="47" y="22"/>
              </a:cxn>
              <a:cxn ang="0">
                <a:pos x="51" y="30"/>
              </a:cxn>
              <a:cxn ang="0">
                <a:pos x="26" y="25"/>
              </a:cxn>
              <a:cxn ang="0">
                <a:pos x="36" y="35"/>
              </a:cxn>
              <a:cxn ang="0">
                <a:pos x="72" y="19"/>
              </a:cxn>
              <a:cxn ang="0">
                <a:pos x="72" y="27"/>
              </a:cxn>
              <a:cxn ang="0">
                <a:pos x="62" y="25"/>
              </a:cxn>
              <a:cxn ang="0">
                <a:pos x="52" y="27"/>
              </a:cxn>
              <a:cxn ang="0">
                <a:pos x="53" y="19"/>
              </a:cxn>
              <a:cxn ang="0">
                <a:pos x="53" y="11"/>
              </a:cxn>
              <a:cxn ang="0">
                <a:pos x="52" y="3"/>
              </a:cxn>
              <a:cxn ang="0">
                <a:pos x="62" y="4"/>
              </a:cxn>
              <a:cxn ang="0">
                <a:pos x="67" y="0"/>
              </a:cxn>
              <a:cxn ang="0">
                <a:pos x="70" y="9"/>
              </a:cxn>
              <a:cxn ang="0">
                <a:pos x="78" y="18"/>
              </a:cxn>
              <a:cxn ang="0">
                <a:pos x="70" y="62"/>
              </a:cxn>
              <a:cxn ang="0">
                <a:pos x="67" y="71"/>
              </a:cxn>
              <a:cxn ang="0">
                <a:pos x="61" y="66"/>
              </a:cxn>
              <a:cxn ang="0">
                <a:pos x="52" y="68"/>
              </a:cxn>
              <a:cxn ang="0">
                <a:pos x="47" y="59"/>
              </a:cxn>
              <a:cxn ang="0">
                <a:pos x="54" y="50"/>
              </a:cxn>
              <a:cxn ang="0">
                <a:pos x="57" y="41"/>
              </a:cxn>
              <a:cxn ang="0">
                <a:pos x="63" y="46"/>
              </a:cxn>
              <a:cxn ang="0">
                <a:pos x="72" y="44"/>
              </a:cxn>
              <a:cxn ang="0">
                <a:pos x="72" y="52"/>
              </a:cxn>
              <a:cxn ang="0">
                <a:pos x="62" y="10"/>
              </a:cxn>
              <a:cxn ang="0">
                <a:pos x="67" y="15"/>
              </a:cxn>
              <a:cxn ang="0">
                <a:pos x="57" y="56"/>
              </a:cxn>
              <a:cxn ang="0">
                <a:pos x="62" y="51"/>
              </a:cxn>
            </a:cxnLst>
            <a:rect l="0" t="0" r="r" b="b"/>
            <a:pathLst>
              <a:path w="78" h="71">
                <a:moveTo>
                  <a:pt x="52" y="39"/>
                </a:moveTo>
                <a:cubicBezTo>
                  <a:pt x="52" y="40"/>
                  <a:pt x="51" y="40"/>
                  <a:pt x="51" y="40"/>
                </a:cubicBezTo>
                <a:cubicBezTo>
                  <a:pt x="45" y="41"/>
                  <a:pt x="45" y="41"/>
                  <a:pt x="45" y="41"/>
                </a:cubicBezTo>
                <a:cubicBezTo>
                  <a:pt x="44" y="42"/>
                  <a:pt x="44" y="43"/>
                  <a:pt x="43" y="44"/>
                </a:cubicBezTo>
                <a:cubicBezTo>
                  <a:pt x="45" y="46"/>
                  <a:pt x="46" y="47"/>
                  <a:pt x="47" y="49"/>
                </a:cubicBezTo>
                <a:cubicBezTo>
                  <a:pt x="47" y="49"/>
                  <a:pt x="47" y="49"/>
                  <a:pt x="47" y="50"/>
                </a:cubicBezTo>
                <a:cubicBezTo>
                  <a:pt x="47" y="50"/>
                  <a:pt x="47" y="50"/>
                  <a:pt x="47" y="50"/>
                </a:cubicBezTo>
                <a:cubicBezTo>
                  <a:pt x="46" y="52"/>
                  <a:pt x="42" y="56"/>
                  <a:pt x="41" y="56"/>
                </a:cubicBezTo>
                <a:cubicBezTo>
                  <a:pt x="40" y="56"/>
                  <a:pt x="40" y="56"/>
                  <a:pt x="40" y="56"/>
                </a:cubicBezTo>
                <a:cubicBezTo>
                  <a:pt x="35" y="53"/>
                  <a:pt x="35" y="53"/>
                  <a:pt x="35" y="53"/>
                </a:cubicBezTo>
                <a:cubicBezTo>
                  <a:pt x="34" y="53"/>
                  <a:pt x="33" y="53"/>
                  <a:pt x="32" y="54"/>
                </a:cubicBezTo>
                <a:cubicBezTo>
                  <a:pt x="32" y="56"/>
                  <a:pt x="32" y="58"/>
                  <a:pt x="31" y="60"/>
                </a:cubicBezTo>
                <a:cubicBezTo>
                  <a:pt x="31" y="61"/>
                  <a:pt x="30" y="61"/>
                  <a:pt x="30" y="61"/>
                </a:cubicBezTo>
                <a:cubicBezTo>
                  <a:pt x="22" y="61"/>
                  <a:pt x="22" y="61"/>
                  <a:pt x="22" y="61"/>
                </a:cubicBezTo>
                <a:cubicBezTo>
                  <a:pt x="22" y="61"/>
                  <a:pt x="21" y="61"/>
                  <a:pt x="21" y="60"/>
                </a:cubicBezTo>
                <a:cubicBezTo>
                  <a:pt x="20" y="54"/>
                  <a:pt x="20" y="54"/>
                  <a:pt x="20" y="54"/>
                </a:cubicBezTo>
                <a:cubicBezTo>
                  <a:pt x="19" y="54"/>
                  <a:pt x="18" y="53"/>
                  <a:pt x="17" y="53"/>
                </a:cubicBezTo>
                <a:cubicBezTo>
                  <a:pt x="13" y="56"/>
                  <a:pt x="13" y="56"/>
                  <a:pt x="13" y="56"/>
                </a:cubicBezTo>
                <a:cubicBezTo>
                  <a:pt x="12" y="56"/>
                  <a:pt x="12" y="56"/>
                  <a:pt x="12" y="56"/>
                </a:cubicBezTo>
                <a:cubicBezTo>
                  <a:pt x="11" y="56"/>
                  <a:pt x="11" y="56"/>
                  <a:pt x="11" y="56"/>
                </a:cubicBezTo>
                <a:cubicBezTo>
                  <a:pt x="10" y="55"/>
                  <a:pt x="5" y="51"/>
                  <a:pt x="5" y="50"/>
                </a:cubicBezTo>
                <a:cubicBezTo>
                  <a:pt x="5" y="49"/>
                  <a:pt x="5" y="49"/>
                  <a:pt x="5" y="49"/>
                </a:cubicBezTo>
                <a:cubicBezTo>
                  <a:pt x="7" y="47"/>
                  <a:pt x="8" y="46"/>
                  <a:pt x="9" y="44"/>
                </a:cubicBezTo>
                <a:cubicBezTo>
                  <a:pt x="8" y="43"/>
                  <a:pt x="8" y="42"/>
                  <a:pt x="8" y="41"/>
                </a:cubicBezTo>
                <a:cubicBezTo>
                  <a:pt x="1" y="40"/>
                  <a:pt x="1" y="40"/>
                  <a:pt x="1" y="40"/>
                </a:cubicBezTo>
                <a:cubicBezTo>
                  <a:pt x="1" y="40"/>
                  <a:pt x="0" y="40"/>
                  <a:pt x="0" y="39"/>
                </a:cubicBezTo>
                <a:cubicBezTo>
                  <a:pt x="0" y="32"/>
                  <a:pt x="0" y="32"/>
                  <a:pt x="0" y="32"/>
                </a:cubicBezTo>
                <a:cubicBezTo>
                  <a:pt x="0" y="31"/>
                  <a:pt x="1" y="30"/>
                  <a:pt x="1" y="30"/>
                </a:cubicBezTo>
                <a:cubicBezTo>
                  <a:pt x="8" y="29"/>
                  <a:pt x="8" y="29"/>
                  <a:pt x="8" y="29"/>
                </a:cubicBezTo>
                <a:cubicBezTo>
                  <a:pt x="8" y="28"/>
                  <a:pt x="8" y="27"/>
                  <a:pt x="9" y="26"/>
                </a:cubicBezTo>
                <a:cubicBezTo>
                  <a:pt x="8" y="25"/>
                  <a:pt x="7" y="23"/>
                  <a:pt x="5" y="22"/>
                </a:cubicBezTo>
                <a:cubicBezTo>
                  <a:pt x="5" y="21"/>
                  <a:pt x="5" y="21"/>
                  <a:pt x="5" y="21"/>
                </a:cubicBezTo>
                <a:cubicBezTo>
                  <a:pt x="5" y="21"/>
                  <a:pt x="5" y="20"/>
                  <a:pt x="5" y="20"/>
                </a:cubicBezTo>
                <a:cubicBezTo>
                  <a:pt x="6" y="19"/>
                  <a:pt x="11" y="14"/>
                  <a:pt x="12" y="14"/>
                </a:cubicBezTo>
                <a:cubicBezTo>
                  <a:pt x="12" y="14"/>
                  <a:pt x="12" y="14"/>
                  <a:pt x="13" y="14"/>
                </a:cubicBezTo>
                <a:cubicBezTo>
                  <a:pt x="17" y="18"/>
                  <a:pt x="17" y="18"/>
                  <a:pt x="17" y="18"/>
                </a:cubicBezTo>
                <a:cubicBezTo>
                  <a:pt x="18" y="18"/>
                  <a:pt x="19" y="17"/>
                  <a:pt x="20" y="17"/>
                </a:cubicBezTo>
                <a:cubicBezTo>
                  <a:pt x="21" y="15"/>
                  <a:pt x="21" y="13"/>
                  <a:pt x="21" y="11"/>
                </a:cubicBezTo>
                <a:cubicBezTo>
                  <a:pt x="21" y="10"/>
                  <a:pt x="22" y="10"/>
                  <a:pt x="22" y="10"/>
                </a:cubicBezTo>
                <a:cubicBezTo>
                  <a:pt x="30" y="10"/>
                  <a:pt x="30" y="10"/>
                  <a:pt x="30" y="10"/>
                </a:cubicBezTo>
                <a:cubicBezTo>
                  <a:pt x="30" y="10"/>
                  <a:pt x="31" y="10"/>
                  <a:pt x="31" y="11"/>
                </a:cubicBezTo>
                <a:cubicBezTo>
                  <a:pt x="32" y="17"/>
                  <a:pt x="32" y="17"/>
                  <a:pt x="32" y="17"/>
                </a:cubicBezTo>
                <a:cubicBezTo>
                  <a:pt x="33" y="17"/>
                  <a:pt x="34" y="18"/>
                  <a:pt x="35" y="18"/>
                </a:cubicBezTo>
                <a:cubicBezTo>
                  <a:pt x="40" y="14"/>
                  <a:pt x="40" y="14"/>
                  <a:pt x="40" y="14"/>
                </a:cubicBezTo>
                <a:cubicBezTo>
                  <a:pt x="40" y="14"/>
                  <a:pt x="40" y="14"/>
                  <a:pt x="41" y="14"/>
                </a:cubicBezTo>
                <a:cubicBezTo>
                  <a:pt x="41" y="14"/>
                  <a:pt x="41" y="14"/>
                  <a:pt x="41" y="14"/>
                </a:cubicBezTo>
                <a:cubicBezTo>
                  <a:pt x="42" y="15"/>
                  <a:pt x="47" y="20"/>
                  <a:pt x="47" y="21"/>
                </a:cubicBezTo>
                <a:cubicBezTo>
                  <a:pt x="47" y="21"/>
                  <a:pt x="47" y="21"/>
                  <a:pt x="47" y="22"/>
                </a:cubicBezTo>
                <a:cubicBezTo>
                  <a:pt x="46" y="23"/>
                  <a:pt x="45" y="25"/>
                  <a:pt x="43" y="26"/>
                </a:cubicBezTo>
                <a:cubicBezTo>
                  <a:pt x="44" y="27"/>
                  <a:pt x="44" y="28"/>
                  <a:pt x="45" y="30"/>
                </a:cubicBezTo>
                <a:cubicBezTo>
                  <a:pt x="51" y="30"/>
                  <a:pt x="51" y="30"/>
                  <a:pt x="51" y="30"/>
                </a:cubicBezTo>
                <a:cubicBezTo>
                  <a:pt x="51" y="31"/>
                  <a:pt x="52" y="31"/>
                  <a:pt x="52" y="32"/>
                </a:cubicBezTo>
                <a:lnTo>
                  <a:pt x="52" y="39"/>
                </a:lnTo>
                <a:close/>
                <a:moveTo>
                  <a:pt x="26" y="25"/>
                </a:moveTo>
                <a:cubicBezTo>
                  <a:pt x="21" y="25"/>
                  <a:pt x="16" y="30"/>
                  <a:pt x="16" y="35"/>
                </a:cubicBezTo>
                <a:cubicBezTo>
                  <a:pt x="16" y="41"/>
                  <a:pt x="21" y="46"/>
                  <a:pt x="26" y="46"/>
                </a:cubicBezTo>
                <a:cubicBezTo>
                  <a:pt x="32" y="46"/>
                  <a:pt x="36" y="41"/>
                  <a:pt x="36" y="35"/>
                </a:cubicBezTo>
                <a:cubicBezTo>
                  <a:pt x="36" y="30"/>
                  <a:pt x="32" y="25"/>
                  <a:pt x="26" y="25"/>
                </a:cubicBezTo>
                <a:close/>
                <a:moveTo>
                  <a:pt x="78" y="18"/>
                </a:moveTo>
                <a:cubicBezTo>
                  <a:pt x="78" y="18"/>
                  <a:pt x="72" y="19"/>
                  <a:pt x="72" y="19"/>
                </a:cubicBezTo>
                <a:cubicBezTo>
                  <a:pt x="71" y="20"/>
                  <a:pt x="71" y="20"/>
                  <a:pt x="70" y="21"/>
                </a:cubicBezTo>
                <a:cubicBezTo>
                  <a:pt x="71" y="22"/>
                  <a:pt x="72" y="26"/>
                  <a:pt x="72" y="26"/>
                </a:cubicBezTo>
                <a:cubicBezTo>
                  <a:pt x="72" y="27"/>
                  <a:pt x="72" y="27"/>
                  <a:pt x="72" y="27"/>
                </a:cubicBezTo>
                <a:cubicBezTo>
                  <a:pt x="72" y="27"/>
                  <a:pt x="68" y="30"/>
                  <a:pt x="67" y="30"/>
                </a:cubicBezTo>
                <a:cubicBezTo>
                  <a:pt x="67" y="30"/>
                  <a:pt x="64" y="26"/>
                  <a:pt x="63" y="25"/>
                </a:cubicBezTo>
                <a:cubicBezTo>
                  <a:pt x="63" y="25"/>
                  <a:pt x="63" y="25"/>
                  <a:pt x="62" y="25"/>
                </a:cubicBezTo>
                <a:cubicBezTo>
                  <a:pt x="62" y="25"/>
                  <a:pt x="61" y="25"/>
                  <a:pt x="61" y="25"/>
                </a:cubicBezTo>
                <a:cubicBezTo>
                  <a:pt x="61" y="26"/>
                  <a:pt x="58" y="30"/>
                  <a:pt x="57" y="30"/>
                </a:cubicBezTo>
                <a:cubicBezTo>
                  <a:pt x="57" y="30"/>
                  <a:pt x="53" y="27"/>
                  <a:pt x="52" y="27"/>
                </a:cubicBezTo>
                <a:cubicBezTo>
                  <a:pt x="52" y="27"/>
                  <a:pt x="52" y="27"/>
                  <a:pt x="52" y="26"/>
                </a:cubicBezTo>
                <a:cubicBezTo>
                  <a:pt x="52" y="26"/>
                  <a:pt x="54" y="22"/>
                  <a:pt x="54" y="21"/>
                </a:cubicBezTo>
                <a:cubicBezTo>
                  <a:pt x="53" y="20"/>
                  <a:pt x="53" y="20"/>
                  <a:pt x="53" y="19"/>
                </a:cubicBezTo>
                <a:cubicBezTo>
                  <a:pt x="52" y="19"/>
                  <a:pt x="47" y="18"/>
                  <a:pt x="47" y="18"/>
                </a:cubicBezTo>
                <a:cubicBezTo>
                  <a:pt x="47" y="12"/>
                  <a:pt x="47" y="12"/>
                  <a:pt x="47" y="12"/>
                </a:cubicBezTo>
                <a:cubicBezTo>
                  <a:pt x="47" y="11"/>
                  <a:pt x="52" y="11"/>
                  <a:pt x="53" y="11"/>
                </a:cubicBezTo>
                <a:cubicBezTo>
                  <a:pt x="53" y="10"/>
                  <a:pt x="53" y="9"/>
                  <a:pt x="54" y="9"/>
                </a:cubicBezTo>
                <a:cubicBezTo>
                  <a:pt x="54" y="8"/>
                  <a:pt x="52" y="4"/>
                  <a:pt x="52" y="3"/>
                </a:cubicBezTo>
                <a:cubicBezTo>
                  <a:pt x="52" y="3"/>
                  <a:pt x="52" y="3"/>
                  <a:pt x="52" y="3"/>
                </a:cubicBezTo>
                <a:cubicBezTo>
                  <a:pt x="53" y="3"/>
                  <a:pt x="57" y="0"/>
                  <a:pt x="57" y="0"/>
                </a:cubicBezTo>
                <a:cubicBezTo>
                  <a:pt x="58" y="0"/>
                  <a:pt x="61" y="4"/>
                  <a:pt x="61" y="5"/>
                </a:cubicBezTo>
                <a:cubicBezTo>
                  <a:pt x="61" y="4"/>
                  <a:pt x="62" y="4"/>
                  <a:pt x="62" y="4"/>
                </a:cubicBezTo>
                <a:cubicBezTo>
                  <a:pt x="63" y="4"/>
                  <a:pt x="63" y="4"/>
                  <a:pt x="63" y="5"/>
                </a:cubicBezTo>
                <a:cubicBezTo>
                  <a:pt x="64" y="3"/>
                  <a:pt x="66" y="1"/>
                  <a:pt x="67" y="0"/>
                </a:cubicBezTo>
                <a:cubicBezTo>
                  <a:pt x="67" y="0"/>
                  <a:pt x="67" y="0"/>
                  <a:pt x="67" y="0"/>
                </a:cubicBezTo>
                <a:cubicBezTo>
                  <a:pt x="68" y="0"/>
                  <a:pt x="72" y="2"/>
                  <a:pt x="72" y="3"/>
                </a:cubicBezTo>
                <a:cubicBezTo>
                  <a:pt x="72" y="3"/>
                  <a:pt x="72" y="3"/>
                  <a:pt x="72" y="3"/>
                </a:cubicBezTo>
                <a:cubicBezTo>
                  <a:pt x="72" y="4"/>
                  <a:pt x="71" y="8"/>
                  <a:pt x="70" y="9"/>
                </a:cubicBezTo>
                <a:cubicBezTo>
                  <a:pt x="71" y="9"/>
                  <a:pt x="71" y="10"/>
                  <a:pt x="72" y="11"/>
                </a:cubicBezTo>
                <a:cubicBezTo>
                  <a:pt x="72" y="11"/>
                  <a:pt x="78" y="11"/>
                  <a:pt x="78" y="12"/>
                </a:cubicBezTo>
                <a:lnTo>
                  <a:pt x="78" y="18"/>
                </a:lnTo>
                <a:close/>
                <a:moveTo>
                  <a:pt x="78" y="59"/>
                </a:moveTo>
                <a:cubicBezTo>
                  <a:pt x="78" y="59"/>
                  <a:pt x="72" y="60"/>
                  <a:pt x="72" y="60"/>
                </a:cubicBezTo>
                <a:cubicBezTo>
                  <a:pt x="71" y="61"/>
                  <a:pt x="71" y="61"/>
                  <a:pt x="70" y="62"/>
                </a:cubicBezTo>
                <a:cubicBezTo>
                  <a:pt x="71" y="63"/>
                  <a:pt x="72" y="67"/>
                  <a:pt x="72" y="68"/>
                </a:cubicBezTo>
                <a:cubicBezTo>
                  <a:pt x="72" y="68"/>
                  <a:pt x="72" y="68"/>
                  <a:pt x="72" y="68"/>
                </a:cubicBezTo>
                <a:cubicBezTo>
                  <a:pt x="72" y="68"/>
                  <a:pt x="68" y="71"/>
                  <a:pt x="67" y="71"/>
                </a:cubicBezTo>
                <a:cubicBezTo>
                  <a:pt x="67" y="71"/>
                  <a:pt x="64" y="67"/>
                  <a:pt x="63" y="66"/>
                </a:cubicBezTo>
                <a:cubicBezTo>
                  <a:pt x="63" y="66"/>
                  <a:pt x="63" y="66"/>
                  <a:pt x="62" y="66"/>
                </a:cubicBezTo>
                <a:cubicBezTo>
                  <a:pt x="62" y="66"/>
                  <a:pt x="61" y="66"/>
                  <a:pt x="61" y="66"/>
                </a:cubicBezTo>
                <a:cubicBezTo>
                  <a:pt x="61" y="67"/>
                  <a:pt x="58" y="71"/>
                  <a:pt x="57" y="71"/>
                </a:cubicBezTo>
                <a:cubicBezTo>
                  <a:pt x="57" y="71"/>
                  <a:pt x="53" y="68"/>
                  <a:pt x="52" y="68"/>
                </a:cubicBezTo>
                <a:cubicBezTo>
                  <a:pt x="52" y="68"/>
                  <a:pt x="52" y="68"/>
                  <a:pt x="52" y="68"/>
                </a:cubicBezTo>
                <a:cubicBezTo>
                  <a:pt x="52" y="67"/>
                  <a:pt x="54" y="63"/>
                  <a:pt x="54" y="62"/>
                </a:cubicBezTo>
                <a:cubicBezTo>
                  <a:pt x="53" y="61"/>
                  <a:pt x="53" y="61"/>
                  <a:pt x="53" y="60"/>
                </a:cubicBezTo>
                <a:cubicBezTo>
                  <a:pt x="52" y="60"/>
                  <a:pt x="47" y="59"/>
                  <a:pt x="47" y="59"/>
                </a:cubicBezTo>
                <a:cubicBezTo>
                  <a:pt x="47" y="53"/>
                  <a:pt x="47" y="53"/>
                  <a:pt x="47" y="53"/>
                </a:cubicBezTo>
                <a:cubicBezTo>
                  <a:pt x="47" y="52"/>
                  <a:pt x="52" y="52"/>
                  <a:pt x="53" y="52"/>
                </a:cubicBezTo>
                <a:cubicBezTo>
                  <a:pt x="53" y="51"/>
                  <a:pt x="53" y="50"/>
                  <a:pt x="54" y="50"/>
                </a:cubicBezTo>
                <a:cubicBezTo>
                  <a:pt x="54" y="49"/>
                  <a:pt x="52" y="45"/>
                  <a:pt x="52" y="44"/>
                </a:cubicBezTo>
                <a:cubicBezTo>
                  <a:pt x="52" y="44"/>
                  <a:pt x="52" y="44"/>
                  <a:pt x="52" y="44"/>
                </a:cubicBezTo>
                <a:cubicBezTo>
                  <a:pt x="53" y="44"/>
                  <a:pt x="57" y="41"/>
                  <a:pt x="57" y="41"/>
                </a:cubicBezTo>
                <a:cubicBezTo>
                  <a:pt x="58" y="41"/>
                  <a:pt x="61" y="45"/>
                  <a:pt x="61" y="46"/>
                </a:cubicBezTo>
                <a:cubicBezTo>
                  <a:pt x="61" y="46"/>
                  <a:pt x="62" y="46"/>
                  <a:pt x="62" y="46"/>
                </a:cubicBezTo>
                <a:cubicBezTo>
                  <a:pt x="63" y="46"/>
                  <a:pt x="63" y="46"/>
                  <a:pt x="63" y="46"/>
                </a:cubicBezTo>
                <a:cubicBezTo>
                  <a:pt x="64" y="44"/>
                  <a:pt x="66" y="43"/>
                  <a:pt x="67" y="41"/>
                </a:cubicBezTo>
                <a:cubicBezTo>
                  <a:pt x="67" y="41"/>
                  <a:pt x="67" y="41"/>
                  <a:pt x="67" y="41"/>
                </a:cubicBezTo>
                <a:cubicBezTo>
                  <a:pt x="68" y="41"/>
                  <a:pt x="72" y="44"/>
                  <a:pt x="72" y="44"/>
                </a:cubicBezTo>
                <a:cubicBezTo>
                  <a:pt x="72" y="44"/>
                  <a:pt x="72" y="44"/>
                  <a:pt x="72" y="44"/>
                </a:cubicBezTo>
                <a:cubicBezTo>
                  <a:pt x="72" y="45"/>
                  <a:pt x="71" y="49"/>
                  <a:pt x="70" y="50"/>
                </a:cubicBezTo>
                <a:cubicBezTo>
                  <a:pt x="71" y="50"/>
                  <a:pt x="71" y="51"/>
                  <a:pt x="72" y="52"/>
                </a:cubicBezTo>
                <a:cubicBezTo>
                  <a:pt x="72" y="52"/>
                  <a:pt x="78" y="52"/>
                  <a:pt x="78" y="53"/>
                </a:cubicBezTo>
                <a:lnTo>
                  <a:pt x="78" y="59"/>
                </a:lnTo>
                <a:close/>
                <a:moveTo>
                  <a:pt x="62" y="10"/>
                </a:moveTo>
                <a:cubicBezTo>
                  <a:pt x="59" y="10"/>
                  <a:pt x="57" y="12"/>
                  <a:pt x="57" y="15"/>
                </a:cubicBezTo>
                <a:cubicBezTo>
                  <a:pt x="57" y="18"/>
                  <a:pt x="59" y="20"/>
                  <a:pt x="62" y="20"/>
                </a:cubicBezTo>
                <a:cubicBezTo>
                  <a:pt x="65" y="20"/>
                  <a:pt x="67" y="18"/>
                  <a:pt x="67" y="15"/>
                </a:cubicBezTo>
                <a:cubicBezTo>
                  <a:pt x="67" y="12"/>
                  <a:pt x="65" y="10"/>
                  <a:pt x="62" y="10"/>
                </a:cubicBezTo>
                <a:close/>
                <a:moveTo>
                  <a:pt x="62" y="51"/>
                </a:moveTo>
                <a:cubicBezTo>
                  <a:pt x="59" y="51"/>
                  <a:pt x="57" y="53"/>
                  <a:pt x="57" y="56"/>
                </a:cubicBezTo>
                <a:cubicBezTo>
                  <a:pt x="57" y="59"/>
                  <a:pt x="59" y="61"/>
                  <a:pt x="62" y="61"/>
                </a:cubicBezTo>
                <a:cubicBezTo>
                  <a:pt x="65" y="61"/>
                  <a:pt x="67" y="59"/>
                  <a:pt x="67" y="56"/>
                </a:cubicBezTo>
                <a:cubicBezTo>
                  <a:pt x="67" y="53"/>
                  <a:pt x="65" y="51"/>
                  <a:pt x="62" y="51"/>
                </a:cubicBezTo>
                <a:close/>
              </a:path>
            </a:pathLst>
          </a:custGeom>
          <a:solidFill>
            <a:schemeClr val="bg1"/>
          </a:solidFill>
          <a:ln w="9525">
            <a:noFill/>
            <a:round/>
          </a:ln>
        </p:spPr>
        <p:txBody>
          <a:bodyPr vert="horz" wrap="square" lIns="94365" tIns="47184" rIns="94365" bIns="47184" numCol="1" anchor="t" anchorCtr="0" compatLnSpc="1"/>
          <a:lstStyle/>
          <a:p>
            <a:pPr>
              <a:lnSpc>
                <a:spcPct val="120000"/>
              </a:lnSpc>
            </a:pPr>
            <a:endParaRPr lang="en-US" sz="1320" dirty="0">
              <a:latin typeface="思源黑体 CN Medium" panose="020B0600000000000000" pitchFamily="34" charset="-122"/>
              <a:ea typeface="思源黑体 CN Medium" panose="020B0600000000000000" pitchFamily="34" charset="-122"/>
              <a:sym typeface="Arial" panose="020B0604020202020204" pitchFamily="34" charset="0"/>
            </a:endParaRPr>
          </a:p>
        </p:txBody>
      </p:sp>
      <p:pic>
        <p:nvPicPr>
          <p:cNvPr id="10" name="图片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85445" y="3873500"/>
            <a:ext cx="1220470" cy="1220470"/>
          </a:xfrm>
          <a:prstGeom prst="rect">
            <a:avLst/>
          </a:prstGeom>
        </p:spPr>
      </p:pic>
      <p:sp>
        <p:nvSpPr>
          <p:cNvPr id="11" name="Freeform 83"/>
          <p:cNvSpPr>
            <a:spLocks noEditPoints="1"/>
          </p:cNvSpPr>
          <p:nvPr/>
        </p:nvSpPr>
        <p:spPr bwMode="auto">
          <a:xfrm>
            <a:off x="841200" y="4252612"/>
            <a:ext cx="308437" cy="462654"/>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bg1"/>
          </a:solidFill>
          <a:ln w="9525">
            <a:noFill/>
            <a:round/>
          </a:ln>
        </p:spPr>
        <p:txBody>
          <a:bodyPr vert="horz" wrap="square" lIns="94365" tIns="47184" rIns="94365" bIns="47184" numCol="1" anchor="t" anchorCtr="0" compatLnSpc="1"/>
          <a:lstStyle/>
          <a:p>
            <a:pPr>
              <a:lnSpc>
                <a:spcPct val="120000"/>
              </a:lnSpc>
            </a:pPr>
            <a:endParaRPr lang="en-US" sz="1320" dirty="0">
              <a:latin typeface="思源黑体 CN Medium" panose="020B0600000000000000" pitchFamily="34" charset="-122"/>
              <a:ea typeface="思源黑体 CN Medium" panose="020B0600000000000000" pitchFamily="34" charset="-122"/>
              <a:sym typeface="Arial" panose="020B0604020202020204" pitchFamily="34" charset="0"/>
            </a:endParaRPr>
          </a:p>
        </p:txBody>
      </p:sp>
      <p:sp>
        <p:nvSpPr>
          <p:cNvPr id="40" name="文本框 39"/>
          <p:cNvSpPr txBox="1"/>
          <p:nvPr/>
        </p:nvSpPr>
        <p:spPr>
          <a:xfrm>
            <a:off x="1730796" y="3711806"/>
            <a:ext cx="1713230" cy="460375"/>
          </a:xfrm>
          <a:prstGeom prst="rect">
            <a:avLst/>
          </a:prstGeom>
          <a:noFill/>
          <a:effectLst/>
        </p:spPr>
        <p:txBody>
          <a:bodyPr wrap="none" rtlCol="0">
            <a:spAutoFit/>
          </a:bodyPr>
          <a:lstStyle/>
          <a:p>
            <a:pPr algn="l"/>
            <a:r>
              <a:rPr lang="zh-CN" altLang="en-US" sz="2400" b="1" dirty="0">
                <a:solidFill>
                  <a:srgbClr val="5B9BD5"/>
                </a:solidFill>
                <a:latin typeface="思源黑体 CN Medium" panose="020B0600000000000000" pitchFamily="34" charset="-122"/>
                <a:ea typeface="思源黑体 CN Medium" panose="020B0600000000000000" pitchFamily="34" charset="-122"/>
                <a:cs typeface="+mn-ea"/>
                <a:sym typeface="+mn-lt"/>
              </a:rPr>
              <a:t>数据查看器</a:t>
            </a:r>
            <a:endParaRPr lang="zh-CN" altLang="en-US" sz="2400" b="1" dirty="0">
              <a:solidFill>
                <a:srgbClr val="5B9BD5"/>
              </a:solidFill>
              <a:latin typeface="思源黑体 CN Medium" panose="020B0600000000000000" pitchFamily="34" charset="-122"/>
              <a:ea typeface="思源黑体 CN Medium" panose="020B0600000000000000" pitchFamily="34" charset="-122"/>
              <a:cs typeface="+mn-ea"/>
              <a:sym typeface="+mn-lt"/>
            </a:endParaRPr>
          </a:p>
        </p:txBody>
      </p:sp>
      <p:sp>
        <p:nvSpPr>
          <p:cNvPr id="41" name="TextBox 43"/>
          <p:cNvSpPr txBox="1"/>
          <p:nvPr/>
        </p:nvSpPr>
        <p:spPr>
          <a:xfrm>
            <a:off x="1884680" y="4171950"/>
            <a:ext cx="8423275" cy="922020"/>
          </a:xfrm>
          <a:prstGeom prst="rect">
            <a:avLst/>
          </a:prstGeom>
          <a:noFill/>
        </p:spPr>
        <p:txBody>
          <a:bodyPr wrap="square" rtlCol="0">
            <a:spAutoFit/>
          </a:bodyPr>
          <a:lstStyle/>
          <a:p>
            <a:pPr marL="285750" indent="-285750">
              <a:buFont typeface="Wingdings" panose="05000000000000000000" charset="0"/>
              <a:buChar char="Ø"/>
            </a:pPr>
            <a:r>
              <a:rPr lang="zh-CN" altLang="en-US" dirty="0">
                <a:latin typeface="+mn-ea"/>
              </a:rPr>
              <a:t>该模块允许以数据网格视图格式进行报告。从那里，用户可以在同时出现的受</a:t>
            </a:r>
            <a:r>
              <a:rPr lang="zh-CN" altLang="en-US" dirty="0">
                <a:latin typeface="+mn-ea"/>
              </a:rPr>
              <a:t>影响数据块列表</a:t>
            </a:r>
            <a:r>
              <a:rPr lang="zh-CN" altLang="en-US" dirty="0" smtClean="0">
                <a:latin typeface="+mn-ea"/>
              </a:rPr>
              <a:t>中查看。</a:t>
            </a:r>
            <a:r>
              <a:rPr lang="zh-CN" altLang="en-US" dirty="0">
                <a:latin typeface="+mn-ea"/>
              </a:rPr>
              <a:t>此外，还可以使用数据交叉模块和关联规则计算器计算出的信息来发布其他类型的报告。</a:t>
            </a:r>
            <a:endParaRPr lang="zh-CN" altLang="en-US" dirty="0">
              <a:latin typeface="+mn-ea"/>
            </a:endParaRPr>
          </a:p>
        </p:txBody>
      </p:sp>
      <p:pic>
        <p:nvPicPr>
          <p:cNvPr id="42" name="图片 4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12750" y="5313045"/>
            <a:ext cx="1220470" cy="1220470"/>
          </a:xfrm>
          <a:prstGeom prst="rect">
            <a:avLst/>
          </a:prstGeom>
        </p:spPr>
      </p:pic>
      <p:sp>
        <p:nvSpPr>
          <p:cNvPr id="43" name="文本框 42"/>
          <p:cNvSpPr txBox="1"/>
          <p:nvPr/>
        </p:nvSpPr>
        <p:spPr>
          <a:xfrm>
            <a:off x="1730796" y="5094201"/>
            <a:ext cx="2325370" cy="460375"/>
          </a:xfrm>
          <a:prstGeom prst="rect">
            <a:avLst/>
          </a:prstGeom>
          <a:noFill/>
          <a:effectLst/>
        </p:spPr>
        <p:txBody>
          <a:bodyPr wrap="none" rtlCol="0">
            <a:spAutoFit/>
          </a:bodyPr>
          <a:lstStyle/>
          <a:p>
            <a:pPr algn="l"/>
            <a:r>
              <a:rPr lang="zh-CN" altLang="en-US" sz="2400" b="1" dirty="0">
                <a:solidFill>
                  <a:srgbClr val="5B9BD5"/>
                </a:solidFill>
                <a:latin typeface="思源黑体 CN Medium" panose="020B0600000000000000" pitchFamily="34" charset="-122"/>
                <a:ea typeface="思源黑体 CN Medium" panose="020B0600000000000000" pitchFamily="34" charset="-122"/>
                <a:cs typeface="+mn-ea"/>
                <a:sym typeface="+mn-lt"/>
              </a:rPr>
              <a:t>输出数据解析器</a:t>
            </a:r>
            <a:endParaRPr lang="zh-CN" altLang="en-US" sz="2400" b="1" dirty="0">
              <a:solidFill>
                <a:srgbClr val="5B9BD5"/>
              </a:solidFill>
              <a:latin typeface="思源黑体 CN Medium" panose="020B0600000000000000" pitchFamily="34" charset="-122"/>
              <a:ea typeface="思源黑体 CN Medium" panose="020B0600000000000000" pitchFamily="34" charset="-122"/>
              <a:cs typeface="+mn-ea"/>
              <a:sym typeface="+mn-lt"/>
            </a:endParaRPr>
          </a:p>
        </p:txBody>
      </p:sp>
      <p:sp>
        <p:nvSpPr>
          <p:cNvPr id="44" name="TextBox 43"/>
          <p:cNvSpPr txBox="1"/>
          <p:nvPr/>
        </p:nvSpPr>
        <p:spPr>
          <a:xfrm>
            <a:off x="1884680" y="5554345"/>
            <a:ext cx="8423275" cy="645160"/>
          </a:xfrm>
          <a:prstGeom prst="rect">
            <a:avLst/>
          </a:prstGeom>
          <a:noFill/>
        </p:spPr>
        <p:txBody>
          <a:bodyPr wrap="square" rtlCol="0">
            <a:spAutoFit/>
          </a:bodyPr>
          <a:lstStyle/>
          <a:p>
            <a:pPr marL="285750" indent="-285750">
              <a:buFont typeface="Wingdings" panose="05000000000000000000" charset="0"/>
              <a:buChar char="Ø"/>
            </a:pPr>
            <a:r>
              <a:rPr lang="zh-CN" altLang="en-US" dirty="0">
                <a:latin typeface="+mn-ea"/>
              </a:rPr>
              <a:t>该模块执行由数据查看器发布的报告的解析器，并生成输出 CSV 文件，该文件存储在用户计算机上用户定义的位置。</a:t>
            </a:r>
            <a:endParaRPr lang="zh-CN" altLang="en-US" dirty="0">
              <a:latin typeface="+mn-ea"/>
            </a:endParaRPr>
          </a:p>
        </p:txBody>
      </p:sp>
      <p:sp>
        <p:nvSpPr>
          <p:cNvPr id="46" name="Freeform 77"/>
          <p:cNvSpPr>
            <a:spLocks noEditPoints="1"/>
          </p:cNvSpPr>
          <p:nvPr/>
        </p:nvSpPr>
        <p:spPr bwMode="auto">
          <a:xfrm>
            <a:off x="792476" y="5586730"/>
            <a:ext cx="460889" cy="673329"/>
          </a:xfrm>
          <a:custGeom>
            <a:avLst/>
            <a:gdLst/>
            <a:ahLst/>
            <a:cxnLst>
              <a:cxn ang="0">
                <a:pos x="35" y="0"/>
              </a:cxn>
              <a:cxn ang="0">
                <a:pos x="0" y="35"/>
              </a:cxn>
              <a:cxn ang="0">
                <a:pos x="16" y="74"/>
              </a:cxn>
              <a:cxn ang="0">
                <a:pos x="35" y="102"/>
              </a:cxn>
              <a:cxn ang="0">
                <a:pos x="54" y="74"/>
              </a:cxn>
              <a:cxn ang="0">
                <a:pos x="70" y="35"/>
              </a:cxn>
              <a:cxn ang="0">
                <a:pos x="35" y="0"/>
              </a:cxn>
              <a:cxn ang="0">
                <a:pos x="43" y="87"/>
              </a:cxn>
              <a:cxn ang="0">
                <a:pos x="27" y="89"/>
              </a:cxn>
              <a:cxn ang="0">
                <a:pos x="26" y="83"/>
              </a:cxn>
              <a:cxn ang="0">
                <a:pos x="26" y="83"/>
              </a:cxn>
              <a:cxn ang="0">
                <a:pos x="45" y="80"/>
              </a:cxn>
              <a:cxn ang="0">
                <a:pos x="44" y="83"/>
              </a:cxn>
              <a:cxn ang="0">
                <a:pos x="43" y="87"/>
              </a:cxn>
              <a:cxn ang="0">
                <a:pos x="25" y="79"/>
              </a:cxn>
              <a:cxn ang="0">
                <a:pos x="23" y="73"/>
              </a:cxn>
              <a:cxn ang="0">
                <a:pos x="47" y="73"/>
              </a:cxn>
              <a:cxn ang="0">
                <a:pos x="46" y="77"/>
              </a:cxn>
              <a:cxn ang="0">
                <a:pos x="25" y="79"/>
              </a:cxn>
              <a:cxn ang="0">
                <a:pos x="35" y="96"/>
              </a:cxn>
              <a:cxn ang="0">
                <a:pos x="29" y="92"/>
              </a:cxn>
              <a:cxn ang="0">
                <a:pos x="42" y="90"/>
              </a:cxn>
              <a:cxn ang="0">
                <a:pos x="35" y="96"/>
              </a:cxn>
              <a:cxn ang="0">
                <a:pos x="50" y="67"/>
              </a:cxn>
              <a:cxn ang="0">
                <a:pos x="20" y="67"/>
              </a:cxn>
              <a:cxn ang="0">
                <a:pos x="15" y="57"/>
              </a:cxn>
              <a:cxn ang="0">
                <a:pos x="6" y="35"/>
              </a:cxn>
              <a:cxn ang="0">
                <a:pos x="35" y="6"/>
              </a:cxn>
              <a:cxn ang="0">
                <a:pos x="64" y="35"/>
              </a:cxn>
              <a:cxn ang="0">
                <a:pos x="55" y="57"/>
              </a:cxn>
              <a:cxn ang="0">
                <a:pos x="50" y="67"/>
              </a:cxn>
              <a:cxn ang="0">
                <a:pos x="50" y="67"/>
              </a:cxn>
              <a:cxn ang="0">
                <a:pos x="50" y="67"/>
              </a:cxn>
            </a:cxnLst>
            <a:rect l="0" t="0" r="r" b="b"/>
            <a:pathLst>
              <a:path w="70" h="102">
                <a:moveTo>
                  <a:pt x="35" y="0"/>
                </a:moveTo>
                <a:cubicBezTo>
                  <a:pt x="16" y="0"/>
                  <a:pt x="0" y="16"/>
                  <a:pt x="0" y="35"/>
                </a:cubicBezTo>
                <a:cubicBezTo>
                  <a:pt x="0" y="48"/>
                  <a:pt x="12" y="62"/>
                  <a:pt x="16" y="74"/>
                </a:cubicBezTo>
                <a:cubicBezTo>
                  <a:pt x="22" y="91"/>
                  <a:pt x="22" y="102"/>
                  <a:pt x="35" y="102"/>
                </a:cubicBezTo>
                <a:cubicBezTo>
                  <a:pt x="49" y="102"/>
                  <a:pt x="48" y="92"/>
                  <a:pt x="54" y="74"/>
                </a:cubicBezTo>
                <a:cubicBezTo>
                  <a:pt x="58" y="62"/>
                  <a:pt x="70" y="48"/>
                  <a:pt x="70" y="35"/>
                </a:cubicBezTo>
                <a:cubicBezTo>
                  <a:pt x="70" y="16"/>
                  <a:pt x="54" y="0"/>
                  <a:pt x="35" y="0"/>
                </a:cubicBezTo>
                <a:close/>
                <a:moveTo>
                  <a:pt x="43" y="87"/>
                </a:moveTo>
                <a:cubicBezTo>
                  <a:pt x="27" y="89"/>
                  <a:pt x="27" y="89"/>
                  <a:pt x="27" y="89"/>
                </a:cubicBezTo>
                <a:cubicBezTo>
                  <a:pt x="27" y="87"/>
                  <a:pt x="26" y="85"/>
                  <a:pt x="26" y="83"/>
                </a:cubicBezTo>
                <a:cubicBezTo>
                  <a:pt x="26" y="83"/>
                  <a:pt x="26" y="83"/>
                  <a:pt x="26" y="83"/>
                </a:cubicBezTo>
                <a:cubicBezTo>
                  <a:pt x="45" y="80"/>
                  <a:pt x="45" y="80"/>
                  <a:pt x="45" y="80"/>
                </a:cubicBezTo>
                <a:cubicBezTo>
                  <a:pt x="45" y="81"/>
                  <a:pt x="45" y="82"/>
                  <a:pt x="44" y="83"/>
                </a:cubicBezTo>
                <a:cubicBezTo>
                  <a:pt x="44" y="84"/>
                  <a:pt x="44" y="86"/>
                  <a:pt x="43" y="87"/>
                </a:cubicBezTo>
                <a:close/>
                <a:moveTo>
                  <a:pt x="25" y="79"/>
                </a:moveTo>
                <a:cubicBezTo>
                  <a:pt x="24" y="78"/>
                  <a:pt x="23" y="76"/>
                  <a:pt x="23" y="73"/>
                </a:cubicBezTo>
                <a:cubicBezTo>
                  <a:pt x="47" y="73"/>
                  <a:pt x="47" y="73"/>
                  <a:pt x="47" y="73"/>
                </a:cubicBezTo>
                <a:cubicBezTo>
                  <a:pt x="47" y="75"/>
                  <a:pt x="47" y="76"/>
                  <a:pt x="46" y="77"/>
                </a:cubicBezTo>
                <a:lnTo>
                  <a:pt x="25" y="79"/>
                </a:lnTo>
                <a:close/>
                <a:moveTo>
                  <a:pt x="35" y="96"/>
                </a:moveTo>
                <a:cubicBezTo>
                  <a:pt x="32" y="96"/>
                  <a:pt x="30" y="95"/>
                  <a:pt x="29" y="92"/>
                </a:cubicBezTo>
                <a:cubicBezTo>
                  <a:pt x="42" y="90"/>
                  <a:pt x="42" y="90"/>
                  <a:pt x="42" y="90"/>
                </a:cubicBezTo>
                <a:cubicBezTo>
                  <a:pt x="40" y="95"/>
                  <a:pt x="39" y="96"/>
                  <a:pt x="35" y="96"/>
                </a:cubicBezTo>
                <a:close/>
                <a:moveTo>
                  <a:pt x="50" y="67"/>
                </a:moveTo>
                <a:cubicBezTo>
                  <a:pt x="20" y="67"/>
                  <a:pt x="20" y="67"/>
                  <a:pt x="20" y="67"/>
                </a:cubicBezTo>
                <a:cubicBezTo>
                  <a:pt x="19" y="64"/>
                  <a:pt x="17" y="60"/>
                  <a:pt x="15" y="57"/>
                </a:cubicBezTo>
                <a:cubicBezTo>
                  <a:pt x="11" y="49"/>
                  <a:pt x="6" y="41"/>
                  <a:pt x="6" y="35"/>
                </a:cubicBezTo>
                <a:cubicBezTo>
                  <a:pt x="6" y="19"/>
                  <a:pt x="19" y="6"/>
                  <a:pt x="35" y="6"/>
                </a:cubicBezTo>
                <a:cubicBezTo>
                  <a:pt x="51" y="6"/>
                  <a:pt x="64" y="19"/>
                  <a:pt x="64" y="35"/>
                </a:cubicBezTo>
                <a:cubicBezTo>
                  <a:pt x="64" y="41"/>
                  <a:pt x="60" y="49"/>
                  <a:pt x="55" y="57"/>
                </a:cubicBezTo>
                <a:cubicBezTo>
                  <a:pt x="53" y="60"/>
                  <a:pt x="52" y="64"/>
                  <a:pt x="50" y="67"/>
                </a:cubicBezTo>
                <a:close/>
                <a:moveTo>
                  <a:pt x="50" y="67"/>
                </a:moveTo>
                <a:cubicBezTo>
                  <a:pt x="50" y="67"/>
                  <a:pt x="50" y="67"/>
                  <a:pt x="50" y="67"/>
                </a:cubicBezTo>
              </a:path>
            </a:pathLst>
          </a:custGeom>
          <a:solidFill>
            <a:schemeClr val="bg1"/>
          </a:solidFill>
          <a:ln w="9525">
            <a:noFill/>
            <a:round/>
          </a:ln>
        </p:spPr>
        <p:txBody>
          <a:bodyPr vert="horz" wrap="square" lIns="94365" tIns="47184" rIns="94365" bIns="47184" numCol="1" anchor="t" anchorCtr="0" compatLnSpc="1"/>
          <a:lstStyle/>
          <a:p>
            <a:pPr>
              <a:lnSpc>
                <a:spcPct val="120000"/>
              </a:lnSpc>
            </a:pPr>
            <a:endParaRPr lang="en-US" sz="1320" dirty="0">
              <a:latin typeface="思源黑体 CN Medium" panose="020B0600000000000000" pitchFamily="34" charset="-122"/>
              <a:ea typeface="思源黑体 CN Medium" panose="020B0600000000000000" pitchFamily="34" charset="-122"/>
              <a:sym typeface="Arial" panose="020B0604020202020204" pitchFamily="34" charset="0"/>
            </a:endParaRPr>
          </a:p>
        </p:txBody>
      </p:sp>
      <p:sp>
        <p:nvSpPr>
          <p:cNvPr id="48" name="矩形 47"/>
          <p:cNvSpPr/>
          <p:nvPr/>
        </p:nvSpPr>
        <p:spPr>
          <a:xfrm>
            <a:off x="1826895" y="2804795"/>
            <a:ext cx="8539480" cy="906780"/>
          </a:xfrm>
          <a:prstGeom prst="rect">
            <a:avLst/>
          </a:prstGeom>
          <a:solidFill>
            <a:schemeClr val="tx2">
              <a:lumMod val="60000"/>
              <a:lumOff val="40000"/>
              <a:alpha val="24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solidFill>
                <a:schemeClr val="accent1"/>
              </a:solidFill>
            </a:endParaRPr>
          </a:p>
        </p:txBody>
      </p:sp>
      <p:sp>
        <p:nvSpPr>
          <p:cNvPr id="50" name="矩形 49"/>
          <p:cNvSpPr/>
          <p:nvPr/>
        </p:nvSpPr>
        <p:spPr>
          <a:xfrm>
            <a:off x="1825625" y="5554345"/>
            <a:ext cx="8539480" cy="906780"/>
          </a:xfrm>
          <a:prstGeom prst="rect">
            <a:avLst/>
          </a:prstGeom>
          <a:solidFill>
            <a:schemeClr val="tx2">
              <a:lumMod val="60000"/>
              <a:lumOff val="40000"/>
              <a:alpha val="24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solidFill>
                <a:schemeClr val="accent1"/>
              </a:solidFill>
            </a:endParaRPr>
          </a:p>
        </p:txBody>
      </p:sp>
      <p:sp>
        <p:nvSpPr>
          <p:cNvPr id="52" name="矩形 51"/>
          <p:cNvSpPr/>
          <p:nvPr/>
        </p:nvSpPr>
        <p:spPr>
          <a:xfrm rot="5400000">
            <a:off x="8395335" y="3063875"/>
            <a:ext cx="6838315" cy="730885"/>
          </a:xfrm>
          <a:prstGeom prst="rect">
            <a:avLst/>
          </a:prstGeom>
          <a:solidFill>
            <a:srgbClr val="5B9BD5"/>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par>
                          <p:cTn id="8" fill="hold">
                            <p:stCondLst>
                              <p:cond delay="1000"/>
                            </p:stCondLst>
                            <p:childTnLst>
                              <p:par>
                                <p:cTn id="9" presetID="53" presetClass="entr" presetSubtype="16" fill="hold" grpId="0" nodeType="after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animEffect transition="in" filter="fade">
                                      <p:cBhvr>
                                        <p:cTn id="13" dur="500"/>
                                        <p:tgtEl>
                                          <p:spTgt spid="8"/>
                                        </p:tgtEl>
                                      </p:cBhvr>
                                    </p:animEffect>
                                  </p:childTnLst>
                                </p:cTn>
                              </p:par>
                              <p:par>
                                <p:cTn id="14" presetID="42" presetClass="entr" presetSubtype="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1000"/>
                                        <p:tgtEl>
                                          <p:spTgt spid="14"/>
                                        </p:tgtEl>
                                      </p:cBhvr>
                                    </p:animEffect>
                                    <p:anim calcmode="lin" valueType="num">
                                      <p:cBhvr>
                                        <p:cTn id="17" dur="1000" fill="hold"/>
                                        <p:tgtEl>
                                          <p:spTgt spid="14"/>
                                        </p:tgtEl>
                                        <p:attrNameLst>
                                          <p:attrName>ppt_x</p:attrName>
                                        </p:attrNameLst>
                                      </p:cBhvr>
                                      <p:tavLst>
                                        <p:tav tm="0">
                                          <p:val>
                                            <p:strVal val="#ppt_x"/>
                                          </p:val>
                                        </p:tav>
                                        <p:tav tm="100000">
                                          <p:val>
                                            <p:strVal val="#ppt_x"/>
                                          </p:val>
                                        </p:tav>
                                      </p:tavLst>
                                    </p:anim>
                                    <p:anim calcmode="lin" valueType="num">
                                      <p:cBhvr>
                                        <p:cTn id="18" dur="1000" fill="hold"/>
                                        <p:tgtEl>
                                          <p:spTgt spid="14"/>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1000"/>
                                        <p:tgtEl>
                                          <p:spTgt spid="15"/>
                                        </p:tgtEl>
                                      </p:cBhvr>
                                    </p:animEffect>
                                    <p:anim calcmode="lin" valueType="num">
                                      <p:cBhvr>
                                        <p:cTn id="22" dur="1000" fill="hold"/>
                                        <p:tgtEl>
                                          <p:spTgt spid="15"/>
                                        </p:tgtEl>
                                        <p:attrNameLst>
                                          <p:attrName>ppt_x</p:attrName>
                                        </p:attrNameLst>
                                      </p:cBhvr>
                                      <p:tavLst>
                                        <p:tav tm="0">
                                          <p:val>
                                            <p:strVal val="#ppt_x"/>
                                          </p:val>
                                        </p:tav>
                                        <p:tav tm="100000">
                                          <p:val>
                                            <p:strVal val="#ppt_x"/>
                                          </p:val>
                                        </p:tav>
                                      </p:tavLst>
                                    </p:anim>
                                    <p:anim calcmode="lin" valueType="num">
                                      <p:cBhvr>
                                        <p:cTn id="23" dur="1000" fill="hold"/>
                                        <p:tgtEl>
                                          <p:spTgt spid="15"/>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1000"/>
                                        <p:tgtEl>
                                          <p:spTgt spid="27"/>
                                        </p:tgtEl>
                                      </p:cBhvr>
                                    </p:animEffect>
                                    <p:anim calcmode="lin" valueType="num">
                                      <p:cBhvr>
                                        <p:cTn id="27" dur="1000" fill="hold"/>
                                        <p:tgtEl>
                                          <p:spTgt spid="27"/>
                                        </p:tgtEl>
                                        <p:attrNameLst>
                                          <p:attrName>ppt_x</p:attrName>
                                        </p:attrNameLst>
                                      </p:cBhvr>
                                      <p:tavLst>
                                        <p:tav tm="0">
                                          <p:val>
                                            <p:strVal val="#ppt_x"/>
                                          </p:val>
                                        </p:tav>
                                        <p:tav tm="100000">
                                          <p:val>
                                            <p:strVal val="#ppt_x"/>
                                          </p:val>
                                        </p:tav>
                                      </p:tavLst>
                                    </p:anim>
                                    <p:anim calcmode="lin" valueType="num">
                                      <p:cBhvr>
                                        <p:cTn id="28" dur="1000" fill="hold"/>
                                        <p:tgtEl>
                                          <p:spTgt spid="27"/>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fade">
                                      <p:cBhvr>
                                        <p:cTn id="31" dur="1000"/>
                                        <p:tgtEl>
                                          <p:spTgt spid="35"/>
                                        </p:tgtEl>
                                      </p:cBhvr>
                                    </p:animEffect>
                                    <p:anim calcmode="lin" valueType="num">
                                      <p:cBhvr>
                                        <p:cTn id="32" dur="1000" fill="hold"/>
                                        <p:tgtEl>
                                          <p:spTgt spid="35"/>
                                        </p:tgtEl>
                                        <p:attrNameLst>
                                          <p:attrName>ppt_x</p:attrName>
                                        </p:attrNameLst>
                                      </p:cBhvr>
                                      <p:tavLst>
                                        <p:tav tm="0">
                                          <p:val>
                                            <p:strVal val="#ppt_x"/>
                                          </p:val>
                                        </p:tav>
                                        <p:tav tm="100000">
                                          <p:val>
                                            <p:strVal val="#ppt_x"/>
                                          </p:val>
                                        </p:tav>
                                      </p:tavLst>
                                    </p:anim>
                                    <p:anim calcmode="lin" valueType="num">
                                      <p:cBhvr>
                                        <p:cTn id="33" dur="1000" fill="hold"/>
                                        <p:tgtEl>
                                          <p:spTgt spid="35"/>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fade">
                                      <p:cBhvr>
                                        <p:cTn id="36" dur="1000"/>
                                        <p:tgtEl>
                                          <p:spTgt spid="38"/>
                                        </p:tgtEl>
                                      </p:cBhvr>
                                    </p:animEffect>
                                    <p:anim calcmode="lin" valueType="num">
                                      <p:cBhvr>
                                        <p:cTn id="37" dur="1000" fill="hold"/>
                                        <p:tgtEl>
                                          <p:spTgt spid="38"/>
                                        </p:tgtEl>
                                        <p:attrNameLst>
                                          <p:attrName>ppt_x</p:attrName>
                                        </p:attrNameLst>
                                      </p:cBhvr>
                                      <p:tavLst>
                                        <p:tav tm="0">
                                          <p:val>
                                            <p:strVal val="#ppt_x"/>
                                          </p:val>
                                        </p:tav>
                                        <p:tav tm="100000">
                                          <p:val>
                                            <p:strVal val="#ppt_x"/>
                                          </p:val>
                                        </p:tav>
                                      </p:tavLst>
                                    </p:anim>
                                    <p:anim calcmode="lin" valueType="num">
                                      <p:cBhvr>
                                        <p:cTn id="38" dur="1000" fill="hold"/>
                                        <p:tgtEl>
                                          <p:spTgt spid="38"/>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fade">
                                      <p:cBhvr>
                                        <p:cTn id="41" dur="1000"/>
                                        <p:tgtEl>
                                          <p:spTgt spid="3"/>
                                        </p:tgtEl>
                                      </p:cBhvr>
                                    </p:animEffect>
                                    <p:anim calcmode="lin" valueType="num">
                                      <p:cBhvr>
                                        <p:cTn id="42" dur="1000" fill="hold"/>
                                        <p:tgtEl>
                                          <p:spTgt spid="3"/>
                                        </p:tgtEl>
                                        <p:attrNameLst>
                                          <p:attrName>ppt_x</p:attrName>
                                        </p:attrNameLst>
                                      </p:cBhvr>
                                      <p:tavLst>
                                        <p:tav tm="0">
                                          <p:val>
                                            <p:strVal val="#ppt_x"/>
                                          </p:val>
                                        </p:tav>
                                        <p:tav tm="100000">
                                          <p:val>
                                            <p:strVal val="#ppt_x"/>
                                          </p:val>
                                        </p:tav>
                                      </p:tavLst>
                                    </p:anim>
                                    <p:anim calcmode="lin" valueType="num">
                                      <p:cBhvr>
                                        <p:cTn id="43" dur="1000" fill="hold"/>
                                        <p:tgtEl>
                                          <p:spTgt spid="3"/>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fade">
                                      <p:cBhvr>
                                        <p:cTn id="46" dur="1000"/>
                                        <p:tgtEl>
                                          <p:spTgt spid="5"/>
                                        </p:tgtEl>
                                      </p:cBhvr>
                                    </p:animEffect>
                                    <p:anim calcmode="lin" valueType="num">
                                      <p:cBhvr>
                                        <p:cTn id="47" dur="1000" fill="hold"/>
                                        <p:tgtEl>
                                          <p:spTgt spid="5"/>
                                        </p:tgtEl>
                                        <p:attrNameLst>
                                          <p:attrName>ppt_x</p:attrName>
                                        </p:attrNameLst>
                                      </p:cBhvr>
                                      <p:tavLst>
                                        <p:tav tm="0">
                                          <p:val>
                                            <p:strVal val="#ppt_x"/>
                                          </p:val>
                                        </p:tav>
                                        <p:tav tm="100000">
                                          <p:val>
                                            <p:strVal val="#ppt_x"/>
                                          </p:val>
                                        </p:tav>
                                      </p:tavLst>
                                    </p:anim>
                                    <p:anim calcmode="lin" valueType="num">
                                      <p:cBhvr>
                                        <p:cTn id="48" dur="1000" fill="hold"/>
                                        <p:tgtEl>
                                          <p:spTgt spid="5"/>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fade">
                                      <p:cBhvr>
                                        <p:cTn id="51" dur="1000"/>
                                        <p:tgtEl>
                                          <p:spTgt spid="6"/>
                                        </p:tgtEl>
                                      </p:cBhvr>
                                    </p:animEffect>
                                    <p:anim calcmode="lin" valueType="num">
                                      <p:cBhvr>
                                        <p:cTn id="52" dur="1000" fill="hold"/>
                                        <p:tgtEl>
                                          <p:spTgt spid="6"/>
                                        </p:tgtEl>
                                        <p:attrNameLst>
                                          <p:attrName>ppt_x</p:attrName>
                                        </p:attrNameLst>
                                      </p:cBhvr>
                                      <p:tavLst>
                                        <p:tav tm="0">
                                          <p:val>
                                            <p:strVal val="#ppt_x"/>
                                          </p:val>
                                        </p:tav>
                                        <p:tav tm="100000">
                                          <p:val>
                                            <p:strVal val="#ppt_x"/>
                                          </p:val>
                                        </p:tav>
                                      </p:tavLst>
                                    </p:anim>
                                    <p:anim calcmode="lin" valueType="num">
                                      <p:cBhvr>
                                        <p:cTn id="53" dur="1000" fill="hold"/>
                                        <p:tgtEl>
                                          <p:spTgt spid="6"/>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1000"/>
                                        <p:tgtEl>
                                          <p:spTgt spid="10"/>
                                        </p:tgtEl>
                                      </p:cBhvr>
                                    </p:animEffect>
                                    <p:anim calcmode="lin" valueType="num">
                                      <p:cBhvr>
                                        <p:cTn id="57" dur="1000" fill="hold"/>
                                        <p:tgtEl>
                                          <p:spTgt spid="10"/>
                                        </p:tgtEl>
                                        <p:attrNameLst>
                                          <p:attrName>ppt_x</p:attrName>
                                        </p:attrNameLst>
                                      </p:cBhvr>
                                      <p:tavLst>
                                        <p:tav tm="0">
                                          <p:val>
                                            <p:strVal val="#ppt_x"/>
                                          </p:val>
                                        </p:tav>
                                        <p:tav tm="100000">
                                          <p:val>
                                            <p:strVal val="#ppt_x"/>
                                          </p:val>
                                        </p:tav>
                                      </p:tavLst>
                                    </p:anim>
                                    <p:anim calcmode="lin" valueType="num">
                                      <p:cBhvr>
                                        <p:cTn id="58" dur="1000" fill="hold"/>
                                        <p:tgtEl>
                                          <p:spTgt spid="10"/>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40"/>
                                        </p:tgtEl>
                                        <p:attrNameLst>
                                          <p:attrName>style.visibility</p:attrName>
                                        </p:attrNameLst>
                                      </p:cBhvr>
                                      <p:to>
                                        <p:strVal val="visible"/>
                                      </p:to>
                                    </p:set>
                                    <p:animEffect transition="in" filter="fade">
                                      <p:cBhvr>
                                        <p:cTn id="61" dur="1000"/>
                                        <p:tgtEl>
                                          <p:spTgt spid="40"/>
                                        </p:tgtEl>
                                      </p:cBhvr>
                                    </p:animEffect>
                                    <p:anim calcmode="lin" valueType="num">
                                      <p:cBhvr>
                                        <p:cTn id="62" dur="1000" fill="hold"/>
                                        <p:tgtEl>
                                          <p:spTgt spid="40"/>
                                        </p:tgtEl>
                                        <p:attrNameLst>
                                          <p:attrName>ppt_x</p:attrName>
                                        </p:attrNameLst>
                                      </p:cBhvr>
                                      <p:tavLst>
                                        <p:tav tm="0">
                                          <p:val>
                                            <p:strVal val="#ppt_x"/>
                                          </p:val>
                                        </p:tav>
                                        <p:tav tm="100000">
                                          <p:val>
                                            <p:strVal val="#ppt_x"/>
                                          </p:val>
                                        </p:tav>
                                      </p:tavLst>
                                    </p:anim>
                                    <p:anim calcmode="lin" valueType="num">
                                      <p:cBhvr>
                                        <p:cTn id="63" dur="1000" fill="hold"/>
                                        <p:tgtEl>
                                          <p:spTgt spid="40"/>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41"/>
                                        </p:tgtEl>
                                        <p:attrNameLst>
                                          <p:attrName>style.visibility</p:attrName>
                                        </p:attrNameLst>
                                      </p:cBhvr>
                                      <p:to>
                                        <p:strVal val="visible"/>
                                      </p:to>
                                    </p:set>
                                    <p:animEffect transition="in" filter="fade">
                                      <p:cBhvr>
                                        <p:cTn id="66" dur="1000"/>
                                        <p:tgtEl>
                                          <p:spTgt spid="41"/>
                                        </p:tgtEl>
                                      </p:cBhvr>
                                    </p:animEffect>
                                    <p:anim calcmode="lin" valueType="num">
                                      <p:cBhvr>
                                        <p:cTn id="67" dur="1000" fill="hold"/>
                                        <p:tgtEl>
                                          <p:spTgt spid="41"/>
                                        </p:tgtEl>
                                        <p:attrNameLst>
                                          <p:attrName>ppt_x</p:attrName>
                                        </p:attrNameLst>
                                      </p:cBhvr>
                                      <p:tavLst>
                                        <p:tav tm="0">
                                          <p:val>
                                            <p:strVal val="#ppt_x"/>
                                          </p:val>
                                        </p:tav>
                                        <p:tav tm="100000">
                                          <p:val>
                                            <p:strVal val="#ppt_x"/>
                                          </p:val>
                                        </p:tav>
                                      </p:tavLst>
                                    </p:anim>
                                    <p:anim calcmode="lin" valueType="num">
                                      <p:cBhvr>
                                        <p:cTn id="68" dur="1000" fill="hold"/>
                                        <p:tgtEl>
                                          <p:spTgt spid="41"/>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42"/>
                                        </p:tgtEl>
                                        <p:attrNameLst>
                                          <p:attrName>style.visibility</p:attrName>
                                        </p:attrNameLst>
                                      </p:cBhvr>
                                      <p:to>
                                        <p:strVal val="visible"/>
                                      </p:to>
                                    </p:set>
                                    <p:animEffect transition="in" filter="fade">
                                      <p:cBhvr>
                                        <p:cTn id="71" dur="1000"/>
                                        <p:tgtEl>
                                          <p:spTgt spid="42"/>
                                        </p:tgtEl>
                                      </p:cBhvr>
                                    </p:animEffect>
                                    <p:anim calcmode="lin" valueType="num">
                                      <p:cBhvr>
                                        <p:cTn id="72" dur="1000" fill="hold"/>
                                        <p:tgtEl>
                                          <p:spTgt spid="42"/>
                                        </p:tgtEl>
                                        <p:attrNameLst>
                                          <p:attrName>ppt_x</p:attrName>
                                        </p:attrNameLst>
                                      </p:cBhvr>
                                      <p:tavLst>
                                        <p:tav tm="0">
                                          <p:val>
                                            <p:strVal val="#ppt_x"/>
                                          </p:val>
                                        </p:tav>
                                        <p:tav tm="100000">
                                          <p:val>
                                            <p:strVal val="#ppt_x"/>
                                          </p:val>
                                        </p:tav>
                                      </p:tavLst>
                                    </p:anim>
                                    <p:anim calcmode="lin" valueType="num">
                                      <p:cBhvr>
                                        <p:cTn id="73" dur="1000" fill="hold"/>
                                        <p:tgtEl>
                                          <p:spTgt spid="42"/>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43"/>
                                        </p:tgtEl>
                                        <p:attrNameLst>
                                          <p:attrName>style.visibility</p:attrName>
                                        </p:attrNameLst>
                                      </p:cBhvr>
                                      <p:to>
                                        <p:strVal val="visible"/>
                                      </p:to>
                                    </p:set>
                                    <p:animEffect transition="in" filter="fade">
                                      <p:cBhvr>
                                        <p:cTn id="76" dur="1000"/>
                                        <p:tgtEl>
                                          <p:spTgt spid="43"/>
                                        </p:tgtEl>
                                      </p:cBhvr>
                                    </p:animEffect>
                                    <p:anim calcmode="lin" valueType="num">
                                      <p:cBhvr>
                                        <p:cTn id="77" dur="1000" fill="hold"/>
                                        <p:tgtEl>
                                          <p:spTgt spid="43"/>
                                        </p:tgtEl>
                                        <p:attrNameLst>
                                          <p:attrName>ppt_x</p:attrName>
                                        </p:attrNameLst>
                                      </p:cBhvr>
                                      <p:tavLst>
                                        <p:tav tm="0">
                                          <p:val>
                                            <p:strVal val="#ppt_x"/>
                                          </p:val>
                                        </p:tav>
                                        <p:tav tm="100000">
                                          <p:val>
                                            <p:strVal val="#ppt_x"/>
                                          </p:val>
                                        </p:tav>
                                      </p:tavLst>
                                    </p:anim>
                                    <p:anim calcmode="lin" valueType="num">
                                      <p:cBhvr>
                                        <p:cTn id="78" dur="1000" fill="hold"/>
                                        <p:tgtEl>
                                          <p:spTgt spid="43"/>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44"/>
                                        </p:tgtEl>
                                        <p:attrNameLst>
                                          <p:attrName>style.visibility</p:attrName>
                                        </p:attrNameLst>
                                      </p:cBhvr>
                                      <p:to>
                                        <p:strVal val="visible"/>
                                      </p:to>
                                    </p:set>
                                    <p:animEffect transition="in" filter="fade">
                                      <p:cBhvr>
                                        <p:cTn id="81" dur="1000"/>
                                        <p:tgtEl>
                                          <p:spTgt spid="44"/>
                                        </p:tgtEl>
                                      </p:cBhvr>
                                    </p:animEffect>
                                    <p:anim calcmode="lin" valueType="num">
                                      <p:cBhvr>
                                        <p:cTn id="82" dur="1000" fill="hold"/>
                                        <p:tgtEl>
                                          <p:spTgt spid="44"/>
                                        </p:tgtEl>
                                        <p:attrNameLst>
                                          <p:attrName>ppt_x</p:attrName>
                                        </p:attrNameLst>
                                      </p:cBhvr>
                                      <p:tavLst>
                                        <p:tav tm="0">
                                          <p:val>
                                            <p:strVal val="#ppt_x"/>
                                          </p:val>
                                        </p:tav>
                                        <p:tav tm="100000">
                                          <p:val>
                                            <p:strVal val="#ppt_x"/>
                                          </p:val>
                                        </p:tav>
                                      </p:tavLst>
                                    </p:anim>
                                    <p:anim calcmode="lin" valueType="num">
                                      <p:cBhvr>
                                        <p:cTn id="83" dur="1000" fill="hold"/>
                                        <p:tgtEl>
                                          <p:spTgt spid="44"/>
                                        </p:tgtEl>
                                        <p:attrNameLst>
                                          <p:attrName>ppt_y</p:attrName>
                                        </p:attrNameLst>
                                      </p:cBhvr>
                                      <p:tavLst>
                                        <p:tav tm="0">
                                          <p:val>
                                            <p:strVal val="#ppt_y+.1"/>
                                          </p:val>
                                        </p:tav>
                                        <p:tav tm="100000">
                                          <p:val>
                                            <p:strVal val="#ppt_y"/>
                                          </p:val>
                                        </p:tav>
                                      </p:tavLst>
                                    </p:anim>
                                  </p:childTnLst>
                                </p:cTn>
                              </p:par>
                            </p:childTnLst>
                          </p:cTn>
                        </p:par>
                        <p:par>
                          <p:cTn id="84" fill="hold">
                            <p:stCondLst>
                              <p:cond delay="2000"/>
                            </p:stCondLst>
                            <p:childTnLst>
                              <p:par>
                                <p:cTn id="85" presetID="16" presetClass="entr" presetSubtype="37" fill="hold" grpId="0" nodeType="afterEffect">
                                  <p:stCondLst>
                                    <p:cond delay="0"/>
                                  </p:stCondLst>
                                  <p:childTnLst>
                                    <p:set>
                                      <p:cBhvr>
                                        <p:cTn id="86" dur="1" fill="hold">
                                          <p:stCondLst>
                                            <p:cond delay="0"/>
                                          </p:stCondLst>
                                        </p:cTn>
                                        <p:tgtEl>
                                          <p:spTgt spid="52"/>
                                        </p:tgtEl>
                                        <p:attrNameLst>
                                          <p:attrName>style.visibility</p:attrName>
                                        </p:attrNameLst>
                                      </p:cBhvr>
                                      <p:to>
                                        <p:strVal val="visible"/>
                                      </p:to>
                                    </p:set>
                                    <p:animEffect transition="in" filter="barn(outVertical)">
                                      <p:cBhvr>
                                        <p:cTn id="87" dur="10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7" grpId="0"/>
      <p:bldP spid="35" grpId="0" bldLvl="0" animBg="1"/>
      <p:bldP spid="3" grpId="0" bldLvl="0" animBg="1"/>
      <p:bldP spid="5" grpId="0"/>
      <p:bldP spid="40" grpId="0" bldLvl="0" animBg="1"/>
      <p:bldP spid="41" grpId="0"/>
      <p:bldP spid="43" grpId="0" bldLvl="0" animBg="1"/>
      <p:bldP spid="44" grpId="0"/>
      <p:bldP spid="52"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427422" y="813761"/>
            <a:ext cx="9721436"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7" name="Freeform 5"/>
          <p:cNvSpPr/>
          <p:nvPr/>
        </p:nvSpPr>
        <p:spPr bwMode="auto">
          <a:xfrm rot="1855731">
            <a:off x="10264845" y="606007"/>
            <a:ext cx="460850" cy="41550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5B9BD5"/>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5B9BD5"/>
              </a:solidFill>
              <a:latin typeface="思源黑体 CN Medium" panose="020B0600000000000000" pitchFamily="34" charset="-122"/>
              <a:ea typeface="思源黑体 CN Medium" panose="020B0600000000000000" pitchFamily="34" charset="-122"/>
            </a:endParaRPr>
          </a:p>
        </p:txBody>
      </p:sp>
      <p:sp>
        <p:nvSpPr>
          <p:cNvPr id="8" name="文本占位符 4"/>
          <p:cNvSpPr txBox="1"/>
          <p:nvPr/>
        </p:nvSpPr>
        <p:spPr>
          <a:xfrm>
            <a:off x="385449" y="236467"/>
            <a:ext cx="10515600" cy="58235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zh-CN" altLang="en-US" dirty="0" smtClean="0">
                <a:solidFill>
                  <a:srgbClr val="5B9BD5"/>
                </a:solidFill>
                <a:latin typeface="思源黑体 CN Medium" panose="020B0600000000000000" pitchFamily="34" charset="-122"/>
                <a:ea typeface="思源黑体 CN Medium" panose="020B0600000000000000" pitchFamily="34" charset="-122"/>
              </a:rPr>
              <a:t>整体结构</a:t>
            </a:r>
            <a:r>
              <a:rPr lang="zh-CN" altLang="en-US" dirty="0" smtClean="0">
                <a:solidFill>
                  <a:srgbClr val="5B9BD5"/>
                </a:solidFill>
                <a:latin typeface="思源黑体 CN Medium" panose="020B0600000000000000" pitchFamily="34" charset="-122"/>
                <a:ea typeface="思源黑体 CN Medium" panose="020B0600000000000000" pitchFamily="34" charset="-122"/>
                <a:sym typeface="+mn-ea"/>
              </a:rPr>
              <a:t>（</a:t>
            </a:r>
            <a:r>
              <a:rPr lang="zh-CN" altLang="en-US" dirty="0">
                <a:solidFill>
                  <a:srgbClr val="5B9BD5"/>
                </a:solidFill>
                <a:latin typeface="思源黑体 CN Medium" panose="020B0600000000000000" pitchFamily="34" charset="-122"/>
                <a:ea typeface="思源黑体 CN Medium" panose="020B0600000000000000" pitchFamily="34" charset="-122"/>
                <a:sym typeface="+mn-ea"/>
              </a:rPr>
              <a:t>图示）</a:t>
            </a:r>
            <a:endParaRPr lang="zh-CN" altLang="en-US" dirty="0">
              <a:solidFill>
                <a:srgbClr val="5B9BD5"/>
              </a:solidFill>
              <a:latin typeface="思源黑体 CN Medium" panose="020B0600000000000000" pitchFamily="34" charset="-122"/>
              <a:ea typeface="思源黑体 CN Medium" panose="020B0600000000000000" pitchFamily="34" charset="-122"/>
            </a:endParaRPr>
          </a:p>
        </p:txBody>
      </p:sp>
      <p:sp>
        <p:nvSpPr>
          <p:cNvPr id="52" name="矩形 51"/>
          <p:cNvSpPr/>
          <p:nvPr/>
        </p:nvSpPr>
        <p:spPr>
          <a:xfrm rot="5400000">
            <a:off x="8395335" y="3063875"/>
            <a:ext cx="6838315" cy="730885"/>
          </a:xfrm>
          <a:prstGeom prst="rect">
            <a:avLst/>
          </a:prstGeom>
          <a:solidFill>
            <a:srgbClr val="5B9BD5"/>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latin typeface="思源黑体 CN Medium" panose="020B0600000000000000" pitchFamily="34" charset="-122"/>
              <a:ea typeface="思源黑体 CN Medium" panose="020B0600000000000000" pitchFamily="34" charset="-122"/>
            </a:endParaRPr>
          </a:p>
        </p:txBody>
      </p:sp>
      <p:pic>
        <p:nvPicPr>
          <p:cNvPr id="12" name="图片 11"/>
          <p:cNvPicPr>
            <a:picLocks noChangeAspect="1"/>
          </p:cNvPicPr>
          <p:nvPr/>
        </p:nvPicPr>
        <p:blipFill>
          <a:blip r:embed="rId1"/>
          <a:stretch>
            <a:fillRect/>
          </a:stretch>
        </p:blipFill>
        <p:spPr>
          <a:xfrm>
            <a:off x="1037590" y="2136140"/>
            <a:ext cx="9211310" cy="347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par>
                          <p:cTn id="8" fill="hold">
                            <p:stCondLst>
                              <p:cond delay="1000"/>
                            </p:stCondLst>
                            <p:childTnLst>
                              <p:par>
                                <p:cTn id="9" presetID="53" presetClass="entr" presetSubtype="16" fill="hold" grpId="0" nodeType="after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animEffect transition="in" filter="fade">
                                      <p:cBhvr>
                                        <p:cTn id="13" dur="500"/>
                                        <p:tgtEl>
                                          <p:spTgt spid="8"/>
                                        </p:tgtEl>
                                      </p:cBhvr>
                                    </p:animEffect>
                                  </p:childTnLst>
                                </p:cTn>
                              </p:par>
                            </p:childTnLst>
                          </p:cTn>
                        </p:par>
                        <p:par>
                          <p:cTn id="14" fill="hold">
                            <p:stCondLst>
                              <p:cond delay="1850"/>
                            </p:stCondLst>
                            <p:childTnLst>
                              <p:par>
                                <p:cTn id="15" presetID="16" presetClass="entr" presetSubtype="37" fill="hold" grpId="0" nodeType="after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barn(outVertical)">
                                      <p:cBhvr>
                                        <p:cTn id="17" dur="10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2"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l="4239" t="3879" b="-1"/>
          <a:stretch>
            <a:fillRect/>
          </a:stretch>
        </p:blipFill>
        <p:spPr>
          <a:xfrm>
            <a:off x="0" y="12526"/>
            <a:ext cx="12192000" cy="6828848"/>
          </a:xfrm>
          <a:prstGeom prst="rect">
            <a:avLst/>
          </a:prstGeom>
        </p:spPr>
      </p:pic>
      <p:sp>
        <p:nvSpPr>
          <p:cNvPr id="5" name="圆角矩形 4"/>
          <p:cNvSpPr/>
          <p:nvPr/>
        </p:nvSpPr>
        <p:spPr>
          <a:xfrm>
            <a:off x="4039500" y="3687418"/>
            <a:ext cx="4029966" cy="654511"/>
          </a:xfrm>
          <a:prstGeom prst="roundRect">
            <a:avLst>
              <a:gd name="adj" fmla="val 50000"/>
            </a:avLst>
          </a:prstGeom>
          <a:solidFill>
            <a:srgbClr val="4B91D1">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51724" tIns="25862" rIns="51724" bIns="25862" rtlCol="0" anchor="ctr"/>
          <a:lstStyle/>
          <a:p>
            <a:pPr algn="ctr"/>
            <a:endParaRPr lang="zh-CN" altLang="en-US" sz="1100" dirty="0">
              <a:latin typeface="思源黑体 CN Medium" panose="020B0600000000000000" pitchFamily="34" charset="-122"/>
              <a:ea typeface="思源黑体 CN Medium" panose="020B0600000000000000" pitchFamily="34" charset="-122"/>
              <a:sym typeface="Arial" panose="020B0604020202020204" pitchFamily="34" charset="0"/>
            </a:endParaRPr>
          </a:p>
        </p:txBody>
      </p:sp>
      <p:sp>
        <p:nvSpPr>
          <p:cNvPr id="6" name="椭圆 5"/>
          <p:cNvSpPr/>
          <p:nvPr/>
        </p:nvSpPr>
        <p:spPr>
          <a:xfrm>
            <a:off x="5300473" y="1975887"/>
            <a:ext cx="1508021" cy="1509941"/>
          </a:xfrm>
          <a:prstGeom prst="ellipse">
            <a:avLst/>
          </a:prstGeom>
          <a:solidFill>
            <a:srgbClr val="5B9BD5">
              <a:alpha val="4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6000" dirty="0" smtClean="0">
                <a:solidFill>
                  <a:schemeClr val="bg1"/>
                </a:solidFill>
                <a:latin typeface="思源黑体 CN Medium" panose="020B0600000000000000" pitchFamily="34" charset="-122"/>
                <a:ea typeface="思源黑体 CN Medium" panose="020B0600000000000000" pitchFamily="34" charset="-122"/>
                <a:cs typeface="IrisUPC" panose="020B0604020202020204" pitchFamily="34" charset="-34"/>
                <a:sym typeface="Arial" panose="020B0604020202020204" pitchFamily="34" charset="0"/>
              </a:rPr>
              <a:t>03</a:t>
            </a:r>
            <a:endParaRPr lang="zh-CN" altLang="en-US" sz="6000" dirty="0">
              <a:solidFill>
                <a:schemeClr val="bg1"/>
              </a:solidFill>
              <a:latin typeface="思源黑体 CN Medium" panose="020B0600000000000000" pitchFamily="34" charset="-122"/>
              <a:ea typeface="思源黑体 CN Medium" panose="020B0600000000000000" pitchFamily="34" charset="-122"/>
              <a:cs typeface="IrisUPC" panose="020B0604020202020204" pitchFamily="34" charset="-34"/>
              <a:sym typeface="Arial" panose="020B0604020202020204" pitchFamily="34" charset="0"/>
            </a:endParaRPr>
          </a:p>
        </p:txBody>
      </p:sp>
      <p:sp>
        <p:nvSpPr>
          <p:cNvPr id="7" name="MH_Entry_1"/>
          <p:cNvSpPr/>
          <p:nvPr>
            <p:custDataLst>
              <p:tags r:id="rId2"/>
            </p:custDataLst>
          </p:nvPr>
        </p:nvSpPr>
        <p:spPr>
          <a:xfrm>
            <a:off x="4370968" y="3768450"/>
            <a:ext cx="3367030" cy="49244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ctr">
              <a:spcAft>
                <a:spcPts val="900"/>
              </a:spcAft>
            </a:pPr>
            <a:r>
              <a:rPr lang="zh-CN" altLang="en-US" sz="3200" dirty="0" smtClean="0">
                <a:ln w="9525" cmpd="sng">
                  <a:noFill/>
                  <a:prstDash val="solid"/>
                </a:ln>
                <a:solidFill>
                  <a:schemeClr val="bg1"/>
                </a:solidFill>
                <a:latin typeface="思源黑体 CN Medium" panose="020B0600000000000000" pitchFamily="34" charset="-122"/>
                <a:ea typeface="思源黑体 CN Medium" panose="020B0600000000000000" pitchFamily="34" charset="-122"/>
                <a:sym typeface="+mn-ea"/>
              </a:rPr>
              <a:t>运行示例</a:t>
            </a:r>
            <a:endParaRPr lang="en-US" altLang="zh-CN" sz="3200" dirty="0">
              <a:ln w="9525" cmpd="sng">
                <a:noFill/>
                <a:prstDash val="solid"/>
              </a:ln>
              <a:solidFill>
                <a:schemeClr val="bg1"/>
              </a:solidFill>
              <a:latin typeface="思源黑体 CN Medium" panose="020B0600000000000000" pitchFamily="34" charset="-122"/>
              <a:ea typeface="思源黑体 CN Medium" panose="020B0600000000000000"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1000"/>
                                        <p:tgtEl>
                                          <p:spTgt spid="7"/>
                                        </p:tgtEl>
                                      </p:cBhvr>
                                    </p:animEffect>
                                    <p:anim calcmode="lin" valueType="num">
                                      <p:cBhvr>
                                        <p:cTn id="24" dur="1000" fill="hold"/>
                                        <p:tgtEl>
                                          <p:spTgt spid="7"/>
                                        </p:tgtEl>
                                        <p:attrNameLst>
                                          <p:attrName>ppt_x</p:attrName>
                                        </p:attrNameLst>
                                      </p:cBhvr>
                                      <p:tavLst>
                                        <p:tav tm="0">
                                          <p:val>
                                            <p:strVal val="#ppt_x"/>
                                          </p:val>
                                        </p:tav>
                                        <p:tav tm="100000">
                                          <p:val>
                                            <p:strVal val="#ppt_x"/>
                                          </p:val>
                                        </p:tav>
                                      </p:tavLst>
                                    </p:anim>
                                    <p:anim calcmode="lin" valueType="num">
                                      <p:cBhvr>
                                        <p:cTn id="2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47"/>
          <p:cNvSpPr/>
          <p:nvPr/>
        </p:nvSpPr>
        <p:spPr>
          <a:xfrm>
            <a:off x="256540" y="1178560"/>
            <a:ext cx="6652895" cy="5116195"/>
          </a:xfrm>
          <a:prstGeom prst="rect">
            <a:avLst/>
          </a:prstGeom>
          <a:solidFill>
            <a:schemeClr val="tx2">
              <a:lumMod val="60000"/>
              <a:lumOff val="40000"/>
              <a:alpha val="24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solidFill>
                <a:schemeClr val="accent1"/>
              </a:solidFill>
            </a:endParaRPr>
          </a:p>
        </p:txBody>
      </p:sp>
      <p:cxnSp>
        <p:nvCxnSpPr>
          <p:cNvPr id="4" name="直接连接符 3"/>
          <p:cNvCxnSpPr/>
          <p:nvPr/>
        </p:nvCxnSpPr>
        <p:spPr>
          <a:xfrm>
            <a:off x="427422" y="813761"/>
            <a:ext cx="9721436"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7" name="Freeform 5"/>
          <p:cNvSpPr/>
          <p:nvPr/>
        </p:nvSpPr>
        <p:spPr bwMode="auto">
          <a:xfrm rot="1855731">
            <a:off x="10264845" y="606007"/>
            <a:ext cx="460850" cy="41550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5B9BD5"/>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5B9BD5"/>
              </a:solidFill>
              <a:latin typeface="思源黑体 CN Medium" panose="020B0600000000000000" pitchFamily="34" charset="-122"/>
              <a:ea typeface="思源黑体 CN Medium" panose="020B0600000000000000" pitchFamily="34" charset="-122"/>
            </a:endParaRPr>
          </a:p>
        </p:txBody>
      </p:sp>
      <p:sp>
        <p:nvSpPr>
          <p:cNvPr id="8" name="文本占位符 4"/>
          <p:cNvSpPr txBox="1"/>
          <p:nvPr/>
        </p:nvSpPr>
        <p:spPr>
          <a:xfrm>
            <a:off x="385449" y="236467"/>
            <a:ext cx="10515600" cy="58235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zh-CN" altLang="en-US" dirty="0" smtClean="0">
                <a:solidFill>
                  <a:srgbClr val="5B9BD5"/>
                </a:solidFill>
                <a:latin typeface="思源黑体 CN Medium" panose="020B0600000000000000" pitchFamily="34" charset="-122"/>
                <a:ea typeface="思源黑体 CN Medium" panose="020B0600000000000000" pitchFamily="34" charset="-122"/>
              </a:rPr>
              <a:t>运行示例</a:t>
            </a:r>
            <a:endParaRPr lang="zh-CN" altLang="en-US" dirty="0">
              <a:solidFill>
                <a:srgbClr val="5B9BD5"/>
              </a:solidFill>
              <a:latin typeface="思源黑体 CN Medium" panose="020B0600000000000000" pitchFamily="34" charset="-122"/>
              <a:ea typeface="思源黑体 CN Medium" panose="020B0600000000000000" pitchFamily="34" charset="-122"/>
            </a:endParaRPr>
          </a:p>
        </p:txBody>
      </p:sp>
      <p:sp>
        <p:nvSpPr>
          <p:cNvPr id="2" name="矩形 1"/>
          <p:cNvSpPr/>
          <p:nvPr/>
        </p:nvSpPr>
        <p:spPr>
          <a:xfrm>
            <a:off x="0" y="6364605"/>
            <a:ext cx="12192000" cy="539750"/>
          </a:xfrm>
          <a:prstGeom prst="rect">
            <a:avLst/>
          </a:prstGeom>
          <a:solidFill>
            <a:srgbClr val="5B9BD5"/>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latin typeface="思源黑体 CN Medium" panose="020B0600000000000000" pitchFamily="34" charset="-122"/>
              <a:ea typeface="思源黑体 CN Medium" panose="020B0600000000000000" pitchFamily="34" charset="-122"/>
            </a:endParaRPr>
          </a:p>
        </p:txBody>
      </p:sp>
      <p:sp>
        <p:nvSpPr>
          <p:cNvPr id="13" name="文本框 12"/>
          <p:cNvSpPr txBox="1"/>
          <p:nvPr/>
        </p:nvSpPr>
        <p:spPr>
          <a:xfrm>
            <a:off x="385445" y="1382395"/>
            <a:ext cx="6523990" cy="4399915"/>
          </a:xfrm>
          <a:prstGeom prst="rect">
            <a:avLst/>
          </a:prstGeom>
          <a:noFill/>
        </p:spPr>
        <p:txBody>
          <a:bodyPr wrap="square" rtlCol="0">
            <a:spAutoFit/>
          </a:bodyPr>
          <a:lstStyle/>
          <a:p>
            <a:r>
              <a:rPr lang="zh-CN" altLang="en-US" sz="2000" dirty="0"/>
              <a:t>图显示“</a:t>
            </a:r>
            <a:r>
              <a:rPr lang="zh-CN" altLang="en-US" sz="2000" dirty="0">
                <a:sym typeface="+mn-ea"/>
              </a:rPr>
              <a:t>Design Pattern Smell</a:t>
            </a:r>
            <a:r>
              <a:rPr lang="zh-CN" altLang="en-US" sz="2000" dirty="0"/>
              <a:t>”主界面。该</a:t>
            </a:r>
            <a:r>
              <a:rPr lang="zh-CN" altLang="en-US" sz="2000" dirty="0">
                <a:sym typeface="+mn-ea"/>
              </a:rPr>
              <a:t>界面</a:t>
            </a:r>
            <a:r>
              <a:rPr lang="zh-CN" altLang="en-US" sz="2000" dirty="0"/>
              <a:t>提供三种类型的功能：</a:t>
            </a:r>
            <a:endParaRPr lang="zh-CN" altLang="en-US" sz="2000" dirty="0"/>
          </a:p>
          <a:p>
            <a:pPr marL="342900" indent="-342900">
              <a:buFont typeface="Wingdings" panose="05000000000000000000" charset="0"/>
              <a:buChar char="Ø"/>
            </a:pPr>
            <a:r>
              <a:rPr lang="zh-CN" altLang="en-US" sz="2000" dirty="0"/>
              <a:t>在“使用设计模式实例导入 XML 文件”中，用户从目标系统导入输入 XML文件</a:t>
            </a:r>
            <a:r>
              <a:rPr lang="zh-CN" altLang="en-US" sz="2000" dirty="0" smtClean="0"/>
              <a:t>。</a:t>
            </a:r>
            <a:endParaRPr lang="en-US" altLang="zh-CN" sz="2000" dirty="0" smtClean="0"/>
          </a:p>
          <a:p>
            <a:pPr marL="342900" indent="-342900">
              <a:buFont typeface="Wingdings" panose="05000000000000000000" charset="0"/>
              <a:buChar char="Ø"/>
            </a:pPr>
            <a:r>
              <a:rPr lang="zh-CN" altLang="en-US" sz="2000" dirty="0" smtClean="0"/>
              <a:t>在</a:t>
            </a:r>
            <a:r>
              <a:rPr lang="zh-CN" altLang="en-US" sz="2000" dirty="0"/>
              <a:t>数据交叉中，</a:t>
            </a:r>
            <a:r>
              <a:rPr lang="zh-CN" altLang="en-US" sz="2000" dirty="0" smtClean="0"/>
              <a:t>用户导入带有代码异味的类与方法的信息的 </a:t>
            </a:r>
            <a:r>
              <a:rPr lang="zh-CN" altLang="en-US" sz="2000" dirty="0"/>
              <a:t>CSV 文件。导入该文件时，应给出异味的名称及其粒度。</a:t>
            </a:r>
            <a:endParaRPr lang="zh-CN" altLang="en-US" sz="2000" dirty="0"/>
          </a:p>
          <a:p>
            <a:pPr marL="342900" indent="-342900">
              <a:buFont typeface="Wingdings" panose="05000000000000000000" charset="0"/>
              <a:buChar char="Ø"/>
            </a:pPr>
            <a:r>
              <a:rPr lang="zh-CN" altLang="en-US" sz="2000" dirty="0"/>
              <a:t>在主</a:t>
            </a:r>
            <a:r>
              <a:rPr lang="zh-CN" altLang="en-US" sz="2000" dirty="0">
                <a:sym typeface="+mn-ea"/>
              </a:rPr>
              <a:t>界面</a:t>
            </a:r>
            <a:r>
              <a:rPr lang="zh-CN" altLang="en-US" sz="2000" dirty="0"/>
              <a:t>顶部有一个带有四个选项的菜单：文件允许用户输入有关其他异味和设计模式的新信息；结果提供有关设计模式实例和受</a:t>
            </a:r>
            <a:r>
              <a:rPr lang="zh-CN" altLang="en-US" sz="2000" dirty="0" smtClean="0"/>
              <a:t>影响信息块的</a:t>
            </a:r>
            <a:r>
              <a:rPr lang="zh-CN" altLang="en-US" sz="2000" dirty="0"/>
              <a:t>信息和报告；统计信息允许用户将关联规则应用到用于识别共现的数据中；“帮助”包含对 Design Pattern Smell 使用的关联规则的参考和说明，以及有关该工具的版本的信息，开发人员列表以及源代码和视频教程的链接。</a:t>
            </a:r>
            <a:endParaRPr lang="zh-CN" altLang="en-US" sz="2000" dirty="0"/>
          </a:p>
        </p:txBody>
      </p:sp>
      <p:pic>
        <p:nvPicPr>
          <p:cNvPr id="15" name="图片 14"/>
          <p:cNvPicPr>
            <a:picLocks noChangeAspect="1"/>
          </p:cNvPicPr>
          <p:nvPr/>
        </p:nvPicPr>
        <p:blipFill>
          <a:blip r:embed="rId1"/>
          <a:stretch>
            <a:fillRect/>
          </a:stretch>
        </p:blipFill>
        <p:spPr>
          <a:xfrm>
            <a:off x="7076440" y="1109980"/>
            <a:ext cx="4906010" cy="51161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par>
                          <p:cTn id="8" fill="hold">
                            <p:stCondLst>
                              <p:cond delay="1000"/>
                            </p:stCondLst>
                            <p:childTnLst>
                              <p:par>
                                <p:cTn id="9" presetID="53" presetClass="entr" presetSubtype="16" fill="hold" grpId="0" nodeType="after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animEffect transition="in" filter="fade">
                                      <p:cBhvr>
                                        <p:cTn id="13" dur="500"/>
                                        <p:tgtEl>
                                          <p:spTgt spid="8"/>
                                        </p:tgtEl>
                                      </p:cBhvr>
                                    </p:animEffect>
                                  </p:childTnLst>
                                </p:cTn>
                              </p:par>
                            </p:childTnLst>
                          </p:cTn>
                        </p:par>
                        <p:par>
                          <p:cTn id="14" fill="hold">
                            <p:stCondLst>
                              <p:cond delay="1649"/>
                            </p:stCondLst>
                            <p:childTnLst>
                              <p:par>
                                <p:cTn id="15" presetID="16" presetClass="entr" presetSubtype="37"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arn(outVertical)">
                                      <p:cBhvr>
                                        <p:cTn id="1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409809" y="1972945"/>
            <a:ext cx="6652895" cy="2801278"/>
          </a:xfrm>
          <a:prstGeom prst="rect">
            <a:avLst/>
          </a:prstGeom>
          <a:solidFill>
            <a:schemeClr val="tx2">
              <a:lumMod val="60000"/>
              <a:lumOff val="40000"/>
              <a:alpha val="24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solidFill>
                <a:schemeClr val="accent1"/>
              </a:solidFill>
            </a:endParaRPr>
          </a:p>
        </p:txBody>
      </p:sp>
      <p:cxnSp>
        <p:nvCxnSpPr>
          <p:cNvPr id="4" name="直接连接符 3"/>
          <p:cNvCxnSpPr/>
          <p:nvPr/>
        </p:nvCxnSpPr>
        <p:spPr>
          <a:xfrm>
            <a:off x="427422" y="813761"/>
            <a:ext cx="9721436"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7" name="Freeform 5"/>
          <p:cNvSpPr/>
          <p:nvPr/>
        </p:nvSpPr>
        <p:spPr bwMode="auto">
          <a:xfrm rot="1855731">
            <a:off x="10264845" y="606007"/>
            <a:ext cx="460850" cy="41550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5B9BD5"/>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5B9BD5"/>
              </a:solidFill>
              <a:latin typeface="思源黑体 CN Medium" panose="020B0600000000000000" pitchFamily="34" charset="-122"/>
              <a:ea typeface="思源黑体 CN Medium" panose="020B0600000000000000" pitchFamily="34" charset="-122"/>
            </a:endParaRPr>
          </a:p>
        </p:txBody>
      </p:sp>
      <p:sp>
        <p:nvSpPr>
          <p:cNvPr id="8" name="文本占位符 4"/>
          <p:cNvSpPr txBox="1"/>
          <p:nvPr/>
        </p:nvSpPr>
        <p:spPr>
          <a:xfrm>
            <a:off x="385449" y="236467"/>
            <a:ext cx="10515600" cy="58235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zh-CN" altLang="en-US" dirty="0">
                <a:solidFill>
                  <a:srgbClr val="5B9BD5"/>
                </a:solidFill>
                <a:latin typeface="思源黑体 CN Medium" panose="020B0600000000000000" pitchFamily="34" charset="-122"/>
                <a:ea typeface="思源黑体 CN Medium" panose="020B0600000000000000" pitchFamily="34" charset="-122"/>
              </a:rPr>
              <a:t>运行示例</a:t>
            </a:r>
            <a:endParaRPr lang="zh-CN" altLang="en-US" dirty="0">
              <a:solidFill>
                <a:srgbClr val="5B9BD5"/>
              </a:solidFill>
              <a:latin typeface="思源黑体 CN Medium" panose="020B0600000000000000" pitchFamily="34" charset="-122"/>
              <a:ea typeface="思源黑体 CN Medium" panose="020B0600000000000000" pitchFamily="34" charset="-122"/>
            </a:endParaRPr>
          </a:p>
        </p:txBody>
      </p:sp>
      <p:sp>
        <p:nvSpPr>
          <p:cNvPr id="2" name="矩形 1"/>
          <p:cNvSpPr/>
          <p:nvPr/>
        </p:nvSpPr>
        <p:spPr>
          <a:xfrm>
            <a:off x="0" y="6364605"/>
            <a:ext cx="12192000" cy="539750"/>
          </a:xfrm>
          <a:prstGeom prst="rect">
            <a:avLst/>
          </a:prstGeom>
          <a:solidFill>
            <a:srgbClr val="5B9BD5"/>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latin typeface="思源黑体 CN Medium" panose="020B0600000000000000" pitchFamily="34" charset="-122"/>
              <a:ea typeface="思源黑体 CN Medium" panose="020B0600000000000000" pitchFamily="34" charset="-122"/>
            </a:endParaRPr>
          </a:p>
        </p:txBody>
      </p:sp>
      <p:sp>
        <p:nvSpPr>
          <p:cNvPr id="13" name="文本框 12"/>
          <p:cNvSpPr txBox="1"/>
          <p:nvPr/>
        </p:nvSpPr>
        <p:spPr>
          <a:xfrm>
            <a:off x="5603240" y="2152650"/>
            <a:ext cx="6523990" cy="1938020"/>
          </a:xfrm>
          <a:prstGeom prst="rect">
            <a:avLst/>
          </a:prstGeom>
          <a:noFill/>
        </p:spPr>
        <p:txBody>
          <a:bodyPr wrap="square" rtlCol="0">
            <a:spAutoFit/>
          </a:bodyPr>
          <a:lstStyle/>
          <a:p>
            <a:r>
              <a:rPr lang="zh-CN" altLang="en-US" sz="2000" dirty="0"/>
              <a:t>图显示应用关联规则的界面。在此界面中，用户输入一个值，该值指示目标系统中</a:t>
            </a:r>
            <a:r>
              <a:rPr lang="zh-CN" altLang="en-US" sz="2000" dirty="0" smtClean="0"/>
              <a:t>的数量</a:t>
            </a:r>
            <a:r>
              <a:rPr lang="zh-CN" altLang="en-US" sz="2000" dirty="0"/>
              <a:t>。用户可以选择将要计算的规则。默认情况下，将预先选择四个</a:t>
            </a:r>
            <a:r>
              <a:rPr lang="zh-CN" altLang="en-US" sz="2000" dirty="0" smtClean="0"/>
              <a:t>规则进行</a:t>
            </a:r>
            <a:r>
              <a:rPr lang="zh-CN" altLang="en-US" sz="2000" dirty="0"/>
              <a:t>计算。但是，用户可以选择要计算的规则。计算关联规则后，这些值将以表格格式显示在“关联规则结果”中，并可以导出到 CSV 文件。</a:t>
            </a:r>
            <a:endParaRPr lang="zh-CN" altLang="en-US" sz="2000" dirty="0"/>
          </a:p>
        </p:txBody>
      </p:sp>
      <p:pic>
        <p:nvPicPr>
          <p:cNvPr id="3" name="图片 2"/>
          <p:cNvPicPr>
            <a:picLocks noChangeAspect="1"/>
          </p:cNvPicPr>
          <p:nvPr/>
        </p:nvPicPr>
        <p:blipFill>
          <a:blip r:embed="rId1"/>
          <a:stretch>
            <a:fillRect/>
          </a:stretch>
        </p:blipFill>
        <p:spPr>
          <a:xfrm>
            <a:off x="207645" y="1237615"/>
            <a:ext cx="5027295" cy="47078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par>
                          <p:cTn id="8" fill="hold">
                            <p:stCondLst>
                              <p:cond delay="1000"/>
                            </p:stCondLst>
                            <p:childTnLst>
                              <p:par>
                                <p:cTn id="9" presetID="53" presetClass="entr" presetSubtype="16" fill="hold" grpId="0" nodeType="after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animEffect transition="in" filter="fade">
                                      <p:cBhvr>
                                        <p:cTn id="13" dur="500"/>
                                        <p:tgtEl>
                                          <p:spTgt spid="8"/>
                                        </p:tgtEl>
                                      </p:cBhvr>
                                    </p:animEffect>
                                  </p:childTnLst>
                                </p:cTn>
                              </p:par>
                            </p:childTnLst>
                          </p:cTn>
                        </p:par>
                        <p:par>
                          <p:cTn id="14" fill="hold">
                            <p:stCondLst>
                              <p:cond delay="1649"/>
                            </p:stCondLst>
                            <p:childTnLst>
                              <p:par>
                                <p:cTn id="15" presetID="16" presetClass="entr" presetSubtype="37"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arn(outVertical)">
                                      <p:cBhvr>
                                        <p:cTn id="1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37160" y="1972310"/>
            <a:ext cx="6652895" cy="2913380"/>
          </a:xfrm>
          <a:prstGeom prst="rect">
            <a:avLst/>
          </a:prstGeom>
          <a:solidFill>
            <a:schemeClr val="tx2">
              <a:lumMod val="60000"/>
              <a:lumOff val="40000"/>
              <a:alpha val="24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solidFill>
                <a:schemeClr val="accent1"/>
              </a:solidFill>
            </a:endParaRPr>
          </a:p>
        </p:txBody>
      </p:sp>
      <p:cxnSp>
        <p:nvCxnSpPr>
          <p:cNvPr id="4" name="直接连接符 3"/>
          <p:cNvCxnSpPr/>
          <p:nvPr/>
        </p:nvCxnSpPr>
        <p:spPr>
          <a:xfrm>
            <a:off x="427422" y="813761"/>
            <a:ext cx="9721436"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7" name="Freeform 5"/>
          <p:cNvSpPr/>
          <p:nvPr/>
        </p:nvSpPr>
        <p:spPr bwMode="auto">
          <a:xfrm rot="1855731">
            <a:off x="10264845" y="606007"/>
            <a:ext cx="460850" cy="41550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5B9BD5"/>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5B9BD5"/>
              </a:solidFill>
              <a:latin typeface="思源黑体 CN Medium" panose="020B0600000000000000" pitchFamily="34" charset="-122"/>
              <a:ea typeface="思源黑体 CN Medium" panose="020B0600000000000000" pitchFamily="34" charset="-122"/>
            </a:endParaRPr>
          </a:p>
        </p:txBody>
      </p:sp>
      <p:sp>
        <p:nvSpPr>
          <p:cNvPr id="8" name="文本占位符 4"/>
          <p:cNvSpPr txBox="1"/>
          <p:nvPr/>
        </p:nvSpPr>
        <p:spPr>
          <a:xfrm>
            <a:off x="385449" y="236467"/>
            <a:ext cx="10515600" cy="58235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zh-CN" altLang="en-US" dirty="0">
                <a:solidFill>
                  <a:srgbClr val="5B9BD5"/>
                </a:solidFill>
                <a:latin typeface="思源黑体 CN Medium" panose="020B0600000000000000" pitchFamily="34" charset="-122"/>
                <a:ea typeface="思源黑体 CN Medium" panose="020B0600000000000000" pitchFamily="34" charset="-122"/>
              </a:rPr>
              <a:t>运行示例</a:t>
            </a:r>
            <a:endParaRPr lang="zh-CN" altLang="en-US" dirty="0">
              <a:solidFill>
                <a:srgbClr val="5B9BD5"/>
              </a:solidFill>
              <a:latin typeface="思源黑体 CN Medium" panose="020B0600000000000000" pitchFamily="34" charset="-122"/>
              <a:ea typeface="思源黑体 CN Medium" panose="020B0600000000000000" pitchFamily="34" charset="-122"/>
            </a:endParaRPr>
          </a:p>
        </p:txBody>
      </p:sp>
      <p:sp>
        <p:nvSpPr>
          <p:cNvPr id="2" name="矩形 1"/>
          <p:cNvSpPr/>
          <p:nvPr/>
        </p:nvSpPr>
        <p:spPr>
          <a:xfrm>
            <a:off x="0" y="6364605"/>
            <a:ext cx="12192000" cy="539750"/>
          </a:xfrm>
          <a:prstGeom prst="rect">
            <a:avLst/>
          </a:prstGeom>
          <a:solidFill>
            <a:srgbClr val="5B9BD5"/>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latin typeface="思源黑体 CN Medium" panose="020B0600000000000000" pitchFamily="34" charset="-122"/>
              <a:ea typeface="思源黑体 CN Medium" panose="020B0600000000000000" pitchFamily="34" charset="-122"/>
            </a:endParaRPr>
          </a:p>
        </p:txBody>
      </p:sp>
      <p:sp>
        <p:nvSpPr>
          <p:cNvPr id="13" name="文本框 12"/>
          <p:cNvSpPr txBox="1"/>
          <p:nvPr/>
        </p:nvSpPr>
        <p:spPr>
          <a:xfrm>
            <a:off x="427355" y="2242820"/>
            <a:ext cx="6523990" cy="2553335"/>
          </a:xfrm>
          <a:prstGeom prst="rect">
            <a:avLst/>
          </a:prstGeom>
          <a:noFill/>
        </p:spPr>
        <p:txBody>
          <a:bodyPr wrap="square" rtlCol="0">
            <a:spAutoFit/>
          </a:bodyPr>
          <a:lstStyle/>
          <a:p>
            <a:r>
              <a:rPr lang="zh-CN" altLang="en-US" sz="2000" dirty="0"/>
              <a:t>在图的屏幕中执行导入数据的交叉之后</a:t>
            </a:r>
            <a:r>
              <a:rPr lang="zh-CN" altLang="en-US" sz="2000" dirty="0">
                <a:sym typeface="+mn-ea"/>
              </a:rPr>
              <a:t>“Design Pattern Smell”</a:t>
            </a:r>
            <a:r>
              <a:rPr lang="zh-CN" altLang="en-US" sz="2000" dirty="0"/>
              <a:t>使用户可以通过同时出现设计模式和异味来可视化已</a:t>
            </a:r>
            <a:r>
              <a:rPr lang="zh-CN" altLang="en-US" sz="2000" dirty="0" smtClean="0"/>
              <a:t>识别</a:t>
            </a:r>
            <a:r>
              <a:rPr lang="zh-CN" altLang="en-US" sz="2000" dirty="0" smtClean="0"/>
              <a:t>信息块</a:t>
            </a:r>
            <a:r>
              <a:rPr lang="zh-CN" altLang="en-US" sz="2000" dirty="0" smtClean="0"/>
              <a:t>的</a:t>
            </a:r>
            <a:r>
              <a:rPr lang="zh-CN" altLang="en-US" sz="2000" dirty="0"/>
              <a:t>数量。图说明负责显示此信息的界面。该界面由表格</a:t>
            </a:r>
            <a:r>
              <a:rPr lang="zh-CN" altLang="en-US" sz="2000" dirty="0" smtClean="0"/>
              <a:t>构成，表格的行引用特定的设计模式。对于</a:t>
            </a:r>
            <a:r>
              <a:rPr lang="zh-CN" altLang="en-US" sz="2000" dirty="0"/>
              <a:t>每一行，都将通知构成相应设计模式</a:t>
            </a:r>
            <a:r>
              <a:rPr lang="zh-CN" altLang="en-US" sz="2000" dirty="0" smtClean="0"/>
              <a:t>的信息块总数</a:t>
            </a:r>
            <a:r>
              <a:rPr lang="zh-CN" altLang="en-US" sz="2000" dirty="0"/>
              <a:t>，受异味影响</a:t>
            </a:r>
            <a:r>
              <a:rPr lang="zh-CN" altLang="en-US" sz="2000" dirty="0"/>
              <a:t>的信息块数量</a:t>
            </a:r>
            <a:r>
              <a:rPr lang="zh-CN" altLang="en-US" sz="2000" dirty="0"/>
              <a:t>以及受</a:t>
            </a:r>
            <a:r>
              <a:rPr lang="zh-CN" altLang="en-US" sz="2000" dirty="0"/>
              <a:t>影响信息块的</a:t>
            </a:r>
            <a:r>
              <a:rPr lang="zh-CN" altLang="en-US" sz="2000" dirty="0"/>
              <a:t>百分比。可以通过右下角名为 CSV 导出结果的按钮将这些结果导出到 CSV 文件。</a:t>
            </a:r>
            <a:endParaRPr lang="zh-CN" altLang="en-US" sz="2000" dirty="0"/>
          </a:p>
        </p:txBody>
      </p:sp>
      <p:pic>
        <p:nvPicPr>
          <p:cNvPr id="3" name="图片 2"/>
          <p:cNvPicPr>
            <a:picLocks noChangeAspect="1"/>
          </p:cNvPicPr>
          <p:nvPr/>
        </p:nvPicPr>
        <p:blipFill>
          <a:blip r:embed="rId1"/>
          <a:stretch>
            <a:fillRect/>
          </a:stretch>
        </p:blipFill>
        <p:spPr>
          <a:xfrm>
            <a:off x="6895465" y="1699895"/>
            <a:ext cx="5296535" cy="36391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par>
                          <p:cTn id="8" fill="hold">
                            <p:stCondLst>
                              <p:cond delay="1000"/>
                            </p:stCondLst>
                            <p:childTnLst>
                              <p:par>
                                <p:cTn id="9" presetID="53" presetClass="entr" presetSubtype="16" fill="hold" grpId="0" nodeType="after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animEffect transition="in" filter="fade">
                                      <p:cBhvr>
                                        <p:cTn id="13" dur="500"/>
                                        <p:tgtEl>
                                          <p:spTgt spid="8"/>
                                        </p:tgtEl>
                                      </p:cBhvr>
                                    </p:animEffect>
                                  </p:childTnLst>
                                </p:cTn>
                              </p:par>
                            </p:childTnLst>
                          </p:cTn>
                        </p:par>
                        <p:par>
                          <p:cTn id="14" fill="hold">
                            <p:stCondLst>
                              <p:cond delay="1649"/>
                            </p:stCondLst>
                            <p:childTnLst>
                              <p:par>
                                <p:cTn id="15" presetID="16" presetClass="entr" presetSubtype="37"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arn(outVertical)">
                                      <p:cBhvr>
                                        <p:cTn id="1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427422" y="813761"/>
            <a:ext cx="9721436"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7" name="Freeform 5"/>
          <p:cNvSpPr/>
          <p:nvPr/>
        </p:nvSpPr>
        <p:spPr bwMode="auto">
          <a:xfrm rot="1855731">
            <a:off x="10264845" y="606007"/>
            <a:ext cx="460850" cy="41550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5B9BD5"/>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5B9BD5"/>
              </a:solidFill>
              <a:latin typeface="思源黑体 CN Medium" panose="020B0600000000000000" pitchFamily="34" charset="-122"/>
              <a:ea typeface="思源黑体 CN Medium" panose="020B0600000000000000" pitchFamily="34" charset="-122"/>
            </a:endParaRPr>
          </a:p>
        </p:txBody>
      </p:sp>
      <p:sp>
        <p:nvSpPr>
          <p:cNvPr id="8" name="文本占位符 4"/>
          <p:cNvSpPr txBox="1"/>
          <p:nvPr/>
        </p:nvSpPr>
        <p:spPr>
          <a:xfrm>
            <a:off x="385449" y="236467"/>
            <a:ext cx="10515600" cy="58235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zh-CN" altLang="en-US" dirty="0">
                <a:solidFill>
                  <a:srgbClr val="5B9BD5"/>
                </a:solidFill>
                <a:latin typeface="思源黑体 CN Medium" panose="020B0600000000000000" pitchFamily="34" charset="-122"/>
                <a:ea typeface="思源黑体 CN Medium" panose="020B0600000000000000" pitchFamily="34" charset="-122"/>
              </a:rPr>
              <a:t>运行示例</a:t>
            </a:r>
            <a:endParaRPr lang="zh-CN" altLang="en-US" dirty="0">
              <a:solidFill>
                <a:srgbClr val="5B9BD5"/>
              </a:solidFill>
              <a:latin typeface="思源黑体 CN Medium" panose="020B0600000000000000" pitchFamily="34" charset="-122"/>
              <a:ea typeface="思源黑体 CN Medium" panose="020B0600000000000000" pitchFamily="34" charset="-122"/>
            </a:endParaRPr>
          </a:p>
        </p:txBody>
      </p:sp>
      <p:sp>
        <p:nvSpPr>
          <p:cNvPr id="2" name="矩形 1"/>
          <p:cNvSpPr/>
          <p:nvPr/>
        </p:nvSpPr>
        <p:spPr>
          <a:xfrm>
            <a:off x="0" y="6364605"/>
            <a:ext cx="12192000" cy="539750"/>
          </a:xfrm>
          <a:prstGeom prst="rect">
            <a:avLst/>
          </a:prstGeom>
          <a:solidFill>
            <a:srgbClr val="5B9BD5"/>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latin typeface="思源黑体 CN Medium" panose="020B0600000000000000" pitchFamily="34" charset="-122"/>
              <a:ea typeface="思源黑体 CN Medium" panose="020B0600000000000000" pitchFamily="34" charset="-122"/>
            </a:endParaRPr>
          </a:p>
        </p:txBody>
      </p:sp>
      <p:sp>
        <p:nvSpPr>
          <p:cNvPr id="13" name="文本框 12"/>
          <p:cNvSpPr txBox="1"/>
          <p:nvPr/>
        </p:nvSpPr>
        <p:spPr>
          <a:xfrm>
            <a:off x="5603240" y="2152650"/>
            <a:ext cx="6523990" cy="2862322"/>
          </a:xfrm>
          <a:prstGeom prst="rect">
            <a:avLst/>
          </a:prstGeom>
          <a:noFill/>
        </p:spPr>
        <p:txBody>
          <a:bodyPr wrap="square" rtlCol="0">
            <a:spAutoFit/>
          </a:bodyPr>
          <a:lstStyle/>
          <a:p>
            <a:r>
              <a:rPr lang="zh-CN" altLang="en-US" sz="2000" dirty="0"/>
              <a:t>最终，在交叉数据之后，用户可以可视化已识别共现</a:t>
            </a:r>
            <a:r>
              <a:rPr lang="zh-CN" altLang="en-US" sz="2000" dirty="0"/>
              <a:t>的信息块。</a:t>
            </a:r>
            <a:r>
              <a:rPr lang="zh-CN" altLang="en-US" sz="2000" dirty="0"/>
              <a:t>要访问此信息，用户必须从“结果”菜单中选择“同时</a:t>
            </a:r>
            <a:r>
              <a:rPr lang="zh-CN" altLang="en-US" sz="2000" dirty="0"/>
              <a:t>出现信息块”</a:t>
            </a:r>
            <a:r>
              <a:rPr lang="zh-CN" altLang="en-US" sz="2000" dirty="0"/>
              <a:t>选项，并将其重定向到图所示的界面。该界面显示带有受</a:t>
            </a:r>
            <a:r>
              <a:rPr lang="zh-CN" altLang="en-US" sz="2000" dirty="0"/>
              <a:t>影响信息块列表</a:t>
            </a:r>
            <a:r>
              <a:rPr lang="zh-CN" altLang="en-US" sz="2000" dirty="0"/>
              <a:t>的表格。每行均指</a:t>
            </a:r>
            <a:r>
              <a:rPr lang="zh-CN" altLang="en-US" sz="2000" dirty="0"/>
              <a:t>代信息块类型</a:t>
            </a:r>
            <a:r>
              <a:rPr lang="zh-CN" altLang="en-US" sz="2000" dirty="0"/>
              <a:t>，并显示以下信息：名称，</a:t>
            </a:r>
            <a:r>
              <a:rPr lang="zh-CN" altLang="en-US" sz="2000" dirty="0" smtClean="0"/>
              <a:t>文件，包</a:t>
            </a:r>
            <a:r>
              <a:rPr lang="zh-CN" altLang="en-US" sz="2000" dirty="0"/>
              <a:t>，引用</a:t>
            </a:r>
            <a:r>
              <a:rPr lang="zh-CN" altLang="en-US" sz="2000" dirty="0"/>
              <a:t>该信息块的</a:t>
            </a:r>
            <a:r>
              <a:rPr lang="zh-CN" altLang="en-US" sz="2000" dirty="0"/>
              <a:t>设计模式以及在模式内行使的角色。另外，用户可以将在该界面上显示的信息限制为特定的设计模式。为此，用户必须选择所需的选项，然后按“过滤器”按钮。结果可以导出到 CSV 文件。</a:t>
            </a:r>
            <a:endParaRPr lang="zh-CN" altLang="en-US" sz="2000" dirty="0"/>
          </a:p>
        </p:txBody>
      </p:sp>
      <p:pic>
        <p:nvPicPr>
          <p:cNvPr id="6" name="图片 5"/>
          <p:cNvPicPr>
            <a:picLocks noChangeAspect="1"/>
          </p:cNvPicPr>
          <p:nvPr/>
        </p:nvPicPr>
        <p:blipFill>
          <a:blip r:embed="rId1"/>
          <a:stretch>
            <a:fillRect/>
          </a:stretch>
        </p:blipFill>
        <p:spPr>
          <a:xfrm>
            <a:off x="615315" y="1687195"/>
            <a:ext cx="4645660" cy="4147820"/>
          </a:xfrm>
          <a:prstGeom prst="rect">
            <a:avLst/>
          </a:prstGeom>
        </p:spPr>
      </p:pic>
      <p:sp>
        <p:nvSpPr>
          <p:cNvPr id="9" name="矩形 8"/>
          <p:cNvSpPr/>
          <p:nvPr/>
        </p:nvSpPr>
        <p:spPr>
          <a:xfrm>
            <a:off x="5386168" y="2101592"/>
            <a:ext cx="6652895" cy="2913380"/>
          </a:xfrm>
          <a:prstGeom prst="rect">
            <a:avLst/>
          </a:prstGeom>
          <a:solidFill>
            <a:schemeClr val="tx2">
              <a:lumMod val="60000"/>
              <a:lumOff val="40000"/>
              <a:alpha val="24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par>
                          <p:cTn id="8" fill="hold">
                            <p:stCondLst>
                              <p:cond delay="1000"/>
                            </p:stCondLst>
                            <p:childTnLst>
                              <p:par>
                                <p:cTn id="9" presetID="53" presetClass="entr" presetSubtype="16" fill="hold" grpId="0" nodeType="after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animEffect transition="in" filter="fade">
                                      <p:cBhvr>
                                        <p:cTn id="13" dur="500"/>
                                        <p:tgtEl>
                                          <p:spTgt spid="8"/>
                                        </p:tgtEl>
                                      </p:cBhvr>
                                    </p:animEffect>
                                  </p:childTnLst>
                                </p:cTn>
                              </p:par>
                            </p:childTnLst>
                          </p:cTn>
                        </p:par>
                        <p:par>
                          <p:cTn id="14" fill="hold">
                            <p:stCondLst>
                              <p:cond delay="1649"/>
                            </p:stCondLst>
                            <p:childTnLst>
                              <p:par>
                                <p:cTn id="15" presetID="16" presetClass="entr" presetSubtype="37"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arn(outVertical)">
                                      <p:cBhvr>
                                        <p:cTn id="1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l="4239" t="3879" b="-1"/>
          <a:stretch>
            <a:fillRect/>
          </a:stretch>
        </p:blipFill>
        <p:spPr>
          <a:xfrm>
            <a:off x="0" y="12526"/>
            <a:ext cx="12192000" cy="6828848"/>
          </a:xfrm>
          <a:prstGeom prst="rect">
            <a:avLst/>
          </a:prstGeom>
        </p:spPr>
      </p:pic>
      <p:sp>
        <p:nvSpPr>
          <p:cNvPr id="5" name="圆角矩形 4"/>
          <p:cNvSpPr/>
          <p:nvPr/>
        </p:nvSpPr>
        <p:spPr>
          <a:xfrm>
            <a:off x="4039500" y="3687418"/>
            <a:ext cx="4029966" cy="654511"/>
          </a:xfrm>
          <a:prstGeom prst="roundRect">
            <a:avLst>
              <a:gd name="adj" fmla="val 50000"/>
            </a:avLst>
          </a:prstGeom>
          <a:solidFill>
            <a:srgbClr val="4B91D1">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51724" tIns="25862" rIns="51724" bIns="25862" rtlCol="0" anchor="ctr"/>
          <a:lstStyle/>
          <a:p>
            <a:pPr algn="ctr"/>
            <a:endParaRPr lang="zh-CN" altLang="en-US" sz="1100" dirty="0">
              <a:latin typeface="思源黑体 CN Medium" panose="020B0600000000000000" pitchFamily="34" charset="-122"/>
              <a:ea typeface="思源黑体 CN Medium" panose="020B0600000000000000" pitchFamily="34" charset="-122"/>
              <a:sym typeface="Arial" panose="020B0604020202020204" pitchFamily="34" charset="0"/>
            </a:endParaRPr>
          </a:p>
        </p:txBody>
      </p:sp>
      <p:sp>
        <p:nvSpPr>
          <p:cNvPr id="6" name="椭圆 5"/>
          <p:cNvSpPr/>
          <p:nvPr/>
        </p:nvSpPr>
        <p:spPr>
          <a:xfrm>
            <a:off x="5300473" y="1975887"/>
            <a:ext cx="1508021" cy="1509941"/>
          </a:xfrm>
          <a:prstGeom prst="ellipse">
            <a:avLst/>
          </a:prstGeom>
          <a:solidFill>
            <a:srgbClr val="5B9BD5">
              <a:alpha val="4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6000" dirty="0" smtClean="0">
                <a:solidFill>
                  <a:schemeClr val="bg1"/>
                </a:solidFill>
                <a:latin typeface="思源黑体 CN Medium" panose="020B0600000000000000" pitchFamily="34" charset="-122"/>
                <a:ea typeface="思源黑体 CN Medium" panose="020B0600000000000000" pitchFamily="34" charset="-122"/>
                <a:cs typeface="IrisUPC" panose="020B0604020202020204" pitchFamily="34" charset="-34"/>
                <a:sym typeface="Arial" panose="020B0604020202020204" pitchFamily="34" charset="0"/>
              </a:rPr>
              <a:t>04</a:t>
            </a:r>
            <a:endParaRPr lang="zh-CN" altLang="en-US" sz="6000" dirty="0">
              <a:solidFill>
                <a:schemeClr val="bg1"/>
              </a:solidFill>
              <a:latin typeface="思源黑体 CN Medium" panose="020B0600000000000000" pitchFamily="34" charset="-122"/>
              <a:ea typeface="思源黑体 CN Medium" panose="020B0600000000000000" pitchFamily="34" charset="-122"/>
              <a:cs typeface="IrisUPC" panose="020B0604020202020204" pitchFamily="34" charset="-34"/>
              <a:sym typeface="Arial" panose="020B0604020202020204" pitchFamily="34" charset="0"/>
            </a:endParaRPr>
          </a:p>
        </p:txBody>
      </p:sp>
      <p:sp>
        <p:nvSpPr>
          <p:cNvPr id="7" name="MH_Entry_1"/>
          <p:cNvSpPr/>
          <p:nvPr>
            <p:custDataLst>
              <p:tags r:id="rId2"/>
            </p:custDataLst>
          </p:nvPr>
        </p:nvSpPr>
        <p:spPr>
          <a:xfrm>
            <a:off x="4370968" y="3768450"/>
            <a:ext cx="3367030" cy="49244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ctr">
              <a:spcAft>
                <a:spcPts val="900"/>
              </a:spcAft>
            </a:pPr>
            <a:r>
              <a:rPr lang="zh-CN" altLang="en-US" sz="3200" dirty="0">
                <a:ln w="9525" cmpd="sng">
                  <a:noFill/>
                  <a:prstDash val="solid"/>
                </a:ln>
                <a:solidFill>
                  <a:schemeClr val="bg1"/>
                </a:solidFill>
                <a:latin typeface="思源黑体 CN Medium" panose="020B0600000000000000" pitchFamily="34" charset="-122"/>
                <a:ea typeface="思源黑体 CN Medium" panose="020B0600000000000000" pitchFamily="34" charset="-122"/>
                <a:sym typeface="+mn-ea"/>
              </a:rPr>
              <a:t>总结</a:t>
            </a:r>
            <a:endParaRPr lang="en-US" altLang="zh-CN" sz="3200" dirty="0">
              <a:ln w="9525" cmpd="sng">
                <a:noFill/>
                <a:prstDash val="solid"/>
              </a:ln>
              <a:solidFill>
                <a:schemeClr val="bg1"/>
              </a:solidFill>
              <a:latin typeface="思源黑体 CN Medium" panose="020B0600000000000000" pitchFamily="34" charset="-122"/>
              <a:ea typeface="思源黑体 CN Medium" panose="020B0600000000000000"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1000"/>
                                        <p:tgtEl>
                                          <p:spTgt spid="7"/>
                                        </p:tgtEl>
                                      </p:cBhvr>
                                    </p:animEffect>
                                    <p:anim calcmode="lin" valueType="num">
                                      <p:cBhvr>
                                        <p:cTn id="24" dur="1000" fill="hold"/>
                                        <p:tgtEl>
                                          <p:spTgt spid="7"/>
                                        </p:tgtEl>
                                        <p:attrNameLst>
                                          <p:attrName>ppt_x</p:attrName>
                                        </p:attrNameLst>
                                      </p:cBhvr>
                                      <p:tavLst>
                                        <p:tav tm="0">
                                          <p:val>
                                            <p:strVal val="#ppt_x"/>
                                          </p:val>
                                        </p:tav>
                                        <p:tav tm="100000">
                                          <p:val>
                                            <p:strVal val="#ppt_x"/>
                                          </p:val>
                                        </p:tav>
                                      </p:tavLst>
                                    </p:anim>
                                    <p:anim calcmode="lin" valueType="num">
                                      <p:cBhvr>
                                        <p:cTn id="2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2020818" y="1714926"/>
            <a:ext cx="7244862" cy="3223553"/>
          </a:xfrm>
          <a:prstGeom prst="rect">
            <a:avLst/>
          </a:prstGeom>
          <a:solidFill>
            <a:schemeClr val="tx2">
              <a:lumMod val="60000"/>
              <a:lumOff val="40000"/>
              <a:alpha val="24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solidFill>
                <a:schemeClr val="accent1"/>
              </a:solidFill>
            </a:endParaRPr>
          </a:p>
        </p:txBody>
      </p:sp>
      <p:cxnSp>
        <p:nvCxnSpPr>
          <p:cNvPr id="4" name="直接连接符 3"/>
          <p:cNvCxnSpPr/>
          <p:nvPr/>
        </p:nvCxnSpPr>
        <p:spPr>
          <a:xfrm>
            <a:off x="427422" y="813761"/>
            <a:ext cx="9721436"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7" name="Freeform 5"/>
          <p:cNvSpPr/>
          <p:nvPr/>
        </p:nvSpPr>
        <p:spPr bwMode="auto">
          <a:xfrm rot="1855731">
            <a:off x="10264845" y="606007"/>
            <a:ext cx="460850" cy="41550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5B9BD5"/>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5B9BD5"/>
              </a:solidFill>
              <a:latin typeface="思源黑体 CN Medium" panose="020B0600000000000000" pitchFamily="34" charset="-122"/>
              <a:ea typeface="思源黑体 CN Medium" panose="020B0600000000000000" pitchFamily="34" charset="-122"/>
            </a:endParaRPr>
          </a:p>
        </p:txBody>
      </p:sp>
      <p:sp>
        <p:nvSpPr>
          <p:cNvPr id="8" name="文本占位符 4"/>
          <p:cNvSpPr txBox="1"/>
          <p:nvPr/>
        </p:nvSpPr>
        <p:spPr>
          <a:xfrm>
            <a:off x="385449" y="236467"/>
            <a:ext cx="10515600" cy="58235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zh-CN" altLang="en-US" dirty="0" smtClean="0">
                <a:solidFill>
                  <a:srgbClr val="5B9BD5"/>
                </a:solidFill>
                <a:latin typeface="思源黑体 CN Medium" panose="020B0600000000000000" pitchFamily="34" charset="-122"/>
                <a:ea typeface="思源黑体 CN Medium" panose="020B0600000000000000" pitchFamily="34" charset="-122"/>
              </a:rPr>
              <a:t>总结</a:t>
            </a:r>
            <a:endParaRPr lang="zh-CN" altLang="en-US" dirty="0">
              <a:solidFill>
                <a:srgbClr val="5B9BD5"/>
              </a:solidFill>
              <a:latin typeface="思源黑体 CN Medium" panose="020B0600000000000000" pitchFamily="34" charset="-122"/>
              <a:ea typeface="思源黑体 CN Medium" panose="020B0600000000000000" pitchFamily="34" charset="-122"/>
            </a:endParaRPr>
          </a:p>
        </p:txBody>
      </p:sp>
      <p:sp>
        <p:nvSpPr>
          <p:cNvPr id="5" name="矩形 4"/>
          <p:cNvSpPr/>
          <p:nvPr/>
        </p:nvSpPr>
        <p:spPr>
          <a:xfrm>
            <a:off x="0" y="6364605"/>
            <a:ext cx="12192000" cy="539750"/>
          </a:xfrm>
          <a:prstGeom prst="rect">
            <a:avLst/>
          </a:prstGeom>
          <a:solidFill>
            <a:srgbClr val="5B9BD5"/>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latin typeface="思源黑体 CN Medium" panose="020B0600000000000000" pitchFamily="34" charset="-122"/>
              <a:ea typeface="思源黑体 CN Medium" panose="020B0600000000000000" pitchFamily="34" charset="-122"/>
            </a:endParaRPr>
          </a:p>
        </p:txBody>
      </p:sp>
      <p:pic>
        <p:nvPicPr>
          <p:cNvPr id="49" name="图片 48" descr="图片包含 网, 就坐&#10;&#10;已生成高可信度的说明"/>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0" y="818515"/>
            <a:ext cx="1574165" cy="1574165"/>
          </a:xfrm>
          <a:prstGeom prst="rect">
            <a:avLst/>
          </a:prstGeom>
        </p:spPr>
      </p:pic>
      <p:sp>
        <p:nvSpPr>
          <p:cNvPr id="50" name="8"/>
          <p:cNvSpPr>
            <a:spLocks noEditPoints="1"/>
          </p:cNvSpPr>
          <p:nvPr/>
        </p:nvSpPr>
        <p:spPr bwMode="auto">
          <a:xfrm flipH="1" flipV="1">
            <a:off x="10902315" y="2770505"/>
            <a:ext cx="1289685" cy="1316355"/>
          </a:xfrm>
          <a:custGeom>
            <a:avLst/>
            <a:gdLst>
              <a:gd name="T0" fmla="*/ 39 w 77"/>
              <a:gd name="T1" fmla="*/ 57 h 78"/>
              <a:gd name="T2" fmla="*/ 48 w 77"/>
              <a:gd name="T3" fmla="*/ 8 h 78"/>
              <a:gd name="T4" fmla="*/ 53 w 77"/>
              <a:gd name="T5" fmla="*/ 10 h 78"/>
              <a:gd name="T6" fmla="*/ 61 w 77"/>
              <a:gd name="T7" fmla="*/ 7 h 78"/>
              <a:gd name="T8" fmla="*/ 71 w 77"/>
              <a:gd name="T9" fmla="*/ 20 h 78"/>
              <a:gd name="T10" fmla="*/ 69 w 77"/>
              <a:gd name="T11" fmla="*/ 29 h 78"/>
              <a:gd name="T12" fmla="*/ 77 w 77"/>
              <a:gd name="T13" fmla="*/ 32 h 78"/>
              <a:gd name="T14" fmla="*/ 74 w 77"/>
              <a:gd name="T15" fmla="*/ 48 h 78"/>
              <a:gd name="T16" fmla="*/ 67 w 77"/>
              <a:gd name="T17" fmla="*/ 53 h 78"/>
              <a:gd name="T18" fmla="*/ 71 w 77"/>
              <a:gd name="T19" fmla="*/ 61 h 78"/>
              <a:gd name="T20" fmla="*/ 57 w 77"/>
              <a:gd name="T21" fmla="*/ 71 h 78"/>
              <a:gd name="T22" fmla="*/ 51 w 77"/>
              <a:gd name="T23" fmla="*/ 68 h 78"/>
              <a:gd name="T24" fmla="*/ 45 w 77"/>
              <a:gd name="T25" fmla="*/ 78 h 78"/>
              <a:gd name="T26" fmla="*/ 29 w 77"/>
              <a:gd name="T27" fmla="*/ 75 h 78"/>
              <a:gd name="T28" fmla="*/ 26 w 77"/>
              <a:gd name="T29" fmla="*/ 68 h 78"/>
              <a:gd name="T30" fmla="*/ 24 w 77"/>
              <a:gd name="T31" fmla="*/ 67 h 78"/>
              <a:gd name="T32" fmla="*/ 16 w 77"/>
              <a:gd name="T33" fmla="*/ 71 h 78"/>
              <a:gd name="T34" fmla="*/ 6 w 77"/>
              <a:gd name="T35" fmla="*/ 57 h 78"/>
              <a:gd name="T36" fmla="*/ 8 w 77"/>
              <a:gd name="T37" fmla="*/ 48 h 78"/>
              <a:gd name="T38" fmla="*/ 0 w 77"/>
              <a:gd name="T39" fmla="*/ 45 h 78"/>
              <a:gd name="T40" fmla="*/ 8 w 77"/>
              <a:gd name="T41" fmla="*/ 29 h 78"/>
              <a:gd name="T42" fmla="*/ 6 w 77"/>
              <a:gd name="T43" fmla="*/ 20 h 78"/>
              <a:gd name="T44" fmla="*/ 6 w 77"/>
              <a:gd name="T45" fmla="*/ 16 h 78"/>
              <a:gd name="T46" fmla="*/ 24 w 77"/>
              <a:gd name="T47" fmla="*/ 10 h 78"/>
              <a:gd name="T48" fmla="*/ 32 w 77"/>
              <a:gd name="T49" fmla="*/ 0 h 78"/>
              <a:gd name="T50" fmla="*/ 48 w 77"/>
              <a:gd name="T51" fmla="*/ 3 h 78"/>
              <a:gd name="T52" fmla="*/ 48 w 77"/>
              <a:gd name="T53" fmla="*/ 15 h 78"/>
              <a:gd name="T54" fmla="*/ 42 w 77"/>
              <a:gd name="T55" fmla="*/ 11 h 78"/>
              <a:gd name="T56" fmla="*/ 35 w 77"/>
              <a:gd name="T57" fmla="*/ 11 h 78"/>
              <a:gd name="T58" fmla="*/ 25 w 77"/>
              <a:gd name="T59" fmla="*/ 17 h 78"/>
              <a:gd name="T60" fmla="*/ 13 w 77"/>
              <a:gd name="T61" fmla="*/ 18 h 78"/>
              <a:gd name="T62" fmla="*/ 14 w 77"/>
              <a:gd name="T63" fmla="*/ 29 h 78"/>
              <a:gd name="T64" fmla="*/ 6 w 77"/>
              <a:gd name="T65" fmla="*/ 35 h 78"/>
              <a:gd name="T66" fmla="*/ 13 w 77"/>
              <a:gd name="T67" fmla="*/ 45 h 78"/>
              <a:gd name="T68" fmla="*/ 16 w 77"/>
              <a:gd name="T69" fmla="*/ 56 h 78"/>
              <a:gd name="T70" fmla="*/ 21 w 77"/>
              <a:gd name="T71" fmla="*/ 61 h 78"/>
              <a:gd name="T72" fmla="*/ 32 w 77"/>
              <a:gd name="T73" fmla="*/ 64 h 78"/>
              <a:gd name="T74" fmla="*/ 42 w 77"/>
              <a:gd name="T75" fmla="*/ 72 h 78"/>
              <a:gd name="T76" fmla="*/ 44 w 77"/>
              <a:gd name="T77" fmla="*/ 64 h 78"/>
              <a:gd name="T78" fmla="*/ 52 w 77"/>
              <a:gd name="T79" fmla="*/ 61 h 78"/>
              <a:gd name="T80" fmla="*/ 64 w 77"/>
              <a:gd name="T81" fmla="*/ 59 h 78"/>
              <a:gd name="T82" fmla="*/ 63 w 77"/>
              <a:gd name="T83" fmla="*/ 49 h 78"/>
              <a:gd name="T84" fmla="*/ 71 w 77"/>
              <a:gd name="T85" fmla="*/ 42 h 78"/>
              <a:gd name="T86" fmla="*/ 64 w 77"/>
              <a:gd name="T87" fmla="*/ 33 h 78"/>
              <a:gd name="T88" fmla="*/ 61 w 77"/>
              <a:gd name="T89" fmla="*/ 21 h 78"/>
              <a:gd name="T90" fmla="*/ 56 w 77"/>
              <a:gd name="T91" fmla="*/ 16 h 78"/>
              <a:gd name="T92" fmla="*/ 39 w 77"/>
              <a:gd name="T93" fmla="*/ 24 h 78"/>
              <a:gd name="T94" fmla="*/ 39 w 77"/>
              <a:gd name="T95" fmla="*/ 5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7" h="78">
                <a:moveTo>
                  <a:pt x="39" y="20"/>
                </a:moveTo>
                <a:cubicBezTo>
                  <a:pt x="49" y="20"/>
                  <a:pt x="57" y="29"/>
                  <a:pt x="57" y="39"/>
                </a:cubicBezTo>
                <a:cubicBezTo>
                  <a:pt x="57" y="49"/>
                  <a:pt x="49" y="57"/>
                  <a:pt x="39" y="57"/>
                </a:cubicBezTo>
                <a:cubicBezTo>
                  <a:pt x="28" y="57"/>
                  <a:pt x="20" y="49"/>
                  <a:pt x="20" y="39"/>
                </a:cubicBezTo>
                <a:cubicBezTo>
                  <a:pt x="20" y="29"/>
                  <a:pt x="28" y="20"/>
                  <a:pt x="39" y="20"/>
                </a:cubicBezTo>
                <a:close/>
                <a:moveTo>
                  <a:pt x="48" y="8"/>
                </a:moveTo>
                <a:cubicBezTo>
                  <a:pt x="48" y="8"/>
                  <a:pt x="48" y="8"/>
                  <a:pt x="48" y="8"/>
                </a:cubicBezTo>
                <a:cubicBezTo>
                  <a:pt x="49" y="9"/>
                  <a:pt x="50" y="9"/>
                  <a:pt x="51" y="9"/>
                </a:cubicBezTo>
                <a:cubicBezTo>
                  <a:pt x="52" y="10"/>
                  <a:pt x="52" y="10"/>
                  <a:pt x="53" y="10"/>
                </a:cubicBezTo>
                <a:cubicBezTo>
                  <a:pt x="57" y="7"/>
                  <a:pt x="57" y="7"/>
                  <a:pt x="57" y="7"/>
                </a:cubicBezTo>
                <a:cubicBezTo>
                  <a:pt x="58" y="5"/>
                  <a:pt x="60" y="5"/>
                  <a:pt x="61" y="7"/>
                </a:cubicBezTo>
                <a:cubicBezTo>
                  <a:pt x="61" y="7"/>
                  <a:pt x="61" y="7"/>
                  <a:pt x="61" y="7"/>
                </a:cubicBezTo>
                <a:cubicBezTo>
                  <a:pt x="61" y="7"/>
                  <a:pt x="61" y="7"/>
                  <a:pt x="61" y="7"/>
                </a:cubicBezTo>
                <a:cubicBezTo>
                  <a:pt x="71" y="16"/>
                  <a:pt x="71" y="16"/>
                  <a:pt x="71" y="16"/>
                </a:cubicBezTo>
                <a:cubicBezTo>
                  <a:pt x="72" y="17"/>
                  <a:pt x="72" y="19"/>
                  <a:pt x="71" y="20"/>
                </a:cubicBezTo>
                <a:cubicBezTo>
                  <a:pt x="67" y="24"/>
                  <a:pt x="67" y="24"/>
                  <a:pt x="67" y="24"/>
                </a:cubicBezTo>
                <a:cubicBezTo>
                  <a:pt x="67" y="25"/>
                  <a:pt x="68" y="26"/>
                  <a:pt x="68" y="26"/>
                </a:cubicBezTo>
                <a:cubicBezTo>
                  <a:pt x="68" y="27"/>
                  <a:pt x="69" y="28"/>
                  <a:pt x="69" y="29"/>
                </a:cubicBezTo>
                <a:cubicBezTo>
                  <a:pt x="74" y="29"/>
                  <a:pt x="74" y="29"/>
                  <a:pt x="74" y="29"/>
                </a:cubicBezTo>
                <a:cubicBezTo>
                  <a:pt x="76" y="29"/>
                  <a:pt x="77" y="30"/>
                  <a:pt x="77" y="32"/>
                </a:cubicBezTo>
                <a:cubicBezTo>
                  <a:pt x="77" y="32"/>
                  <a:pt x="77" y="32"/>
                  <a:pt x="77" y="32"/>
                </a:cubicBezTo>
                <a:cubicBezTo>
                  <a:pt x="77" y="45"/>
                  <a:pt x="77" y="45"/>
                  <a:pt x="77" y="45"/>
                </a:cubicBezTo>
                <a:cubicBezTo>
                  <a:pt x="77" y="47"/>
                  <a:pt x="76" y="48"/>
                  <a:pt x="74" y="48"/>
                </a:cubicBezTo>
                <a:cubicBezTo>
                  <a:pt x="74" y="48"/>
                  <a:pt x="74" y="48"/>
                  <a:pt x="74" y="48"/>
                </a:cubicBezTo>
                <a:cubicBezTo>
                  <a:pt x="69" y="48"/>
                  <a:pt x="69" y="48"/>
                  <a:pt x="69" y="48"/>
                </a:cubicBezTo>
                <a:cubicBezTo>
                  <a:pt x="69" y="49"/>
                  <a:pt x="68" y="50"/>
                  <a:pt x="68" y="51"/>
                </a:cubicBezTo>
                <a:cubicBezTo>
                  <a:pt x="68" y="52"/>
                  <a:pt x="67" y="53"/>
                  <a:pt x="67" y="53"/>
                </a:cubicBezTo>
                <a:cubicBezTo>
                  <a:pt x="71" y="57"/>
                  <a:pt x="71" y="57"/>
                  <a:pt x="71" y="57"/>
                </a:cubicBezTo>
                <a:cubicBezTo>
                  <a:pt x="72" y="58"/>
                  <a:pt x="72" y="60"/>
                  <a:pt x="71" y="61"/>
                </a:cubicBezTo>
                <a:cubicBezTo>
                  <a:pt x="71" y="61"/>
                  <a:pt x="71" y="61"/>
                  <a:pt x="71" y="61"/>
                </a:cubicBezTo>
                <a:cubicBezTo>
                  <a:pt x="71" y="61"/>
                  <a:pt x="71" y="61"/>
                  <a:pt x="71" y="61"/>
                </a:cubicBezTo>
                <a:cubicBezTo>
                  <a:pt x="61" y="71"/>
                  <a:pt x="61" y="71"/>
                  <a:pt x="61" y="71"/>
                </a:cubicBezTo>
                <a:cubicBezTo>
                  <a:pt x="60" y="72"/>
                  <a:pt x="58" y="72"/>
                  <a:pt x="57" y="71"/>
                </a:cubicBezTo>
                <a:cubicBezTo>
                  <a:pt x="53" y="67"/>
                  <a:pt x="53" y="67"/>
                  <a:pt x="53" y="67"/>
                </a:cubicBezTo>
                <a:cubicBezTo>
                  <a:pt x="52" y="68"/>
                  <a:pt x="52" y="68"/>
                  <a:pt x="51" y="68"/>
                </a:cubicBezTo>
                <a:cubicBezTo>
                  <a:pt x="51" y="68"/>
                  <a:pt x="51" y="68"/>
                  <a:pt x="51" y="68"/>
                </a:cubicBezTo>
                <a:cubicBezTo>
                  <a:pt x="50" y="69"/>
                  <a:pt x="49" y="69"/>
                  <a:pt x="48" y="69"/>
                </a:cubicBezTo>
                <a:cubicBezTo>
                  <a:pt x="48" y="75"/>
                  <a:pt x="48" y="75"/>
                  <a:pt x="48" y="75"/>
                </a:cubicBezTo>
                <a:cubicBezTo>
                  <a:pt x="48" y="76"/>
                  <a:pt x="47" y="78"/>
                  <a:pt x="45" y="78"/>
                </a:cubicBezTo>
                <a:cubicBezTo>
                  <a:pt x="45" y="77"/>
                  <a:pt x="45" y="77"/>
                  <a:pt x="45" y="77"/>
                </a:cubicBezTo>
                <a:cubicBezTo>
                  <a:pt x="32" y="77"/>
                  <a:pt x="32" y="77"/>
                  <a:pt x="32" y="77"/>
                </a:cubicBezTo>
                <a:cubicBezTo>
                  <a:pt x="30" y="77"/>
                  <a:pt x="29" y="76"/>
                  <a:pt x="29" y="75"/>
                </a:cubicBezTo>
                <a:cubicBezTo>
                  <a:pt x="29" y="75"/>
                  <a:pt x="29" y="75"/>
                  <a:pt x="29" y="75"/>
                </a:cubicBezTo>
                <a:cubicBezTo>
                  <a:pt x="29" y="69"/>
                  <a:pt x="29" y="69"/>
                  <a:pt x="29" y="69"/>
                </a:cubicBezTo>
                <a:cubicBezTo>
                  <a:pt x="28" y="69"/>
                  <a:pt x="27" y="69"/>
                  <a:pt x="26" y="68"/>
                </a:cubicBezTo>
                <a:cubicBezTo>
                  <a:pt x="26" y="68"/>
                  <a:pt x="26" y="68"/>
                  <a:pt x="26" y="68"/>
                </a:cubicBezTo>
                <a:cubicBezTo>
                  <a:pt x="26" y="68"/>
                  <a:pt x="26" y="68"/>
                  <a:pt x="26" y="68"/>
                </a:cubicBezTo>
                <a:cubicBezTo>
                  <a:pt x="25" y="68"/>
                  <a:pt x="25" y="67"/>
                  <a:pt x="24" y="67"/>
                </a:cubicBezTo>
                <a:cubicBezTo>
                  <a:pt x="20" y="71"/>
                  <a:pt x="20" y="71"/>
                  <a:pt x="20" y="71"/>
                </a:cubicBezTo>
                <a:cubicBezTo>
                  <a:pt x="19" y="72"/>
                  <a:pt x="17" y="72"/>
                  <a:pt x="16" y="71"/>
                </a:cubicBezTo>
                <a:cubicBezTo>
                  <a:pt x="16" y="71"/>
                  <a:pt x="16" y="71"/>
                  <a:pt x="16" y="71"/>
                </a:cubicBezTo>
                <a:cubicBezTo>
                  <a:pt x="16" y="71"/>
                  <a:pt x="16" y="71"/>
                  <a:pt x="16" y="71"/>
                </a:cubicBezTo>
                <a:cubicBezTo>
                  <a:pt x="6" y="61"/>
                  <a:pt x="6" y="61"/>
                  <a:pt x="6" y="61"/>
                </a:cubicBezTo>
                <a:cubicBezTo>
                  <a:pt x="5" y="60"/>
                  <a:pt x="5" y="58"/>
                  <a:pt x="6" y="57"/>
                </a:cubicBezTo>
                <a:cubicBezTo>
                  <a:pt x="10" y="53"/>
                  <a:pt x="10" y="53"/>
                  <a:pt x="10" y="53"/>
                </a:cubicBezTo>
                <a:cubicBezTo>
                  <a:pt x="10" y="53"/>
                  <a:pt x="9" y="52"/>
                  <a:pt x="9" y="51"/>
                </a:cubicBezTo>
                <a:cubicBezTo>
                  <a:pt x="9" y="50"/>
                  <a:pt x="8" y="49"/>
                  <a:pt x="8" y="48"/>
                </a:cubicBezTo>
                <a:cubicBezTo>
                  <a:pt x="3" y="48"/>
                  <a:pt x="3" y="48"/>
                  <a:pt x="3" y="48"/>
                </a:cubicBezTo>
                <a:cubicBezTo>
                  <a:pt x="1" y="48"/>
                  <a:pt x="0" y="47"/>
                  <a:pt x="0" y="45"/>
                </a:cubicBezTo>
                <a:cubicBezTo>
                  <a:pt x="0" y="45"/>
                  <a:pt x="0" y="45"/>
                  <a:pt x="0" y="45"/>
                </a:cubicBezTo>
                <a:cubicBezTo>
                  <a:pt x="0" y="32"/>
                  <a:pt x="0" y="32"/>
                  <a:pt x="0" y="32"/>
                </a:cubicBezTo>
                <a:cubicBezTo>
                  <a:pt x="0" y="30"/>
                  <a:pt x="1" y="29"/>
                  <a:pt x="3" y="29"/>
                </a:cubicBezTo>
                <a:cubicBezTo>
                  <a:pt x="8" y="29"/>
                  <a:pt x="8" y="29"/>
                  <a:pt x="8" y="29"/>
                </a:cubicBezTo>
                <a:cubicBezTo>
                  <a:pt x="8" y="28"/>
                  <a:pt x="9" y="27"/>
                  <a:pt x="9" y="26"/>
                </a:cubicBezTo>
                <a:cubicBezTo>
                  <a:pt x="9" y="26"/>
                  <a:pt x="10" y="25"/>
                  <a:pt x="10" y="24"/>
                </a:cubicBezTo>
                <a:cubicBezTo>
                  <a:pt x="6" y="20"/>
                  <a:pt x="6" y="20"/>
                  <a:pt x="6" y="20"/>
                </a:cubicBezTo>
                <a:cubicBezTo>
                  <a:pt x="5" y="19"/>
                  <a:pt x="5" y="17"/>
                  <a:pt x="6" y="16"/>
                </a:cubicBezTo>
                <a:cubicBezTo>
                  <a:pt x="6" y="16"/>
                  <a:pt x="6" y="16"/>
                  <a:pt x="6" y="16"/>
                </a:cubicBezTo>
                <a:cubicBezTo>
                  <a:pt x="6" y="16"/>
                  <a:pt x="6" y="16"/>
                  <a:pt x="6" y="16"/>
                </a:cubicBezTo>
                <a:cubicBezTo>
                  <a:pt x="16" y="7"/>
                  <a:pt x="16" y="7"/>
                  <a:pt x="16" y="7"/>
                </a:cubicBezTo>
                <a:cubicBezTo>
                  <a:pt x="17" y="5"/>
                  <a:pt x="19" y="5"/>
                  <a:pt x="20" y="7"/>
                </a:cubicBezTo>
                <a:cubicBezTo>
                  <a:pt x="24" y="10"/>
                  <a:pt x="24" y="10"/>
                  <a:pt x="24" y="10"/>
                </a:cubicBezTo>
                <a:cubicBezTo>
                  <a:pt x="25" y="10"/>
                  <a:pt x="27" y="9"/>
                  <a:pt x="29" y="8"/>
                </a:cubicBezTo>
                <a:cubicBezTo>
                  <a:pt x="29" y="3"/>
                  <a:pt x="29" y="3"/>
                  <a:pt x="29" y="3"/>
                </a:cubicBezTo>
                <a:cubicBezTo>
                  <a:pt x="29" y="1"/>
                  <a:pt x="30" y="0"/>
                  <a:pt x="32" y="0"/>
                </a:cubicBezTo>
                <a:cubicBezTo>
                  <a:pt x="32" y="0"/>
                  <a:pt x="32" y="0"/>
                  <a:pt x="32" y="0"/>
                </a:cubicBezTo>
                <a:cubicBezTo>
                  <a:pt x="45" y="0"/>
                  <a:pt x="45" y="0"/>
                  <a:pt x="45" y="0"/>
                </a:cubicBezTo>
                <a:cubicBezTo>
                  <a:pt x="47" y="0"/>
                  <a:pt x="48" y="1"/>
                  <a:pt x="48" y="3"/>
                </a:cubicBezTo>
                <a:cubicBezTo>
                  <a:pt x="48" y="3"/>
                  <a:pt x="48" y="3"/>
                  <a:pt x="48" y="3"/>
                </a:cubicBezTo>
                <a:cubicBezTo>
                  <a:pt x="48" y="8"/>
                  <a:pt x="48" y="8"/>
                  <a:pt x="48" y="8"/>
                </a:cubicBezTo>
                <a:close/>
                <a:moveTo>
                  <a:pt x="48" y="15"/>
                </a:moveTo>
                <a:cubicBezTo>
                  <a:pt x="48" y="15"/>
                  <a:pt x="48" y="15"/>
                  <a:pt x="48" y="15"/>
                </a:cubicBezTo>
                <a:cubicBezTo>
                  <a:pt x="47" y="14"/>
                  <a:pt x="46" y="14"/>
                  <a:pt x="45" y="13"/>
                </a:cubicBezTo>
                <a:cubicBezTo>
                  <a:pt x="43" y="13"/>
                  <a:pt x="42" y="12"/>
                  <a:pt x="42" y="11"/>
                </a:cubicBezTo>
                <a:cubicBezTo>
                  <a:pt x="42" y="6"/>
                  <a:pt x="42" y="6"/>
                  <a:pt x="42" y="6"/>
                </a:cubicBezTo>
                <a:cubicBezTo>
                  <a:pt x="35" y="6"/>
                  <a:pt x="35" y="6"/>
                  <a:pt x="35" y="6"/>
                </a:cubicBezTo>
                <a:cubicBezTo>
                  <a:pt x="35" y="11"/>
                  <a:pt x="35" y="11"/>
                  <a:pt x="35" y="11"/>
                </a:cubicBezTo>
                <a:cubicBezTo>
                  <a:pt x="35" y="12"/>
                  <a:pt x="34" y="13"/>
                  <a:pt x="33" y="13"/>
                </a:cubicBezTo>
                <a:cubicBezTo>
                  <a:pt x="30" y="14"/>
                  <a:pt x="27" y="15"/>
                  <a:pt x="25" y="17"/>
                </a:cubicBezTo>
                <a:cubicBezTo>
                  <a:pt x="25" y="17"/>
                  <a:pt x="25" y="17"/>
                  <a:pt x="25" y="17"/>
                </a:cubicBezTo>
                <a:cubicBezTo>
                  <a:pt x="24" y="17"/>
                  <a:pt x="22" y="17"/>
                  <a:pt x="21" y="16"/>
                </a:cubicBezTo>
                <a:cubicBezTo>
                  <a:pt x="18" y="13"/>
                  <a:pt x="18" y="13"/>
                  <a:pt x="18" y="13"/>
                </a:cubicBezTo>
                <a:cubicBezTo>
                  <a:pt x="13" y="18"/>
                  <a:pt x="13" y="18"/>
                  <a:pt x="13" y="18"/>
                </a:cubicBezTo>
                <a:cubicBezTo>
                  <a:pt x="16" y="21"/>
                  <a:pt x="16" y="21"/>
                  <a:pt x="16" y="21"/>
                </a:cubicBezTo>
                <a:cubicBezTo>
                  <a:pt x="17" y="22"/>
                  <a:pt x="17" y="24"/>
                  <a:pt x="16" y="25"/>
                </a:cubicBezTo>
                <a:cubicBezTo>
                  <a:pt x="16" y="26"/>
                  <a:pt x="15" y="27"/>
                  <a:pt x="14" y="29"/>
                </a:cubicBezTo>
                <a:cubicBezTo>
                  <a:pt x="14" y="30"/>
                  <a:pt x="14" y="31"/>
                  <a:pt x="13" y="33"/>
                </a:cubicBezTo>
                <a:cubicBezTo>
                  <a:pt x="13" y="34"/>
                  <a:pt x="12" y="35"/>
                  <a:pt x="10" y="35"/>
                </a:cubicBezTo>
                <a:cubicBezTo>
                  <a:pt x="6" y="35"/>
                  <a:pt x="6" y="35"/>
                  <a:pt x="6" y="35"/>
                </a:cubicBezTo>
                <a:cubicBezTo>
                  <a:pt x="6" y="42"/>
                  <a:pt x="6" y="42"/>
                  <a:pt x="6" y="42"/>
                </a:cubicBezTo>
                <a:cubicBezTo>
                  <a:pt x="10" y="42"/>
                  <a:pt x="10" y="42"/>
                  <a:pt x="10" y="42"/>
                </a:cubicBezTo>
                <a:cubicBezTo>
                  <a:pt x="12" y="42"/>
                  <a:pt x="13" y="43"/>
                  <a:pt x="13" y="45"/>
                </a:cubicBezTo>
                <a:cubicBezTo>
                  <a:pt x="13" y="46"/>
                  <a:pt x="14" y="47"/>
                  <a:pt x="14" y="49"/>
                </a:cubicBezTo>
                <a:cubicBezTo>
                  <a:pt x="15" y="50"/>
                  <a:pt x="16" y="51"/>
                  <a:pt x="16" y="52"/>
                </a:cubicBezTo>
                <a:cubicBezTo>
                  <a:pt x="17" y="54"/>
                  <a:pt x="17" y="55"/>
                  <a:pt x="16" y="56"/>
                </a:cubicBezTo>
                <a:cubicBezTo>
                  <a:pt x="13" y="59"/>
                  <a:pt x="13" y="59"/>
                  <a:pt x="13" y="59"/>
                </a:cubicBezTo>
                <a:cubicBezTo>
                  <a:pt x="18" y="64"/>
                  <a:pt x="18" y="64"/>
                  <a:pt x="18" y="64"/>
                </a:cubicBezTo>
                <a:cubicBezTo>
                  <a:pt x="21" y="61"/>
                  <a:pt x="21" y="61"/>
                  <a:pt x="21" y="61"/>
                </a:cubicBezTo>
                <a:cubicBezTo>
                  <a:pt x="22" y="60"/>
                  <a:pt x="24" y="60"/>
                  <a:pt x="25" y="61"/>
                </a:cubicBezTo>
                <a:cubicBezTo>
                  <a:pt x="26" y="62"/>
                  <a:pt x="27" y="62"/>
                  <a:pt x="29" y="63"/>
                </a:cubicBezTo>
                <a:cubicBezTo>
                  <a:pt x="30" y="63"/>
                  <a:pt x="31" y="64"/>
                  <a:pt x="32" y="64"/>
                </a:cubicBezTo>
                <a:cubicBezTo>
                  <a:pt x="34" y="64"/>
                  <a:pt x="35" y="66"/>
                  <a:pt x="35" y="67"/>
                </a:cubicBezTo>
                <a:cubicBezTo>
                  <a:pt x="35" y="72"/>
                  <a:pt x="35" y="72"/>
                  <a:pt x="35" y="72"/>
                </a:cubicBezTo>
                <a:cubicBezTo>
                  <a:pt x="42" y="72"/>
                  <a:pt x="42" y="72"/>
                  <a:pt x="42" y="72"/>
                </a:cubicBezTo>
                <a:cubicBezTo>
                  <a:pt x="42" y="67"/>
                  <a:pt x="42" y="67"/>
                  <a:pt x="42" y="67"/>
                </a:cubicBezTo>
                <a:cubicBezTo>
                  <a:pt x="42" y="67"/>
                  <a:pt x="42" y="67"/>
                  <a:pt x="42" y="67"/>
                </a:cubicBezTo>
                <a:cubicBezTo>
                  <a:pt x="42" y="66"/>
                  <a:pt x="43" y="64"/>
                  <a:pt x="44" y="64"/>
                </a:cubicBezTo>
                <a:cubicBezTo>
                  <a:pt x="46" y="64"/>
                  <a:pt x="47" y="63"/>
                  <a:pt x="48" y="63"/>
                </a:cubicBezTo>
                <a:cubicBezTo>
                  <a:pt x="48" y="63"/>
                  <a:pt x="48" y="63"/>
                  <a:pt x="48" y="63"/>
                </a:cubicBezTo>
                <a:cubicBezTo>
                  <a:pt x="50" y="62"/>
                  <a:pt x="51" y="62"/>
                  <a:pt x="52" y="61"/>
                </a:cubicBezTo>
                <a:cubicBezTo>
                  <a:pt x="53" y="60"/>
                  <a:pt x="55" y="60"/>
                  <a:pt x="56" y="61"/>
                </a:cubicBezTo>
                <a:cubicBezTo>
                  <a:pt x="59" y="64"/>
                  <a:pt x="59" y="64"/>
                  <a:pt x="59" y="64"/>
                </a:cubicBezTo>
                <a:cubicBezTo>
                  <a:pt x="64" y="59"/>
                  <a:pt x="64" y="59"/>
                  <a:pt x="64" y="59"/>
                </a:cubicBezTo>
                <a:cubicBezTo>
                  <a:pt x="61" y="56"/>
                  <a:pt x="61" y="56"/>
                  <a:pt x="61" y="56"/>
                </a:cubicBezTo>
                <a:cubicBezTo>
                  <a:pt x="60" y="55"/>
                  <a:pt x="60" y="54"/>
                  <a:pt x="61" y="52"/>
                </a:cubicBezTo>
                <a:cubicBezTo>
                  <a:pt x="61" y="51"/>
                  <a:pt x="62" y="50"/>
                  <a:pt x="63" y="49"/>
                </a:cubicBezTo>
                <a:cubicBezTo>
                  <a:pt x="63" y="47"/>
                  <a:pt x="64" y="46"/>
                  <a:pt x="64" y="45"/>
                </a:cubicBezTo>
                <a:cubicBezTo>
                  <a:pt x="64" y="43"/>
                  <a:pt x="65" y="42"/>
                  <a:pt x="67" y="42"/>
                </a:cubicBezTo>
                <a:cubicBezTo>
                  <a:pt x="71" y="42"/>
                  <a:pt x="71" y="42"/>
                  <a:pt x="71" y="42"/>
                </a:cubicBezTo>
                <a:cubicBezTo>
                  <a:pt x="71" y="35"/>
                  <a:pt x="71" y="35"/>
                  <a:pt x="71" y="35"/>
                </a:cubicBezTo>
                <a:cubicBezTo>
                  <a:pt x="67" y="35"/>
                  <a:pt x="67" y="35"/>
                  <a:pt x="67" y="35"/>
                </a:cubicBezTo>
                <a:cubicBezTo>
                  <a:pt x="65" y="35"/>
                  <a:pt x="64" y="34"/>
                  <a:pt x="64" y="33"/>
                </a:cubicBezTo>
                <a:cubicBezTo>
                  <a:pt x="64" y="31"/>
                  <a:pt x="63" y="30"/>
                  <a:pt x="63" y="29"/>
                </a:cubicBezTo>
                <a:cubicBezTo>
                  <a:pt x="62" y="27"/>
                  <a:pt x="61" y="26"/>
                  <a:pt x="61" y="25"/>
                </a:cubicBezTo>
                <a:cubicBezTo>
                  <a:pt x="60" y="24"/>
                  <a:pt x="60" y="22"/>
                  <a:pt x="61" y="21"/>
                </a:cubicBezTo>
                <a:cubicBezTo>
                  <a:pt x="64" y="18"/>
                  <a:pt x="64" y="18"/>
                  <a:pt x="64" y="18"/>
                </a:cubicBezTo>
                <a:cubicBezTo>
                  <a:pt x="59" y="13"/>
                  <a:pt x="59" y="13"/>
                  <a:pt x="59" y="13"/>
                </a:cubicBezTo>
                <a:cubicBezTo>
                  <a:pt x="56" y="16"/>
                  <a:pt x="56" y="16"/>
                  <a:pt x="56" y="16"/>
                </a:cubicBezTo>
                <a:cubicBezTo>
                  <a:pt x="55" y="17"/>
                  <a:pt x="53" y="17"/>
                  <a:pt x="52" y="17"/>
                </a:cubicBezTo>
                <a:cubicBezTo>
                  <a:pt x="51" y="16"/>
                  <a:pt x="50" y="15"/>
                  <a:pt x="48" y="15"/>
                </a:cubicBezTo>
                <a:close/>
                <a:moveTo>
                  <a:pt x="39" y="24"/>
                </a:moveTo>
                <a:cubicBezTo>
                  <a:pt x="39" y="24"/>
                  <a:pt x="39" y="24"/>
                  <a:pt x="39" y="24"/>
                </a:cubicBezTo>
                <a:cubicBezTo>
                  <a:pt x="30" y="24"/>
                  <a:pt x="24" y="31"/>
                  <a:pt x="24" y="39"/>
                </a:cubicBezTo>
                <a:cubicBezTo>
                  <a:pt x="24" y="47"/>
                  <a:pt x="30" y="54"/>
                  <a:pt x="39" y="54"/>
                </a:cubicBezTo>
                <a:cubicBezTo>
                  <a:pt x="47" y="54"/>
                  <a:pt x="53" y="47"/>
                  <a:pt x="53" y="39"/>
                </a:cubicBezTo>
                <a:cubicBezTo>
                  <a:pt x="53" y="31"/>
                  <a:pt x="47" y="24"/>
                  <a:pt x="39" y="24"/>
                </a:cubicBezTo>
                <a:close/>
              </a:path>
            </a:pathLst>
          </a:custGeom>
          <a:solidFill>
            <a:schemeClr val="accent1"/>
          </a:solidFill>
          <a:ln>
            <a:solidFill>
              <a:srgbClr val="5B9BD5"/>
            </a:solidFill>
          </a:ln>
        </p:spPr>
        <p:txBody>
          <a:bodyPr/>
          <a:lstStyle/>
          <a:p>
            <a:endParaRPr lang="zh-CN" altLang="en-US" sz="2400">
              <a:latin typeface="思源黑体 CN Medium" panose="020B0600000000000000" pitchFamily="34" charset="-122"/>
              <a:ea typeface="思源黑体 CN Medium" panose="020B0600000000000000" pitchFamily="34" charset="-122"/>
            </a:endParaRPr>
          </a:p>
        </p:txBody>
      </p:sp>
      <p:sp>
        <p:nvSpPr>
          <p:cNvPr id="16" name="Rectangle 61"/>
          <p:cNvSpPr/>
          <p:nvPr/>
        </p:nvSpPr>
        <p:spPr>
          <a:xfrm>
            <a:off x="1653295" y="1162942"/>
            <a:ext cx="898940" cy="1969642"/>
          </a:xfrm>
          <a:prstGeom prst="rect">
            <a:avLst/>
          </a:prstGeom>
        </p:spPr>
        <p:txBody>
          <a:bodyPr wrap="square" lIns="0" tIns="0" rIns="0" bIns="0">
            <a:spAutoFit/>
          </a:bodyPr>
          <a:lstStyle/>
          <a:p>
            <a:r>
              <a:rPr lang="en-US" sz="12800" dirty="0">
                <a:solidFill>
                  <a:srgbClr val="5B9BD5"/>
                </a:solidFill>
                <a:latin typeface="思源黑体 CN Medium" panose="020B0600000000000000" pitchFamily="34" charset="-122"/>
                <a:ea typeface="思源黑体 CN Medium" panose="020B0600000000000000" pitchFamily="34" charset="-122"/>
                <a:cs typeface="Open Sans" pitchFamily="34" charset="0"/>
                <a:sym typeface="Arial" panose="020B0604020202020204" pitchFamily="34" charset="0"/>
              </a:rPr>
              <a:t>“</a:t>
            </a:r>
            <a:endParaRPr lang="en-US" sz="12800" dirty="0">
              <a:solidFill>
                <a:srgbClr val="5B9BD5"/>
              </a:solidFill>
              <a:latin typeface="思源黑体 CN Medium" panose="020B0600000000000000" pitchFamily="34" charset="-122"/>
              <a:ea typeface="思源黑体 CN Medium" panose="020B0600000000000000" pitchFamily="34" charset="-122"/>
              <a:cs typeface="Open Sans Light" pitchFamily="34" charset="0"/>
              <a:sym typeface="Arial" panose="020B0604020202020204" pitchFamily="34" charset="0"/>
            </a:endParaRPr>
          </a:p>
        </p:txBody>
      </p:sp>
      <p:sp>
        <p:nvSpPr>
          <p:cNvPr id="18" name="文本框 12"/>
          <p:cNvSpPr txBox="1"/>
          <p:nvPr/>
        </p:nvSpPr>
        <p:spPr>
          <a:xfrm>
            <a:off x="2375327" y="1997521"/>
            <a:ext cx="6523990" cy="2861310"/>
          </a:xfrm>
          <a:prstGeom prst="rect">
            <a:avLst/>
          </a:prstGeom>
          <a:noFill/>
        </p:spPr>
        <p:txBody>
          <a:bodyPr wrap="square" rtlCol="0">
            <a:spAutoFit/>
          </a:bodyPr>
          <a:lstStyle/>
          <a:p>
            <a:r>
              <a:rPr lang="zh-CN" altLang="en-US" sz="2000" dirty="0"/>
              <a:t>本文介绍了“</a:t>
            </a:r>
            <a:r>
              <a:rPr lang="zh-CN" altLang="en-US" sz="2000" dirty="0" smtClean="0">
                <a:sym typeface="+mn-ea"/>
              </a:rPr>
              <a:t> </a:t>
            </a:r>
            <a:r>
              <a:rPr lang="en-US" altLang="zh-CN" sz="2000" dirty="0">
                <a:sym typeface="+mn-ea"/>
              </a:rPr>
              <a:t>Design Pattern Smell</a:t>
            </a:r>
            <a:r>
              <a:rPr lang="zh-CN" altLang="en-US" sz="2000" dirty="0"/>
              <a:t>”，这是一种用于检测设计模式</a:t>
            </a:r>
            <a:r>
              <a:rPr lang="zh-CN" altLang="en-US" sz="2000" dirty="0" smtClean="0"/>
              <a:t>与代码异味之间</a:t>
            </a:r>
            <a:r>
              <a:rPr lang="zh-CN" altLang="en-US" sz="2000" dirty="0"/>
              <a:t>同时</a:t>
            </a:r>
            <a:r>
              <a:rPr lang="zh-CN" altLang="en-US" sz="2000" dirty="0" smtClean="0"/>
              <a:t>发生</a:t>
            </a:r>
            <a:r>
              <a:rPr lang="zh-CN" altLang="en-US" sz="2000" dirty="0"/>
              <a:t>的工具。该工具接收带有设计模式实例的 </a:t>
            </a:r>
            <a:r>
              <a:rPr lang="en-US" altLang="zh-CN" sz="2000" dirty="0"/>
              <a:t>XML </a:t>
            </a:r>
            <a:r>
              <a:rPr lang="zh-CN" altLang="en-US" sz="2000" dirty="0"/>
              <a:t>文件和</a:t>
            </a:r>
            <a:r>
              <a:rPr lang="zh-CN" altLang="en-US" sz="2000" dirty="0" smtClean="0"/>
              <a:t>带有信息块代码</a:t>
            </a:r>
            <a:r>
              <a:rPr lang="zh-CN" altLang="en-US" sz="2000" dirty="0"/>
              <a:t>的 </a:t>
            </a:r>
            <a:r>
              <a:rPr lang="en-US" altLang="zh-CN" sz="2000" dirty="0"/>
              <a:t>CSV </a:t>
            </a:r>
            <a:r>
              <a:rPr lang="zh-CN" altLang="en-US" sz="2000" dirty="0" smtClean="0"/>
              <a:t>文件作为</a:t>
            </a:r>
            <a:r>
              <a:rPr lang="zh-CN" altLang="en-US" sz="2000" dirty="0"/>
              <a:t>输入，</a:t>
            </a:r>
            <a:r>
              <a:rPr lang="zh-CN" altLang="en-US" sz="2000" dirty="0" smtClean="0"/>
              <a:t>这些代码具有异味。 </a:t>
            </a:r>
            <a:r>
              <a:rPr lang="en-US" altLang="zh-CN" sz="2000" dirty="0"/>
              <a:t>Design Pattern Smell </a:t>
            </a:r>
            <a:r>
              <a:rPr lang="zh-CN" altLang="en-US" sz="2000" dirty="0"/>
              <a:t>提供了一个</a:t>
            </a:r>
            <a:r>
              <a:rPr lang="zh-CN" altLang="en-US" sz="2000" dirty="0" smtClean="0"/>
              <a:t>简单</a:t>
            </a:r>
            <a:r>
              <a:rPr lang="zh-CN" altLang="en-US" sz="2000" dirty="0"/>
              <a:t>直观的界面来选择输入文件，并提供了同时</a:t>
            </a:r>
            <a:r>
              <a:rPr lang="zh-CN" altLang="en-US" sz="2000" dirty="0" smtClean="0"/>
              <a:t>出现信息块检测</a:t>
            </a:r>
            <a:r>
              <a:rPr lang="zh-CN" altLang="en-US" sz="2000" dirty="0"/>
              <a:t>的敏捷性。此外</a:t>
            </a:r>
            <a:r>
              <a:rPr lang="zh-CN" altLang="en-US" sz="2000" dirty="0" smtClean="0"/>
              <a:t>，</a:t>
            </a:r>
            <a:r>
              <a:rPr lang="en-US" altLang="zh-CN" sz="2000" dirty="0" smtClean="0"/>
              <a:t>Design </a:t>
            </a:r>
            <a:r>
              <a:rPr lang="en-US" altLang="zh-CN" sz="2000" dirty="0"/>
              <a:t>Pattern Smell </a:t>
            </a:r>
            <a:r>
              <a:rPr lang="zh-CN" altLang="en-US" sz="2000" dirty="0"/>
              <a:t>允许用户对收集到的数据应用关联规则，以识别共现的</a:t>
            </a:r>
            <a:r>
              <a:rPr lang="zh-CN" altLang="en-US" sz="2000" dirty="0" smtClean="0"/>
              <a:t>强度</a:t>
            </a:r>
            <a:r>
              <a:rPr lang="zh-CN" altLang="en-US" sz="2000" dirty="0"/>
              <a:t>并导出报告。</a:t>
            </a:r>
            <a:r>
              <a:rPr lang="zh-CN" altLang="en-US" sz="2000" dirty="0"/>
              <a:t> </a:t>
            </a:r>
            <a:br>
              <a:rPr lang="zh-CN" altLang="en-US" sz="2000" dirty="0"/>
            </a:b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fade">
                                      <p:cBhvr>
                                        <p:cTn id="12"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多边形 5"/>
          <p:cNvSpPr/>
          <p:nvPr/>
        </p:nvSpPr>
        <p:spPr>
          <a:xfrm>
            <a:off x="14515" y="0"/>
            <a:ext cx="5040128" cy="3175964"/>
          </a:xfrm>
          <a:custGeom>
            <a:avLst/>
            <a:gdLst>
              <a:gd name="connsiteX0" fmla="*/ 0 w 4499428"/>
              <a:gd name="connsiteY0" fmla="*/ 0 h 2728840"/>
              <a:gd name="connsiteX1" fmla="*/ 4499428 w 4499428"/>
              <a:gd name="connsiteY1" fmla="*/ 0 h 2728840"/>
              <a:gd name="connsiteX2" fmla="*/ 4493245 w 4499428"/>
              <a:gd name="connsiteY2" fmla="*/ 14514 h 2728840"/>
              <a:gd name="connsiteX3" fmla="*/ 4169274 w 4499428"/>
              <a:gd name="connsiteY3" fmla="*/ 14514 h 2728840"/>
              <a:gd name="connsiteX4" fmla="*/ 2940004 w 4499428"/>
              <a:gd name="connsiteY4" fmla="*/ 2442824 h 2728840"/>
              <a:gd name="connsiteX5" fmla="*/ 2545690 w 4499428"/>
              <a:gd name="connsiteY5" fmla="*/ 1975924 h 2728840"/>
              <a:gd name="connsiteX6" fmla="*/ 14514 w 4499428"/>
              <a:gd name="connsiteY6" fmla="*/ 1975924 h 2728840"/>
              <a:gd name="connsiteX7" fmla="*/ 14514 w 4499428"/>
              <a:gd name="connsiteY7" fmla="*/ 2728840 h 2728840"/>
              <a:gd name="connsiteX8" fmla="*/ 0 w 4499428"/>
              <a:gd name="connsiteY8" fmla="*/ 2728685 h 2728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99428" h="2728840">
                <a:moveTo>
                  <a:pt x="0" y="0"/>
                </a:moveTo>
                <a:lnTo>
                  <a:pt x="4499428" y="0"/>
                </a:lnTo>
                <a:lnTo>
                  <a:pt x="4493245" y="14514"/>
                </a:lnTo>
                <a:lnTo>
                  <a:pt x="4169274" y="14514"/>
                </a:lnTo>
                <a:lnTo>
                  <a:pt x="2940004" y="2442824"/>
                </a:lnTo>
                <a:lnTo>
                  <a:pt x="2545690" y="1975924"/>
                </a:lnTo>
                <a:lnTo>
                  <a:pt x="14514" y="1975924"/>
                </a:lnTo>
                <a:lnTo>
                  <a:pt x="14514" y="2728840"/>
                </a:lnTo>
                <a:lnTo>
                  <a:pt x="0" y="2728685"/>
                </a:lnTo>
                <a:close/>
              </a:path>
            </a:pathLst>
          </a:cu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endParaRPr>
          </a:p>
        </p:txBody>
      </p:sp>
      <p:sp>
        <p:nvSpPr>
          <p:cNvPr id="7" name="Freeform 5"/>
          <p:cNvSpPr/>
          <p:nvPr/>
        </p:nvSpPr>
        <p:spPr bwMode="auto">
          <a:xfrm>
            <a:off x="801094" y="1975924"/>
            <a:ext cx="2758075" cy="2142929"/>
          </a:xfrm>
          <a:custGeom>
            <a:avLst/>
            <a:gdLst>
              <a:gd name="T0" fmla="*/ 346 w 547"/>
              <a:gd name="T1" fmla="*/ 0 h 425"/>
              <a:gd name="T2" fmla="*/ 547 w 547"/>
              <a:gd name="T3" fmla="*/ 238 h 425"/>
              <a:gd name="T4" fmla="*/ 0 w 547"/>
              <a:gd name="T5" fmla="*/ 425 h 425"/>
              <a:gd name="T6" fmla="*/ 346 w 547"/>
              <a:gd name="T7" fmla="*/ 0 h 425"/>
            </a:gdLst>
            <a:ahLst/>
            <a:cxnLst>
              <a:cxn ang="0">
                <a:pos x="T0" y="T1"/>
              </a:cxn>
              <a:cxn ang="0">
                <a:pos x="T2" y="T3"/>
              </a:cxn>
              <a:cxn ang="0">
                <a:pos x="T4" y="T5"/>
              </a:cxn>
              <a:cxn ang="0">
                <a:pos x="T6" y="T7"/>
              </a:cxn>
            </a:cxnLst>
            <a:rect l="0" t="0" r="r" b="b"/>
            <a:pathLst>
              <a:path w="547" h="425">
                <a:moveTo>
                  <a:pt x="346" y="0"/>
                </a:moveTo>
                <a:lnTo>
                  <a:pt x="547" y="238"/>
                </a:lnTo>
                <a:lnTo>
                  <a:pt x="0" y="425"/>
                </a:lnTo>
                <a:lnTo>
                  <a:pt x="346" y="0"/>
                </a:lnTo>
                <a:close/>
              </a:path>
            </a:pathLst>
          </a:custGeom>
          <a:solidFill>
            <a:srgbClr val="4B91D1"/>
          </a:solidFill>
          <a:ln>
            <a:noFill/>
          </a:ln>
          <a:effectLst>
            <a:outerShdw blurRad="50800" dist="38100" dir="18900000" algn="bl" rotWithShape="0">
              <a:prstClr val="black">
                <a:alpha val="40000"/>
              </a:prstClr>
            </a:outerShdw>
          </a:effectLst>
        </p:spPr>
        <p:txBody>
          <a:bodyPr vert="horz" wrap="square" lIns="91440" tIns="45720" rIns="91440" bIns="45720" numCol="1" anchor="t" anchorCtr="0" compatLnSpc="1"/>
          <a:lstStyle/>
          <a:p>
            <a:endParaRPr lang="zh-CN" altLang="en-US">
              <a:latin typeface="思源黑体 CN Medium" panose="020B0600000000000000" pitchFamily="34" charset="-122"/>
              <a:ea typeface="思源黑体 CN Medium" panose="020B0600000000000000" pitchFamily="34" charset="-122"/>
            </a:endParaRPr>
          </a:p>
        </p:txBody>
      </p:sp>
      <p:sp>
        <p:nvSpPr>
          <p:cNvPr id="8" name="Freeform 6"/>
          <p:cNvSpPr/>
          <p:nvPr/>
        </p:nvSpPr>
        <p:spPr bwMode="auto">
          <a:xfrm>
            <a:off x="14514" y="1975924"/>
            <a:ext cx="2531176" cy="4119464"/>
          </a:xfrm>
          <a:custGeom>
            <a:avLst/>
            <a:gdLst>
              <a:gd name="T0" fmla="*/ 502 w 502"/>
              <a:gd name="T1" fmla="*/ 0 h 817"/>
              <a:gd name="T2" fmla="*/ 0 w 502"/>
              <a:gd name="T3" fmla="*/ 0 h 817"/>
              <a:gd name="T4" fmla="*/ 0 w 502"/>
              <a:gd name="T5" fmla="*/ 817 h 817"/>
              <a:gd name="T6" fmla="*/ 502 w 502"/>
              <a:gd name="T7" fmla="*/ 0 h 817"/>
            </a:gdLst>
            <a:ahLst/>
            <a:cxnLst>
              <a:cxn ang="0">
                <a:pos x="T0" y="T1"/>
              </a:cxn>
              <a:cxn ang="0">
                <a:pos x="T2" y="T3"/>
              </a:cxn>
              <a:cxn ang="0">
                <a:pos x="T4" y="T5"/>
              </a:cxn>
              <a:cxn ang="0">
                <a:pos x="T6" y="T7"/>
              </a:cxn>
            </a:cxnLst>
            <a:rect l="0" t="0" r="r" b="b"/>
            <a:pathLst>
              <a:path w="502" h="817">
                <a:moveTo>
                  <a:pt x="502" y="0"/>
                </a:moveTo>
                <a:lnTo>
                  <a:pt x="0" y="0"/>
                </a:lnTo>
                <a:lnTo>
                  <a:pt x="0" y="817"/>
                </a:lnTo>
                <a:lnTo>
                  <a:pt x="502" y="0"/>
                </a:lnTo>
                <a:close/>
              </a:path>
            </a:pathLst>
          </a:custGeom>
          <a:solidFill>
            <a:srgbClr val="5B9BD5"/>
          </a:solidFill>
          <a:ln>
            <a:noFill/>
          </a:ln>
          <a:effectLst>
            <a:outerShdw blurRad="50800" dist="38100" dir="18900000" algn="bl" rotWithShape="0">
              <a:prstClr val="black">
                <a:alpha val="40000"/>
              </a:prstClr>
            </a:outerShdw>
          </a:effectLst>
        </p:spPr>
        <p:txBody>
          <a:bodyPr vert="horz" wrap="square" lIns="91440" tIns="45720" rIns="91440" bIns="45720" numCol="1" anchor="t" anchorCtr="0" compatLnSpc="1"/>
          <a:lstStyle/>
          <a:p>
            <a:endParaRPr lang="zh-CN" altLang="en-US">
              <a:latin typeface="思源黑体 CN Medium" panose="020B0600000000000000" pitchFamily="34" charset="-122"/>
              <a:ea typeface="思源黑体 CN Medium" panose="020B0600000000000000" pitchFamily="34" charset="-122"/>
            </a:endParaRPr>
          </a:p>
        </p:txBody>
      </p:sp>
      <p:sp>
        <p:nvSpPr>
          <p:cNvPr id="9" name="Freeform 7"/>
          <p:cNvSpPr/>
          <p:nvPr/>
        </p:nvSpPr>
        <p:spPr bwMode="auto">
          <a:xfrm>
            <a:off x="2938980" y="1988"/>
            <a:ext cx="2163098" cy="3161450"/>
          </a:xfrm>
          <a:custGeom>
            <a:avLst/>
            <a:gdLst>
              <a:gd name="T0" fmla="*/ 0 w 429"/>
              <a:gd name="T1" fmla="*/ 482 h 627"/>
              <a:gd name="T2" fmla="*/ 244 w 429"/>
              <a:gd name="T3" fmla="*/ 0 h 627"/>
              <a:gd name="T4" fmla="*/ 429 w 429"/>
              <a:gd name="T5" fmla="*/ 0 h 627"/>
              <a:gd name="T6" fmla="*/ 123 w 429"/>
              <a:gd name="T7" fmla="*/ 627 h 627"/>
              <a:gd name="T8" fmla="*/ 0 w 429"/>
              <a:gd name="T9" fmla="*/ 482 h 627"/>
            </a:gdLst>
            <a:ahLst/>
            <a:cxnLst>
              <a:cxn ang="0">
                <a:pos x="T0" y="T1"/>
              </a:cxn>
              <a:cxn ang="0">
                <a:pos x="T2" y="T3"/>
              </a:cxn>
              <a:cxn ang="0">
                <a:pos x="T4" y="T5"/>
              </a:cxn>
              <a:cxn ang="0">
                <a:pos x="T6" y="T7"/>
              </a:cxn>
              <a:cxn ang="0">
                <a:pos x="T8" y="T9"/>
              </a:cxn>
            </a:cxnLst>
            <a:rect l="0" t="0" r="r" b="b"/>
            <a:pathLst>
              <a:path w="429" h="627">
                <a:moveTo>
                  <a:pt x="0" y="482"/>
                </a:moveTo>
                <a:lnTo>
                  <a:pt x="244" y="0"/>
                </a:lnTo>
                <a:lnTo>
                  <a:pt x="429" y="0"/>
                </a:lnTo>
                <a:lnTo>
                  <a:pt x="123" y="627"/>
                </a:lnTo>
                <a:lnTo>
                  <a:pt x="0" y="482"/>
                </a:lnTo>
                <a:close/>
              </a:path>
            </a:pathLst>
          </a:custGeom>
          <a:solidFill>
            <a:srgbClr val="5B9BD5"/>
          </a:solidFill>
          <a:ln>
            <a:noFill/>
          </a:ln>
          <a:effectLst>
            <a:outerShdw blurRad="50800" dist="38100" dir="13500000" algn="br" rotWithShape="0">
              <a:prstClr val="black">
                <a:alpha val="40000"/>
              </a:prstClr>
            </a:outerShdw>
          </a:effectLst>
        </p:spPr>
        <p:txBody>
          <a:bodyPr vert="horz" wrap="square" lIns="91440" tIns="45720" rIns="91440" bIns="45720" numCol="1" anchor="t" anchorCtr="0" compatLnSpc="1"/>
          <a:lstStyle/>
          <a:p>
            <a:endParaRPr lang="zh-CN" altLang="en-US">
              <a:latin typeface="思源黑体 CN Medium" panose="020B0600000000000000" pitchFamily="34" charset="-122"/>
              <a:ea typeface="思源黑体 CN Medium" panose="020B0600000000000000" pitchFamily="34" charset="-122"/>
            </a:endParaRPr>
          </a:p>
        </p:txBody>
      </p:sp>
      <p:sp>
        <p:nvSpPr>
          <p:cNvPr id="10" name="TextBox 54"/>
          <p:cNvSpPr txBox="1"/>
          <p:nvPr/>
        </p:nvSpPr>
        <p:spPr>
          <a:xfrm>
            <a:off x="1389409" y="4521837"/>
            <a:ext cx="2169760" cy="1231074"/>
          </a:xfrm>
          <a:prstGeom prst="rect">
            <a:avLst/>
          </a:prstGeom>
          <a:noFill/>
        </p:spPr>
        <p:txBody>
          <a:bodyPr wrap="none" lIns="121888" tIns="60944" rIns="121888" bIns="60944" rtlCol="0">
            <a:spAutoFit/>
          </a:bodyPr>
          <a:lstStyle/>
          <a:p>
            <a:pPr algn="ctr" defTabSz="914400">
              <a:defRPr/>
            </a:pPr>
            <a:r>
              <a:rPr lang="zh-CN" altLang="en-US" sz="7200" spc="300" dirty="0" smtClean="0">
                <a:solidFill>
                  <a:srgbClr val="5B9BD5"/>
                </a:solidFill>
                <a:latin typeface="思源黑体 CN Medium" panose="020B0600000000000000" pitchFamily="34" charset="-122"/>
                <a:ea typeface="思源黑体 CN Medium" panose="020B0600000000000000" pitchFamily="34" charset="-122"/>
              </a:rPr>
              <a:t>目录</a:t>
            </a:r>
            <a:endParaRPr lang="zh-CN" altLang="en-US" sz="7200" spc="300" dirty="0">
              <a:solidFill>
                <a:srgbClr val="5B9BD5"/>
              </a:solidFill>
              <a:latin typeface="思源黑体 CN Medium" panose="020B0600000000000000" pitchFamily="34" charset="-122"/>
              <a:ea typeface="思源黑体 CN Medium" panose="020B0600000000000000" pitchFamily="34" charset="-122"/>
            </a:endParaRPr>
          </a:p>
        </p:txBody>
      </p:sp>
      <p:sp>
        <p:nvSpPr>
          <p:cNvPr id="11" name="TextBox 55"/>
          <p:cNvSpPr txBox="1"/>
          <p:nvPr/>
        </p:nvSpPr>
        <p:spPr>
          <a:xfrm>
            <a:off x="571107" y="5590267"/>
            <a:ext cx="3806363" cy="800187"/>
          </a:xfrm>
          <a:prstGeom prst="rect">
            <a:avLst/>
          </a:prstGeom>
          <a:noFill/>
        </p:spPr>
        <p:txBody>
          <a:bodyPr wrap="none" lIns="121888" tIns="60944" rIns="121888" bIns="60944" rtlCol="0">
            <a:spAutoFit/>
          </a:bodyPr>
          <a:lstStyle/>
          <a:p>
            <a:pPr algn="ctr" defTabSz="914400">
              <a:defRPr/>
            </a:pPr>
            <a:r>
              <a:rPr lang="en-US" altLang="zh-CN" sz="4400" spc="600" dirty="0" smtClean="0">
                <a:solidFill>
                  <a:srgbClr val="5B9BD5"/>
                </a:solidFill>
                <a:latin typeface="思源黑体 CN Medium" panose="020B0600000000000000" pitchFamily="34" charset="-122"/>
                <a:ea typeface="思源黑体 CN Medium" panose="020B0600000000000000" pitchFamily="34" charset="-122"/>
              </a:rPr>
              <a:t>CONTENTS</a:t>
            </a:r>
            <a:endParaRPr lang="zh-CN" altLang="en-US" sz="4400" spc="600" dirty="0">
              <a:solidFill>
                <a:srgbClr val="5B9BD5"/>
              </a:solidFill>
              <a:latin typeface="思源黑体 CN Medium" panose="020B0600000000000000" pitchFamily="34" charset="-122"/>
              <a:ea typeface="思源黑体 CN Medium" panose="020B0600000000000000" pitchFamily="34" charset="-122"/>
            </a:endParaRPr>
          </a:p>
        </p:txBody>
      </p:sp>
      <p:grpSp>
        <p:nvGrpSpPr>
          <p:cNvPr id="56" name="组合 55"/>
          <p:cNvGrpSpPr/>
          <p:nvPr/>
        </p:nvGrpSpPr>
        <p:grpSpPr>
          <a:xfrm>
            <a:off x="6134871" y="1603933"/>
            <a:ext cx="1851504" cy="689276"/>
            <a:chOff x="5401703" y="751541"/>
            <a:chExt cx="1851504" cy="689276"/>
          </a:xfrm>
        </p:grpSpPr>
        <p:sp>
          <p:nvSpPr>
            <p:cNvPr id="60" name="文本框 59"/>
            <p:cNvSpPr txBox="1"/>
            <p:nvPr/>
          </p:nvSpPr>
          <p:spPr>
            <a:xfrm>
              <a:off x="6401692" y="751541"/>
              <a:ext cx="851515" cy="490071"/>
            </a:xfrm>
            <a:prstGeom prst="rect">
              <a:avLst/>
            </a:prstGeom>
            <a:noFill/>
          </p:spPr>
          <p:txBody>
            <a:bodyPr wrap="none" rtlCol="0">
              <a:spAutoFit/>
            </a:bodyPr>
            <a:lstStyle>
              <a:defPPr>
                <a:defRPr lang="zh-CN"/>
              </a:defPPr>
              <a:lvl1pPr algn="ctr">
                <a:lnSpc>
                  <a:spcPct val="150000"/>
                </a:lnSpc>
                <a:defRPr sz="2400">
                  <a:solidFill>
                    <a:schemeClr val="bg1"/>
                  </a:solidFill>
                  <a:latin typeface="微软雅黑" panose="020B0503020204020204" pitchFamily="34" charset="-122"/>
                  <a:ea typeface="微软雅黑" panose="020B0503020204020204" pitchFamily="34" charset="-122"/>
                </a:defRPr>
              </a:lvl1pPr>
            </a:lstStyle>
            <a:p>
              <a:pPr algn="l"/>
              <a:r>
                <a:rPr lang="zh-CN" altLang="en-US" sz="2000" spc="600" dirty="0" smtClean="0">
                  <a:solidFill>
                    <a:srgbClr val="5B9BD5"/>
                  </a:solidFill>
                  <a:latin typeface="思源黑体 CN Medium" panose="020B0600000000000000" pitchFamily="34" charset="-122"/>
                  <a:ea typeface="思源黑体 CN Medium" panose="020B0600000000000000" pitchFamily="34" charset="-122"/>
                </a:rPr>
                <a:t>摘要</a:t>
              </a:r>
              <a:endParaRPr lang="zh-CN" altLang="en-US" sz="2000" spc="600" dirty="0">
                <a:solidFill>
                  <a:srgbClr val="5B9BD5"/>
                </a:solidFill>
                <a:latin typeface="思源黑体 CN Medium" panose="020B0600000000000000" pitchFamily="34" charset="-122"/>
                <a:ea typeface="思源黑体 CN Medium" panose="020B0600000000000000" pitchFamily="34" charset="-122"/>
              </a:endParaRPr>
            </a:p>
          </p:txBody>
        </p:sp>
        <p:sp>
          <p:nvSpPr>
            <p:cNvPr id="58" name="矩形: 圆角 1"/>
            <p:cNvSpPr/>
            <p:nvPr/>
          </p:nvSpPr>
          <p:spPr>
            <a:xfrm>
              <a:off x="5401703" y="947331"/>
              <a:ext cx="870857" cy="493486"/>
            </a:xfrm>
            <a:prstGeom prst="roundRect">
              <a:avLst/>
            </a:prstGeom>
            <a:solidFill>
              <a:srgbClr val="5B9BD5"/>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3200" b="1">
                <a:solidFill>
                  <a:srgbClr val="E2BA26"/>
                </a:solidFill>
                <a:latin typeface="思源黑体 CN Medium" panose="020B0600000000000000" pitchFamily="34" charset="-122"/>
                <a:ea typeface="思源黑体 CN Medium" panose="020B0600000000000000" pitchFamily="34" charset="-122"/>
              </a:endParaRPr>
            </a:p>
          </p:txBody>
        </p:sp>
        <p:sp>
          <p:nvSpPr>
            <p:cNvPr id="59" name="文本框 58"/>
            <p:cNvSpPr txBox="1"/>
            <p:nvPr/>
          </p:nvSpPr>
          <p:spPr>
            <a:xfrm>
              <a:off x="5578029" y="961610"/>
              <a:ext cx="534121" cy="461665"/>
            </a:xfrm>
            <a:prstGeom prst="rect">
              <a:avLst/>
            </a:prstGeom>
            <a:noFill/>
          </p:spPr>
          <p:txBody>
            <a:bodyPr wrap="none" rtlCol="0">
              <a:spAutoFit/>
            </a:bodyPr>
            <a:lstStyle/>
            <a:p>
              <a:r>
                <a:rPr lang="en-US" altLang="zh-CN" sz="2400" dirty="0">
                  <a:solidFill>
                    <a:schemeClr val="bg1"/>
                  </a:solidFill>
                  <a:latin typeface="思源黑体 CN Medium" panose="020B0600000000000000" pitchFamily="34" charset="-122"/>
                  <a:ea typeface="思源黑体 CN Medium" panose="020B0600000000000000" pitchFamily="34" charset="-122"/>
                </a:rPr>
                <a:t>01</a:t>
              </a:r>
              <a:endParaRPr lang="zh-CN" altLang="en-US" sz="2400" dirty="0">
                <a:solidFill>
                  <a:schemeClr val="bg1"/>
                </a:solidFill>
                <a:latin typeface="思源黑体 CN Medium" panose="020B0600000000000000" pitchFamily="34" charset="-122"/>
                <a:ea typeface="思源黑体 CN Medium" panose="020B0600000000000000" pitchFamily="34" charset="-122"/>
              </a:endParaRPr>
            </a:p>
          </p:txBody>
        </p:sp>
      </p:grpSp>
      <p:grpSp>
        <p:nvGrpSpPr>
          <p:cNvPr id="62" name="组合 61"/>
          <p:cNvGrpSpPr/>
          <p:nvPr/>
        </p:nvGrpSpPr>
        <p:grpSpPr>
          <a:xfrm>
            <a:off x="6134871" y="2674114"/>
            <a:ext cx="2518353" cy="689276"/>
            <a:chOff x="5401703" y="751541"/>
            <a:chExt cx="2518353" cy="689276"/>
          </a:xfrm>
        </p:grpSpPr>
        <p:sp>
          <p:nvSpPr>
            <p:cNvPr id="66" name="文本框 65"/>
            <p:cNvSpPr txBox="1"/>
            <p:nvPr/>
          </p:nvSpPr>
          <p:spPr>
            <a:xfrm>
              <a:off x="6401692" y="751541"/>
              <a:ext cx="1518364" cy="553998"/>
            </a:xfrm>
            <a:prstGeom prst="rect">
              <a:avLst/>
            </a:prstGeom>
            <a:noFill/>
          </p:spPr>
          <p:txBody>
            <a:bodyPr wrap="none" rtlCol="0">
              <a:spAutoFit/>
            </a:bodyPr>
            <a:lstStyle>
              <a:defPPr>
                <a:defRPr lang="zh-CN"/>
              </a:defPPr>
              <a:lvl1pPr algn="ctr">
                <a:lnSpc>
                  <a:spcPct val="150000"/>
                </a:lnSpc>
                <a:defRPr sz="2400">
                  <a:solidFill>
                    <a:schemeClr val="bg1"/>
                  </a:solidFill>
                  <a:latin typeface="微软雅黑" panose="020B0503020204020204" pitchFamily="34" charset="-122"/>
                  <a:ea typeface="微软雅黑" panose="020B0503020204020204" pitchFamily="34" charset="-122"/>
                </a:defRPr>
              </a:lvl1pPr>
            </a:lstStyle>
            <a:p>
              <a:pPr algn="l"/>
              <a:r>
                <a:rPr lang="zh-CN" altLang="en-US" sz="2000" spc="600" dirty="0" smtClean="0">
                  <a:solidFill>
                    <a:srgbClr val="5B9BD5"/>
                  </a:solidFill>
                  <a:latin typeface="思源黑体 CN Medium" panose="020B0600000000000000" pitchFamily="34" charset="-122"/>
                  <a:ea typeface="思源黑体 CN Medium" panose="020B0600000000000000" pitchFamily="34" charset="-122"/>
                </a:rPr>
                <a:t>工具简介</a:t>
              </a:r>
              <a:endParaRPr lang="zh-CN" altLang="en-US" sz="2000" spc="600" dirty="0">
                <a:solidFill>
                  <a:srgbClr val="5B9BD5"/>
                </a:solidFill>
                <a:latin typeface="思源黑体 CN Medium" panose="020B0600000000000000" pitchFamily="34" charset="-122"/>
                <a:ea typeface="思源黑体 CN Medium" panose="020B0600000000000000" pitchFamily="34" charset="-122"/>
              </a:endParaRPr>
            </a:p>
          </p:txBody>
        </p:sp>
        <p:sp>
          <p:nvSpPr>
            <p:cNvPr id="64" name="矩形: 圆角 1"/>
            <p:cNvSpPr/>
            <p:nvPr/>
          </p:nvSpPr>
          <p:spPr>
            <a:xfrm>
              <a:off x="5401703" y="947331"/>
              <a:ext cx="870857" cy="493486"/>
            </a:xfrm>
            <a:prstGeom prst="roundRect">
              <a:avLst/>
            </a:prstGeom>
            <a:solidFill>
              <a:srgbClr val="5B9BD5"/>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3200" b="1">
                <a:solidFill>
                  <a:srgbClr val="E2BA26"/>
                </a:solidFill>
                <a:latin typeface="思源黑体 CN Medium" panose="020B0600000000000000" pitchFamily="34" charset="-122"/>
                <a:ea typeface="思源黑体 CN Medium" panose="020B0600000000000000" pitchFamily="34" charset="-122"/>
              </a:endParaRPr>
            </a:p>
          </p:txBody>
        </p:sp>
        <p:sp>
          <p:nvSpPr>
            <p:cNvPr id="65" name="文本框 64"/>
            <p:cNvSpPr txBox="1"/>
            <p:nvPr/>
          </p:nvSpPr>
          <p:spPr>
            <a:xfrm>
              <a:off x="5578029" y="961610"/>
              <a:ext cx="534121" cy="461665"/>
            </a:xfrm>
            <a:prstGeom prst="rect">
              <a:avLst/>
            </a:prstGeom>
            <a:noFill/>
          </p:spPr>
          <p:txBody>
            <a:bodyPr wrap="none" rtlCol="0">
              <a:spAutoFit/>
            </a:bodyPr>
            <a:lstStyle/>
            <a:p>
              <a:r>
                <a:rPr lang="en-US" altLang="zh-CN" sz="2400" dirty="0">
                  <a:solidFill>
                    <a:schemeClr val="bg1"/>
                  </a:solidFill>
                  <a:latin typeface="思源黑体 CN Medium" panose="020B0600000000000000" pitchFamily="34" charset="-122"/>
                  <a:ea typeface="思源黑体 CN Medium" panose="020B0600000000000000" pitchFamily="34" charset="-122"/>
                </a:rPr>
                <a:t>02</a:t>
              </a:r>
              <a:endParaRPr lang="zh-CN" altLang="en-US" sz="2400" dirty="0">
                <a:solidFill>
                  <a:schemeClr val="bg1"/>
                </a:solidFill>
                <a:latin typeface="思源黑体 CN Medium" panose="020B0600000000000000" pitchFamily="34" charset="-122"/>
                <a:ea typeface="思源黑体 CN Medium" panose="020B0600000000000000" pitchFamily="34" charset="-122"/>
              </a:endParaRPr>
            </a:p>
          </p:txBody>
        </p:sp>
      </p:grpSp>
      <p:grpSp>
        <p:nvGrpSpPr>
          <p:cNvPr id="68" name="组合 67"/>
          <p:cNvGrpSpPr/>
          <p:nvPr/>
        </p:nvGrpSpPr>
        <p:grpSpPr>
          <a:xfrm>
            <a:off x="6134871" y="3725765"/>
            <a:ext cx="2518353" cy="689276"/>
            <a:chOff x="5401703" y="751541"/>
            <a:chExt cx="2518353" cy="689276"/>
          </a:xfrm>
        </p:grpSpPr>
        <p:sp>
          <p:nvSpPr>
            <p:cNvPr id="72" name="文本框 71"/>
            <p:cNvSpPr txBox="1"/>
            <p:nvPr/>
          </p:nvSpPr>
          <p:spPr>
            <a:xfrm>
              <a:off x="6401692" y="751541"/>
              <a:ext cx="1518364" cy="490071"/>
            </a:xfrm>
            <a:prstGeom prst="rect">
              <a:avLst/>
            </a:prstGeom>
            <a:noFill/>
          </p:spPr>
          <p:txBody>
            <a:bodyPr wrap="none" rtlCol="0">
              <a:spAutoFit/>
            </a:bodyPr>
            <a:lstStyle>
              <a:defPPr>
                <a:defRPr lang="zh-CN"/>
              </a:defPPr>
              <a:lvl1pPr algn="ctr">
                <a:lnSpc>
                  <a:spcPct val="150000"/>
                </a:lnSpc>
                <a:defRPr sz="2400">
                  <a:solidFill>
                    <a:schemeClr val="bg1"/>
                  </a:solidFill>
                  <a:latin typeface="微软雅黑" panose="020B0503020204020204" pitchFamily="34" charset="-122"/>
                  <a:ea typeface="微软雅黑" panose="020B0503020204020204" pitchFamily="34" charset="-122"/>
                </a:defRPr>
              </a:lvl1pPr>
            </a:lstStyle>
            <a:p>
              <a:pPr algn="l"/>
              <a:r>
                <a:rPr lang="zh-CN" altLang="en-US" sz="2000" spc="600" dirty="0">
                  <a:solidFill>
                    <a:srgbClr val="5B9BD5"/>
                  </a:solidFill>
                  <a:latin typeface="思源黑体 CN Medium" panose="020B0600000000000000" pitchFamily="34" charset="-122"/>
                  <a:ea typeface="思源黑体 CN Medium" panose="020B0600000000000000" pitchFamily="34" charset="-122"/>
                </a:rPr>
                <a:t>运行示例</a:t>
              </a:r>
              <a:endParaRPr lang="zh-CN" altLang="en-US" sz="2000" spc="600" dirty="0">
                <a:solidFill>
                  <a:srgbClr val="5B9BD5"/>
                </a:solidFill>
                <a:latin typeface="思源黑体 CN Medium" panose="020B0600000000000000" pitchFamily="34" charset="-122"/>
                <a:ea typeface="思源黑体 CN Medium" panose="020B0600000000000000" pitchFamily="34" charset="-122"/>
              </a:endParaRPr>
            </a:p>
          </p:txBody>
        </p:sp>
        <p:sp>
          <p:nvSpPr>
            <p:cNvPr id="70" name="矩形: 圆角 1"/>
            <p:cNvSpPr/>
            <p:nvPr/>
          </p:nvSpPr>
          <p:spPr>
            <a:xfrm>
              <a:off x="5401703" y="947331"/>
              <a:ext cx="870857" cy="493486"/>
            </a:xfrm>
            <a:prstGeom prst="roundRect">
              <a:avLst/>
            </a:prstGeom>
            <a:solidFill>
              <a:srgbClr val="5B9BD5"/>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3200" b="1">
                <a:solidFill>
                  <a:srgbClr val="E2BA26"/>
                </a:solidFill>
                <a:latin typeface="思源黑体 CN Medium" panose="020B0600000000000000" pitchFamily="34" charset="-122"/>
                <a:ea typeface="思源黑体 CN Medium" panose="020B0600000000000000" pitchFamily="34" charset="-122"/>
              </a:endParaRPr>
            </a:p>
          </p:txBody>
        </p:sp>
        <p:sp>
          <p:nvSpPr>
            <p:cNvPr id="71" name="文本框 70"/>
            <p:cNvSpPr txBox="1"/>
            <p:nvPr/>
          </p:nvSpPr>
          <p:spPr>
            <a:xfrm>
              <a:off x="5578029" y="961610"/>
              <a:ext cx="534121" cy="461665"/>
            </a:xfrm>
            <a:prstGeom prst="rect">
              <a:avLst/>
            </a:prstGeom>
            <a:noFill/>
          </p:spPr>
          <p:txBody>
            <a:bodyPr wrap="none" rtlCol="0">
              <a:spAutoFit/>
            </a:bodyPr>
            <a:lstStyle/>
            <a:p>
              <a:r>
                <a:rPr lang="en-US" altLang="zh-CN" sz="2400" dirty="0">
                  <a:solidFill>
                    <a:schemeClr val="bg1"/>
                  </a:solidFill>
                  <a:latin typeface="思源黑体 CN Medium" panose="020B0600000000000000" pitchFamily="34" charset="-122"/>
                  <a:ea typeface="思源黑体 CN Medium" panose="020B0600000000000000" pitchFamily="34" charset="-122"/>
                </a:rPr>
                <a:t>03</a:t>
              </a:r>
              <a:endParaRPr lang="zh-CN" altLang="en-US" sz="2400" dirty="0">
                <a:solidFill>
                  <a:schemeClr val="bg1"/>
                </a:solidFill>
                <a:latin typeface="思源黑体 CN Medium" panose="020B0600000000000000" pitchFamily="34" charset="-122"/>
                <a:ea typeface="思源黑体 CN Medium" panose="020B0600000000000000" pitchFamily="34" charset="-122"/>
              </a:endParaRPr>
            </a:p>
          </p:txBody>
        </p:sp>
      </p:grpSp>
      <p:grpSp>
        <p:nvGrpSpPr>
          <p:cNvPr id="74" name="组合 73"/>
          <p:cNvGrpSpPr/>
          <p:nvPr/>
        </p:nvGrpSpPr>
        <p:grpSpPr>
          <a:xfrm>
            <a:off x="6134871" y="4777415"/>
            <a:ext cx="1851504" cy="689276"/>
            <a:chOff x="5401703" y="751541"/>
            <a:chExt cx="1851504" cy="689276"/>
          </a:xfrm>
        </p:grpSpPr>
        <p:sp>
          <p:nvSpPr>
            <p:cNvPr id="78" name="文本框 77"/>
            <p:cNvSpPr txBox="1"/>
            <p:nvPr/>
          </p:nvSpPr>
          <p:spPr>
            <a:xfrm>
              <a:off x="6401692" y="751541"/>
              <a:ext cx="851515" cy="490071"/>
            </a:xfrm>
            <a:prstGeom prst="rect">
              <a:avLst/>
            </a:prstGeom>
            <a:noFill/>
          </p:spPr>
          <p:txBody>
            <a:bodyPr wrap="none" rtlCol="0">
              <a:spAutoFit/>
            </a:bodyPr>
            <a:lstStyle>
              <a:defPPr>
                <a:defRPr lang="zh-CN"/>
              </a:defPPr>
              <a:lvl1pPr algn="ctr">
                <a:lnSpc>
                  <a:spcPct val="150000"/>
                </a:lnSpc>
                <a:defRPr sz="2400">
                  <a:solidFill>
                    <a:schemeClr val="bg1"/>
                  </a:solidFill>
                  <a:latin typeface="微软雅黑" panose="020B0503020204020204" pitchFamily="34" charset="-122"/>
                  <a:ea typeface="微软雅黑" panose="020B0503020204020204" pitchFamily="34" charset="-122"/>
                </a:defRPr>
              </a:lvl1pPr>
            </a:lstStyle>
            <a:p>
              <a:pPr algn="l"/>
              <a:r>
                <a:rPr lang="zh-CN" altLang="en-US" sz="2000" spc="600" dirty="0" smtClean="0">
                  <a:solidFill>
                    <a:srgbClr val="5B9BD5"/>
                  </a:solidFill>
                  <a:latin typeface="思源黑体 CN Medium" panose="020B0600000000000000" pitchFamily="34" charset="-122"/>
                  <a:ea typeface="思源黑体 CN Medium" panose="020B0600000000000000" pitchFamily="34" charset="-122"/>
                </a:rPr>
                <a:t>总结</a:t>
              </a:r>
              <a:endParaRPr lang="zh-CN" altLang="en-US" sz="2000" spc="600" dirty="0">
                <a:solidFill>
                  <a:srgbClr val="5B9BD5"/>
                </a:solidFill>
                <a:latin typeface="思源黑体 CN Medium" panose="020B0600000000000000" pitchFamily="34" charset="-122"/>
                <a:ea typeface="思源黑体 CN Medium" panose="020B0600000000000000" pitchFamily="34" charset="-122"/>
              </a:endParaRPr>
            </a:p>
          </p:txBody>
        </p:sp>
        <p:sp>
          <p:nvSpPr>
            <p:cNvPr id="76" name="矩形: 圆角 1"/>
            <p:cNvSpPr/>
            <p:nvPr/>
          </p:nvSpPr>
          <p:spPr>
            <a:xfrm>
              <a:off x="5401703" y="947331"/>
              <a:ext cx="870857" cy="493486"/>
            </a:xfrm>
            <a:prstGeom prst="roundRect">
              <a:avLst/>
            </a:prstGeom>
            <a:solidFill>
              <a:srgbClr val="5B9BD5"/>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3200" b="1">
                <a:solidFill>
                  <a:srgbClr val="E2BA26"/>
                </a:solidFill>
                <a:latin typeface="思源黑体 CN Medium" panose="020B0600000000000000" pitchFamily="34" charset="-122"/>
                <a:ea typeface="思源黑体 CN Medium" panose="020B0600000000000000" pitchFamily="34" charset="-122"/>
              </a:endParaRPr>
            </a:p>
          </p:txBody>
        </p:sp>
        <p:sp>
          <p:nvSpPr>
            <p:cNvPr id="77" name="文本框 76"/>
            <p:cNvSpPr txBox="1"/>
            <p:nvPr/>
          </p:nvSpPr>
          <p:spPr>
            <a:xfrm>
              <a:off x="5578029" y="961610"/>
              <a:ext cx="534121" cy="461665"/>
            </a:xfrm>
            <a:prstGeom prst="rect">
              <a:avLst/>
            </a:prstGeom>
            <a:noFill/>
          </p:spPr>
          <p:txBody>
            <a:bodyPr wrap="none" rtlCol="0">
              <a:spAutoFit/>
            </a:bodyPr>
            <a:lstStyle/>
            <a:p>
              <a:r>
                <a:rPr lang="en-US" altLang="zh-CN" sz="2400" dirty="0">
                  <a:solidFill>
                    <a:schemeClr val="bg1"/>
                  </a:solidFill>
                  <a:latin typeface="思源黑体 CN Medium" panose="020B0600000000000000" pitchFamily="34" charset="-122"/>
                  <a:ea typeface="思源黑体 CN Medium" panose="020B0600000000000000" pitchFamily="34" charset="-122"/>
                </a:rPr>
                <a:t>04</a:t>
              </a:r>
              <a:endParaRPr lang="zh-CN" altLang="en-US" sz="2400" dirty="0">
                <a:solidFill>
                  <a:schemeClr val="bg1"/>
                </a:solidFill>
                <a:latin typeface="思源黑体 CN Medium" panose="020B0600000000000000" pitchFamily="34" charset="-122"/>
                <a:ea typeface="思源黑体 CN Medium" panose="020B0600000000000000"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750" fill="hold"/>
                                        <p:tgtEl>
                                          <p:spTgt spid="8"/>
                                        </p:tgtEl>
                                        <p:attrNameLst>
                                          <p:attrName>ppt_w</p:attrName>
                                        </p:attrNameLst>
                                      </p:cBhvr>
                                      <p:tavLst>
                                        <p:tav tm="0">
                                          <p:val>
                                            <p:fltVal val="0"/>
                                          </p:val>
                                        </p:tav>
                                        <p:tav tm="100000">
                                          <p:val>
                                            <p:strVal val="#ppt_w"/>
                                          </p:val>
                                        </p:tav>
                                      </p:tavLst>
                                    </p:anim>
                                    <p:anim calcmode="lin" valueType="num">
                                      <p:cBhvr>
                                        <p:cTn id="8" dur="750" fill="hold"/>
                                        <p:tgtEl>
                                          <p:spTgt spid="8"/>
                                        </p:tgtEl>
                                        <p:attrNameLst>
                                          <p:attrName>ppt_h</p:attrName>
                                        </p:attrNameLst>
                                      </p:cBhvr>
                                      <p:tavLst>
                                        <p:tav tm="0">
                                          <p:val>
                                            <p:fltVal val="0"/>
                                          </p:val>
                                        </p:tav>
                                        <p:tav tm="100000">
                                          <p:val>
                                            <p:strVal val="#ppt_h"/>
                                          </p:val>
                                        </p:tav>
                                      </p:tavLst>
                                    </p:anim>
                                    <p:anim calcmode="lin" valueType="num">
                                      <p:cBhvr>
                                        <p:cTn id="9" dur="750" fill="hold"/>
                                        <p:tgtEl>
                                          <p:spTgt spid="8"/>
                                        </p:tgtEl>
                                        <p:attrNameLst>
                                          <p:attrName>style.rotation</p:attrName>
                                        </p:attrNameLst>
                                      </p:cBhvr>
                                      <p:tavLst>
                                        <p:tav tm="0">
                                          <p:val>
                                            <p:fltVal val="360"/>
                                          </p:val>
                                        </p:tav>
                                        <p:tav tm="100000">
                                          <p:val>
                                            <p:fltVal val="0"/>
                                          </p:val>
                                        </p:tav>
                                      </p:tavLst>
                                    </p:anim>
                                    <p:animEffect transition="in" filter="fade">
                                      <p:cBhvr>
                                        <p:cTn id="10" dur="750"/>
                                        <p:tgtEl>
                                          <p:spTgt spid="8"/>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750" fill="hold"/>
                                        <p:tgtEl>
                                          <p:spTgt spid="7"/>
                                        </p:tgtEl>
                                        <p:attrNameLst>
                                          <p:attrName>ppt_w</p:attrName>
                                        </p:attrNameLst>
                                      </p:cBhvr>
                                      <p:tavLst>
                                        <p:tav tm="0">
                                          <p:val>
                                            <p:fltVal val="0"/>
                                          </p:val>
                                        </p:tav>
                                        <p:tav tm="100000">
                                          <p:val>
                                            <p:strVal val="#ppt_w"/>
                                          </p:val>
                                        </p:tav>
                                      </p:tavLst>
                                    </p:anim>
                                    <p:anim calcmode="lin" valueType="num">
                                      <p:cBhvr>
                                        <p:cTn id="14" dur="750" fill="hold"/>
                                        <p:tgtEl>
                                          <p:spTgt spid="7"/>
                                        </p:tgtEl>
                                        <p:attrNameLst>
                                          <p:attrName>ppt_h</p:attrName>
                                        </p:attrNameLst>
                                      </p:cBhvr>
                                      <p:tavLst>
                                        <p:tav tm="0">
                                          <p:val>
                                            <p:fltVal val="0"/>
                                          </p:val>
                                        </p:tav>
                                        <p:tav tm="100000">
                                          <p:val>
                                            <p:strVal val="#ppt_h"/>
                                          </p:val>
                                        </p:tav>
                                      </p:tavLst>
                                    </p:anim>
                                    <p:anim calcmode="lin" valueType="num">
                                      <p:cBhvr>
                                        <p:cTn id="15" dur="750" fill="hold"/>
                                        <p:tgtEl>
                                          <p:spTgt spid="7"/>
                                        </p:tgtEl>
                                        <p:attrNameLst>
                                          <p:attrName>style.rotation</p:attrName>
                                        </p:attrNameLst>
                                      </p:cBhvr>
                                      <p:tavLst>
                                        <p:tav tm="0">
                                          <p:val>
                                            <p:fltVal val="360"/>
                                          </p:val>
                                        </p:tav>
                                        <p:tav tm="100000">
                                          <p:val>
                                            <p:fltVal val="0"/>
                                          </p:val>
                                        </p:tav>
                                      </p:tavLst>
                                    </p:anim>
                                    <p:animEffect transition="in" filter="fade">
                                      <p:cBhvr>
                                        <p:cTn id="16" dur="750"/>
                                        <p:tgtEl>
                                          <p:spTgt spid="7"/>
                                        </p:tgtEl>
                                      </p:cBhvr>
                                    </p:animEffect>
                                  </p:childTnLst>
                                </p:cTn>
                              </p:par>
                              <p:par>
                                <p:cTn id="17" presetID="49" presetClass="entr" presetSubtype="0" decel="10000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750" fill="hold"/>
                                        <p:tgtEl>
                                          <p:spTgt spid="9"/>
                                        </p:tgtEl>
                                        <p:attrNameLst>
                                          <p:attrName>ppt_w</p:attrName>
                                        </p:attrNameLst>
                                      </p:cBhvr>
                                      <p:tavLst>
                                        <p:tav tm="0">
                                          <p:val>
                                            <p:fltVal val="0"/>
                                          </p:val>
                                        </p:tav>
                                        <p:tav tm="100000">
                                          <p:val>
                                            <p:strVal val="#ppt_w"/>
                                          </p:val>
                                        </p:tav>
                                      </p:tavLst>
                                    </p:anim>
                                    <p:anim calcmode="lin" valueType="num">
                                      <p:cBhvr>
                                        <p:cTn id="20" dur="750" fill="hold"/>
                                        <p:tgtEl>
                                          <p:spTgt spid="9"/>
                                        </p:tgtEl>
                                        <p:attrNameLst>
                                          <p:attrName>ppt_h</p:attrName>
                                        </p:attrNameLst>
                                      </p:cBhvr>
                                      <p:tavLst>
                                        <p:tav tm="0">
                                          <p:val>
                                            <p:fltVal val="0"/>
                                          </p:val>
                                        </p:tav>
                                        <p:tav tm="100000">
                                          <p:val>
                                            <p:strVal val="#ppt_h"/>
                                          </p:val>
                                        </p:tav>
                                      </p:tavLst>
                                    </p:anim>
                                    <p:anim calcmode="lin" valueType="num">
                                      <p:cBhvr>
                                        <p:cTn id="21" dur="750" fill="hold"/>
                                        <p:tgtEl>
                                          <p:spTgt spid="9"/>
                                        </p:tgtEl>
                                        <p:attrNameLst>
                                          <p:attrName>style.rotation</p:attrName>
                                        </p:attrNameLst>
                                      </p:cBhvr>
                                      <p:tavLst>
                                        <p:tav tm="0">
                                          <p:val>
                                            <p:fltVal val="360"/>
                                          </p:val>
                                        </p:tav>
                                        <p:tav tm="100000">
                                          <p:val>
                                            <p:fltVal val="0"/>
                                          </p:val>
                                        </p:tav>
                                      </p:tavLst>
                                    </p:anim>
                                    <p:animEffect transition="in" filter="fade">
                                      <p:cBhvr>
                                        <p:cTn id="22" dur="750"/>
                                        <p:tgtEl>
                                          <p:spTgt spid="9"/>
                                        </p:tgtEl>
                                      </p:cBhvr>
                                    </p:animEffect>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par>
                          <p:cTn id="27" fill="hold">
                            <p:stCondLst>
                              <p:cond delay="1500"/>
                            </p:stCondLst>
                            <p:childTnLst>
                              <p:par>
                                <p:cTn id="28" presetID="53" presetClass="entr" presetSubtype="16" fill="hold" grpId="0" nodeType="after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p:cTn id="30" dur="500" fill="hold"/>
                                        <p:tgtEl>
                                          <p:spTgt spid="10"/>
                                        </p:tgtEl>
                                        <p:attrNameLst>
                                          <p:attrName>ppt_w</p:attrName>
                                        </p:attrNameLst>
                                      </p:cBhvr>
                                      <p:tavLst>
                                        <p:tav tm="0">
                                          <p:val>
                                            <p:fltVal val="0"/>
                                          </p:val>
                                        </p:tav>
                                        <p:tav tm="100000">
                                          <p:val>
                                            <p:strVal val="#ppt_w"/>
                                          </p:val>
                                        </p:tav>
                                      </p:tavLst>
                                    </p:anim>
                                    <p:anim calcmode="lin" valueType="num">
                                      <p:cBhvr>
                                        <p:cTn id="31" dur="500" fill="hold"/>
                                        <p:tgtEl>
                                          <p:spTgt spid="10"/>
                                        </p:tgtEl>
                                        <p:attrNameLst>
                                          <p:attrName>ppt_h</p:attrName>
                                        </p:attrNameLst>
                                      </p:cBhvr>
                                      <p:tavLst>
                                        <p:tav tm="0">
                                          <p:val>
                                            <p:fltVal val="0"/>
                                          </p:val>
                                        </p:tav>
                                        <p:tav tm="100000">
                                          <p:val>
                                            <p:strVal val="#ppt_h"/>
                                          </p:val>
                                        </p:tav>
                                      </p:tavLst>
                                    </p:anim>
                                    <p:animEffect transition="in" filter="fade">
                                      <p:cBhvr>
                                        <p:cTn id="32" dur="500"/>
                                        <p:tgtEl>
                                          <p:spTgt spid="10"/>
                                        </p:tgtEl>
                                      </p:cBhvr>
                                    </p:animEffect>
                                  </p:childTnLst>
                                </p:cTn>
                              </p:par>
                              <p:par>
                                <p:cTn id="33" presetID="53" presetClass="entr" presetSubtype="16"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p:cTn id="35" dur="500" fill="hold"/>
                                        <p:tgtEl>
                                          <p:spTgt spid="11"/>
                                        </p:tgtEl>
                                        <p:attrNameLst>
                                          <p:attrName>ppt_w</p:attrName>
                                        </p:attrNameLst>
                                      </p:cBhvr>
                                      <p:tavLst>
                                        <p:tav tm="0">
                                          <p:val>
                                            <p:fltVal val="0"/>
                                          </p:val>
                                        </p:tav>
                                        <p:tav tm="100000">
                                          <p:val>
                                            <p:strVal val="#ppt_w"/>
                                          </p:val>
                                        </p:tav>
                                      </p:tavLst>
                                    </p:anim>
                                    <p:anim calcmode="lin" valueType="num">
                                      <p:cBhvr>
                                        <p:cTn id="36" dur="500" fill="hold"/>
                                        <p:tgtEl>
                                          <p:spTgt spid="11"/>
                                        </p:tgtEl>
                                        <p:attrNameLst>
                                          <p:attrName>ppt_h</p:attrName>
                                        </p:attrNameLst>
                                      </p:cBhvr>
                                      <p:tavLst>
                                        <p:tav tm="0">
                                          <p:val>
                                            <p:fltVal val="0"/>
                                          </p:val>
                                        </p:tav>
                                        <p:tav tm="100000">
                                          <p:val>
                                            <p:strVal val="#ppt_h"/>
                                          </p:val>
                                        </p:tav>
                                      </p:tavLst>
                                    </p:anim>
                                    <p:animEffect transition="in" filter="fade">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56"/>
                                        </p:tgtEl>
                                        <p:attrNameLst>
                                          <p:attrName>style.visibility</p:attrName>
                                        </p:attrNameLst>
                                      </p:cBhvr>
                                      <p:to>
                                        <p:strVal val="visible"/>
                                      </p:to>
                                    </p:set>
                                    <p:anim calcmode="lin" valueType="num">
                                      <p:cBhvr additive="base">
                                        <p:cTn id="42" dur="500" fill="hold"/>
                                        <p:tgtEl>
                                          <p:spTgt spid="56"/>
                                        </p:tgtEl>
                                        <p:attrNameLst>
                                          <p:attrName>ppt_x</p:attrName>
                                        </p:attrNameLst>
                                      </p:cBhvr>
                                      <p:tavLst>
                                        <p:tav tm="0">
                                          <p:val>
                                            <p:strVal val="#ppt_x"/>
                                          </p:val>
                                        </p:tav>
                                        <p:tav tm="100000">
                                          <p:val>
                                            <p:strVal val="#ppt_x"/>
                                          </p:val>
                                        </p:tav>
                                      </p:tavLst>
                                    </p:anim>
                                    <p:anim calcmode="lin" valueType="num">
                                      <p:cBhvr additive="base">
                                        <p:cTn id="43"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62"/>
                                        </p:tgtEl>
                                        <p:attrNameLst>
                                          <p:attrName>style.visibility</p:attrName>
                                        </p:attrNameLst>
                                      </p:cBhvr>
                                      <p:to>
                                        <p:strVal val="visible"/>
                                      </p:to>
                                    </p:set>
                                    <p:anim calcmode="lin" valueType="num">
                                      <p:cBhvr additive="base">
                                        <p:cTn id="48" dur="500" fill="hold"/>
                                        <p:tgtEl>
                                          <p:spTgt spid="62"/>
                                        </p:tgtEl>
                                        <p:attrNameLst>
                                          <p:attrName>ppt_x</p:attrName>
                                        </p:attrNameLst>
                                      </p:cBhvr>
                                      <p:tavLst>
                                        <p:tav tm="0">
                                          <p:val>
                                            <p:strVal val="#ppt_x"/>
                                          </p:val>
                                        </p:tav>
                                        <p:tav tm="100000">
                                          <p:val>
                                            <p:strVal val="#ppt_x"/>
                                          </p:val>
                                        </p:tav>
                                      </p:tavLst>
                                    </p:anim>
                                    <p:anim calcmode="lin" valueType="num">
                                      <p:cBhvr additive="base">
                                        <p:cTn id="49"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68"/>
                                        </p:tgtEl>
                                        <p:attrNameLst>
                                          <p:attrName>style.visibility</p:attrName>
                                        </p:attrNameLst>
                                      </p:cBhvr>
                                      <p:to>
                                        <p:strVal val="visible"/>
                                      </p:to>
                                    </p:set>
                                    <p:anim calcmode="lin" valueType="num">
                                      <p:cBhvr additive="base">
                                        <p:cTn id="54" dur="500" fill="hold"/>
                                        <p:tgtEl>
                                          <p:spTgt spid="68"/>
                                        </p:tgtEl>
                                        <p:attrNameLst>
                                          <p:attrName>ppt_x</p:attrName>
                                        </p:attrNameLst>
                                      </p:cBhvr>
                                      <p:tavLst>
                                        <p:tav tm="0">
                                          <p:val>
                                            <p:strVal val="#ppt_x"/>
                                          </p:val>
                                        </p:tav>
                                        <p:tav tm="100000">
                                          <p:val>
                                            <p:strVal val="#ppt_x"/>
                                          </p:val>
                                        </p:tav>
                                      </p:tavLst>
                                    </p:anim>
                                    <p:anim calcmode="lin" valueType="num">
                                      <p:cBhvr additive="base">
                                        <p:cTn id="55"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74"/>
                                        </p:tgtEl>
                                        <p:attrNameLst>
                                          <p:attrName>style.visibility</p:attrName>
                                        </p:attrNameLst>
                                      </p:cBhvr>
                                      <p:to>
                                        <p:strVal val="visible"/>
                                      </p:to>
                                    </p:set>
                                    <p:anim calcmode="lin" valueType="num">
                                      <p:cBhvr additive="base">
                                        <p:cTn id="60" dur="500" fill="hold"/>
                                        <p:tgtEl>
                                          <p:spTgt spid="74"/>
                                        </p:tgtEl>
                                        <p:attrNameLst>
                                          <p:attrName>ppt_x</p:attrName>
                                        </p:attrNameLst>
                                      </p:cBhvr>
                                      <p:tavLst>
                                        <p:tav tm="0">
                                          <p:val>
                                            <p:strVal val="#ppt_x"/>
                                          </p:val>
                                        </p:tav>
                                        <p:tav tm="100000">
                                          <p:val>
                                            <p:strVal val="#ppt_x"/>
                                          </p:val>
                                        </p:tav>
                                      </p:tavLst>
                                    </p:anim>
                                    <p:anim calcmode="lin" valueType="num">
                                      <p:cBhvr additive="base">
                                        <p:cTn id="61"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l="4239" t="3879" b="-1"/>
          <a:stretch>
            <a:fillRect/>
          </a:stretch>
        </p:blipFill>
        <p:spPr>
          <a:xfrm>
            <a:off x="0" y="12526"/>
            <a:ext cx="12192000" cy="6828848"/>
          </a:xfrm>
          <a:prstGeom prst="rect">
            <a:avLst/>
          </a:prstGeom>
        </p:spPr>
      </p:pic>
      <p:sp>
        <p:nvSpPr>
          <p:cNvPr id="5" name="圆角矩形 4"/>
          <p:cNvSpPr/>
          <p:nvPr/>
        </p:nvSpPr>
        <p:spPr>
          <a:xfrm>
            <a:off x="4039500" y="3687418"/>
            <a:ext cx="4029966" cy="654511"/>
          </a:xfrm>
          <a:prstGeom prst="roundRect">
            <a:avLst>
              <a:gd name="adj" fmla="val 50000"/>
            </a:avLst>
          </a:prstGeom>
          <a:solidFill>
            <a:srgbClr val="4B91D1">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51724" tIns="25862" rIns="51724" bIns="25862" rtlCol="0" anchor="ctr"/>
          <a:lstStyle/>
          <a:p>
            <a:pPr algn="ctr"/>
            <a:endParaRPr lang="zh-CN" altLang="en-US" sz="1100" dirty="0">
              <a:latin typeface="思源黑体 CN Medium" panose="020B0600000000000000" pitchFamily="34" charset="-122"/>
              <a:ea typeface="思源黑体 CN Medium" panose="020B0600000000000000" pitchFamily="34" charset="-122"/>
              <a:sym typeface="Arial" panose="020B0604020202020204" pitchFamily="34" charset="0"/>
            </a:endParaRPr>
          </a:p>
        </p:txBody>
      </p:sp>
      <p:sp>
        <p:nvSpPr>
          <p:cNvPr id="6" name="椭圆 5"/>
          <p:cNvSpPr/>
          <p:nvPr/>
        </p:nvSpPr>
        <p:spPr>
          <a:xfrm>
            <a:off x="5300473" y="1975887"/>
            <a:ext cx="1508021" cy="1509941"/>
          </a:xfrm>
          <a:prstGeom prst="ellipse">
            <a:avLst/>
          </a:prstGeom>
          <a:solidFill>
            <a:srgbClr val="5B9BD5">
              <a:alpha val="4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6000" dirty="0">
                <a:solidFill>
                  <a:schemeClr val="bg1"/>
                </a:solidFill>
                <a:latin typeface="思源黑体 CN Medium" panose="020B0600000000000000" pitchFamily="34" charset="-122"/>
                <a:ea typeface="思源黑体 CN Medium" panose="020B0600000000000000" pitchFamily="34" charset="-122"/>
                <a:cs typeface="IrisUPC" panose="020B0604020202020204" pitchFamily="34" charset="-34"/>
                <a:sym typeface="Arial" panose="020B0604020202020204" pitchFamily="34" charset="0"/>
              </a:rPr>
              <a:t>01</a:t>
            </a:r>
            <a:endParaRPr lang="zh-CN" altLang="en-US" sz="6000" dirty="0">
              <a:solidFill>
                <a:schemeClr val="bg1"/>
              </a:solidFill>
              <a:latin typeface="思源黑体 CN Medium" panose="020B0600000000000000" pitchFamily="34" charset="-122"/>
              <a:ea typeface="思源黑体 CN Medium" panose="020B0600000000000000" pitchFamily="34" charset="-122"/>
              <a:cs typeface="IrisUPC" panose="020B0604020202020204" pitchFamily="34" charset="-34"/>
              <a:sym typeface="Arial" panose="020B0604020202020204" pitchFamily="34" charset="0"/>
            </a:endParaRPr>
          </a:p>
        </p:txBody>
      </p:sp>
      <p:sp>
        <p:nvSpPr>
          <p:cNvPr id="7" name="MH_Entry_1"/>
          <p:cNvSpPr/>
          <p:nvPr>
            <p:custDataLst>
              <p:tags r:id="rId2"/>
            </p:custDataLst>
          </p:nvPr>
        </p:nvSpPr>
        <p:spPr>
          <a:xfrm>
            <a:off x="4370968" y="3768450"/>
            <a:ext cx="3367030" cy="49244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ctr">
              <a:spcAft>
                <a:spcPts val="900"/>
              </a:spcAft>
            </a:pPr>
            <a:r>
              <a:rPr lang="zh-CN" altLang="en-US" sz="3200" dirty="0" smtClean="0">
                <a:ln w="9525" cmpd="sng">
                  <a:noFill/>
                  <a:prstDash val="solid"/>
                </a:ln>
                <a:solidFill>
                  <a:schemeClr val="bg1"/>
                </a:solidFill>
                <a:latin typeface="思源黑体 CN Medium" panose="020B0600000000000000" pitchFamily="34" charset="-122"/>
                <a:ea typeface="思源黑体 CN Medium" panose="020B0600000000000000" pitchFamily="34" charset="-122"/>
                <a:sym typeface="+mn-ea"/>
              </a:rPr>
              <a:t>摘要</a:t>
            </a:r>
            <a:endParaRPr lang="en-US" altLang="zh-CN" sz="3200" dirty="0">
              <a:ln w="9525" cmpd="sng">
                <a:noFill/>
                <a:prstDash val="solid"/>
              </a:ln>
              <a:solidFill>
                <a:schemeClr val="bg1"/>
              </a:solidFill>
              <a:latin typeface="思源黑体 CN Medium" panose="020B0600000000000000" pitchFamily="34" charset="-122"/>
              <a:ea typeface="思源黑体 CN Medium" panose="020B0600000000000000"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1000"/>
                                        <p:tgtEl>
                                          <p:spTgt spid="7"/>
                                        </p:tgtEl>
                                      </p:cBhvr>
                                    </p:animEffect>
                                    <p:anim calcmode="lin" valueType="num">
                                      <p:cBhvr>
                                        <p:cTn id="24" dur="1000" fill="hold"/>
                                        <p:tgtEl>
                                          <p:spTgt spid="7"/>
                                        </p:tgtEl>
                                        <p:attrNameLst>
                                          <p:attrName>ppt_x</p:attrName>
                                        </p:attrNameLst>
                                      </p:cBhvr>
                                      <p:tavLst>
                                        <p:tav tm="0">
                                          <p:val>
                                            <p:strVal val="#ppt_x"/>
                                          </p:val>
                                        </p:tav>
                                        <p:tav tm="100000">
                                          <p:val>
                                            <p:strVal val="#ppt_x"/>
                                          </p:val>
                                        </p:tav>
                                      </p:tavLst>
                                    </p:anim>
                                    <p:anim calcmode="lin" valueType="num">
                                      <p:cBhvr>
                                        <p:cTn id="2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1717675" y="1109980"/>
            <a:ext cx="9041130" cy="3740785"/>
          </a:xfrm>
          <a:prstGeom prst="rect">
            <a:avLst/>
          </a:prstGeom>
          <a:solidFill>
            <a:schemeClr val="tx2">
              <a:lumMod val="60000"/>
              <a:lumOff val="40000"/>
              <a:alpha val="24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solidFill>
                <a:schemeClr val="accent1"/>
              </a:solidFill>
            </a:endParaRPr>
          </a:p>
        </p:txBody>
      </p:sp>
      <p:cxnSp>
        <p:nvCxnSpPr>
          <p:cNvPr id="4" name="直接连接符 3"/>
          <p:cNvCxnSpPr/>
          <p:nvPr/>
        </p:nvCxnSpPr>
        <p:spPr>
          <a:xfrm>
            <a:off x="427422" y="813761"/>
            <a:ext cx="9721436"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7" name="Freeform 5"/>
          <p:cNvSpPr/>
          <p:nvPr/>
        </p:nvSpPr>
        <p:spPr bwMode="auto">
          <a:xfrm rot="1855731">
            <a:off x="10264845" y="606007"/>
            <a:ext cx="460850" cy="41550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5B9BD5"/>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5B9BD5"/>
              </a:solidFill>
              <a:latin typeface="思源黑体 CN Medium" panose="020B0600000000000000" pitchFamily="34" charset="-122"/>
              <a:ea typeface="思源黑体 CN Medium" panose="020B0600000000000000" pitchFamily="34" charset="-122"/>
            </a:endParaRPr>
          </a:p>
        </p:txBody>
      </p:sp>
      <p:sp>
        <p:nvSpPr>
          <p:cNvPr id="8" name="文本占位符 4"/>
          <p:cNvSpPr txBox="1"/>
          <p:nvPr/>
        </p:nvSpPr>
        <p:spPr>
          <a:xfrm>
            <a:off x="385449" y="236467"/>
            <a:ext cx="10515600" cy="58235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zh-CN" altLang="en-US" dirty="0" smtClean="0">
                <a:solidFill>
                  <a:srgbClr val="5B9BD5"/>
                </a:solidFill>
                <a:latin typeface="思源黑体 CN Medium" panose="020B0600000000000000" pitchFamily="34" charset="-122"/>
                <a:ea typeface="思源黑体 CN Medium" panose="020B0600000000000000" pitchFamily="34" charset="-122"/>
              </a:rPr>
              <a:t>摘要</a:t>
            </a:r>
            <a:endParaRPr lang="zh-CN" altLang="en-US" dirty="0">
              <a:solidFill>
                <a:srgbClr val="5B9BD5"/>
              </a:solidFill>
              <a:latin typeface="思源黑体 CN Medium" panose="020B0600000000000000" pitchFamily="34" charset="-122"/>
              <a:ea typeface="思源黑体 CN Medium" panose="020B0600000000000000" pitchFamily="34" charset="-122"/>
            </a:endParaRPr>
          </a:p>
        </p:txBody>
      </p:sp>
      <p:sp>
        <p:nvSpPr>
          <p:cNvPr id="2" name="文本框 1"/>
          <p:cNvSpPr txBox="1"/>
          <p:nvPr/>
        </p:nvSpPr>
        <p:spPr>
          <a:xfrm>
            <a:off x="1908175" y="1354455"/>
            <a:ext cx="8659495" cy="3170099"/>
          </a:xfrm>
          <a:prstGeom prst="rect">
            <a:avLst/>
          </a:prstGeom>
          <a:noFill/>
        </p:spPr>
        <p:txBody>
          <a:bodyPr wrap="square" rtlCol="0">
            <a:spAutoFit/>
          </a:bodyPr>
          <a:lstStyle/>
          <a:p>
            <a:r>
              <a:rPr lang="en-US" altLang="zh-CN" sz="2000" dirty="0">
                <a:latin typeface="+mn-ea"/>
              </a:rPr>
              <a:t>设计模式旨在在创建的模块中实现较高的可重用性和可扩展性。这些解决方案鼓励使用由继承和多态性组成的结构，以灵活地实现对象之间的通信，从而减少模块之间的耦合程度并提高软件的可维护性。</a:t>
            </a:r>
            <a:endParaRPr lang="en-US" altLang="zh-CN" sz="2000" dirty="0">
              <a:latin typeface="+mn-ea"/>
            </a:endParaRPr>
          </a:p>
          <a:p>
            <a:endParaRPr lang="en-US" altLang="zh-CN" sz="2000" dirty="0">
              <a:latin typeface="+mn-ea"/>
            </a:endParaRPr>
          </a:p>
          <a:p>
            <a:r>
              <a:rPr lang="zh-CN" altLang="en-US" sz="2000" dirty="0">
                <a:latin typeface="+mn-ea"/>
              </a:rPr>
              <a:t>代码异味</a:t>
            </a:r>
            <a:r>
              <a:rPr lang="en-US" altLang="zh-CN" sz="2000" dirty="0">
                <a:latin typeface="+mn-ea"/>
              </a:rPr>
              <a:t>是软件特定区域中的症状，可能表示其设计或源代码中存在更严重的问题。但是，它们对软件的质量有负面影响，增加了软件的复杂性并削弱了诸如模块化，可扩展性，重用性和可维护性等重要功能。</a:t>
            </a:r>
            <a:endParaRPr lang="en-US" altLang="zh-CN" sz="2000" dirty="0">
              <a:latin typeface="+mn-ea"/>
            </a:endParaRPr>
          </a:p>
          <a:p>
            <a:endParaRPr lang="en-US" altLang="zh-CN" sz="2000" dirty="0">
              <a:latin typeface="+mn-ea"/>
            </a:endParaRPr>
          </a:p>
          <a:p>
            <a:r>
              <a:rPr lang="en-US" altLang="zh-CN" sz="2000" dirty="0" err="1" smtClean="0">
                <a:latin typeface="+mn-ea"/>
              </a:rPr>
              <a:t>尽管设计模式和</a:t>
            </a:r>
            <a:r>
              <a:rPr lang="zh-CN" altLang="en-US" sz="2000" dirty="0" smtClean="0">
                <a:latin typeface="+mn-ea"/>
              </a:rPr>
              <a:t>代码异味</a:t>
            </a:r>
            <a:r>
              <a:rPr lang="en-US" altLang="zh-CN" sz="2000" dirty="0" smtClean="0">
                <a:latin typeface="+mn-ea"/>
              </a:rPr>
              <a:t>的</a:t>
            </a:r>
            <a:r>
              <a:rPr lang="zh-CN" altLang="en-US" sz="2000" dirty="0" smtClean="0">
                <a:latin typeface="+mn-ea"/>
              </a:rPr>
              <a:t>对代码的质量起着完全相反的作用</a:t>
            </a:r>
            <a:r>
              <a:rPr lang="en-US" altLang="zh-CN" sz="2000" dirty="0" smtClean="0">
                <a:latin typeface="+mn-ea"/>
              </a:rPr>
              <a:t>，</a:t>
            </a:r>
            <a:r>
              <a:rPr lang="en-US" altLang="zh-CN" sz="2000" dirty="0" err="1">
                <a:latin typeface="+mn-ea"/>
              </a:rPr>
              <a:t>但是这两种结构在软件源代码中可能并存</a:t>
            </a:r>
            <a:r>
              <a:rPr lang="en-US" altLang="zh-CN" sz="2000" dirty="0">
                <a:latin typeface="+mn-ea"/>
              </a:rPr>
              <a:t>。</a:t>
            </a:r>
            <a:endParaRPr lang="en-US" altLang="zh-CN" sz="2000" dirty="0">
              <a:latin typeface="+mn-ea"/>
            </a:endParaRPr>
          </a:p>
        </p:txBody>
      </p:sp>
      <p:sp>
        <p:nvSpPr>
          <p:cNvPr id="5" name="矩形 4"/>
          <p:cNvSpPr/>
          <p:nvPr/>
        </p:nvSpPr>
        <p:spPr>
          <a:xfrm>
            <a:off x="0" y="6364605"/>
            <a:ext cx="12192000" cy="539750"/>
          </a:xfrm>
          <a:prstGeom prst="rect">
            <a:avLst/>
          </a:prstGeom>
          <a:solidFill>
            <a:srgbClr val="5B9BD5"/>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latin typeface="思源黑体 CN Medium" panose="020B0600000000000000" pitchFamily="34" charset="-122"/>
              <a:ea typeface="思源黑体 CN Medium" panose="020B0600000000000000" pitchFamily="34" charset="-122"/>
            </a:endParaRPr>
          </a:p>
        </p:txBody>
      </p:sp>
      <p:pic>
        <p:nvPicPr>
          <p:cNvPr id="49" name="图片 48" descr="图片包含 网, 就坐&#10;&#10;已生成高可信度的说明"/>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0" y="818515"/>
            <a:ext cx="1574165" cy="1574165"/>
          </a:xfrm>
          <a:prstGeom prst="rect">
            <a:avLst/>
          </a:prstGeom>
        </p:spPr>
      </p:pic>
      <p:sp>
        <p:nvSpPr>
          <p:cNvPr id="50" name="8"/>
          <p:cNvSpPr>
            <a:spLocks noEditPoints="1"/>
          </p:cNvSpPr>
          <p:nvPr/>
        </p:nvSpPr>
        <p:spPr bwMode="auto">
          <a:xfrm flipH="1" flipV="1">
            <a:off x="10902315" y="2770505"/>
            <a:ext cx="1289685" cy="1316355"/>
          </a:xfrm>
          <a:custGeom>
            <a:avLst/>
            <a:gdLst>
              <a:gd name="T0" fmla="*/ 39 w 77"/>
              <a:gd name="T1" fmla="*/ 57 h 78"/>
              <a:gd name="T2" fmla="*/ 48 w 77"/>
              <a:gd name="T3" fmla="*/ 8 h 78"/>
              <a:gd name="T4" fmla="*/ 53 w 77"/>
              <a:gd name="T5" fmla="*/ 10 h 78"/>
              <a:gd name="T6" fmla="*/ 61 w 77"/>
              <a:gd name="T7" fmla="*/ 7 h 78"/>
              <a:gd name="T8" fmla="*/ 71 w 77"/>
              <a:gd name="T9" fmla="*/ 20 h 78"/>
              <a:gd name="T10" fmla="*/ 69 w 77"/>
              <a:gd name="T11" fmla="*/ 29 h 78"/>
              <a:gd name="T12" fmla="*/ 77 w 77"/>
              <a:gd name="T13" fmla="*/ 32 h 78"/>
              <a:gd name="T14" fmla="*/ 74 w 77"/>
              <a:gd name="T15" fmla="*/ 48 h 78"/>
              <a:gd name="T16" fmla="*/ 67 w 77"/>
              <a:gd name="T17" fmla="*/ 53 h 78"/>
              <a:gd name="T18" fmla="*/ 71 w 77"/>
              <a:gd name="T19" fmla="*/ 61 h 78"/>
              <a:gd name="T20" fmla="*/ 57 w 77"/>
              <a:gd name="T21" fmla="*/ 71 h 78"/>
              <a:gd name="T22" fmla="*/ 51 w 77"/>
              <a:gd name="T23" fmla="*/ 68 h 78"/>
              <a:gd name="T24" fmla="*/ 45 w 77"/>
              <a:gd name="T25" fmla="*/ 78 h 78"/>
              <a:gd name="T26" fmla="*/ 29 w 77"/>
              <a:gd name="T27" fmla="*/ 75 h 78"/>
              <a:gd name="T28" fmla="*/ 26 w 77"/>
              <a:gd name="T29" fmla="*/ 68 h 78"/>
              <a:gd name="T30" fmla="*/ 24 w 77"/>
              <a:gd name="T31" fmla="*/ 67 h 78"/>
              <a:gd name="T32" fmla="*/ 16 w 77"/>
              <a:gd name="T33" fmla="*/ 71 h 78"/>
              <a:gd name="T34" fmla="*/ 6 w 77"/>
              <a:gd name="T35" fmla="*/ 57 h 78"/>
              <a:gd name="T36" fmla="*/ 8 w 77"/>
              <a:gd name="T37" fmla="*/ 48 h 78"/>
              <a:gd name="T38" fmla="*/ 0 w 77"/>
              <a:gd name="T39" fmla="*/ 45 h 78"/>
              <a:gd name="T40" fmla="*/ 8 w 77"/>
              <a:gd name="T41" fmla="*/ 29 h 78"/>
              <a:gd name="T42" fmla="*/ 6 w 77"/>
              <a:gd name="T43" fmla="*/ 20 h 78"/>
              <a:gd name="T44" fmla="*/ 6 w 77"/>
              <a:gd name="T45" fmla="*/ 16 h 78"/>
              <a:gd name="T46" fmla="*/ 24 w 77"/>
              <a:gd name="T47" fmla="*/ 10 h 78"/>
              <a:gd name="T48" fmla="*/ 32 w 77"/>
              <a:gd name="T49" fmla="*/ 0 h 78"/>
              <a:gd name="T50" fmla="*/ 48 w 77"/>
              <a:gd name="T51" fmla="*/ 3 h 78"/>
              <a:gd name="T52" fmla="*/ 48 w 77"/>
              <a:gd name="T53" fmla="*/ 15 h 78"/>
              <a:gd name="T54" fmla="*/ 42 w 77"/>
              <a:gd name="T55" fmla="*/ 11 h 78"/>
              <a:gd name="T56" fmla="*/ 35 w 77"/>
              <a:gd name="T57" fmla="*/ 11 h 78"/>
              <a:gd name="T58" fmla="*/ 25 w 77"/>
              <a:gd name="T59" fmla="*/ 17 h 78"/>
              <a:gd name="T60" fmla="*/ 13 w 77"/>
              <a:gd name="T61" fmla="*/ 18 h 78"/>
              <a:gd name="T62" fmla="*/ 14 w 77"/>
              <a:gd name="T63" fmla="*/ 29 h 78"/>
              <a:gd name="T64" fmla="*/ 6 w 77"/>
              <a:gd name="T65" fmla="*/ 35 h 78"/>
              <a:gd name="T66" fmla="*/ 13 w 77"/>
              <a:gd name="T67" fmla="*/ 45 h 78"/>
              <a:gd name="T68" fmla="*/ 16 w 77"/>
              <a:gd name="T69" fmla="*/ 56 h 78"/>
              <a:gd name="T70" fmla="*/ 21 w 77"/>
              <a:gd name="T71" fmla="*/ 61 h 78"/>
              <a:gd name="T72" fmla="*/ 32 w 77"/>
              <a:gd name="T73" fmla="*/ 64 h 78"/>
              <a:gd name="T74" fmla="*/ 42 w 77"/>
              <a:gd name="T75" fmla="*/ 72 h 78"/>
              <a:gd name="T76" fmla="*/ 44 w 77"/>
              <a:gd name="T77" fmla="*/ 64 h 78"/>
              <a:gd name="T78" fmla="*/ 52 w 77"/>
              <a:gd name="T79" fmla="*/ 61 h 78"/>
              <a:gd name="T80" fmla="*/ 64 w 77"/>
              <a:gd name="T81" fmla="*/ 59 h 78"/>
              <a:gd name="T82" fmla="*/ 63 w 77"/>
              <a:gd name="T83" fmla="*/ 49 h 78"/>
              <a:gd name="T84" fmla="*/ 71 w 77"/>
              <a:gd name="T85" fmla="*/ 42 h 78"/>
              <a:gd name="T86" fmla="*/ 64 w 77"/>
              <a:gd name="T87" fmla="*/ 33 h 78"/>
              <a:gd name="T88" fmla="*/ 61 w 77"/>
              <a:gd name="T89" fmla="*/ 21 h 78"/>
              <a:gd name="T90" fmla="*/ 56 w 77"/>
              <a:gd name="T91" fmla="*/ 16 h 78"/>
              <a:gd name="T92" fmla="*/ 39 w 77"/>
              <a:gd name="T93" fmla="*/ 24 h 78"/>
              <a:gd name="T94" fmla="*/ 39 w 77"/>
              <a:gd name="T95" fmla="*/ 5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7" h="78">
                <a:moveTo>
                  <a:pt x="39" y="20"/>
                </a:moveTo>
                <a:cubicBezTo>
                  <a:pt x="49" y="20"/>
                  <a:pt x="57" y="29"/>
                  <a:pt x="57" y="39"/>
                </a:cubicBezTo>
                <a:cubicBezTo>
                  <a:pt x="57" y="49"/>
                  <a:pt x="49" y="57"/>
                  <a:pt x="39" y="57"/>
                </a:cubicBezTo>
                <a:cubicBezTo>
                  <a:pt x="28" y="57"/>
                  <a:pt x="20" y="49"/>
                  <a:pt x="20" y="39"/>
                </a:cubicBezTo>
                <a:cubicBezTo>
                  <a:pt x="20" y="29"/>
                  <a:pt x="28" y="20"/>
                  <a:pt x="39" y="20"/>
                </a:cubicBezTo>
                <a:close/>
                <a:moveTo>
                  <a:pt x="48" y="8"/>
                </a:moveTo>
                <a:cubicBezTo>
                  <a:pt x="48" y="8"/>
                  <a:pt x="48" y="8"/>
                  <a:pt x="48" y="8"/>
                </a:cubicBezTo>
                <a:cubicBezTo>
                  <a:pt x="49" y="9"/>
                  <a:pt x="50" y="9"/>
                  <a:pt x="51" y="9"/>
                </a:cubicBezTo>
                <a:cubicBezTo>
                  <a:pt x="52" y="10"/>
                  <a:pt x="52" y="10"/>
                  <a:pt x="53" y="10"/>
                </a:cubicBezTo>
                <a:cubicBezTo>
                  <a:pt x="57" y="7"/>
                  <a:pt x="57" y="7"/>
                  <a:pt x="57" y="7"/>
                </a:cubicBezTo>
                <a:cubicBezTo>
                  <a:pt x="58" y="5"/>
                  <a:pt x="60" y="5"/>
                  <a:pt x="61" y="7"/>
                </a:cubicBezTo>
                <a:cubicBezTo>
                  <a:pt x="61" y="7"/>
                  <a:pt x="61" y="7"/>
                  <a:pt x="61" y="7"/>
                </a:cubicBezTo>
                <a:cubicBezTo>
                  <a:pt x="61" y="7"/>
                  <a:pt x="61" y="7"/>
                  <a:pt x="61" y="7"/>
                </a:cubicBezTo>
                <a:cubicBezTo>
                  <a:pt x="71" y="16"/>
                  <a:pt x="71" y="16"/>
                  <a:pt x="71" y="16"/>
                </a:cubicBezTo>
                <a:cubicBezTo>
                  <a:pt x="72" y="17"/>
                  <a:pt x="72" y="19"/>
                  <a:pt x="71" y="20"/>
                </a:cubicBezTo>
                <a:cubicBezTo>
                  <a:pt x="67" y="24"/>
                  <a:pt x="67" y="24"/>
                  <a:pt x="67" y="24"/>
                </a:cubicBezTo>
                <a:cubicBezTo>
                  <a:pt x="67" y="25"/>
                  <a:pt x="68" y="26"/>
                  <a:pt x="68" y="26"/>
                </a:cubicBezTo>
                <a:cubicBezTo>
                  <a:pt x="68" y="27"/>
                  <a:pt x="69" y="28"/>
                  <a:pt x="69" y="29"/>
                </a:cubicBezTo>
                <a:cubicBezTo>
                  <a:pt x="74" y="29"/>
                  <a:pt x="74" y="29"/>
                  <a:pt x="74" y="29"/>
                </a:cubicBezTo>
                <a:cubicBezTo>
                  <a:pt x="76" y="29"/>
                  <a:pt x="77" y="30"/>
                  <a:pt x="77" y="32"/>
                </a:cubicBezTo>
                <a:cubicBezTo>
                  <a:pt x="77" y="32"/>
                  <a:pt x="77" y="32"/>
                  <a:pt x="77" y="32"/>
                </a:cubicBezTo>
                <a:cubicBezTo>
                  <a:pt x="77" y="45"/>
                  <a:pt x="77" y="45"/>
                  <a:pt x="77" y="45"/>
                </a:cubicBezTo>
                <a:cubicBezTo>
                  <a:pt x="77" y="47"/>
                  <a:pt x="76" y="48"/>
                  <a:pt x="74" y="48"/>
                </a:cubicBezTo>
                <a:cubicBezTo>
                  <a:pt x="74" y="48"/>
                  <a:pt x="74" y="48"/>
                  <a:pt x="74" y="48"/>
                </a:cubicBezTo>
                <a:cubicBezTo>
                  <a:pt x="69" y="48"/>
                  <a:pt x="69" y="48"/>
                  <a:pt x="69" y="48"/>
                </a:cubicBezTo>
                <a:cubicBezTo>
                  <a:pt x="69" y="49"/>
                  <a:pt x="68" y="50"/>
                  <a:pt x="68" y="51"/>
                </a:cubicBezTo>
                <a:cubicBezTo>
                  <a:pt x="68" y="52"/>
                  <a:pt x="67" y="53"/>
                  <a:pt x="67" y="53"/>
                </a:cubicBezTo>
                <a:cubicBezTo>
                  <a:pt x="71" y="57"/>
                  <a:pt x="71" y="57"/>
                  <a:pt x="71" y="57"/>
                </a:cubicBezTo>
                <a:cubicBezTo>
                  <a:pt x="72" y="58"/>
                  <a:pt x="72" y="60"/>
                  <a:pt x="71" y="61"/>
                </a:cubicBezTo>
                <a:cubicBezTo>
                  <a:pt x="71" y="61"/>
                  <a:pt x="71" y="61"/>
                  <a:pt x="71" y="61"/>
                </a:cubicBezTo>
                <a:cubicBezTo>
                  <a:pt x="71" y="61"/>
                  <a:pt x="71" y="61"/>
                  <a:pt x="71" y="61"/>
                </a:cubicBezTo>
                <a:cubicBezTo>
                  <a:pt x="61" y="71"/>
                  <a:pt x="61" y="71"/>
                  <a:pt x="61" y="71"/>
                </a:cubicBezTo>
                <a:cubicBezTo>
                  <a:pt x="60" y="72"/>
                  <a:pt x="58" y="72"/>
                  <a:pt x="57" y="71"/>
                </a:cubicBezTo>
                <a:cubicBezTo>
                  <a:pt x="53" y="67"/>
                  <a:pt x="53" y="67"/>
                  <a:pt x="53" y="67"/>
                </a:cubicBezTo>
                <a:cubicBezTo>
                  <a:pt x="52" y="68"/>
                  <a:pt x="52" y="68"/>
                  <a:pt x="51" y="68"/>
                </a:cubicBezTo>
                <a:cubicBezTo>
                  <a:pt x="51" y="68"/>
                  <a:pt x="51" y="68"/>
                  <a:pt x="51" y="68"/>
                </a:cubicBezTo>
                <a:cubicBezTo>
                  <a:pt x="50" y="69"/>
                  <a:pt x="49" y="69"/>
                  <a:pt x="48" y="69"/>
                </a:cubicBezTo>
                <a:cubicBezTo>
                  <a:pt x="48" y="75"/>
                  <a:pt x="48" y="75"/>
                  <a:pt x="48" y="75"/>
                </a:cubicBezTo>
                <a:cubicBezTo>
                  <a:pt x="48" y="76"/>
                  <a:pt x="47" y="78"/>
                  <a:pt x="45" y="78"/>
                </a:cubicBezTo>
                <a:cubicBezTo>
                  <a:pt x="45" y="77"/>
                  <a:pt x="45" y="77"/>
                  <a:pt x="45" y="77"/>
                </a:cubicBezTo>
                <a:cubicBezTo>
                  <a:pt x="32" y="77"/>
                  <a:pt x="32" y="77"/>
                  <a:pt x="32" y="77"/>
                </a:cubicBezTo>
                <a:cubicBezTo>
                  <a:pt x="30" y="77"/>
                  <a:pt x="29" y="76"/>
                  <a:pt x="29" y="75"/>
                </a:cubicBezTo>
                <a:cubicBezTo>
                  <a:pt x="29" y="75"/>
                  <a:pt x="29" y="75"/>
                  <a:pt x="29" y="75"/>
                </a:cubicBezTo>
                <a:cubicBezTo>
                  <a:pt x="29" y="69"/>
                  <a:pt x="29" y="69"/>
                  <a:pt x="29" y="69"/>
                </a:cubicBezTo>
                <a:cubicBezTo>
                  <a:pt x="28" y="69"/>
                  <a:pt x="27" y="69"/>
                  <a:pt x="26" y="68"/>
                </a:cubicBezTo>
                <a:cubicBezTo>
                  <a:pt x="26" y="68"/>
                  <a:pt x="26" y="68"/>
                  <a:pt x="26" y="68"/>
                </a:cubicBezTo>
                <a:cubicBezTo>
                  <a:pt x="26" y="68"/>
                  <a:pt x="26" y="68"/>
                  <a:pt x="26" y="68"/>
                </a:cubicBezTo>
                <a:cubicBezTo>
                  <a:pt x="25" y="68"/>
                  <a:pt x="25" y="67"/>
                  <a:pt x="24" y="67"/>
                </a:cubicBezTo>
                <a:cubicBezTo>
                  <a:pt x="20" y="71"/>
                  <a:pt x="20" y="71"/>
                  <a:pt x="20" y="71"/>
                </a:cubicBezTo>
                <a:cubicBezTo>
                  <a:pt x="19" y="72"/>
                  <a:pt x="17" y="72"/>
                  <a:pt x="16" y="71"/>
                </a:cubicBezTo>
                <a:cubicBezTo>
                  <a:pt x="16" y="71"/>
                  <a:pt x="16" y="71"/>
                  <a:pt x="16" y="71"/>
                </a:cubicBezTo>
                <a:cubicBezTo>
                  <a:pt x="16" y="71"/>
                  <a:pt x="16" y="71"/>
                  <a:pt x="16" y="71"/>
                </a:cubicBezTo>
                <a:cubicBezTo>
                  <a:pt x="6" y="61"/>
                  <a:pt x="6" y="61"/>
                  <a:pt x="6" y="61"/>
                </a:cubicBezTo>
                <a:cubicBezTo>
                  <a:pt x="5" y="60"/>
                  <a:pt x="5" y="58"/>
                  <a:pt x="6" y="57"/>
                </a:cubicBezTo>
                <a:cubicBezTo>
                  <a:pt x="10" y="53"/>
                  <a:pt x="10" y="53"/>
                  <a:pt x="10" y="53"/>
                </a:cubicBezTo>
                <a:cubicBezTo>
                  <a:pt x="10" y="53"/>
                  <a:pt x="9" y="52"/>
                  <a:pt x="9" y="51"/>
                </a:cubicBezTo>
                <a:cubicBezTo>
                  <a:pt x="9" y="50"/>
                  <a:pt x="8" y="49"/>
                  <a:pt x="8" y="48"/>
                </a:cubicBezTo>
                <a:cubicBezTo>
                  <a:pt x="3" y="48"/>
                  <a:pt x="3" y="48"/>
                  <a:pt x="3" y="48"/>
                </a:cubicBezTo>
                <a:cubicBezTo>
                  <a:pt x="1" y="48"/>
                  <a:pt x="0" y="47"/>
                  <a:pt x="0" y="45"/>
                </a:cubicBezTo>
                <a:cubicBezTo>
                  <a:pt x="0" y="45"/>
                  <a:pt x="0" y="45"/>
                  <a:pt x="0" y="45"/>
                </a:cubicBezTo>
                <a:cubicBezTo>
                  <a:pt x="0" y="32"/>
                  <a:pt x="0" y="32"/>
                  <a:pt x="0" y="32"/>
                </a:cubicBezTo>
                <a:cubicBezTo>
                  <a:pt x="0" y="30"/>
                  <a:pt x="1" y="29"/>
                  <a:pt x="3" y="29"/>
                </a:cubicBezTo>
                <a:cubicBezTo>
                  <a:pt x="8" y="29"/>
                  <a:pt x="8" y="29"/>
                  <a:pt x="8" y="29"/>
                </a:cubicBezTo>
                <a:cubicBezTo>
                  <a:pt x="8" y="28"/>
                  <a:pt x="9" y="27"/>
                  <a:pt x="9" y="26"/>
                </a:cubicBezTo>
                <a:cubicBezTo>
                  <a:pt x="9" y="26"/>
                  <a:pt x="10" y="25"/>
                  <a:pt x="10" y="24"/>
                </a:cubicBezTo>
                <a:cubicBezTo>
                  <a:pt x="6" y="20"/>
                  <a:pt x="6" y="20"/>
                  <a:pt x="6" y="20"/>
                </a:cubicBezTo>
                <a:cubicBezTo>
                  <a:pt x="5" y="19"/>
                  <a:pt x="5" y="17"/>
                  <a:pt x="6" y="16"/>
                </a:cubicBezTo>
                <a:cubicBezTo>
                  <a:pt x="6" y="16"/>
                  <a:pt x="6" y="16"/>
                  <a:pt x="6" y="16"/>
                </a:cubicBezTo>
                <a:cubicBezTo>
                  <a:pt x="6" y="16"/>
                  <a:pt x="6" y="16"/>
                  <a:pt x="6" y="16"/>
                </a:cubicBezTo>
                <a:cubicBezTo>
                  <a:pt x="16" y="7"/>
                  <a:pt x="16" y="7"/>
                  <a:pt x="16" y="7"/>
                </a:cubicBezTo>
                <a:cubicBezTo>
                  <a:pt x="17" y="5"/>
                  <a:pt x="19" y="5"/>
                  <a:pt x="20" y="7"/>
                </a:cubicBezTo>
                <a:cubicBezTo>
                  <a:pt x="24" y="10"/>
                  <a:pt x="24" y="10"/>
                  <a:pt x="24" y="10"/>
                </a:cubicBezTo>
                <a:cubicBezTo>
                  <a:pt x="25" y="10"/>
                  <a:pt x="27" y="9"/>
                  <a:pt x="29" y="8"/>
                </a:cubicBezTo>
                <a:cubicBezTo>
                  <a:pt x="29" y="3"/>
                  <a:pt x="29" y="3"/>
                  <a:pt x="29" y="3"/>
                </a:cubicBezTo>
                <a:cubicBezTo>
                  <a:pt x="29" y="1"/>
                  <a:pt x="30" y="0"/>
                  <a:pt x="32" y="0"/>
                </a:cubicBezTo>
                <a:cubicBezTo>
                  <a:pt x="32" y="0"/>
                  <a:pt x="32" y="0"/>
                  <a:pt x="32" y="0"/>
                </a:cubicBezTo>
                <a:cubicBezTo>
                  <a:pt x="45" y="0"/>
                  <a:pt x="45" y="0"/>
                  <a:pt x="45" y="0"/>
                </a:cubicBezTo>
                <a:cubicBezTo>
                  <a:pt x="47" y="0"/>
                  <a:pt x="48" y="1"/>
                  <a:pt x="48" y="3"/>
                </a:cubicBezTo>
                <a:cubicBezTo>
                  <a:pt x="48" y="3"/>
                  <a:pt x="48" y="3"/>
                  <a:pt x="48" y="3"/>
                </a:cubicBezTo>
                <a:cubicBezTo>
                  <a:pt x="48" y="8"/>
                  <a:pt x="48" y="8"/>
                  <a:pt x="48" y="8"/>
                </a:cubicBezTo>
                <a:close/>
                <a:moveTo>
                  <a:pt x="48" y="15"/>
                </a:moveTo>
                <a:cubicBezTo>
                  <a:pt x="48" y="15"/>
                  <a:pt x="48" y="15"/>
                  <a:pt x="48" y="15"/>
                </a:cubicBezTo>
                <a:cubicBezTo>
                  <a:pt x="47" y="14"/>
                  <a:pt x="46" y="14"/>
                  <a:pt x="45" y="13"/>
                </a:cubicBezTo>
                <a:cubicBezTo>
                  <a:pt x="43" y="13"/>
                  <a:pt x="42" y="12"/>
                  <a:pt x="42" y="11"/>
                </a:cubicBezTo>
                <a:cubicBezTo>
                  <a:pt x="42" y="6"/>
                  <a:pt x="42" y="6"/>
                  <a:pt x="42" y="6"/>
                </a:cubicBezTo>
                <a:cubicBezTo>
                  <a:pt x="35" y="6"/>
                  <a:pt x="35" y="6"/>
                  <a:pt x="35" y="6"/>
                </a:cubicBezTo>
                <a:cubicBezTo>
                  <a:pt x="35" y="11"/>
                  <a:pt x="35" y="11"/>
                  <a:pt x="35" y="11"/>
                </a:cubicBezTo>
                <a:cubicBezTo>
                  <a:pt x="35" y="12"/>
                  <a:pt x="34" y="13"/>
                  <a:pt x="33" y="13"/>
                </a:cubicBezTo>
                <a:cubicBezTo>
                  <a:pt x="30" y="14"/>
                  <a:pt x="27" y="15"/>
                  <a:pt x="25" y="17"/>
                </a:cubicBezTo>
                <a:cubicBezTo>
                  <a:pt x="25" y="17"/>
                  <a:pt x="25" y="17"/>
                  <a:pt x="25" y="17"/>
                </a:cubicBezTo>
                <a:cubicBezTo>
                  <a:pt x="24" y="17"/>
                  <a:pt x="22" y="17"/>
                  <a:pt x="21" y="16"/>
                </a:cubicBezTo>
                <a:cubicBezTo>
                  <a:pt x="18" y="13"/>
                  <a:pt x="18" y="13"/>
                  <a:pt x="18" y="13"/>
                </a:cubicBezTo>
                <a:cubicBezTo>
                  <a:pt x="13" y="18"/>
                  <a:pt x="13" y="18"/>
                  <a:pt x="13" y="18"/>
                </a:cubicBezTo>
                <a:cubicBezTo>
                  <a:pt x="16" y="21"/>
                  <a:pt x="16" y="21"/>
                  <a:pt x="16" y="21"/>
                </a:cubicBezTo>
                <a:cubicBezTo>
                  <a:pt x="17" y="22"/>
                  <a:pt x="17" y="24"/>
                  <a:pt x="16" y="25"/>
                </a:cubicBezTo>
                <a:cubicBezTo>
                  <a:pt x="16" y="26"/>
                  <a:pt x="15" y="27"/>
                  <a:pt x="14" y="29"/>
                </a:cubicBezTo>
                <a:cubicBezTo>
                  <a:pt x="14" y="30"/>
                  <a:pt x="14" y="31"/>
                  <a:pt x="13" y="33"/>
                </a:cubicBezTo>
                <a:cubicBezTo>
                  <a:pt x="13" y="34"/>
                  <a:pt x="12" y="35"/>
                  <a:pt x="10" y="35"/>
                </a:cubicBezTo>
                <a:cubicBezTo>
                  <a:pt x="6" y="35"/>
                  <a:pt x="6" y="35"/>
                  <a:pt x="6" y="35"/>
                </a:cubicBezTo>
                <a:cubicBezTo>
                  <a:pt x="6" y="42"/>
                  <a:pt x="6" y="42"/>
                  <a:pt x="6" y="42"/>
                </a:cubicBezTo>
                <a:cubicBezTo>
                  <a:pt x="10" y="42"/>
                  <a:pt x="10" y="42"/>
                  <a:pt x="10" y="42"/>
                </a:cubicBezTo>
                <a:cubicBezTo>
                  <a:pt x="12" y="42"/>
                  <a:pt x="13" y="43"/>
                  <a:pt x="13" y="45"/>
                </a:cubicBezTo>
                <a:cubicBezTo>
                  <a:pt x="13" y="46"/>
                  <a:pt x="14" y="47"/>
                  <a:pt x="14" y="49"/>
                </a:cubicBezTo>
                <a:cubicBezTo>
                  <a:pt x="15" y="50"/>
                  <a:pt x="16" y="51"/>
                  <a:pt x="16" y="52"/>
                </a:cubicBezTo>
                <a:cubicBezTo>
                  <a:pt x="17" y="54"/>
                  <a:pt x="17" y="55"/>
                  <a:pt x="16" y="56"/>
                </a:cubicBezTo>
                <a:cubicBezTo>
                  <a:pt x="13" y="59"/>
                  <a:pt x="13" y="59"/>
                  <a:pt x="13" y="59"/>
                </a:cubicBezTo>
                <a:cubicBezTo>
                  <a:pt x="18" y="64"/>
                  <a:pt x="18" y="64"/>
                  <a:pt x="18" y="64"/>
                </a:cubicBezTo>
                <a:cubicBezTo>
                  <a:pt x="21" y="61"/>
                  <a:pt x="21" y="61"/>
                  <a:pt x="21" y="61"/>
                </a:cubicBezTo>
                <a:cubicBezTo>
                  <a:pt x="22" y="60"/>
                  <a:pt x="24" y="60"/>
                  <a:pt x="25" y="61"/>
                </a:cubicBezTo>
                <a:cubicBezTo>
                  <a:pt x="26" y="62"/>
                  <a:pt x="27" y="62"/>
                  <a:pt x="29" y="63"/>
                </a:cubicBezTo>
                <a:cubicBezTo>
                  <a:pt x="30" y="63"/>
                  <a:pt x="31" y="64"/>
                  <a:pt x="32" y="64"/>
                </a:cubicBezTo>
                <a:cubicBezTo>
                  <a:pt x="34" y="64"/>
                  <a:pt x="35" y="66"/>
                  <a:pt x="35" y="67"/>
                </a:cubicBezTo>
                <a:cubicBezTo>
                  <a:pt x="35" y="72"/>
                  <a:pt x="35" y="72"/>
                  <a:pt x="35" y="72"/>
                </a:cubicBezTo>
                <a:cubicBezTo>
                  <a:pt x="42" y="72"/>
                  <a:pt x="42" y="72"/>
                  <a:pt x="42" y="72"/>
                </a:cubicBezTo>
                <a:cubicBezTo>
                  <a:pt x="42" y="67"/>
                  <a:pt x="42" y="67"/>
                  <a:pt x="42" y="67"/>
                </a:cubicBezTo>
                <a:cubicBezTo>
                  <a:pt x="42" y="67"/>
                  <a:pt x="42" y="67"/>
                  <a:pt x="42" y="67"/>
                </a:cubicBezTo>
                <a:cubicBezTo>
                  <a:pt x="42" y="66"/>
                  <a:pt x="43" y="64"/>
                  <a:pt x="44" y="64"/>
                </a:cubicBezTo>
                <a:cubicBezTo>
                  <a:pt x="46" y="64"/>
                  <a:pt x="47" y="63"/>
                  <a:pt x="48" y="63"/>
                </a:cubicBezTo>
                <a:cubicBezTo>
                  <a:pt x="48" y="63"/>
                  <a:pt x="48" y="63"/>
                  <a:pt x="48" y="63"/>
                </a:cubicBezTo>
                <a:cubicBezTo>
                  <a:pt x="50" y="62"/>
                  <a:pt x="51" y="62"/>
                  <a:pt x="52" y="61"/>
                </a:cubicBezTo>
                <a:cubicBezTo>
                  <a:pt x="53" y="60"/>
                  <a:pt x="55" y="60"/>
                  <a:pt x="56" y="61"/>
                </a:cubicBezTo>
                <a:cubicBezTo>
                  <a:pt x="59" y="64"/>
                  <a:pt x="59" y="64"/>
                  <a:pt x="59" y="64"/>
                </a:cubicBezTo>
                <a:cubicBezTo>
                  <a:pt x="64" y="59"/>
                  <a:pt x="64" y="59"/>
                  <a:pt x="64" y="59"/>
                </a:cubicBezTo>
                <a:cubicBezTo>
                  <a:pt x="61" y="56"/>
                  <a:pt x="61" y="56"/>
                  <a:pt x="61" y="56"/>
                </a:cubicBezTo>
                <a:cubicBezTo>
                  <a:pt x="60" y="55"/>
                  <a:pt x="60" y="54"/>
                  <a:pt x="61" y="52"/>
                </a:cubicBezTo>
                <a:cubicBezTo>
                  <a:pt x="61" y="51"/>
                  <a:pt x="62" y="50"/>
                  <a:pt x="63" y="49"/>
                </a:cubicBezTo>
                <a:cubicBezTo>
                  <a:pt x="63" y="47"/>
                  <a:pt x="64" y="46"/>
                  <a:pt x="64" y="45"/>
                </a:cubicBezTo>
                <a:cubicBezTo>
                  <a:pt x="64" y="43"/>
                  <a:pt x="65" y="42"/>
                  <a:pt x="67" y="42"/>
                </a:cubicBezTo>
                <a:cubicBezTo>
                  <a:pt x="71" y="42"/>
                  <a:pt x="71" y="42"/>
                  <a:pt x="71" y="42"/>
                </a:cubicBezTo>
                <a:cubicBezTo>
                  <a:pt x="71" y="35"/>
                  <a:pt x="71" y="35"/>
                  <a:pt x="71" y="35"/>
                </a:cubicBezTo>
                <a:cubicBezTo>
                  <a:pt x="67" y="35"/>
                  <a:pt x="67" y="35"/>
                  <a:pt x="67" y="35"/>
                </a:cubicBezTo>
                <a:cubicBezTo>
                  <a:pt x="65" y="35"/>
                  <a:pt x="64" y="34"/>
                  <a:pt x="64" y="33"/>
                </a:cubicBezTo>
                <a:cubicBezTo>
                  <a:pt x="64" y="31"/>
                  <a:pt x="63" y="30"/>
                  <a:pt x="63" y="29"/>
                </a:cubicBezTo>
                <a:cubicBezTo>
                  <a:pt x="62" y="27"/>
                  <a:pt x="61" y="26"/>
                  <a:pt x="61" y="25"/>
                </a:cubicBezTo>
                <a:cubicBezTo>
                  <a:pt x="60" y="24"/>
                  <a:pt x="60" y="22"/>
                  <a:pt x="61" y="21"/>
                </a:cubicBezTo>
                <a:cubicBezTo>
                  <a:pt x="64" y="18"/>
                  <a:pt x="64" y="18"/>
                  <a:pt x="64" y="18"/>
                </a:cubicBezTo>
                <a:cubicBezTo>
                  <a:pt x="59" y="13"/>
                  <a:pt x="59" y="13"/>
                  <a:pt x="59" y="13"/>
                </a:cubicBezTo>
                <a:cubicBezTo>
                  <a:pt x="56" y="16"/>
                  <a:pt x="56" y="16"/>
                  <a:pt x="56" y="16"/>
                </a:cubicBezTo>
                <a:cubicBezTo>
                  <a:pt x="55" y="17"/>
                  <a:pt x="53" y="17"/>
                  <a:pt x="52" y="17"/>
                </a:cubicBezTo>
                <a:cubicBezTo>
                  <a:pt x="51" y="16"/>
                  <a:pt x="50" y="15"/>
                  <a:pt x="48" y="15"/>
                </a:cubicBezTo>
                <a:close/>
                <a:moveTo>
                  <a:pt x="39" y="24"/>
                </a:moveTo>
                <a:cubicBezTo>
                  <a:pt x="39" y="24"/>
                  <a:pt x="39" y="24"/>
                  <a:pt x="39" y="24"/>
                </a:cubicBezTo>
                <a:cubicBezTo>
                  <a:pt x="30" y="24"/>
                  <a:pt x="24" y="31"/>
                  <a:pt x="24" y="39"/>
                </a:cubicBezTo>
                <a:cubicBezTo>
                  <a:pt x="24" y="47"/>
                  <a:pt x="30" y="54"/>
                  <a:pt x="39" y="54"/>
                </a:cubicBezTo>
                <a:cubicBezTo>
                  <a:pt x="47" y="54"/>
                  <a:pt x="53" y="47"/>
                  <a:pt x="53" y="39"/>
                </a:cubicBezTo>
                <a:cubicBezTo>
                  <a:pt x="53" y="31"/>
                  <a:pt x="47" y="24"/>
                  <a:pt x="39" y="24"/>
                </a:cubicBezTo>
                <a:close/>
              </a:path>
            </a:pathLst>
          </a:custGeom>
          <a:solidFill>
            <a:schemeClr val="accent1"/>
          </a:solidFill>
          <a:ln>
            <a:solidFill>
              <a:srgbClr val="5B9BD5"/>
            </a:solidFill>
          </a:ln>
        </p:spPr>
        <p:txBody>
          <a:bodyPr/>
          <a:lstStyle/>
          <a:p>
            <a:endParaRPr lang="zh-CN" altLang="en-US" sz="2400">
              <a:latin typeface="思源黑体 CN Medium" panose="020B0600000000000000" pitchFamily="34" charset="-122"/>
              <a:ea typeface="思源黑体 CN Medium" panose="020B0600000000000000" pitchFamily="34" charset="-122"/>
            </a:endParaRPr>
          </a:p>
        </p:txBody>
      </p:sp>
      <p:sp>
        <p:nvSpPr>
          <p:cNvPr id="10" name="Rectangle 61"/>
          <p:cNvSpPr/>
          <p:nvPr/>
        </p:nvSpPr>
        <p:spPr>
          <a:xfrm>
            <a:off x="1403509" y="620776"/>
            <a:ext cx="898940" cy="1969642"/>
          </a:xfrm>
          <a:prstGeom prst="rect">
            <a:avLst/>
          </a:prstGeom>
        </p:spPr>
        <p:txBody>
          <a:bodyPr wrap="square" lIns="0" tIns="0" rIns="0" bIns="0">
            <a:spAutoFit/>
          </a:bodyPr>
          <a:lstStyle/>
          <a:p>
            <a:r>
              <a:rPr lang="en-US" sz="12800" dirty="0">
                <a:solidFill>
                  <a:srgbClr val="5B9BD5"/>
                </a:solidFill>
                <a:latin typeface="思源黑体 CN Medium" panose="020B0600000000000000" pitchFamily="34" charset="-122"/>
                <a:ea typeface="思源黑体 CN Medium" panose="020B0600000000000000" pitchFamily="34" charset="-122"/>
                <a:cs typeface="Open Sans" pitchFamily="34" charset="0"/>
                <a:sym typeface="Arial" panose="020B0604020202020204" pitchFamily="34" charset="0"/>
              </a:rPr>
              <a:t>“</a:t>
            </a:r>
            <a:endParaRPr lang="en-US" sz="12800" dirty="0">
              <a:solidFill>
                <a:srgbClr val="5B9BD5"/>
              </a:solidFill>
              <a:latin typeface="思源黑体 CN Medium" panose="020B0600000000000000" pitchFamily="34" charset="-122"/>
              <a:ea typeface="思源黑体 CN Medium" panose="020B0600000000000000" pitchFamily="34" charset="-122"/>
              <a:cs typeface="Open Sans Light" pitchFamily="34" charset="0"/>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fade">
                                      <p:cBhvr>
                                        <p:cTn id="12"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718310" y="3254375"/>
            <a:ext cx="9081135" cy="1310640"/>
          </a:xfrm>
          <a:prstGeom prst="rect">
            <a:avLst/>
          </a:prstGeom>
          <a:solidFill>
            <a:schemeClr val="tx2">
              <a:lumMod val="60000"/>
              <a:lumOff val="40000"/>
              <a:alpha val="24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solidFill>
                <a:schemeClr val="accent1"/>
              </a:solidFill>
            </a:endParaRPr>
          </a:p>
        </p:txBody>
      </p:sp>
      <p:sp>
        <p:nvSpPr>
          <p:cNvPr id="21" name="矩形 20"/>
          <p:cNvSpPr/>
          <p:nvPr/>
        </p:nvSpPr>
        <p:spPr>
          <a:xfrm>
            <a:off x="1718945" y="1442085"/>
            <a:ext cx="9080500" cy="1310640"/>
          </a:xfrm>
          <a:prstGeom prst="rect">
            <a:avLst/>
          </a:prstGeom>
          <a:solidFill>
            <a:schemeClr val="tx2">
              <a:lumMod val="60000"/>
              <a:lumOff val="40000"/>
              <a:alpha val="24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solidFill>
                <a:schemeClr val="accent1"/>
              </a:solidFill>
            </a:endParaRPr>
          </a:p>
        </p:txBody>
      </p:sp>
      <p:cxnSp>
        <p:nvCxnSpPr>
          <p:cNvPr id="4" name="直接连接符 3"/>
          <p:cNvCxnSpPr/>
          <p:nvPr/>
        </p:nvCxnSpPr>
        <p:spPr>
          <a:xfrm>
            <a:off x="427422" y="813761"/>
            <a:ext cx="9721436"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7" name="Freeform 5"/>
          <p:cNvSpPr/>
          <p:nvPr/>
        </p:nvSpPr>
        <p:spPr bwMode="auto">
          <a:xfrm rot="1855731">
            <a:off x="10264845" y="606007"/>
            <a:ext cx="460850" cy="41550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5B9BD5"/>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5B9BD5"/>
              </a:solidFill>
              <a:latin typeface="思源黑体 CN Medium" panose="020B0600000000000000" pitchFamily="34" charset="-122"/>
              <a:ea typeface="思源黑体 CN Medium" panose="020B0600000000000000" pitchFamily="34" charset="-122"/>
            </a:endParaRPr>
          </a:p>
        </p:txBody>
      </p:sp>
      <p:sp>
        <p:nvSpPr>
          <p:cNvPr id="8" name="文本占位符 4"/>
          <p:cNvSpPr txBox="1"/>
          <p:nvPr/>
        </p:nvSpPr>
        <p:spPr>
          <a:xfrm>
            <a:off x="385449" y="236467"/>
            <a:ext cx="10515600" cy="58235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zh-CN" altLang="en-US" dirty="0" smtClean="0">
                <a:solidFill>
                  <a:srgbClr val="5B9BD5"/>
                </a:solidFill>
                <a:latin typeface="思源黑体 CN Medium" panose="020B0600000000000000" pitchFamily="34" charset="-122"/>
                <a:ea typeface="思源黑体 CN Medium" panose="020B0600000000000000" pitchFamily="34" charset="-122"/>
              </a:rPr>
              <a:t>摘要</a:t>
            </a:r>
            <a:endParaRPr lang="zh-CN" altLang="en-US" dirty="0">
              <a:solidFill>
                <a:srgbClr val="5B9BD5"/>
              </a:solidFill>
              <a:latin typeface="思源黑体 CN Medium" panose="020B0600000000000000" pitchFamily="34" charset="-122"/>
              <a:ea typeface="思源黑体 CN Medium" panose="020B0600000000000000" pitchFamily="34" charset="-122"/>
            </a:endParaRPr>
          </a:p>
        </p:txBody>
      </p:sp>
      <p:sp>
        <p:nvSpPr>
          <p:cNvPr id="5" name="矩形 4"/>
          <p:cNvSpPr/>
          <p:nvPr/>
        </p:nvSpPr>
        <p:spPr>
          <a:xfrm>
            <a:off x="0" y="6364605"/>
            <a:ext cx="12192000" cy="539750"/>
          </a:xfrm>
          <a:prstGeom prst="rect">
            <a:avLst/>
          </a:prstGeom>
          <a:solidFill>
            <a:srgbClr val="5B9BD5"/>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latin typeface="思源黑体 CN Medium" panose="020B0600000000000000" pitchFamily="34" charset="-122"/>
              <a:ea typeface="思源黑体 CN Medium" panose="020B0600000000000000" pitchFamily="34" charset="-122"/>
            </a:endParaRPr>
          </a:p>
        </p:txBody>
      </p:sp>
      <p:sp>
        <p:nvSpPr>
          <p:cNvPr id="3" name="文本框 2"/>
          <p:cNvSpPr txBox="1"/>
          <p:nvPr/>
        </p:nvSpPr>
        <p:spPr>
          <a:xfrm>
            <a:off x="1874520" y="1736090"/>
            <a:ext cx="8727440" cy="2461260"/>
          </a:xfrm>
          <a:prstGeom prst="rect">
            <a:avLst/>
          </a:prstGeom>
          <a:noFill/>
        </p:spPr>
        <p:txBody>
          <a:bodyPr wrap="square" rtlCol="0">
            <a:spAutoFit/>
          </a:bodyPr>
          <a:lstStyle/>
          <a:p>
            <a:r>
              <a:rPr lang="zh-CN" altLang="en-US" sz="2000" dirty="0"/>
              <a:t>在此背景下，本文提出了一种名为 Design Pattern Smell 的工具，该工具支持基于软件系统中的计算信息来检测设计模式与异味之间的关系。</a:t>
            </a:r>
            <a:endParaRPr lang="zh-CN" altLang="en-US" sz="2000" dirty="0"/>
          </a:p>
          <a:p>
            <a:endParaRPr lang="zh-CN" altLang="en-US" dirty="0"/>
          </a:p>
          <a:p>
            <a:endParaRPr lang="zh-CN" altLang="en-US" dirty="0"/>
          </a:p>
          <a:p>
            <a:endParaRPr lang="zh-CN" altLang="en-US" dirty="0"/>
          </a:p>
          <a:p>
            <a:endParaRPr lang="zh-CN" altLang="en-US" sz="2000" dirty="0"/>
          </a:p>
          <a:p>
            <a:r>
              <a:rPr lang="zh-CN" altLang="en-US" sz="2000" dirty="0"/>
              <a:t>该工具接收包含设计模式实例的 XML 文件和包含代码工件的 CSV 文件作为输入。</a:t>
            </a:r>
            <a:r>
              <a:rPr lang="zh-CN" altLang="en-US" sz="2000" dirty="0">
                <a:sym typeface="+mn-ea"/>
              </a:rPr>
              <a:t>Design Pattern Smell </a:t>
            </a:r>
            <a:r>
              <a:rPr lang="zh-CN" altLang="en-US" sz="2000" dirty="0"/>
              <a:t>分析此信息，然后进行数据交叉以检测共现。</a:t>
            </a:r>
            <a:endParaRPr lang="zh-CN" altLang="en-US" sz="2000" dirty="0"/>
          </a:p>
        </p:txBody>
      </p:sp>
      <p:pic>
        <p:nvPicPr>
          <p:cNvPr id="49" name="图片 48" descr="图片包含 网, 就坐&#10;&#10;已生成高可信度的说明"/>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0" y="818515"/>
            <a:ext cx="1574165" cy="1574165"/>
          </a:xfrm>
          <a:prstGeom prst="rect">
            <a:avLst/>
          </a:prstGeom>
        </p:spPr>
      </p:pic>
      <p:sp>
        <p:nvSpPr>
          <p:cNvPr id="50" name="8"/>
          <p:cNvSpPr>
            <a:spLocks noEditPoints="1"/>
          </p:cNvSpPr>
          <p:nvPr/>
        </p:nvSpPr>
        <p:spPr bwMode="auto">
          <a:xfrm flipH="1" flipV="1">
            <a:off x="10902315" y="2770505"/>
            <a:ext cx="1289685" cy="1316355"/>
          </a:xfrm>
          <a:custGeom>
            <a:avLst/>
            <a:gdLst>
              <a:gd name="T0" fmla="*/ 39 w 77"/>
              <a:gd name="T1" fmla="*/ 57 h 78"/>
              <a:gd name="T2" fmla="*/ 48 w 77"/>
              <a:gd name="T3" fmla="*/ 8 h 78"/>
              <a:gd name="T4" fmla="*/ 53 w 77"/>
              <a:gd name="T5" fmla="*/ 10 h 78"/>
              <a:gd name="T6" fmla="*/ 61 w 77"/>
              <a:gd name="T7" fmla="*/ 7 h 78"/>
              <a:gd name="T8" fmla="*/ 71 w 77"/>
              <a:gd name="T9" fmla="*/ 20 h 78"/>
              <a:gd name="T10" fmla="*/ 69 w 77"/>
              <a:gd name="T11" fmla="*/ 29 h 78"/>
              <a:gd name="T12" fmla="*/ 77 w 77"/>
              <a:gd name="T13" fmla="*/ 32 h 78"/>
              <a:gd name="T14" fmla="*/ 74 w 77"/>
              <a:gd name="T15" fmla="*/ 48 h 78"/>
              <a:gd name="T16" fmla="*/ 67 w 77"/>
              <a:gd name="T17" fmla="*/ 53 h 78"/>
              <a:gd name="T18" fmla="*/ 71 w 77"/>
              <a:gd name="T19" fmla="*/ 61 h 78"/>
              <a:gd name="T20" fmla="*/ 57 w 77"/>
              <a:gd name="T21" fmla="*/ 71 h 78"/>
              <a:gd name="T22" fmla="*/ 51 w 77"/>
              <a:gd name="T23" fmla="*/ 68 h 78"/>
              <a:gd name="T24" fmla="*/ 45 w 77"/>
              <a:gd name="T25" fmla="*/ 78 h 78"/>
              <a:gd name="T26" fmla="*/ 29 w 77"/>
              <a:gd name="T27" fmla="*/ 75 h 78"/>
              <a:gd name="T28" fmla="*/ 26 w 77"/>
              <a:gd name="T29" fmla="*/ 68 h 78"/>
              <a:gd name="T30" fmla="*/ 24 w 77"/>
              <a:gd name="T31" fmla="*/ 67 h 78"/>
              <a:gd name="T32" fmla="*/ 16 w 77"/>
              <a:gd name="T33" fmla="*/ 71 h 78"/>
              <a:gd name="T34" fmla="*/ 6 w 77"/>
              <a:gd name="T35" fmla="*/ 57 h 78"/>
              <a:gd name="T36" fmla="*/ 8 w 77"/>
              <a:gd name="T37" fmla="*/ 48 h 78"/>
              <a:gd name="T38" fmla="*/ 0 w 77"/>
              <a:gd name="T39" fmla="*/ 45 h 78"/>
              <a:gd name="T40" fmla="*/ 8 w 77"/>
              <a:gd name="T41" fmla="*/ 29 h 78"/>
              <a:gd name="T42" fmla="*/ 6 w 77"/>
              <a:gd name="T43" fmla="*/ 20 h 78"/>
              <a:gd name="T44" fmla="*/ 6 w 77"/>
              <a:gd name="T45" fmla="*/ 16 h 78"/>
              <a:gd name="T46" fmla="*/ 24 w 77"/>
              <a:gd name="T47" fmla="*/ 10 h 78"/>
              <a:gd name="T48" fmla="*/ 32 w 77"/>
              <a:gd name="T49" fmla="*/ 0 h 78"/>
              <a:gd name="T50" fmla="*/ 48 w 77"/>
              <a:gd name="T51" fmla="*/ 3 h 78"/>
              <a:gd name="T52" fmla="*/ 48 w 77"/>
              <a:gd name="T53" fmla="*/ 15 h 78"/>
              <a:gd name="T54" fmla="*/ 42 w 77"/>
              <a:gd name="T55" fmla="*/ 11 h 78"/>
              <a:gd name="T56" fmla="*/ 35 w 77"/>
              <a:gd name="T57" fmla="*/ 11 h 78"/>
              <a:gd name="T58" fmla="*/ 25 w 77"/>
              <a:gd name="T59" fmla="*/ 17 h 78"/>
              <a:gd name="T60" fmla="*/ 13 w 77"/>
              <a:gd name="T61" fmla="*/ 18 h 78"/>
              <a:gd name="T62" fmla="*/ 14 w 77"/>
              <a:gd name="T63" fmla="*/ 29 h 78"/>
              <a:gd name="T64" fmla="*/ 6 w 77"/>
              <a:gd name="T65" fmla="*/ 35 h 78"/>
              <a:gd name="T66" fmla="*/ 13 w 77"/>
              <a:gd name="T67" fmla="*/ 45 h 78"/>
              <a:gd name="T68" fmla="*/ 16 w 77"/>
              <a:gd name="T69" fmla="*/ 56 h 78"/>
              <a:gd name="T70" fmla="*/ 21 w 77"/>
              <a:gd name="T71" fmla="*/ 61 h 78"/>
              <a:gd name="T72" fmla="*/ 32 w 77"/>
              <a:gd name="T73" fmla="*/ 64 h 78"/>
              <a:gd name="T74" fmla="*/ 42 w 77"/>
              <a:gd name="T75" fmla="*/ 72 h 78"/>
              <a:gd name="T76" fmla="*/ 44 w 77"/>
              <a:gd name="T77" fmla="*/ 64 h 78"/>
              <a:gd name="T78" fmla="*/ 52 w 77"/>
              <a:gd name="T79" fmla="*/ 61 h 78"/>
              <a:gd name="T80" fmla="*/ 64 w 77"/>
              <a:gd name="T81" fmla="*/ 59 h 78"/>
              <a:gd name="T82" fmla="*/ 63 w 77"/>
              <a:gd name="T83" fmla="*/ 49 h 78"/>
              <a:gd name="T84" fmla="*/ 71 w 77"/>
              <a:gd name="T85" fmla="*/ 42 h 78"/>
              <a:gd name="T86" fmla="*/ 64 w 77"/>
              <a:gd name="T87" fmla="*/ 33 h 78"/>
              <a:gd name="T88" fmla="*/ 61 w 77"/>
              <a:gd name="T89" fmla="*/ 21 h 78"/>
              <a:gd name="T90" fmla="*/ 56 w 77"/>
              <a:gd name="T91" fmla="*/ 16 h 78"/>
              <a:gd name="T92" fmla="*/ 39 w 77"/>
              <a:gd name="T93" fmla="*/ 24 h 78"/>
              <a:gd name="T94" fmla="*/ 39 w 77"/>
              <a:gd name="T95" fmla="*/ 5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7" h="78">
                <a:moveTo>
                  <a:pt x="39" y="20"/>
                </a:moveTo>
                <a:cubicBezTo>
                  <a:pt x="49" y="20"/>
                  <a:pt x="57" y="29"/>
                  <a:pt x="57" y="39"/>
                </a:cubicBezTo>
                <a:cubicBezTo>
                  <a:pt x="57" y="49"/>
                  <a:pt x="49" y="57"/>
                  <a:pt x="39" y="57"/>
                </a:cubicBezTo>
                <a:cubicBezTo>
                  <a:pt x="28" y="57"/>
                  <a:pt x="20" y="49"/>
                  <a:pt x="20" y="39"/>
                </a:cubicBezTo>
                <a:cubicBezTo>
                  <a:pt x="20" y="29"/>
                  <a:pt x="28" y="20"/>
                  <a:pt x="39" y="20"/>
                </a:cubicBezTo>
                <a:close/>
                <a:moveTo>
                  <a:pt x="48" y="8"/>
                </a:moveTo>
                <a:cubicBezTo>
                  <a:pt x="48" y="8"/>
                  <a:pt x="48" y="8"/>
                  <a:pt x="48" y="8"/>
                </a:cubicBezTo>
                <a:cubicBezTo>
                  <a:pt x="49" y="9"/>
                  <a:pt x="50" y="9"/>
                  <a:pt x="51" y="9"/>
                </a:cubicBezTo>
                <a:cubicBezTo>
                  <a:pt x="52" y="10"/>
                  <a:pt x="52" y="10"/>
                  <a:pt x="53" y="10"/>
                </a:cubicBezTo>
                <a:cubicBezTo>
                  <a:pt x="57" y="7"/>
                  <a:pt x="57" y="7"/>
                  <a:pt x="57" y="7"/>
                </a:cubicBezTo>
                <a:cubicBezTo>
                  <a:pt x="58" y="5"/>
                  <a:pt x="60" y="5"/>
                  <a:pt x="61" y="7"/>
                </a:cubicBezTo>
                <a:cubicBezTo>
                  <a:pt x="61" y="7"/>
                  <a:pt x="61" y="7"/>
                  <a:pt x="61" y="7"/>
                </a:cubicBezTo>
                <a:cubicBezTo>
                  <a:pt x="61" y="7"/>
                  <a:pt x="61" y="7"/>
                  <a:pt x="61" y="7"/>
                </a:cubicBezTo>
                <a:cubicBezTo>
                  <a:pt x="71" y="16"/>
                  <a:pt x="71" y="16"/>
                  <a:pt x="71" y="16"/>
                </a:cubicBezTo>
                <a:cubicBezTo>
                  <a:pt x="72" y="17"/>
                  <a:pt x="72" y="19"/>
                  <a:pt x="71" y="20"/>
                </a:cubicBezTo>
                <a:cubicBezTo>
                  <a:pt x="67" y="24"/>
                  <a:pt x="67" y="24"/>
                  <a:pt x="67" y="24"/>
                </a:cubicBezTo>
                <a:cubicBezTo>
                  <a:pt x="67" y="25"/>
                  <a:pt x="68" y="26"/>
                  <a:pt x="68" y="26"/>
                </a:cubicBezTo>
                <a:cubicBezTo>
                  <a:pt x="68" y="27"/>
                  <a:pt x="69" y="28"/>
                  <a:pt x="69" y="29"/>
                </a:cubicBezTo>
                <a:cubicBezTo>
                  <a:pt x="74" y="29"/>
                  <a:pt x="74" y="29"/>
                  <a:pt x="74" y="29"/>
                </a:cubicBezTo>
                <a:cubicBezTo>
                  <a:pt x="76" y="29"/>
                  <a:pt x="77" y="30"/>
                  <a:pt x="77" y="32"/>
                </a:cubicBezTo>
                <a:cubicBezTo>
                  <a:pt x="77" y="32"/>
                  <a:pt x="77" y="32"/>
                  <a:pt x="77" y="32"/>
                </a:cubicBezTo>
                <a:cubicBezTo>
                  <a:pt x="77" y="45"/>
                  <a:pt x="77" y="45"/>
                  <a:pt x="77" y="45"/>
                </a:cubicBezTo>
                <a:cubicBezTo>
                  <a:pt x="77" y="47"/>
                  <a:pt x="76" y="48"/>
                  <a:pt x="74" y="48"/>
                </a:cubicBezTo>
                <a:cubicBezTo>
                  <a:pt x="74" y="48"/>
                  <a:pt x="74" y="48"/>
                  <a:pt x="74" y="48"/>
                </a:cubicBezTo>
                <a:cubicBezTo>
                  <a:pt x="69" y="48"/>
                  <a:pt x="69" y="48"/>
                  <a:pt x="69" y="48"/>
                </a:cubicBezTo>
                <a:cubicBezTo>
                  <a:pt x="69" y="49"/>
                  <a:pt x="68" y="50"/>
                  <a:pt x="68" y="51"/>
                </a:cubicBezTo>
                <a:cubicBezTo>
                  <a:pt x="68" y="52"/>
                  <a:pt x="67" y="53"/>
                  <a:pt x="67" y="53"/>
                </a:cubicBezTo>
                <a:cubicBezTo>
                  <a:pt x="71" y="57"/>
                  <a:pt x="71" y="57"/>
                  <a:pt x="71" y="57"/>
                </a:cubicBezTo>
                <a:cubicBezTo>
                  <a:pt x="72" y="58"/>
                  <a:pt x="72" y="60"/>
                  <a:pt x="71" y="61"/>
                </a:cubicBezTo>
                <a:cubicBezTo>
                  <a:pt x="71" y="61"/>
                  <a:pt x="71" y="61"/>
                  <a:pt x="71" y="61"/>
                </a:cubicBezTo>
                <a:cubicBezTo>
                  <a:pt x="71" y="61"/>
                  <a:pt x="71" y="61"/>
                  <a:pt x="71" y="61"/>
                </a:cubicBezTo>
                <a:cubicBezTo>
                  <a:pt x="61" y="71"/>
                  <a:pt x="61" y="71"/>
                  <a:pt x="61" y="71"/>
                </a:cubicBezTo>
                <a:cubicBezTo>
                  <a:pt x="60" y="72"/>
                  <a:pt x="58" y="72"/>
                  <a:pt x="57" y="71"/>
                </a:cubicBezTo>
                <a:cubicBezTo>
                  <a:pt x="53" y="67"/>
                  <a:pt x="53" y="67"/>
                  <a:pt x="53" y="67"/>
                </a:cubicBezTo>
                <a:cubicBezTo>
                  <a:pt x="52" y="68"/>
                  <a:pt x="52" y="68"/>
                  <a:pt x="51" y="68"/>
                </a:cubicBezTo>
                <a:cubicBezTo>
                  <a:pt x="51" y="68"/>
                  <a:pt x="51" y="68"/>
                  <a:pt x="51" y="68"/>
                </a:cubicBezTo>
                <a:cubicBezTo>
                  <a:pt x="50" y="69"/>
                  <a:pt x="49" y="69"/>
                  <a:pt x="48" y="69"/>
                </a:cubicBezTo>
                <a:cubicBezTo>
                  <a:pt x="48" y="75"/>
                  <a:pt x="48" y="75"/>
                  <a:pt x="48" y="75"/>
                </a:cubicBezTo>
                <a:cubicBezTo>
                  <a:pt x="48" y="76"/>
                  <a:pt x="47" y="78"/>
                  <a:pt x="45" y="78"/>
                </a:cubicBezTo>
                <a:cubicBezTo>
                  <a:pt x="45" y="77"/>
                  <a:pt x="45" y="77"/>
                  <a:pt x="45" y="77"/>
                </a:cubicBezTo>
                <a:cubicBezTo>
                  <a:pt x="32" y="77"/>
                  <a:pt x="32" y="77"/>
                  <a:pt x="32" y="77"/>
                </a:cubicBezTo>
                <a:cubicBezTo>
                  <a:pt x="30" y="77"/>
                  <a:pt x="29" y="76"/>
                  <a:pt x="29" y="75"/>
                </a:cubicBezTo>
                <a:cubicBezTo>
                  <a:pt x="29" y="75"/>
                  <a:pt x="29" y="75"/>
                  <a:pt x="29" y="75"/>
                </a:cubicBezTo>
                <a:cubicBezTo>
                  <a:pt x="29" y="69"/>
                  <a:pt x="29" y="69"/>
                  <a:pt x="29" y="69"/>
                </a:cubicBezTo>
                <a:cubicBezTo>
                  <a:pt x="28" y="69"/>
                  <a:pt x="27" y="69"/>
                  <a:pt x="26" y="68"/>
                </a:cubicBezTo>
                <a:cubicBezTo>
                  <a:pt x="26" y="68"/>
                  <a:pt x="26" y="68"/>
                  <a:pt x="26" y="68"/>
                </a:cubicBezTo>
                <a:cubicBezTo>
                  <a:pt x="26" y="68"/>
                  <a:pt x="26" y="68"/>
                  <a:pt x="26" y="68"/>
                </a:cubicBezTo>
                <a:cubicBezTo>
                  <a:pt x="25" y="68"/>
                  <a:pt x="25" y="67"/>
                  <a:pt x="24" y="67"/>
                </a:cubicBezTo>
                <a:cubicBezTo>
                  <a:pt x="20" y="71"/>
                  <a:pt x="20" y="71"/>
                  <a:pt x="20" y="71"/>
                </a:cubicBezTo>
                <a:cubicBezTo>
                  <a:pt x="19" y="72"/>
                  <a:pt x="17" y="72"/>
                  <a:pt x="16" y="71"/>
                </a:cubicBezTo>
                <a:cubicBezTo>
                  <a:pt x="16" y="71"/>
                  <a:pt x="16" y="71"/>
                  <a:pt x="16" y="71"/>
                </a:cubicBezTo>
                <a:cubicBezTo>
                  <a:pt x="16" y="71"/>
                  <a:pt x="16" y="71"/>
                  <a:pt x="16" y="71"/>
                </a:cubicBezTo>
                <a:cubicBezTo>
                  <a:pt x="6" y="61"/>
                  <a:pt x="6" y="61"/>
                  <a:pt x="6" y="61"/>
                </a:cubicBezTo>
                <a:cubicBezTo>
                  <a:pt x="5" y="60"/>
                  <a:pt x="5" y="58"/>
                  <a:pt x="6" y="57"/>
                </a:cubicBezTo>
                <a:cubicBezTo>
                  <a:pt x="10" y="53"/>
                  <a:pt x="10" y="53"/>
                  <a:pt x="10" y="53"/>
                </a:cubicBezTo>
                <a:cubicBezTo>
                  <a:pt x="10" y="53"/>
                  <a:pt x="9" y="52"/>
                  <a:pt x="9" y="51"/>
                </a:cubicBezTo>
                <a:cubicBezTo>
                  <a:pt x="9" y="50"/>
                  <a:pt x="8" y="49"/>
                  <a:pt x="8" y="48"/>
                </a:cubicBezTo>
                <a:cubicBezTo>
                  <a:pt x="3" y="48"/>
                  <a:pt x="3" y="48"/>
                  <a:pt x="3" y="48"/>
                </a:cubicBezTo>
                <a:cubicBezTo>
                  <a:pt x="1" y="48"/>
                  <a:pt x="0" y="47"/>
                  <a:pt x="0" y="45"/>
                </a:cubicBezTo>
                <a:cubicBezTo>
                  <a:pt x="0" y="45"/>
                  <a:pt x="0" y="45"/>
                  <a:pt x="0" y="45"/>
                </a:cubicBezTo>
                <a:cubicBezTo>
                  <a:pt x="0" y="32"/>
                  <a:pt x="0" y="32"/>
                  <a:pt x="0" y="32"/>
                </a:cubicBezTo>
                <a:cubicBezTo>
                  <a:pt x="0" y="30"/>
                  <a:pt x="1" y="29"/>
                  <a:pt x="3" y="29"/>
                </a:cubicBezTo>
                <a:cubicBezTo>
                  <a:pt x="8" y="29"/>
                  <a:pt x="8" y="29"/>
                  <a:pt x="8" y="29"/>
                </a:cubicBezTo>
                <a:cubicBezTo>
                  <a:pt x="8" y="28"/>
                  <a:pt x="9" y="27"/>
                  <a:pt x="9" y="26"/>
                </a:cubicBezTo>
                <a:cubicBezTo>
                  <a:pt x="9" y="26"/>
                  <a:pt x="10" y="25"/>
                  <a:pt x="10" y="24"/>
                </a:cubicBezTo>
                <a:cubicBezTo>
                  <a:pt x="6" y="20"/>
                  <a:pt x="6" y="20"/>
                  <a:pt x="6" y="20"/>
                </a:cubicBezTo>
                <a:cubicBezTo>
                  <a:pt x="5" y="19"/>
                  <a:pt x="5" y="17"/>
                  <a:pt x="6" y="16"/>
                </a:cubicBezTo>
                <a:cubicBezTo>
                  <a:pt x="6" y="16"/>
                  <a:pt x="6" y="16"/>
                  <a:pt x="6" y="16"/>
                </a:cubicBezTo>
                <a:cubicBezTo>
                  <a:pt x="6" y="16"/>
                  <a:pt x="6" y="16"/>
                  <a:pt x="6" y="16"/>
                </a:cubicBezTo>
                <a:cubicBezTo>
                  <a:pt x="16" y="7"/>
                  <a:pt x="16" y="7"/>
                  <a:pt x="16" y="7"/>
                </a:cubicBezTo>
                <a:cubicBezTo>
                  <a:pt x="17" y="5"/>
                  <a:pt x="19" y="5"/>
                  <a:pt x="20" y="7"/>
                </a:cubicBezTo>
                <a:cubicBezTo>
                  <a:pt x="24" y="10"/>
                  <a:pt x="24" y="10"/>
                  <a:pt x="24" y="10"/>
                </a:cubicBezTo>
                <a:cubicBezTo>
                  <a:pt x="25" y="10"/>
                  <a:pt x="27" y="9"/>
                  <a:pt x="29" y="8"/>
                </a:cubicBezTo>
                <a:cubicBezTo>
                  <a:pt x="29" y="3"/>
                  <a:pt x="29" y="3"/>
                  <a:pt x="29" y="3"/>
                </a:cubicBezTo>
                <a:cubicBezTo>
                  <a:pt x="29" y="1"/>
                  <a:pt x="30" y="0"/>
                  <a:pt x="32" y="0"/>
                </a:cubicBezTo>
                <a:cubicBezTo>
                  <a:pt x="32" y="0"/>
                  <a:pt x="32" y="0"/>
                  <a:pt x="32" y="0"/>
                </a:cubicBezTo>
                <a:cubicBezTo>
                  <a:pt x="45" y="0"/>
                  <a:pt x="45" y="0"/>
                  <a:pt x="45" y="0"/>
                </a:cubicBezTo>
                <a:cubicBezTo>
                  <a:pt x="47" y="0"/>
                  <a:pt x="48" y="1"/>
                  <a:pt x="48" y="3"/>
                </a:cubicBezTo>
                <a:cubicBezTo>
                  <a:pt x="48" y="3"/>
                  <a:pt x="48" y="3"/>
                  <a:pt x="48" y="3"/>
                </a:cubicBezTo>
                <a:cubicBezTo>
                  <a:pt x="48" y="8"/>
                  <a:pt x="48" y="8"/>
                  <a:pt x="48" y="8"/>
                </a:cubicBezTo>
                <a:close/>
                <a:moveTo>
                  <a:pt x="48" y="15"/>
                </a:moveTo>
                <a:cubicBezTo>
                  <a:pt x="48" y="15"/>
                  <a:pt x="48" y="15"/>
                  <a:pt x="48" y="15"/>
                </a:cubicBezTo>
                <a:cubicBezTo>
                  <a:pt x="47" y="14"/>
                  <a:pt x="46" y="14"/>
                  <a:pt x="45" y="13"/>
                </a:cubicBezTo>
                <a:cubicBezTo>
                  <a:pt x="43" y="13"/>
                  <a:pt x="42" y="12"/>
                  <a:pt x="42" y="11"/>
                </a:cubicBezTo>
                <a:cubicBezTo>
                  <a:pt x="42" y="6"/>
                  <a:pt x="42" y="6"/>
                  <a:pt x="42" y="6"/>
                </a:cubicBezTo>
                <a:cubicBezTo>
                  <a:pt x="35" y="6"/>
                  <a:pt x="35" y="6"/>
                  <a:pt x="35" y="6"/>
                </a:cubicBezTo>
                <a:cubicBezTo>
                  <a:pt x="35" y="11"/>
                  <a:pt x="35" y="11"/>
                  <a:pt x="35" y="11"/>
                </a:cubicBezTo>
                <a:cubicBezTo>
                  <a:pt x="35" y="12"/>
                  <a:pt x="34" y="13"/>
                  <a:pt x="33" y="13"/>
                </a:cubicBezTo>
                <a:cubicBezTo>
                  <a:pt x="30" y="14"/>
                  <a:pt x="27" y="15"/>
                  <a:pt x="25" y="17"/>
                </a:cubicBezTo>
                <a:cubicBezTo>
                  <a:pt x="25" y="17"/>
                  <a:pt x="25" y="17"/>
                  <a:pt x="25" y="17"/>
                </a:cubicBezTo>
                <a:cubicBezTo>
                  <a:pt x="24" y="17"/>
                  <a:pt x="22" y="17"/>
                  <a:pt x="21" y="16"/>
                </a:cubicBezTo>
                <a:cubicBezTo>
                  <a:pt x="18" y="13"/>
                  <a:pt x="18" y="13"/>
                  <a:pt x="18" y="13"/>
                </a:cubicBezTo>
                <a:cubicBezTo>
                  <a:pt x="13" y="18"/>
                  <a:pt x="13" y="18"/>
                  <a:pt x="13" y="18"/>
                </a:cubicBezTo>
                <a:cubicBezTo>
                  <a:pt x="16" y="21"/>
                  <a:pt x="16" y="21"/>
                  <a:pt x="16" y="21"/>
                </a:cubicBezTo>
                <a:cubicBezTo>
                  <a:pt x="17" y="22"/>
                  <a:pt x="17" y="24"/>
                  <a:pt x="16" y="25"/>
                </a:cubicBezTo>
                <a:cubicBezTo>
                  <a:pt x="16" y="26"/>
                  <a:pt x="15" y="27"/>
                  <a:pt x="14" y="29"/>
                </a:cubicBezTo>
                <a:cubicBezTo>
                  <a:pt x="14" y="30"/>
                  <a:pt x="14" y="31"/>
                  <a:pt x="13" y="33"/>
                </a:cubicBezTo>
                <a:cubicBezTo>
                  <a:pt x="13" y="34"/>
                  <a:pt x="12" y="35"/>
                  <a:pt x="10" y="35"/>
                </a:cubicBezTo>
                <a:cubicBezTo>
                  <a:pt x="6" y="35"/>
                  <a:pt x="6" y="35"/>
                  <a:pt x="6" y="35"/>
                </a:cubicBezTo>
                <a:cubicBezTo>
                  <a:pt x="6" y="42"/>
                  <a:pt x="6" y="42"/>
                  <a:pt x="6" y="42"/>
                </a:cubicBezTo>
                <a:cubicBezTo>
                  <a:pt x="10" y="42"/>
                  <a:pt x="10" y="42"/>
                  <a:pt x="10" y="42"/>
                </a:cubicBezTo>
                <a:cubicBezTo>
                  <a:pt x="12" y="42"/>
                  <a:pt x="13" y="43"/>
                  <a:pt x="13" y="45"/>
                </a:cubicBezTo>
                <a:cubicBezTo>
                  <a:pt x="13" y="46"/>
                  <a:pt x="14" y="47"/>
                  <a:pt x="14" y="49"/>
                </a:cubicBezTo>
                <a:cubicBezTo>
                  <a:pt x="15" y="50"/>
                  <a:pt x="16" y="51"/>
                  <a:pt x="16" y="52"/>
                </a:cubicBezTo>
                <a:cubicBezTo>
                  <a:pt x="17" y="54"/>
                  <a:pt x="17" y="55"/>
                  <a:pt x="16" y="56"/>
                </a:cubicBezTo>
                <a:cubicBezTo>
                  <a:pt x="13" y="59"/>
                  <a:pt x="13" y="59"/>
                  <a:pt x="13" y="59"/>
                </a:cubicBezTo>
                <a:cubicBezTo>
                  <a:pt x="18" y="64"/>
                  <a:pt x="18" y="64"/>
                  <a:pt x="18" y="64"/>
                </a:cubicBezTo>
                <a:cubicBezTo>
                  <a:pt x="21" y="61"/>
                  <a:pt x="21" y="61"/>
                  <a:pt x="21" y="61"/>
                </a:cubicBezTo>
                <a:cubicBezTo>
                  <a:pt x="22" y="60"/>
                  <a:pt x="24" y="60"/>
                  <a:pt x="25" y="61"/>
                </a:cubicBezTo>
                <a:cubicBezTo>
                  <a:pt x="26" y="62"/>
                  <a:pt x="27" y="62"/>
                  <a:pt x="29" y="63"/>
                </a:cubicBezTo>
                <a:cubicBezTo>
                  <a:pt x="30" y="63"/>
                  <a:pt x="31" y="64"/>
                  <a:pt x="32" y="64"/>
                </a:cubicBezTo>
                <a:cubicBezTo>
                  <a:pt x="34" y="64"/>
                  <a:pt x="35" y="66"/>
                  <a:pt x="35" y="67"/>
                </a:cubicBezTo>
                <a:cubicBezTo>
                  <a:pt x="35" y="72"/>
                  <a:pt x="35" y="72"/>
                  <a:pt x="35" y="72"/>
                </a:cubicBezTo>
                <a:cubicBezTo>
                  <a:pt x="42" y="72"/>
                  <a:pt x="42" y="72"/>
                  <a:pt x="42" y="72"/>
                </a:cubicBezTo>
                <a:cubicBezTo>
                  <a:pt x="42" y="67"/>
                  <a:pt x="42" y="67"/>
                  <a:pt x="42" y="67"/>
                </a:cubicBezTo>
                <a:cubicBezTo>
                  <a:pt x="42" y="67"/>
                  <a:pt x="42" y="67"/>
                  <a:pt x="42" y="67"/>
                </a:cubicBezTo>
                <a:cubicBezTo>
                  <a:pt x="42" y="66"/>
                  <a:pt x="43" y="64"/>
                  <a:pt x="44" y="64"/>
                </a:cubicBezTo>
                <a:cubicBezTo>
                  <a:pt x="46" y="64"/>
                  <a:pt x="47" y="63"/>
                  <a:pt x="48" y="63"/>
                </a:cubicBezTo>
                <a:cubicBezTo>
                  <a:pt x="48" y="63"/>
                  <a:pt x="48" y="63"/>
                  <a:pt x="48" y="63"/>
                </a:cubicBezTo>
                <a:cubicBezTo>
                  <a:pt x="50" y="62"/>
                  <a:pt x="51" y="62"/>
                  <a:pt x="52" y="61"/>
                </a:cubicBezTo>
                <a:cubicBezTo>
                  <a:pt x="53" y="60"/>
                  <a:pt x="55" y="60"/>
                  <a:pt x="56" y="61"/>
                </a:cubicBezTo>
                <a:cubicBezTo>
                  <a:pt x="59" y="64"/>
                  <a:pt x="59" y="64"/>
                  <a:pt x="59" y="64"/>
                </a:cubicBezTo>
                <a:cubicBezTo>
                  <a:pt x="64" y="59"/>
                  <a:pt x="64" y="59"/>
                  <a:pt x="64" y="59"/>
                </a:cubicBezTo>
                <a:cubicBezTo>
                  <a:pt x="61" y="56"/>
                  <a:pt x="61" y="56"/>
                  <a:pt x="61" y="56"/>
                </a:cubicBezTo>
                <a:cubicBezTo>
                  <a:pt x="60" y="55"/>
                  <a:pt x="60" y="54"/>
                  <a:pt x="61" y="52"/>
                </a:cubicBezTo>
                <a:cubicBezTo>
                  <a:pt x="61" y="51"/>
                  <a:pt x="62" y="50"/>
                  <a:pt x="63" y="49"/>
                </a:cubicBezTo>
                <a:cubicBezTo>
                  <a:pt x="63" y="47"/>
                  <a:pt x="64" y="46"/>
                  <a:pt x="64" y="45"/>
                </a:cubicBezTo>
                <a:cubicBezTo>
                  <a:pt x="64" y="43"/>
                  <a:pt x="65" y="42"/>
                  <a:pt x="67" y="42"/>
                </a:cubicBezTo>
                <a:cubicBezTo>
                  <a:pt x="71" y="42"/>
                  <a:pt x="71" y="42"/>
                  <a:pt x="71" y="42"/>
                </a:cubicBezTo>
                <a:cubicBezTo>
                  <a:pt x="71" y="35"/>
                  <a:pt x="71" y="35"/>
                  <a:pt x="71" y="35"/>
                </a:cubicBezTo>
                <a:cubicBezTo>
                  <a:pt x="67" y="35"/>
                  <a:pt x="67" y="35"/>
                  <a:pt x="67" y="35"/>
                </a:cubicBezTo>
                <a:cubicBezTo>
                  <a:pt x="65" y="35"/>
                  <a:pt x="64" y="34"/>
                  <a:pt x="64" y="33"/>
                </a:cubicBezTo>
                <a:cubicBezTo>
                  <a:pt x="64" y="31"/>
                  <a:pt x="63" y="30"/>
                  <a:pt x="63" y="29"/>
                </a:cubicBezTo>
                <a:cubicBezTo>
                  <a:pt x="62" y="27"/>
                  <a:pt x="61" y="26"/>
                  <a:pt x="61" y="25"/>
                </a:cubicBezTo>
                <a:cubicBezTo>
                  <a:pt x="60" y="24"/>
                  <a:pt x="60" y="22"/>
                  <a:pt x="61" y="21"/>
                </a:cubicBezTo>
                <a:cubicBezTo>
                  <a:pt x="64" y="18"/>
                  <a:pt x="64" y="18"/>
                  <a:pt x="64" y="18"/>
                </a:cubicBezTo>
                <a:cubicBezTo>
                  <a:pt x="59" y="13"/>
                  <a:pt x="59" y="13"/>
                  <a:pt x="59" y="13"/>
                </a:cubicBezTo>
                <a:cubicBezTo>
                  <a:pt x="56" y="16"/>
                  <a:pt x="56" y="16"/>
                  <a:pt x="56" y="16"/>
                </a:cubicBezTo>
                <a:cubicBezTo>
                  <a:pt x="55" y="17"/>
                  <a:pt x="53" y="17"/>
                  <a:pt x="52" y="17"/>
                </a:cubicBezTo>
                <a:cubicBezTo>
                  <a:pt x="51" y="16"/>
                  <a:pt x="50" y="15"/>
                  <a:pt x="48" y="15"/>
                </a:cubicBezTo>
                <a:close/>
                <a:moveTo>
                  <a:pt x="39" y="24"/>
                </a:moveTo>
                <a:cubicBezTo>
                  <a:pt x="39" y="24"/>
                  <a:pt x="39" y="24"/>
                  <a:pt x="39" y="24"/>
                </a:cubicBezTo>
                <a:cubicBezTo>
                  <a:pt x="30" y="24"/>
                  <a:pt x="24" y="31"/>
                  <a:pt x="24" y="39"/>
                </a:cubicBezTo>
                <a:cubicBezTo>
                  <a:pt x="24" y="47"/>
                  <a:pt x="30" y="54"/>
                  <a:pt x="39" y="54"/>
                </a:cubicBezTo>
                <a:cubicBezTo>
                  <a:pt x="47" y="54"/>
                  <a:pt x="53" y="47"/>
                  <a:pt x="53" y="39"/>
                </a:cubicBezTo>
                <a:cubicBezTo>
                  <a:pt x="53" y="31"/>
                  <a:pt x="47" y="24"/>
                  <a:pt x="39" y="24"/>
                </a:cubicBezTo>
                <a:close/>
              </a:path>
            </a:pathLst>
          </a:custGeom>
          <a:solidFill>
            <a:schemeClr val="accent1"/>
          </a:solidFill>
          <a:ln>
            <a:solidFill>
              <a:srgbClr val="5B9BD5"/>
            </a:solidFill>
          </a:ln>
        </p:spPr>
        <p:txBody>
          <a:bodyPr/>
          <a:lstStyle/>
          <a:p>
            <a:endParaRPr lang="zh-CN" altLang="en-US" sz="2400">
              <a:latin typeface="思源黑体 CN Medium" panose="020B0600000000000000" pitchFamily="34" charset="-122"/>
              <a:ea typeface="思源黑体 CN Medium" panose="020B0600000000000000" pitchFamily="34" charset="-122"/>
            </a:endParaRPr>
          </a:p>
        </p:txBody>
      </p:sp>
      <p:sp>
        <p:nvSpPr>
          <p:cNvPr id="11" name="Rectangle 61"/>
          <p:cNvSpPr/>
          <p:nvPr/>
        </p:nvSpPr>
        <p:spPr>
          <a:xfrm>
            <a:off x="1425050" y="907875"/>
            <a:ext cx="898940" cy="1969642"/>
          </a:xfrm>
          <a:prstGeom prst="rect">
            <a:avLst/>
          </a:prstGeom>
        </p:spPr>
        <p:txBody>
          <a:bodyPr wrap="square" lIns="0" tIns="0" rIns="0" bIns="0">
            <a:spAutoFit/>
          </a:bodyPr>
          <a:lstStyle/>
          <a:p>
            <a:r>
              <a:rPr lang="en-US" sz="12800" dirty="0">
                <a:solidFill>
                  <a:srgbClr val="5B9BD5"/>
                </a:solidFill>
                <a:latin typeface="思源黑体 CN Medium" panose="020B0600000000000000" pitchFamily="34" charset="-122"/>
                <a:ea typeface="思源黑体 CN Medium" panose="020B0600000000000000" pitchFamily="34" charset="-122"/>
                <a:cs typeface="Open Sans" pitchFamily="34" charset="0"/>
                <a:sym typeface="Arial" panose="020B0604020202020204" pitchFamily="34" charset="0"/>
              </a:rPr>
              <a:t>“</a:t>
            </a:r>
            <a:endParaRPr lang="en-US" sz="12800" dirty="0">
              <a:solidFill>
                <a:srgbClr val="5B9BD5"/>
              </a:solidFill>
              <a:latin typeface="思源黑体 CN Medium" panose="020B0600000000000000" pitchFamily="34" charset="-122"/>
              <a:ea typeface="思源黑体 CN Medium" panose="020B0600000000000000" pitchFamily="34" charset="-122"/>
              <a:cs typeface="Open Sans Light" pitchFamily="34" charset="0"/>
              <a:sym typeface="Arial" panose="020B0604020202020204" pitchFamily="34" charset="0"/>
            </a:endParaRPr>
          </a:p>
        </p:txBody>
      </p:sp>
      <p:sp>
        <p:nvSpPr>
          <p:cNvPr id="12" name="Rectangle 61"/>
          <p:cNvSpPr/>
          <p:nvPr/>
        </p:nvSpPr>
        <p:spPr>
          <a:xfrm>
            <a:off x="1425050" y="2752725"/>
            <a:ext cx="898940" cy="1969642"/>
          </a:xfrm>
          <a:prstGeom prst="rect">
            <a:avLst/>
          </a:prstGeom>
        </p:spPr>
        <p:txBody>
          <a:bodyPr wrap="square" lIns="0" tIns="0" rIns="0" bIns="0">
            <a:spAutoFit/>
          </a:bodyPr>
          <a:lstStyle/>
          <a:p>
            <a:r>
              <a:rPr lang="en-US" sz="12800" dirty="0">
                <a:solidFill>
                  <a:srgbClr val="5B9BD5"/>
                </a:solidFill>
                <a:latin typeface="思源黑体 CN Medium" panose="020B0600000000000000" pitchFamily="34" charset="-122"/>
                <a:ea typeface="思源黑体 CN Medium" panose="020B0600000000000000" pitchFamily="34" charset="-122"/>
                <a:cs typeface="Open Sans" pitchFamily="34" charset="0"/>
                <a:sym typeface="Arial" panose="020B0604020202020204" pitchFamily="34" charset="0"/>
              </a:rPr>
              <a:t>“</a:t>
            </a:r>
            <a:endParaRPr lang="en-US" sz="12800" dirty="0">
              <a:solidFill>
                <a:srgbClr val="5B9BD5"/>
              </a:solidFill>
              <a:latin typeface="思源黑体 CN Medium" panose="020B0600000000000000" pitchFamily="34" charset="-122"/>
              <a:ea typeface="思源黑体 CN Medium" panose="020B0600000000000000" pitchFamily="34" charset="-122"/>
              <a:cs typeface="Open Sans Light" pitchFamily="34" charset="0"/>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fade">
                                      <p:cBhvr>
                                        <p:cTn id="12"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l="4239" t="3879" b="-1"/>
          <a:stretch>
            <a:fillRect/>
          </a:stretch>
        </p:blipFill>
        <p:spPr>
          <a:xfrm>
            <a:off x="0" y="12526"/>
            <a:ext cx="12192000" cy="6828848"/>
          </a:xfrm>
          <a:prstGeom prst="rect">
            <a:avLst/>
          </a:prstGeom>
        </p:spPr>
      </p:pic>
      <p:sp>
        <p:nvSpPr>
          <p:cNvPr id="5" name="圆角矩形 4"/>
          <p:cNvSpPr/>
          <p:nvPr/>
        </p:nvSpPr>
        <p:spPr>
          <a:xfrm>
            <a:off x="4039500" y="3687418"/>
            <a:ext cx="4029966" cy="654511"/>
          </a:xfrm>
          <a:prstGeom prst="roundRect">
            <a:avLst>
              <a:gd name="adj" fmla="val 50000"/>
            </a:avLst>
          </a:prstGeom>
          <a:solidFill>
            <a:srgbClr val="4B91D1">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51724" tIns="25862" rIns="51724" bIns="25862" rtlCol="0" anchor="ctr"/>
          <a:lstStyle/>
          <a:p>
            <a:pPr algn="ctr"/>
            <a:endParaRPr lang="zh-CN" altLang="en-US" sz="1100" dirty="0">
              <a:latin typeface="思源黑体 CN Medium" panose="020B0600000000000000" pitchFamily="34" charset="-122"/>
              <a:ea typeface="思源黑体 CN Medium" panose="020B0600000000000000" pitchFamily="34" charset="-122"/>
              <a:sym typeface="Arial" panose="020B0604020202020204" pitchFamily="34" charset="0"/>
            </a:endParaRPr>
          </a:p>
        </p:txBody>
      </p:sp>
      <p:sp>
        <p:nvSpPr>
          <p:cNvPr id="6" name="椭圆 5"/>
          <p:cNvSpPr/>
          <p:nvPr/>
        </p:nvSpPr>
        <p:spPr>
          <a:xfrm>
            <a:off x="5300473" y="1975887"/>
            <a:ext cx="1508021" cy="1509941"/>
          </a:xfrm>
          <a:prstGeom prst="ellipse">
            <a:avLst/>
          </a:prstGeom>
          <a:solidFill>
            <a:srgbClr val="5B9BD5">
              <a:alpha val="4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6000" dirty="0" smtClean="0">
                <a:solidFill>
                  <a:schemeClr val="bg1"/>
                </a:solidFill>
                <a:latin typeface="思源黑体 CN Medium" panose="020B0600000000000000" pitchFamily="34" charset="-122"/>
                <a:ea typeface="思源黑体 CN Medium" panose="020B0600000000000000" pitchFamily="34" charset="-122"/>
                <a:cs typeface="IrisUPC" panose="020B0604020202020204" pitchFamily="34" charset="-34"/>
                <a:sym typeface="Arial" panose="020B0604020202020204" pitchFamily="34" charset="0"/>
              </a:rPr>
              <a:t>02</a:t>
            </a:r>
            <a:endParaRPr lang="zh-CN" altLang="en-US" sz="6000" dirty="0">
              <a:solidFill>
                <a:schemeClr val="bg1"/>
              </a:solidFill>
              <a:latin typeface="思源黑体 CN Medium" panose="020B0600000000000000" pitchFamily="34" charset="-122"/>
              <a:ea typeface="思源黑体 CN Medium" panose="020B0600000000000000" pitchFamily="34" charset="-122"/>
              <a:cs typeface="IrisUPC" panose="020B0604020202020204" pitchFamily="34" charset="-34"/>
              <a:sym typeface="Arial" panose="020B0604020202020204" pitchFamily="34" charset="0"/>
            </a:endParaRPr>
          </a:p>
        </p:txBody>
      </p:sp>
      <p:sp>
        <p:nvSpPr>
          <p:cNvPr id="7" name="MH_Entry_1"/>
          <p:cNvSpPr/>
          <p:nvPr>
            <p:custDataLst>
              <p:tags r:id="rId2"/>
            </p:custDataLst>
          </p:nvPr>
        </p:nvSpPr>
        <p:spPr>
          <a:xfrm>
            <a:off x="4370968" y="3768450"/>
            <a:ext cx="3367030" cy="49244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ctr">
              <a:spcAft>
                <a:spcPts val="900"/>
              </a:spcAft>
            </a:pPr>
            <a:r>
              <a:rPr lang="zh-CN" altLang="en-US" sz="3200" dirty="0" smtClean="0">
                <a:ln w="9525" cmpd="sng">
                  <a:noFill/>
                  <a:prstDash val="solid"/>
                </a:ln>
                <a:solidFill>
                  <a:schemeClr val="bg1"/>
                </a:solidFill>
                <a:latin typeface="思源黑体 CN Medium" panose="020B0600000000000000" pitchFamily="34" charset="-122"/>
                <a:ea typeface="思源黑体 CN Medium" panose="020B0600000000000000" pitchFamily="34" charset="-122"/>
                <a:sym typeface="+mn-ea"/>
              </a:rPr>
              <a:t>工具简介</a:t>
            </a:r>
            <a:endParaRPr lang="en-US" altLang="zh-CN" sz="3200" dirty="0">
              <a:ln w="9525" cmpd="sng">
                <a:noFill/>
                <a:prstDash val="solid"/>
              </a:ln>
              <a:solidFill>
                <a:schemeClr val="bg1"/>
              </a:solidFill>
              <a:latin typeface="思源黑体 CN Medium" panose="020B0600000000000000" pitchFamily="34" charset="-122"/>
              <a:ea typeface="思源黑体 CN Medium" panose="020B0600000000000000"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1000"/>
                                        <p:tgtEl>
                                          <p:spTgt spid="7"/>
                                        </p:tgtEl>
                                      </p:cBhvr>
                                    </p:animEffect>
                                    <p:anim calcmode="lin" valueType="num">
                                      <p:cBhvr>
                                        <p:cTn id="24" dur="1000" fill="hold"/>
                                        <p:tgtEl>
                                          <p:spTgt spid="7"/>
                                        </p:tgtEl>
                                        <p:attrNameLst>
                                          <p:attrName>ppt_x</p:attrName>
                                        </p:attrNameLst>
                                      </p:cBhvr>
                                      <p:tavLst>
                                        <p:tav tm="0">
                                          <p:val>
                                            <p:strVal val="#ppt_x"/>
                                          </p:val>
                                        </p:tav>
                                        <p:tav tm="100000">
                                          <p:val>
                                            <p:strVal val="#ppt_x"/>
                                          </p:val>
                                        </p:tav>
                                      </p:tavLst>
                                    </p:anim>
                                    <p:anim calcmode="lin" valueType="num">
                                      <p:cBhvr>
                                        <p:cTn id="2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427422" y="813761"/>
            <a:ext cx="9721436"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7" name="Freeform 5"/>
          <p:cNvSpPr/>
          <p:nvPr/>
        </p:nvSpPr>
        <p:spPr bwMode="auto">
          <a:xfrm rot="1855731">
            <a:off x="10264845" y="606007"/>
            <a:ext cx="460850" cy="41550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5B9BD5"/>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5B9BD5"/>
              </a:solidFill>
              <a:latin typeface="思源黑体 CN Medium" panose="020B0600000000000000" pitchFamily="34" charset="-122"/>
              <a:ea typeface="思源黑体 CN Medium" panose="020B0600000000000000" pitchFamily="34" charset="-122"/>
            </a:endParaRPr>
          </a:p>
        </p:txBody>
      </p:sp>
      <p:sp>
        <p:nvSpPr>
          <p:cNvPr id="8" name="文本占位符 4"/>
          <p:cNvSpPr txBox="1"/>
          <p:nvPr/>
        </p:nvSpPr>
        <p:spPr>
          <a:xfrm>
            <a:off x="385449" y="236467"/>
            <a:ext cx="10515600" cy="58235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altLang="zh-CN" dirty="0" smtClean="0">
                <a:solidFill>
                  <a:srgbClr val="5B9BD5"/>
                </a:solidFill>
                <a:latin typeface="思源黑体 CN Medium" panose="020B0600000000000000" pitchFamily="34" charset="-122"/>
                <a:ea typeface="思源黑体 CN Medium" panose="020B0600000000000000" pitchFamily="34" charset="-122"/>
              </a:rPr>
              <a:t>Design </a:t>
            </a:r>
            <a:r>
              <a:rPr lang="en-US" altLang="zh-CN" dirty="0">
                <a:solidFill>
                  <a:srgbClr val="5B9BD5"/>
                </a:solidFill>
                <a:latin typeface="思源黑体 CN Medium" panose="020B0600000000000000" pitchFamily="34" charset="-122"/>
                <a:ea typeface="思源黑体 CN Medium" panose="020B0600000000000000" pitchFamily="34" charset="-122"/>
              </a:rPr>
              <a:t>Pattern Smell</a:t>
            </a:r>
            <a:r>
              <a:rPr lang="en-US" altLang="zh-CN" dirty="0"/>
              <a:t> </a:t>
            </a:r>
            <a:br>
              <a:rPr lang="en-US" altLang="zh-CN" dirty="0"/>
            </a:br>
            <a:endParaRPr lang="zh-CN" altLang="en-US" dirty="0">
              <a:solidFill>
                <a:srgbClr val="5B9BD5"/>
              </a:solidFill>
              <a:latin typeface="思源黑体 CN Medium" panose="020B0600000000000000" pitchFamily="34" charset="-122"/>
              <a:ea typeface="思源黑体 CN Medium" panose="020B0600000000000000" pitchFamily="34" charset="-122"/>
            </a:endParaRPr>
          </a:p>
        </p:txBody>
      </p:sp>
      <p:sp>
        <p:nvSpPr>
          <p:cNvPr id="5" name="矩形 4"/>
          <p:cNvSpPr/>
          <p:nvPr/>
        </p:nvSpPr>
        <p:spPr>
          <a:xfrm>
            <a:off x="0" y="6364605"/>
            <a:ext cx="12192000" cy="539750"/>
          </a:xfrm>
          <a:prstGeom prst="rect">
            <a:avLst/>
          </a:prstGeom>
          <a:solidFill>
            <a:srgbClr val="5B9BD5"/>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latin typeface="思源黑体 CN Medium" panose="020B0600000000000000" pitchFamily="34" charset="-122"/>
              <a:ea typeface="思源黑体 CN Medium" panose="020B0600000000000000" pitchFamily="34" charset="-122"/>
            </a:endParaRPr>
          </a:p>
        </p:txBody>
      </p:sp>
      <p:sp>
        <p:nvSpPr>
          <p:cNvPr id="3" name="文本框 2"/>
          <p:cNvSpPr txBox="1"/>
          <p:nvPr/>
        </p:nvSpPr>
        <p:spPr>
          <a:xfrm>
            <a:off x="1832610" y="2967990"/>
            <a:ext cx="8496935" cy="922020"/>
          </a:xfrm>
          <a:prstGeom prst="rect">
            <a:avLst/>
          </a:prstGeom>
          <a:noFill/>
        </p:spPr>
        <p:txBody>
          <a:bodyPr wrap="square" rtlCol="0">
            <a:spAutoFit/>
          </a:bodyPr>
          <a:lstStyle/>
          <a:p>
            <a:r>
              <a:rPr lang="zh-CN" altLang="en-US"/>
              <a:t>Design Pattern Smell 是一种静态分析工具，旨在根据从源代码中提取的信息来识别具有不良气味的设计模式的关系，其主要目标是通过识别代码结构来支持软件质量评估，其中代码异味的存在会破坏设计模式的应用。</a:t>
            </a:r>
            <a:endParaRPr lang="zh-CN" altLang="en-US"/>
          </a:p>
        </p:txBody>
      </p:sp>
      <p:sp>
        <p:nvSpPr>
          <p:cNvPr id="21" name="矩形 20"/>
          <p:cNvSpPr/>
          <p:nvPr/>
        </p:nvSpPr>
        <p:spPr>
          <a:xfrm>
            <a:off x="1540510" y="2773680"/>
            <a:ext cx="9260205" cy="1310640"/>
          </a:xfrm>
          <a:prstGeom prst="rect">
            <a:avLst/>
          </a:prstGeom>
          <a:solidFill>
            <a:schemeClr val="tx2">
              <a:lumMod val="60000"/>
              <a:lumOff val="40000"/>
              <a:alpha val="24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solidFill>
                <a:schemeClr val="accent1"/>
              </a:solidFill>
            </a:endParaRPr>
          </a:p>
        </p:txBody>
      </p:sp>
      <p:pic>
        <p:nvPicPr>
          <p:cNvPr id="49" name="图片 48" descr="图片包含 网, 就坐&#10;&#10;已生成高可信度的说明"/>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0" y="818515"/>
            <a:ext cx="1574165" cy="1574165"/>
          </a:xfrm>
          <a:prstGeom prst="rect">
            <a:avLst/>
          </a:prstGeom>
        </p:spPr>
      </p:pic>
      <p:sp>
        <p:nvSpPr>
          <p:cNvPr id="50" name="8"/>
          <p:cNvSpPr>
            <a:spLocks noEditPoints="1"/>
          </p:cNvSpPr>
          <p:nvPr/>
        </p:nvSpPr>
        <p:spPr bwMode="auto">
          <a:xfrm flipH="1" flipV="1">
            <a:off x="10902315" y="2770505"/>
            <a:ext cx="1289685" cy="1316355"/>
          </a:xfrm>
          <a:custGeom>
            <a:avLst/>
            <a:gdLst>
              <a:gd name="T0" fmla="*/ 39 w 77"/>
              <a:gd name="T1" fmla="*/ 57 h 78"/>
              <a:gd name="T2" fmla="*/ 48 w 77"/>
              <a:gd name="T3" fmla="*/ 8 h 78"/>
              <a:gd name="T4" fmla="*/ 53 w 77"/>
              <a:gd name="T5" fmla="*/ 10 h 78"/>
              <a:gd name="T6" fmla="*/ 61 w 77"/>
              <a:gd name="T7" fmla="*/ 7 h 78"/>
              <a:gd name="T8" fmla="*/ 71 w 77"/>
              <a:gd name="T9" fmla="*/ 20 h 78"/>
              <a:gd name="T10" fmla="*/ 69 w 77"/>
              <a:gd name="T11" fmla="*/ 29 h 78"/>
              <a:gd name="T12" fmla="*/ 77 w 77"/>
              <a:gd name="T13" fmla="*/ 32 h 78"/>
              <a:gd name="T14" fmla="*/ 74 w 77"/>
              <a:gd name="T15" fmla="*/ 48 h 78"/>
              <a:gd name="T16" fmla="*/ 67 w 77"/>
              <a:gd name="T17" fmla="*/ 53 h 78"/>
              <a:gd name="T18" fmla="*/ 71 w 77"/>
              <a:gd name="T19" fmla="*/ 61 h 78"/>
              <a:gd name="T20" fmla="*/ 57 w 77"/>
              <a:gd name="T21" fmla="*/ 71 h 78"/>
              <a:gd name="T22" fmla="*/ 51 w 77"/>
              <a:gd name="T23" fmla="*/ 68 h 78"/>
              <a:gd name="T24" fmla="*/ 45 w 77"/>
              <a:gd name="T25" fmla="*/ 78 h 78"/>
              <a:gd name="T26" fmla="*/ 29 w 77"/>
              <a:gd name="T27" fmla="*/ 75 h 78"/>
              <a:gd name="T28" fmla="*/ 26 w 77"/>
              <a:gd name="T29" fmla="*/ 68 h 78"/>
              <a:gd name="T30" fmla="*/ 24 w 77"/>
              <a:gd name="T31" fmla="*/ 67 h 78"/>
              <a:gd name="T32" fmla="*/ 16 w 77"/>
              <a:gd name="T33" fmla="*/ 71 h 78"/>
              <a:gd name="T34" fmla="*/ 6 w 77"/>
              <a:gd name="T35" fmla="*/ 57 h 78"/>
              <a:gd name="T36" fmla="*/ 8 w 77"/>
              <a:gd name="T37" fmla="*/ 48 h 78"/>
              <a:gd name="T38" fmla="*/ 0 w 77"/>
              <a:gd name="T39" fmla="*/ 45 h 78"/>
              <a:gd name="T40" fmla="*/ 8 w 77"/>
              <a:gd name="T41" fmla="*/ 29 h 78"/>
              <a:gd name="T42" fmla="*/ 6 w 77"/>
              <a:gd name="T43" fmla="*/ 20 h 78"/>
              <a:gd name="T44" fmla="*/ 6 w 77"/>
              <a:gd name="T45" fmla="*/ 16 h 78"/>
              <a:gd name="T46" fmla="*/ 24 w 77"/>
              <a:gd name="T47" fmla="*/ 10 h 78"/>
              <a:gd name="T48" fmla="*/ 32 w 77"/>
              <a:gd name="T49" fmla="*/ 0 h 78"/>
              <a:gd name="T50" fmla="*/ 48 w 77"/>
              <a:gd name="T51" fmla="*/ 3 h 78"/>
              <a:gd name="T52" fmla="*/ 48 w 77"/>
              <a:gd name="T53" fmla="*/ 15 h 78"/>
              <a:gd name="T54" fmla="*/ 42 w 77"/>
              <a:gd name="T55" fmla="*/ 11 h 78"/>
              <a:gd name="T56" fmla="*/ 35 w 77"/>
              <a:gd name="T57" fmla="*/ 11 h 78"/>
              <a:gd name="T58" fmla="*/ 25 w 77"/>
              <a:gd name="T59" fmla="*/ 17 h 78"/>
              <a:gd name="T60" fmla="*/ 13 w 77"/>
              <a:gd name="T61" fmla="*/ 18 h 78"/>
              <a:gd name="T62" fmla="*/ 14 w 77"/>
              <a:gd name="T63" fmla="*/ 29 h 78"/>
              <a:gd name="T64" fmla="*/ 6 w 77"/>
              <a:gd name="T65" fmla="*/ 35 h 78"/>
              <a:gd name="T66" fmla="*/ 13 w 77"/>
              <a:gd name="T67" fmla="*/ 45 h 78"/>
              <a:gd name="T68" fmla="*/ 16 w 77"/>
              <a:gd name="T69" fmla="*/ 56 h 78"/>
              <a:gd name="T70" fmla="*/ 21 w 77"/>
              <a:gd name="T71" fmla="*/ 61 h 78"/>
              <a:gd name="T72" fmla="*/ 32 w 77"/>
              <a:gd name="T73" fmla="*/ 64 h 78"/>
              <a:gd name="T74" fmla="*/ 42 w 77"/>
              <a:gd name="T75" fmla="*/ 72 h 78"/>
              <a:gd name="T76" fmla="*/ 44 w 77"/>
              <a:gd name="T77" fmla="*/ 64 h 78"/>
              <a:gd name="T78" fmla="*/ 52 w 77"/>
              <a:gd name="T79" fmla="*/ 61 h 78"/>
              <a:gd name="T80" fmla="*/ 64 w 77"/>
              <a:gd name="T81" fmla="*/ 59 h 78"/>
              <a:gd name="T82" fmla="*/ 63 w 77"/>
              <a:gd name="T83" fmla="*/ 49 h 78"/>
              <a:gd name="T84" fmla="*/ 71 w 77"/>
              <a:gd name="T85" fmla="*/ 42 h 78"/>
              <a:gd name="T86" fmla="*/ 64 w 77"/>
              <a:gd name="T87" fmla="*/ 33 h 78"/>
              <a:gd name="T88" fmla="*/ 61 w 77"/>
              <a:gd name="T89" fmla="*/ 21 h 78"/>
              <a:gd name="T90" fmla="*/ 56 w 77"/>
              <a:gd name="T91" fmla="*/ 16 h 78"/>
              <a:gd name="T92" fmla="*/ 39 w 77"/>
              <a:gd name="T93" fmla="*/ 24 h 78"/>
              <a:gd name="T94" fmla="*/ 39 w 77"/>
              <a:gd name="T95" fmla="*/ 5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7" h="78">
                <a:moveTo>
                  <a:pt x="39" y="20"/>
                </a:moveTo>
                <a:cubicBezTo>
                  <a:pt x="49" y="20"/>
                  <a:pt x="57" y="29"/>
                  <a:pt x="57" y="39"/>
                </a:cubicBezTo>
                <a:cubicBezTo>
                  <a:pt x="57" y="49"/>
                  <a:pt x="49" y="57"/>
                  <a:pt x="39" y="57"/>
                </a:cubicBezTo>
                <a:cubicBezTo>
                  <a:pt x="28" y="57"/>
                  <a:pt x="20" y="49"/>
                  <a:pt x="20" y="39"/>
                </a:cubicBezTo>
                <a:cubicBezTo>
                  <a:pt x="20" y="29"/>
                  <a:pt x="28" y="20"/>
                  <a:pt x="39" y="20"/>
                </a:cubicBezTo>
                <a:close/>
                <a:moveTo>
                  <a:pt x="48" y="8"/>
                </a:moveTo>
                <a:cubicBezTo>
                  <a:pt x="48" y="8"/>
                  <a:pt x="48" y="8"/>
                  <a:pt x="48" y="8"/>
                </a:cubicBezTo>
                <a:cubicBezTo>
                  <a:pt x="49" y="9"/>
                  <a:pt x="50" y="9"/>
                  <a:pt x="51" y="9"/>
                </a:cubicBezTo>
                <a:cubicBezTo>
                  <a:pt x="52" y="10"/>
                  <a:pt x="52" y="10"/>
                  <a:pt x="53" y="10"/>
                </a:cubicBezTo>
                <a:cubicBezTo>
                  <a:pt x="57" y="7"/>
                  <a:pt x="57" y="7"/>
                  <a:pt x="57" y="7"/>
                </a:cubicBezTo>
                <a:cubicBezTo>
                  <a:pt x="58" y="5"/>
                  <a:pt x="60" y="5"/>
                  <a:pt x="61" y="7"/>
                </a:cubicBezTo>
                <a:cubicBezTo>
                  <a:pt x="61" y="7"/>
                  <a:pt x="61" y="7"/>
                  <a:pt x="61" y="7"/>
                </a:cubicBezTo>
                <a:cubicBezTo>
                  <a:pt x="61" y="7"/>
                  <a:pt x="61" y="7"/>
                  <a:pt x="61" y="7"/>
                </a:cubicBezTo>
                <a:cubicBezTo>
                  <a:pt x="71" y="16"/>
                  <a:pt x="71" y="16"/>
                  <a:pt x="71" y="16"/>
                </a:cubicBezTo>
                <a:cubicBezTo>
                  <a:pt x="72" y="17"/>
                  <a:pt x="72" y="19"/>
                  <a:pt x="71" y="20"/>
                </a:cubicBezTo>
                <a:cubicBezTo>
                  <a:pt x="67" y="24"/>
                  <a:pt x="67" y="24"/>
                  <a:pt x="67" y="24"/>
                </a:cubicBezTo>
                <a:cubicBezTo>
                  <a:pt x="67" y="25"/>
                  <a:pt x="68" y="26"/>
                  <a:pt x="68" y="26"/>
                </a:cubicBezTo>
                <a:cubicBezTo>
                  <a:pt x="68" y="27"/>
                  <a:pt x="69" y="28"/>
                  <a:pt x="69" y="29"/>
                </a:cubicBezTo>
                <a:cubicBezTo>
                  <a:pt x="74" y="29"/>
                  <a:pt x="74" y="29"/>
                  <a:pt x="74" y="29"/>
                </a:cubicBezTo>
                <a:cubicBezTo>
                  <a:pt x="76" y="29"/>
                  <a:pt x="77" y="30"/>
                  <a:pt x="77" y="32"/>
                </a:cubicBezTo>
                <a:cubicBezTo>
                  <a:pt x="77" y="32"/>
                  <a:pt x="77" y="32"/>
                  <a:pt x="77" y="32"/>
                </a:cubicBezTo>
                <a:cubicBezTo>
                  <a:pt x="77" y="45"/>
                  <a:pt x="77" y="45"/>
                  <a:pt x="77" y="45"/>
                </a:cubicBezTo>
                <a:cubicBezTo>
                  <a:pt x="77" y="47"/>
                  <a:pt x="76" y="48"/>
                  <a:pt x="74" y="48"/>
                </a:cubicBezTo>
                <a:cubicBezTo>
                  <a:pt x="74" y="48"/>
                  <a:pt x="74" y="48"/>
                  <a:pt x="74" y="48"/>
                </a:cubicBezTo>
                <a:cubicBezTo>
                  <a:pt x="69" y="48"/>
                  <a:pt x="69" y="48"/>
                  <a:pt x="69" y="48"/>
                </a:cubicBezTo>
                <a:cubicBezTo>
                  <a:pt x="69" y="49"/>
                  <a:pt x="68" y="50"/>
                  <a:pt x="68" y="51"/>
                </a:cubicBezTo>
                <a:cubicBezTo>
                  <a:pt x="68" y="52"/>
                  <a:pt x="67" y="53"/>
                  <a:pt x="67" y="53"/>
                </a:cubicBezTo>
                <a:cubicBezTo>
                  <a:pt x="71" y="57"/>
                  <a:pt x="71" y="57"/>
                  <a:pt x="71" y="57"/>
                </a:cubicBezTo>
                <a:cubicBezTo>
                  <a:pt x="72" y="58"/>
                  <a:pt x="72" y="60"/>
                  <a:pt x="71" y="61"/>
                </a:cubicBezTo>
                <a:cubicBezTo>
                  <a:pt x="71" y="61"/>
                  <a:pt x="71" y="61"/>
                  <a:pt x="71" y="61"/>
                </a:cubicBezTo>
                <a:cubicBezTo>
                  <a:pt x="71" y="61"/>
                  <a:pt x="71" y="61"/>
                  <a:pt x="71" y="61"/>
                </a:cubicBezTo>
                <a:cubicBezTo>
                  <a:pt x="61" y="71"/>
                  <a:pt x="61" y="71"/>
                  <a:pt x="61" y="71"/>
                </a:cubicBezTo>
                <a:cubicBezTo>
                  <a:pt x="60" y="72"/>
                  <a:pt x="58" y="72"/>
                  <a:pt x="57" y="71"/>
                </a:cubicBezTo>
                <a:cubicBezTo>
                  <a:pt x="53" y="67"/>
                  <a:pt x="53" y="67"/>
                  <a:pt x="53" y="67"/>
                </a:cubicBezTo>
                <a:cubicBezTo>
                  <a:pt x="52" y="68"/>
                  <a:pt x="52" y="68"/>
                  <a:pt x="51" y="68"/>
                </a:cubicBezTo>
                <a:cubicBezTo>
                  <a:pt x="51" y="68"/>
                  <a:pt x="51" y="68"/>
                  <a:pt x="51" y="68"/>
                </a:cubicBezTo>
                <a:cubicBezTo>
                  <a:pt x="50" y="69"/>
                  <a:pt x="49" y="69"/>
                  <a:pt x="48" y="69"/>
                </a:cubicBezTo>
                <a:cubicBezTo>
                  <a:pt x="48" y="75"/>
                  <a:pt x="48" y="75"/>
                  <a:pt x="48" y="75"/>
                </a:cubicBezTo>
                <a:cubicBezTo>
                  <a:pt x="48" y="76"/>
                  <a:pt x="47" y="78"/>
                  <a:pt x="45" y="78"/>
                </a:cubicBezTo>
                <a:cubicBezTo>
                  <a:pt x="45" y="77"/>
                  <a:pt x="45" y="77"/>
                  <a:pt x="45" y="77"/>
                </a:cubicBezTo>
                <a:cubicBezTo>
                  <a:pt x="32" y="77"/>
                  <a:pt x="32" y="77"/>
                  <a:pt x="32" y="77"/>
                </a:cubicBezTo>
                <a:cubicBezTo>
                  <a:pt x="30" y="77"/>
                  <a:pt x="29" y="76"/>
                  <a:pt x="29" y="75"/>
                </a:cubicBezTo>
                <a:cubicBezTo>
                  <a:pt x="29" y="75"/>
                  <a:pt x="29" y="75"/>
                  <a:pt x="29" y="75"/>
                </a:cubicBezTo>
                <a:cubicBezTo>
                  <a:pt x="29" y="69"/>
                  <a:pt x="29" y="69"/>
                  <a:pt x="29" y="69"/>
                </a:cubicBezTo>
                <a:cubicBezTo>
                  <a:pt x="28" y="69"/>
                  <a:pt x="27" y="69"/>
                  <a:pt x="26" y="68"/>
                </a:cubicBezTo>
                <a:cubicBezTo>
                  <a:pt x="26" y="68"/>
                  <a:pt x="26" y="68"/>
                  <a:pt x="26" y="68"/>
                </a:cubicBezTo>
                <a:cubicBezTo>
                  <a:pt x="26" y="68"/>
                  <a:pt x="26" y="68"/>
                  <a:pt x="26" y="68"/>
                </a:cubicBezTo>
                <a:cubicBezTo>
                  <a:pt x="25" y="68"/>
                  <a:pt x="25" y="67"/>
                  <a:pt x="24" y="67"/>
                </a:cubicBezTo>
                <a:cubicBezTo>
                  <a:pt x="20" y="71"/>
                  <a:pt x="20" y="71"/>
                  <a:pt x="20" y="71"/>
                </a:cubicBezTo>
                <a:cubicBezTo>
                  <a:pt x="19" y="72"/>
                  <a:pt x="17" y="72"/>
                  <a:pt x="16" y="71"/>
                </a:cubicBezTo>
                <a:cubicBezTo>
                  <a:pt x="16" y="71"/>
                  <a:pt x="16" y="71"/>
                  <a:pt x="16" y="71"/>
                </a:cubicBezTo>
                <a:cubicBezTo>
                  <a:pt x="16" y="71"/>
                  <a:pt x="16" y="71"/>
                  <a:pt x="16" y="71"/>
                </a:cubicBezTo>
                <a:cubicBezTo>
                  <a:pt x="6" y="61"/>
                  <a:pt x="6" y="61"/>
                  <a:pt x="6" y="61"/>
                </a:cubicBezTo>
                <a:cubicBezTo>
                  <a:pt x="5" y="60"/>
                  <a:pt x="5" y="58"/>
                  <a:pt x="6" y="57"/>
                </a:cubicBezTo>
                <a:cubicBezTo>
                  <a:pt x="10" y="53"/>
                  <a:pt x="10" y="53"/>
                  <a:pt x="10" y="53"/>
                </a:cubicBezTo>
                <a:cubicBezTo>
                  <a:pt x="10" y="53"/>
                  <a:pt x="9" y="52"/>
                  <a:pt x="9" y="51"/>
                </a:cubicBezTo>
                <a:cubicBezTo>
                  <a:pt x="9" y="50"/>
                  <a:pt x="8" y="49"/>
                  <a:pt x="8" y="48"/>
                </a:cubicBezTo>
                <a:cubicBezTo>
                  <a:pt x="3" y="48"/>
                  <a:pt x="3" y="48"/>
                  <a:pt x="3" y="48"/>
                </a:cubicBezTo>
                <a:cubicBezTo>
                  <a:pt x="1" y="48"/>
                  <a:pt x="0" y="47"/>
                  <a:pt x="0" y="45"/>
                </a:cubicBezTo>
                <a:cubicBezTo>
                  <a:pt x="0" y="45"/>
                  <a:pt x="0" y="45"/>
                  <a:pt x="0" y="45"/>
                </a:cubicBezTo>
                <a:cubicBezTo>
                  <a:pt x="0" y="32"/>
                  <a:pt x="0" y="32"/>
                  <a:pt x="0" y="32"/>
                </a:cubicBezTo>
                <a:cubicBezTo>
                  <a:pt x="0" y="30"/>
                  <a:pt x="1" y="29"/>
                  <a:pt x="3" y="29"/>
                </a:cubicBezTo>
                <a:cubicBezTo>
                  <a:pt x="8" y="29"/>
                  <a:pt x="8" y="29"/>
                  <a:pt x="8" y="29"/>
                </a:cubicBezTo>
                <a:cubicBezTo>
                  <a:pt x="8" y="28"/>
                  <a:pt x="9" y="27"/>
                  <a:pt x="9" y="26"/>
                </a:cubicBezTo>
                <a:cubicBezTo>
                  <a:pt x="9" y="26"/>
                  <a:pt x="10" y="25"/>
                  <a:pt x="10" y="24"/>
                </a:cubicBezTo>
                <a:cubicBezTo>
                  <a:pt x="6" y="20"/>
                  <a:pt x="6" y="20"/>
                  <a:pt x="6" y="20"/>
                </a:cubicBezTo>
                <a:cubicBezTo>
                  <a:pt x="5" y="19"/>
                  <a:pt x="5" y="17"/>
                  <a:pt x="6" y="16"/>
                </a:cubicBezTo>
                <a:cubicBezTo>
                  <a:pt x="6" y="16"/>
                  <a:pt x="6" y="16"/>
                  <a:pt x="6" y="16"/>
                </a:cubicBezTo>
                <a:cubicBezTo>
                  <a:pt x="6" y="16"/>
                  <a:pt x="6" y="16"/>
                  <a:pt x="6" y="16"/>
                </a:cubicBezTo>
                <a:cubicBezTo>
                  <a:pt x="16" y="7"/>
                  <a:pt x="16" y="7"/>
                  <a:pt x="16" y="7"/>
                </a:cubicBezTo>
                <a:cubicBezTo>
                  <a:pt x="17" y="5"/>
                  <a:pt x="19" y="5"/>
                  <a:pt x="20" y="7"/>
                </a:cubicBezTo>
                <a:cubicBezTo>
                  <a:pt x="24" y="10"/>
                  <a:pt x="24" y="10"/>
                  <a:pt x="24" y="10"/>
                </a:cubicBezTo>
                <a:cubicBezTo>
                  <a:pt x="25" y="10"/>
                  <a:pt x="27" y="9"/>
                  <a:pt x="29" y="8"/>
                </a:cubicBezTo>
                <a:cubicBezTo>
                  <a:pt x="29" y="3"/>
                  <a:pt x="29" y="3"/>
                  <a:pt x="29" y="3"/>
                </a:cubicBezTo>
                <a:cubicBezTo>
                  <a:pt x="29" y="1"/>
                  <a:pt x="30" y="0"/>
                  <a:pt x="32" y="0"/>
                </a:cubicBezTo>
                <a:cubicBezTo>
                  <a:pt x="32" y="0"/>
                  <a:pt x="32" y="0"/>
                  <a:pt x="32" y="0"/>
                </a:cubicBezTo>
                <a:cubicBezTo>
                  <a:pt x="45" y="0"/>
                  <a:pt x="45" y="0"/>
                  <a:pt x="45" y="0"/>
                </a:cubicBezTo>
                <a:cubicBezTo>
                  <a:pt x="47" y="0"/>
                  <a:pt x="48" y="1"/>
                  <a:pt x="48" y="3"/>
                </a:cubicBezTo>
                <a:cubicBezTo>
                  <a:pt x="48" y="3"/>
                  <a:pt x="48" y="3"/>
                  <a:pt x="48" y="3"/>
                </a:cubicBezTo>
                <a:cubicBezTo>
                  <a:pt x="48" y="8"/>
                  <a:pt x="48" y="8"/>
                  <a:pt x="48" y="8"/>
                </a:cubicBezTo>
                <a:close/>
                <a:moveTo>
                  <a:pt x="48" y="15"/>
                </a:moveTo>
                <a:cubicBezTo>
                  <a:pt x="48" y="15"/>
                  <a:pt x="48" y="15"/>
                  <a:pt x="48" y="15"/>
                </a:cubicBezTo>
                <a:cubicBezTo>
                  <a:pt x="47" y="14"/>
                  <a:pt x="46" y="14"/>
                  <a:pt x="45" y="13"/>
                </a:cubicBezTo>
                <a:cubicBezTo>
                  <a:pt x="43" y="13"/>
                  <a:pt x="42" y="12"/>
                  <a:pt x="42" y="11"/>
                </a:cubicBezTo>
                <a:cubicBezTo>
                  <a:pt x="42" y="6"/>
                  <a:pt x="42" y="6"/>
                  <a:pt x="42" y="6"/>
                </a:cubicBezTo>
                <a:cubicBezTo>
                  <a:pt x="35" y="6"/>
                  <a:pt x="35" y="6"/>
                  <a:pt x="35" y="6"/>
                </a:cubicBezTo>
                <a:cubicBezTo>
                  <a:pt x="35" y="11"/>
                  <a:pt x="35" y="11"/>
                  <a:pt x="35" y="11"/>
                </a:cubicBezTo>
                <a:cubicBezTo>
                  <a:pt x="35" y="12"/>
                  <a:pt x="34" y="13"/>
                  <a:pt x="33" y="13"/>
                </a:cubicBezTo>
                <a:cubicBezTo>
                  <a:pt x="30" y="14"/>
                  <a:pt x="27" y="15"/>
                  <a:pt x="25" y="17"/>
                </a:cubicBezTo>
                <a:cubicBezTo>
                  <a:pt x="25" y="17"/>
                  <a:pt x="25" y="17"/>
                  <a:pt x="25" y="17"/>
                </a:cubicBezTo>
                <a:cubicBezTo>
                  <a:pt x="24" y="17"/>
                  <a:pt x="22" y="17"/>
                  <a:pt x="21" y="16"/>
                </a:cubicBezTo>
                <a:cubicBezTo>
                  <a:pt x="18" y="13"/>
                  <a:pt x="18" y="13"/>
                  <a:pt x="18" y="13"/>
                </a:cubicBezTo>
                <a:cubicBezTo>
                  <a:pt x="13" y="18"/>
                  <a:pt x="13" y="18"/>
                  <a:pt x="13" y="18"/>
                </a:cubicBezTo>
                <a:cubicBezTo>
                  <a:pt x="16" y="21"/>
                  <a:pt x="16" y="21"/>
                  <a:pt x="16" y="21"/>
                </a:cubicBezTo>
                <a:cubicBezTo>
                  <a:pt x="17" y="22"/>
                  <a:pt x="17" y="24"/>
                  <a:pt x="16" y="25"/>
                </a:cubicBezTo>
                <a:cubicBezTo>
                  <a:pt x="16" y="26"/>
                  <a:pt x="15" y="27"/>
                  <a:pt x="14" y="29"/>
                </a:cubicBezTo>
                <a:cubicBezTo>
                  <a:pt x="14" y="30"/>
                  <a:pt x="14" y="31"/>
                  <a:pt x="13" y="33"/>
                </a:cubicBezTo>
                <a:cubicBezTo>
                  <a:pt x="13" y="34"/>
                  <a:pt x="12" y="35"/>
                  <a:pt x="10" y="35"/>
                </a:cubicBezTo>
                <a:cubicBezTo>
                  <a:pt x="6" y="35"/>
                  <a:pt x="6" y="35"/>
                  <a:pt x="6" y="35"/>
                </a:cubicBezTo>
                <a:cubicBezTo>
                  <a:pt x="6" y="42"/>
                  <a:pt x="6" y="42"/>
                  <a:pt x="6" y="42"/>
                </a:cubicBezTo>
                <a:cubicBezTo>
                  <a:pt x="10" y="42"/>
                  <a:pt x="10" y="42"/>
                  <a:pt x="10" y="42"/>
                </a:cubicBezTo>
                <a:cubicBezTo>
                  <a:pt x="12" y="42"/>
                  <a:pt x="13" y="43"/>
                  <a:pt x="13" y="45"/>
                </a:cubicBezTo>
                <a:cubicBezTo>
                  <a:pt x="13" y="46"/>
                  <a:pt x="14" y="47"/>
                  <a:pt x="14" y="49"/>
                </a:cubicBezTo>
                <a:cubicBezTo>
                  <a:pt x="15" y="50"/>
                  <a:pt x="16" y="51"/>
                  <a:pt x="16" y="52"/>
                </a:cubicBezTo>
                <a:cubicBezTo>
                  <a:pt x="17" y="54"/>
                  <a:pt x="17" y="55"/>
                  <a:pt x="16" y="56"/>
                </a:cubicBezTo>
                <a:cubicBezTo>
                  <a:pt x="13" y="59"/>
                  <a:pt x="13" y="59"/>
                  <a:pt x="13" y="59"/>
                </a:cubicBezTo>
                <a:cubicBezTo>
                  <a:pt x="18" y="64"/>
                  <a:pt x="18" y="64"/>
                  <a:pt x="18" y="64"/>
                </a:cubicBezTo>
                <a:cubicBezTo>
                  <a:pt x="21" y="61"/>
                  <a:pt x="21" y="61"/>
                  <a:pt x="21" y="61"/>
                </a:cubicBezTo>
                <a:cubicBezTo>
                  <a:pt x="22" y="60"/>
                  <a:pt x="24" y="60"/>
                  <a:pt x="25" y="61"/>
                </a:cubicBezTo>
                <a:cubicBezTo>
                  <a:pt x="26" y="62"/>
                  <a:pt x="27" y="62"/>
                  <a:pt x="29" y="63"/>
                </a:cubicBezTo>
                <a:cubicBezTo>
                  <a:pt x="30" y="63"/>
                  <a:pt x="31" y="64"/>
                  <a:pt x="32" y="64"/>
                </a:cubicBezTo>
                <a:cubicBezTo>
                  <a:pt x="34" y="64"/>
                  <a:pt x="35" y="66"/>
                  <a:pt x="35" y="67"/>
                </a:cubicBezTo>
                <a:cubicBezTo>
                  <a:pt x="35" y="72"/>
                  <a:pt x="35" y="72"/>
                  <a:pt x="35" y="72"/>
                </a:cubicBezTo>
                <a:cubicBezTo>
                  <a:pt x="42" y="72"/>
                  <a:pt x="42" y="72"/>
                  <a:pt x="42" y="72"/>
                </a:cubicBezTo>
                <a:cubicBezTo>
                  <a:pt x="42" y="67"/>
                  <a:pt x="42" y="67"/>
                  <a:pt x="42" y="67"/>
                </a:cubicBezTo>
                <a:cubicBezTo>
                  <a:pt x="42" y="67"/>
                  <a:pt x="42" y="67"/>
                  <a:pt x="42" y="67"/>
                </a:cubicBezTo>
                <a:cubicBezTo>
                  <a:pt x="42" y="66"/>
                  <a:pt x="43" y="64"/>
                  <a:pt x="44" y="64"/>
                </a:cubicBezTo>
                <a:cubicBezTo>
                  <a:pt x="46" y="64"/>
                  <a:pt x="47" y="63"/>
                  <a:pt x="48" y="63"/>
                </a:cubicBezTo>
                <a:cubicBezTo>
                  <a:pt x="48" y="63"/>
                  <a:pt x="48" y="63"/>
                  <a:pt x="48" y="63"/>
                </a:cubicBezTo>
                <a:cubicBezTo>
                  <a:pt x="50" y="62"/>
                  <a:pt x="51" y="62"/>
                  <a:pt x="52" y="61"/>
                </a:cubicBezTo>
                <a:cubicBezTo>
                  <a:pt x="53" y="60"/>
                  <a:pt x="55" y="60"/>
                  <a:pt x="56" y="61"/>
                </a:cubicBezTo>
                <a:cubicBezTo>
                  <a:pt x="59" y="64"/>
                  <a:pt x="59" y="64"/>
                  <a:pt x="59" y="64"/>
                </a:cubicBezTo>
                <a:cubicBezTo>
                  <a:pt x="64" y="59"/>
                  <a:pt x="64" y="59"/>
                  <a:pt x="64" y="59"/>
                </a:cubicBezTo>
                <a:cubicBezTo>
                  <a:pt x="61" y="56"/>
                  <a:pt x="61" y="56"/>
                  <a:pt x="61" y="56"/>
                </a:cubicBezTo>
                <a:cubicBezTo>
                  <a:pt x="60" y="55"/>
                  <a:pt x="60" y="54"/>
                  <a:pt x="61" y="52"/>
                </a:cubicBezTo>
                <a:cubicBezTo>
                  <a:pt x="61" y="51"/>
                  <a:pt x="62" y="50"/>
                  <a:pt x="63" y="49"/>
                </a:cubicBezTo>
                <a:cubicBezTo>
                  <a:pt x="63" y="47"/>
                  <a:pt x="64" y="46"/>
                  <a:pt x="64" y="45"/>
                </a:cubicBezTo>
                <a:cubicBezTo>
                  <a:pt x="64" y="43"/>
                  <a:pt x="65" y="42"/>
                  <a:pt x="67" y="42"/>
                </a:cubicBezTo>
                <a:cubicBezTo>
                  <a:pt x="71" y="42"/>
                  <a:pt x="71" y="42"/>
                  <a:pt x="71" y="42"/>
                </a:cubicBezTo>
                <a:cubicBezTo>
                  <a:pt x="71" y="35"/>
                  <a:pt x="71" y="35"/>
                  <a:pt x="71" y="35"/>
                </a:cubicBezTo>
                <a:cubicBezTo>
                  <a:pt x="67" y="35"/>
                  <a:pt x="67" y="35"/>
                  <a:pt x="67" y="35"/>
                </a:cubicBezTo>
                <a:cubicBezTo>
                  <a:pt x="65" y="35"/>
                  <a:pt x="64" y="34"/>
                  <a:pt x="64" y="33"/>
                </a:cubicBezTo>
                <a:cubicBezTo>
                  <a:pt x="64" y="31"/>
                  <a:pt x="63" y="30"/>
                  <a:pt x="63" y="29"/>
                </a:cubicBezTo>
                <a:cubicBezTo>
                  <a:pt x="62" y="27"/>
                  <a:pt x="61" y="26"/>
                  <a:pt x="61" y="25"/>
                </a:cubicBezTo>
                <a:cubicBezTo>
                  <a:pt x="60" y="24"/>
                  <a:pt x="60" y="22"/>
                  <a:pt x="61" y="21"/>
                </a:cubicBezTo>
                <a:cubicBezTo>
                  <a:pt x="64" y="18"/>
                  <a:pt x="64" y="18"/>
                  <a:pt x="64" y="18"/>
                </a:cubicBezTo>
                <a:cubicBezTo>
                  <a:pt x="59" y="13"/>
                  <a:pt x="59" y="13"/>
                  <a:pt x="59" y="13"/>
                </a:cubicBezTo>
                <a:cubicBezTo>
                  <a:pt x="56" y="16"/>
                  <a:pt x="56" y="16"/>
                  <a:pt x="56" y="16"/>
                </a:cubicBezTo>
                <a:cubicBezTo>
                  <a:pt x="55" y="17"/>
                  <a:pt x="53" y="17"/>
                  <a:pt x="52" y="17"/>
                </a:cubicBezTo>
                <a:cubicBezTo>
                  <a:pt x="51" y="16"/>
                  <a:pt x="50" y="15"/>
                  <a:pt x="48" y="15"/>
                </a:cubicBezTo>
                <a:close/>
                <a:moveTo>
                  <a:pt x="39" y="24"/>
                </a:moveTo>
                <a:cubicBezTo>
                  <a:pt x="39" y="24"/>
                  <a:pt x="39" y="24"/>
                  <a:pt x="39" y="24"/>
                </a:cubicBezTo>
                <a:cubicBezTo>
                  <a:pt x="30" y="24"/>
                  <a:pt x="24" y="31"/>
                  <a:pt x="24" y="39"/>
                </a:cubicBezTo>
                <a:cubicBezTo>
                  <a:pt x="24" y="47"/>
                  <a:pt x="30" y="54"/>
                  <a:pt x="39" y="54"/>
                </a:cubicBezTo>
                <a:cubicBezTo>
                  <a:pt x="47" y="54"/>
                  <a:pt x="53" y="47"/>
                  <a:pt x="53" y="39"/>
                </a:cubicBezTo>
                <a:cubicBezTo>
                  <a:pt x="53" y="31"/>
                  <a:pt x="47" y="24"/>
                  <a:pt x="39" y="24"/>
                </a:cubicBezTo>
                <a:close/>
              </a:path>
            </a:pathLst>
          </a:custGeom>
          <a:solidFill>
            <a:schemeClr val="accent1"/>
          </a:solidFill>
          <a:ln>
            <a:solidFill>
              <a:srgbClr val="5B9BD5"/>
            </a:solidFill>
          </a:ln>
        </p:spPr>
        <p:txBody>
          <a:bodyPr/>
          <a:lstStyle/>
          <a:p>
            <a:endParaRPr lang="zh-CN" altLang="en-US" sz="2400">
              <a:latin typeface="思源黑体 CN Medium" panose="020B0600000000000000" pitchFamily="34" charset="-122"/>
              <a:ea typeface="思源黑体 CN Medium" panose="020B0600000000000000" pitchFamily="34" charset="-122"/>
            </a:endParaRPr>
          </a:p>
        </p:txBody>
      </p:sp>
      <p:sp>
        <p:nvSpPr>
          <p:cNvPr id="10" name="Rectangle 61"/>
          <p:cNvSpPr/>
          <p:nvPr/>
        </p:nvSpPr>
        <p:spPr>
          <a:xfrm>
            <a:off x="1250364" y="2246988"/>
            <a:ext cx="898940" cy="1969642"/>
          </a:xfrm>
          <a:prstGeom prst="rect">
            <a:avLst/>
          </a:prstGeom>
        </p:spPr>
        <p:txBody>
          <a:bodyPr wrap="square" lIns="0" tIns="0" rIns="0" bIns="0">
            <a:spAutoFit/>
          </a:bodyPr>
          <a:lstStyle/>
          <a:p>
            <a:r>
              <a:rPr lang="en-US" sz="12800" dirty="0">
                <a:solidFill>
                  <a:srgbClr val="5B9BD5"/>
                </a:solidFill>
                <a:latin typeface="思源黑体 CN Medium" panose="020B0600000000000000" pitchFamily="34" charset="-122"/>
                <a:ea typeface="思源黑体 CN Medium" panose="020B0600000000000000" pitchFamily="34" charset="-122"/>
                <a:cs typeface="Open Sans" pitchFamily="34" charset="0"/>
                <a:sym typeface="Arial" panose="020B0604020202020204" pitchFamily="34" charset="0"/>
              </a:rPr>
              <a:t>“</a:t>
            </a:r>
            <a:endParaRPr lang="en-US" sz="12800" dirty="0">
              <a:solidFill>
                <a:srgbClr val="5B9BD5"/>
              </a:solidFill>
              <a:latin typeface="思源黑体 CN Medium" panose="020B0600000000000000" pitchFamily="34" charset="-122"/>
              <a:ea typeface="思源黑体 CN Medium" panose="020B0600000000000000" pitchFamily="34" charset="-122"/>
              <a:cs typeface="Open Sans Light" pitchFamily="34" charset="0"/>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fade">
                                      <p:cBhvr>
                                        <p:cTn id="12"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427422" y="813761"/>
            <a:ext cx="9721436"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7" name="Freeform 5"/>
          <p:cNvSpPr/>
          <p:nvPr/>
        </p:nvSpPr>
        <p:spPr bwMode="auto">
          <a:xfrm rot="1855731">
            <a:off x="10264845" y="606007"/>
            <a:ext cx="460850" cy="41550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5B9BD5"/>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5B9BD5"/>
              </a:solidFill>
              <a:latin typeface="思源黑体 CN Medium" panose="020B0600000000000000" pitchFamily="34" charset="-122"/>
              <a:ea typeface="思源黑体 CN Medium" panose="020B0600000000000000" pitchFamily="34" charset="-122"/>
            </a:endParaRPr>
          </a:p>
        </p:txBody>
      </p:sp>
      <p:sp>
        <p:nvSpPr>
          <p:cNvPr id="8" name="文本占位符 4"/>
          <p:cNvSpPr txBox="1"/>
          <p:nvPr/>
        </p:nvSpPr>
        <p:spPr>
          <a:xfrm>
            <a:off x="385449" y="236467"/>
            <a:ext cx="10515600" cy="58235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zh-CN" altLang="en-US" dirty="0" smtClean="0">
                <a:solidFill>
                  <a:srgbClr val="5B9BD5"/>
                </a:solidFill>
                <a:latin typeface="思源黑体 CN Medium" panose="020B0600000000000000" pitchFamily="34" charset="-122"/>
                <a:ea typeface="思源黑体 CN Medium" panose="020B0600000000000000" pitchFamily="34" charset="-122"/>
              </a:rPr>
              <a:t>主要特点</a:t>
            </a:r>
            <a:endParaRPr lang="zh-CN" altLang="en-US" dirty="0">
              <a:solidFill>
                <a:srgbClr val="5B9BD5"/>
              </a:solidFill>
              <a:latin typeface="思源黑体 CN Medium" panose="020B0600000000000000" pitchFamily="34" charset="-122"/>
              <a:ea typeface="思源黑体 CN Medium" panose="020B0600000000000000" pitchFamily="34" charset="-122"/>
            </a:endParaRPr>
          </a:p>
        </p:txBody>
      </p:sp>
      <p:sp>
        <p:nvSpPr>
          <p:cNvPr id="6" name="Oval 13"/>
          <p:cNvSpPr/>
          <p:nvPr/>
        </p:nvSpPr>
        <p:spPr bwMode="auto">
          <a:xfrm>
            <a:off x="5596700" y="3395673"/>
            <a:ext cx="956619" cy="959170"/>
          </a:xfrm>
          <a:prstGeom prst="ellipse">
            <a:avLst/>
          </a:prstGeom>
          <a:solidFill>
            <a:srgbClr val="5B9BD5"/>
          </a:solidFill>
          <a:ln w="38100">
            <a:noFill/>
          </a:ln>
          <a:effectLst>
            <a:outerShdw blurRad="63500" algn="ctr" rotWithShape="0">
              <a:prstClr val="black">
                <a:alpha val="40000"/>
              </a:prstClr>
            </a:outerShdw>
          </a:effectLst>
        </p:spPr>
        <p:txBody>
          <a:bodyPr vert="horz" wrap="square" lIns="94365" tIns="47184" rIns="94365" bIns="47184" numCol="1" rtlCol="0" anchor="t" anchorCtr="0" compatLnSpc="1"/>
          <a:lstStyle/>
          <a:p>
            <a:pPr algn="ctr">
              <a:lnSpc>
                <a:spcPct val="120000"/>
              </a:lnSpc>
            </a:pPr>
            <a:endParaRPr lang="en-US" sz="1320">
              <a:latin typeface="思源黑体 CN Medium" panose="020B0600000000000000" pitchFamily="34" charset="-122"/>
              <a:ea typeface="思源黑体 CN Medium" panose="020B0600000000000000" pitchFamily="34" charset="-122"/>
              <a:sym typeface="Arial" panose="020B0604020202020204" pitchFamily="34" charset="0"/>
            </a:endParaRPr>
          </a:p>
        </p:txBody>
      </p:sp>
      <p:sp>
        <p:nvSpPr>
          <p:cNvPr id="9" name="Freeform 152"/>
          <p:cNvSpPr>
            <a:spLocks noEditPoints="1"/>
          </p:cNvSpPr>
          <p:nvPr/>
        </p:nvSpPr>
        <p:spPr bwMode="auto">
          <a:xfrm>
            <a:off x="5914675" y="3727088"/>
            <a:ext cx="320667" cy="296339"/>
          </a:xfrm>
          <a:custGeom>
            <a:avLst/>
            <a:gdLst/>
            <a:ahLst/>
            <a:cxnLst>
              <a:cxn ang="0">
                <a:pos x="67" y="20"/>
              </a:cxn>
              <a:cxn ang="0">
                <a:pos x="46" y="36"/>
              </a:cxn>
              <a:cxn ang="0">
                <a:pos x="42" y="40"/>
              </a:cxn>
              <a:cxn ang="0">
                <a:pos x="39" y="47"/>
              </a:cxn>
              <a:cxn ang="0">
                <a:pos x="44" y="52"/>
              </a:cxn>
              <a:cxn ang="0">
                <a:pos x="52" y="58"/>
              </a:cxn>
              <a:cxn ang="0">
                <a:pos x="52" y="61"/>
              </a:cxn>
              <a:cxn ang="0">
                <a:pos x="51" y="62"/>
              </a:cxn>
              <a:cxn ang="0">
                <a:pos x="17" y="62"/>
              </a:cxn>
              <a:cxn ang="0">
                <a:pos x="16" y="61"/>
              </a:cxn>
              <a:cxn ang="0">
                <a:pos x="16" y="58"/>
              </a:cxn>
              <a:cxn ang="0">
                <a:pos x="24" y="52"/>
              </a:cxn>
              <a:cxn ang="0">
                <a:pos x="29" y="47"/>
              </a:cxn>
              <a:cxn ang="0">
                <a:pos x="26" y="40"/>
              </a:cxn>
              <a:cxn ang="0">
                <a:pos x="22" y="36"/>
              </a:cxn>
              <a:cxn ang="0">
                <a:pos x="0" y="20"/>
              </a:cxn>
              <a:cxn ang="0">
                <a:pos x="0" y="15"/>
              </a:cxn>
              <a:cxn ang="0">
                <a:pos x="4" y="11"/>
              </a:cxn>
              <a:cxn ang="0">
                <a:pos x="16" y="11"/>
              </a:cxn>
              <a:cxn ang="0">
                <a:pos x="16" y="7"/>
              </a:cxn>
              <a:cxn ang="0">
                <a:pos x="22" y="0"/>
              </a:cxn>
              <a:cxn ang="0">
                <a:pos x="45" y="0"/>
              </a:cxn>
              <a:cxn ang="0">
                <a:pos x="52" y="7"/>
              </a:cxn>
              <a:cxn ang="0">
                <a:pos x="52" y="11"/>
              </a:cxn>
              <a:cxn ang="0">
                <a:pos x="63" y="11"/>
              </a:cxn>
              <a:cxn ang="0">
                <a:pos x="67" y="15"/>
              </a:cxn>
              <a:cxn ang="0">
                <a:pos x="67" y="20"/>
              </a:cxn>
              <a:cxn ang="0">
                <a:pos x="16" y="16"/>
              </a:cxn>
              <a:cxn ang="0">
                <a:pos x="6" y="16"/>
              </a:cxn>
              <a:cxn ang="0">
                <a:pos x="6" y="20"/>
              </a:cxn>
              <a:cxn ang="0">
                <a:pos x="19" y="31"/>
              </a:cxn>
              <a:cxn ang="0">
                <a:pos x="16" y="16"/>
              </a:cxn>
              <a:cxn ang="0">
                <a:pos x="62" y="16"/>
              </a:cxn>
              <a:cxn ang="0">
                <a:pos x="52" y="16"/>
              </a:cxn>
              <a:cxn ang="0">
                <a:pos x="49" y="31"/>
              </a:cxn>
              <a:cxn ang="0">
                <a:pos x="62" y="20"/>
              </a:cxn>
              <a:cxn ang="0">
                <a:pos x="62" y="16"/>
              </a:cxn>
            </a:cxnLst>
            <a:rect l="0" t="0" r="r" b="b"/>
            <a:pathLst>
              <a:path w="67" h="62">
                <a:moveTo>
                  <a:pt x="67" y="20"/>
                </a:moveTo>
                <a:cubicBezTo>
                  <a:pt x="67" y="27"/>
                  <a:pt x="58" y="36"/>
                  <a:pt x="46" y="36"/>
                </a:cubicBezTo>
                <a:cubicBezTo>
                  <a:pt x="44" y="38"/>
                  <a:pt x="42" y="40"/>
                  <a:pt x="42" y="40"/>
                </a:cubicBezTo>
                <a:cubicBezTo>
                  <a:pt x="40" y="42"/>
                  <a:pt x="39" y="44"/>
                  <a:pt x="39" y="47"/>
                </a:cubicBezTo>
                <a:cubicBezTo>
                  <a:pt x="39" y="49"/>
                  <a:pt x="40" y="52"/>
                  <a:pt x="44" y="52"/>
                </a:cubicBezTo>
                <a:cubicBezTo>
                  <a:pt x="48" y="52"/>
                  <a:pt x="52" y="54"/>
                  <a:pt x="52" y="58"/>
                </a:cubicBezTo>
                <a:cubicBezTo>
                  <a:pt x="52" y="61"/>
                  <a:pt x="52" y="61"/>
                  <a:pt x="52" y="61"/>
                </a:cubicBezTo>
                <a:cubicBezTo>
                  <a:pt x="52" y="62"/>
                  <a:pt x="51" y="62"/>
                  <a:pt x="51" y="62"/>
                </a:cubicBezTo>
                <a:cubicBezTo>
                  <a:pt x="17" y="62"/>
                  <a:pt x="17" y="62"/>
                  <a:pt x="17" y="62"/>
                </a:cubicBezTo>
                <a:cubicBezTo>
                  <a:pt x="16" y="62"/>
                  <a:pt x="16" y="62"/>
                  <a:pt x="16" y="61"/>
                </a:cubicBezTo>
                <a:cubicBezTo>
                  <a:pt x="16" y="58"/>
                  <a:pt x="16" y="58"/>
                  <a:pt x="16" y="58"/>
                </a:cubicBezTo>
                <a:cubicBezTo>
                  <a:pt x="16" y="54"/>
                  <a:pt x="20" y="52"/>
                  <a:pt x="24" y="52"/>
                </a:cubicBezTo>
                <a:cubicBezTo>
                  <a:pt x="27" y="52"/>
                  <a:pt x="29" y="49"/>
                  <a:pt x="29" y="47"/>
                </a:cubicBezTo>
                <a:cubicBezTo>
                  <a:pt x="29" y="44"/>
                  <a:pt x="28" y="42"/>
                  <a:pt x="26" y="40"/>
                </a:cubicBezTo>
                <a:cubicBezTo>
                  <a:pt x="25" y="40"/>
                  <a:pt x="24" y="38"/>
                  <a:pt x="22" y="36"/>
                </a:cubicBezTo>
                <a:cubicBezTo>
                  <a:pt x="10" y="36"/>
                  <a:pt x="0" y="27"/>
                  <a:pt x="0" y="20"/>
                </a:cubicBezTo>
                <a:cubicBezTo>
                  <a:pt x="0" y="15"/>
                  <a:pt x="0" y="15"/>
                  <a:pt x="0" y="15"/>
                </a:cubicBezTo>
                <a:cubicBezTo>
                  <a:pt x="0" y="12"/>
                  <a:pt x="2" y="11"/>
                  <a:pt x="4" y="11"/>
                </a:cubicBezTo>
                <a:cubicBezTo>
                  <a:pt x="16" y="11"/>
                  <a:pt x="16" y="11"/>
                  <a:pt x="16" y="11"/>
                </a:cubicBezTo>
                <a:cubicBezTo>
                  <a:pt x="16" y="7"/>
                  <a:pt x="16" y="7"/>
                  <a:pt x="16" y="7"/>
                </a:cubicBezTo>
                <a:cubicBezTo>
                  <a:pt x="16" y="3"/>
                  <a:pt x="19" y="0"/>
                  <a:pt x="22" y="0"/>
                </a:cubicBezTo>
                <a:cubicBezTo>
                  <a:pt x="45" y="0"/>
                  <a:pt x="45" y="0"/>
                  <a:pt x="45" y="0"/>
                </a:cubicBezTo>
                <a:cubicBezTo>
                  <a:pt x="49" y="0"/>
                  <a:pt x="52" y="3"/>
                  <a:pt x="52" y="7"/>
                </a:cubicBezTo>
                <a:cubicBezTo>
                  <a:pt x="52" y="11"/>
                  <a:pt x="52" y="11"/>
                  <a:pt x="52" y="11"/>
                </a:cubicBezTo>
                <a:cubicBezTo>
                  <a:pt x="63" y="11"/>
                  <a:pt x="63" y="11"/>
                  <a:pt x="63" y="11"/>
                </a:cubicBezTo>
                <a:cubicBezTo>
                  <a:pt x="66" y="11"/>
                  <a:pt x="67" y="12"/>
                  <a:pt x="67" y="15"/>
                </a:cubicBezTo>
                <a:lnTo>
                  <a:pt x="67" y="20"/>
                </a:lnTo>
                <a:close/>
                <a:moveTo>
                  <a:pt x="16" y="16"/>
                </a:moveTo>
                <a:cubicBezTo>
                  <a:pt x="6" y="16"/>
                  <a:pt x="6" y="16"/>
                  <a:pt x="6" y="16"/>
                </a:cubicBezTo>
                <a:cubicBezTo>
                  <a:pt x="6" y="20"/>
                  <a:pt x="6" y="20"/>
                  <a:pt x="6" y="20"/>
                </a:cubicBezTo>
                <a:cubicBezTo>
                  <a:pt x="6" y="24"/>
                  <a:pt x="11" y="29"/>
                  <a:pt x="19" y="31"/>
                </a:cubicBezTo>
                <a:cubicBezTo>
                  <a:pt x="17" y="27"/>
                  <a:pt x="16" y="22"/>
                  <a:pt x="16" y="16"/>
                </a:cubicBezTo>
                <a:close/>
                <a:moveTo>
                  <a:pt x="62" y="16"/>
                </a:moveTo>
                <a:cubicBezTo>
                  <a:pt x="52" y="16"/>
                  <a:pt x="52" y="16"/>
                  <a:pt x="52" y="16"/>
                </a:cubicBezTo>
                <a:cubicBezTo>
                  <a:pt x="52" y="22"/>
                  <a:pt x="51" y="27"/>
                  <a:pt x="49" y="31"/>
                </a:cubicBezTo>
                <a:cubicBezTo>
                  <a:pt x="57" y="29"/>
                  <a:pt x="62" y="24"/>
                  <a:pt x="62" y="20"/>
                </a:cubicBezTo>
                <a:lnTo>
                  <a:pt x="62" y="16"/>
                </a:lnTo>
                <a:close/>
              </a:path>
            </a:pathLst>
          </a:custGeom>
          <a:solidFill>
            <a:schemeClr val="bg2"/>
          </a:solidFill>
          <a:ln w="9525">
            <a:noFill/>
            <a:round/>
          </a:ln>
        </p:spPr>
        <p:txBody>
          <a:bodyPr vert="horz" wrap="square" lIns="94365" tIns="47184" rIns="94365" bIns="47184" numCol="1" anchor="t" anchorCtr="0" compatLnSpc="1"/>
          <a:lstStyle/>
          <a:p>
            <a:pPr>
              <a:lnSpc>
                <a:spcPct val="120000"/>
              </a:lnSpc>
            </a:pPr>
            <a:endParaRPr lang="en-US" sz="1320" dirty="0">
              <a:latin typeface="思源黑体 CN Medium" panose="020B0600000000000000" pitchFamily="34" charset="-122"/>
              <a:ea typeface="思源黑体 CN Medium" panose="020B0600000000000000" pitchFamily="34" charset="-122"/>
              <a:sym typeface="Arial" panose="020B0604020202020204" pitchFamily="34" charset="0"/>
            </a:endParaRPr>
          </a:p>
        </p:txBody>
      </p:sp>
      <p:sp>
        <p:nvSpPr>
          <p:cNvPr id="10" name="Down Arrow 15"/>
          <p:cNvSpPr/>
          <p:nvPr/>
        </p:nvSpPr>
        <p:spPr bwMode="auto">
          <a:xfrm rot="14548862">
            <a:off x="6621241" y="3311791"/>
            <a:ext cx="248531" cy="443952"/>
          </a:xfrm>
          <a:prstGeom prst="downArrow">
            <a:avLst>
              <a:gd name="adj1" fmla="val 63516"/>
              <a:gd name="adj2" fmla="val 50000"/>
            </a:avLst>
          </a:prstGeom>
          <a:solidFill>
            <a:srgbClr val="5B9BD5"/>
          </a:solidFill>
          <a:ln w="38100">
            <a:noFill/>
          </a:ln>
          <a:effectLst>
            <a:outerShdw blurRad="63500" algn="ctr" rotWithShape="0">
              <a:prstClr val="black">
                <a:alpha val="40000"/>
              </a:prstClr>
            </a:outerShdw>
          </a:effectLst>
        </p:spPr>
        <p:txBody>
          <a:bodyPr vert="horz" wrap="square" lIns="94365" tIns="47184" rIns="94365" bIns="47184" numCol="1" rtlCol="0" anchor="t" anchorCtr="0" compatLnSpc="1"/>
          <a:lstStyle/>
          <a:p>
            <a:pPr algn="ctr">
              <a:lnSpc>
                <a:spcPct val="120000"/>
              </a:lnSpc>
            </a:pPr>
            <a:endParaRPr lang="en-US" sz="1320">
              <a:latin typeface="思源黑体 CN Medium" panose="020B0600000000000000" pitchFamily="34" charset="-122"/>
              <a:ea typeface="思源黑体 CN Medium" panose="020B0600000000000000" pitchFamily="34" charset="-122"/>
              <a:sym typeface="Arial" panose="020B0604020202020204" pitchFamily="34" charset="0"/>
            </a:endParaRPr>
          </a:p>
        </p:txBody>
      </p:sp>
      <p:sp>
        <p:nvSpPr>
          <p:cNvPr id="11" name="Down Arrow 19"/>
          <p:cNvSpPr/>
          <p:nvPr/>
        </p:nvSpPr>
        <p:spPr bwMode="auto">
          <a:xfrm rot="14548862" flipH="1" flipV="1">
            <a:off x="5287174" y="3969822"/>
            <a:ext cx="248531" cy="459796"/>
          </a:xfrm>
          <a:prstGeom prst="downArrow">
            <a:avLst>
              <a:gd name="adj1" fmla="val 63516"/>
              <a:gd name="adj2" fmla="val 50000"/>
            </a:avLst>
          </a:prstGeom>
          <a:solidFill>
            <a:srgbClr val="5B9BD5"/>
          </a:solidFill>
          <a:ln w="38100">
            <a:noFill/>
          </a:ln>
          <a:effectLst>
            <a:outerShdw blurRad="63500" algn="ctr" rotWithShape="0">
              <a:prstClr val="black">
                <a:alpha val="40000"/>
              </a:prstClr>
            </a:outerShdw>
          </a:effectLst>
        </p:spPr>
        <p:txBody>
          <a:bodyPr vert="horz" wrap="square" lIns="94365" tIns="47184" rIns="94365" bIns="47184" numCol="1" rtlCol="0" anchor="t" anchorCtr="0" compatLnSpc="1"/>
          <a:lstStyle/>
          <a:p>
            <a:pPr algn="ctr">
              <a:lnSpc>
                <a:spcPct val="120000"/>
              </a:lnSpc>
            </a:pPr>
            <a:endParaRPr lang="en-US" sz="1320">
              <a:latin typeface="思源黑体 CN Medium" panose="020B0600000000000000" pitchFamily="34" charset="-122"/>
              <a:ea typeface="思源黑体 CN Medium" panose="020B0600000000000000" pitchFamily="34" charset="-122"/>
              <a:sym typeface="Arial" panose="020B0604020202020204" pitchFamily="34" charset="0"/>
            </a:endParaRPr>
          </a:p>
        </p:txBody>
      </p:sp>
      <p:sp>
        <p:nvSpPr>
          <p:cNvPr id="12" name="Down Arrow 44"/>
          <p:cNvSpPr/>
          <p:nvPr/>
        </p:nvSpPr>
        <p:spPr bwMode="auto">
          <a:xfrm rot="10800000">
            <a:off x="5956490" y="2927214"/>
            <a:ext cx="248531" cy="443952"/>
          </a:xfrm>
          <a:prstGeom prst="downArrow">
            <a:avLst>
              <a:gd name="adj1" fmla="val 63516"/>
              <a:gd name="adj2" fmla="val 50000"/>
            </a:avLst>
          </a:prstGeom>
          <a:solidFill>
            <a:srgbClr val="5B9BD5"/>
          </a:solidFill>
          <a:ln w="38100">
            <a:noFill/>
          </a:ln>
          <a:effectLst>
            <a:outerShdw blurRad="63500" algn="ctr" rotWithShape="0">
              <a:prstClr val="black">
                <a:alpha val="40000"/>
              </a:prstClr>
            </a:outerShdw>
          </a:effectLst>
        </p:spPr>
        <p:txBody>
          <a:bodyPr vert="horz" wrap="square" lIns="94365" tIns="47184" rIns="94365" bIns="47184" numCol="1" rtlCol="0" anchor="t" anchorCtr="0" compatLnSpc="1"/>
          <a:lstStyle/>
          <a:p>
            <a:pPr algn="ctr">
              <a:lnSpc>
                <a:spcPct val="120000"/>
              </a:lnSpc>
            </a:pPr>
            <a:endParaRPr lang="en-US" sz="1320">
              <a:latin typeface="思源黑体 CN Medium" panose="020B0600000000000000" pitchFamily="34" charset="-122"/>
              <a:ea typeface="思源黑体 CN Medium" panose="020B0600000000000000" pitchFamily="34" charset="-122"/>
              <a:sym typeface="Arial" panose="020B0604020202020204" pitchFamily="34" charset="0"/>
            </a:endParaRPr>
          </a:p>
        </p:txBody>
      </p:sp>
      <p:sp>
        <p:nvSpPr>
          <p:cNvPr id="13" name="Down Arrow 47"/>
          <p:cNvSpPr/>
          <p:nvPr/>
        </p:nvSpPr>
        <p:spPr bwMode="auto">
          <a:xfrm rot="7051138" flipH="1">
            <a:off x="5294099" y="3311261"/>
            <a:ext cx="248531" cy="443952"/>
          </a:xfrm>
          <a:prstGeom prst="downArrow">
            <a:avLst>
              <a:gd name="adj1" fmla="val 63516"/>
              <a:gd name="adj2" fmla="val 50000"/>
            </a:avLst>
          </a:prstGeom>
          <a:solidFill>
            <a:srgbClr val="5B9BD5"/>
          </a:solidFill>
          <a:ln w="38100">
            <a:noFill/>
          </a:ln>
          <a:effectLst>
            <a:outerShdw blurRad="63500" algn="ctr" rotWithShape="0">
              <a:prstClr val="black">
                <a:alpha val="40000"/>
              </a:prstClr>
            </a:outerShdw>
          </a:effectLst>
        </p:spPr>
        <p:txBody>
          <a:bodyPr vert="horz" wrap="square" lIns="94365" tIns="47184" rIns="94365" bIns="47184" numCol="1" rtlCol="0" anchor="t" anchorCtr="0" compatLnSpc="1"/>
          <a:lstStyle/>
          <a:p>
            <a:pPr algn="ctr">
              <a:lnSpc>
                <a:spcPct val="120000"/>
              </a:lnSpc>
            </a:pPr>
            <a:endParaRPr lang="en-US" sz="1320">
              <a:latin typeface="思源黑体 CN Medium" panose="020B0600000000000000" pitchFamily="34" charset="-122"/>
              <a:ea typeface="思源黑体 CN Medium" panose="020B0600000000000000" pitchFamily="34" charset="-122"/>
              <a:sym typeface="Arial" panose="020B0604020202020204" pitchFamily="34" charset="0"/>
            </a:endParaRPr>
          </a:p>
        </p:txBody>
      </p:sp>
      <p:sp>
        <p:nvSpPr>
          <p:cNvPr id="15" name="Down Arrow 56"/>
          <p:cNvSpPr/>
          <p:nvPr/>
        </p:nvSpPr>
        <p:spPr bwMode="auto">
          <a:xfrm rot="7051138" flipV="1">
            <a:off x="6614315" y="3983776"/>
            <a:ext cx="248531" cy="459796"/>
          </a:xfrm>
          <a:prstGeom prst="downArrow">
            <a:avLst>
              <a:gd name="adj1" fmla="val 63516"/>
              <a:gd name="adj2" fmla="val 50000"/>
            </a:avLst>
          </a:prstGeom>
          <a:solidFill>
            <a:srgbClr val="5B9BD5"/>
          </a:solidFill>
          <a:ln w="38100">
            <a:noFill/>
          </a:ln>
          <a:effectLst>
            <a:outerShdw blurRad="63500" algn="ctr" rotWithShape="0">
              <a:prstClr val="black">
                <a:alpha val="40000"/>
              </a:prstClr>
            </a:outerShdw>
          </a:effectLst>
        </p:spPr>
        <p:txBody>
          <a:bodyPr vert="horz" wrap="square" lIns="94365" tIns="47184" rIns="94365" bIns="47184" numCol="1" rtlCol="0" anchor="t" anchorCtr="0" compatLnSpc="1"/>
          <a:lstStyle/>
          <a:p>
            <a:pPr algn="ctr">
              <a:lnSpc>
                <a:spcPct val="120000"/>
              </a:lnSpc>
            </a:pPr>
            <a:endParaRPr lang="en-US" sz="1320" dirty="0">
              <a:latin typeface="思源黑体 CN Medium" panose="020B0600000000000000" pitchFamily="34" charset="-122"/>
              <a:ea typeface="思源黑体 CN Medium" panose="020B0600000000000000" pitchFamily="34" charset="-122"/>
              <a:sym typeface="Arial" panose="020B0604020202020204" pitchFamily="34" charset="0"/>
            </a:endParaRPr>
          </a:p>
        </p:txBody>
      </p:sp>
      <p:sp>
        <p:nvSpPr>
          <p:cNvPr id="17" name="Oval 76"/>
          <p:cNvSpPr>
            <a:spLocks noChangeAspect="1"/>
          </p:cNvSpPr>
          <p:nvPr/>
        </p:nvSpPr>
        <p:spPr>
          <a:xfrm>
            <a:off x="5583611" y="1918801"/>
            <a:ext cx="1007571" cy="1008411"/>
          </a:xfrm>
          <a:prstGeom prst="ellipse">
            <a:avLst/>
          </a:prstGeom>
          <a:solidFill>
            <a:srgbClr val="5B9BD5"/>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05" b="1" dirty="0">
              <a:solidFill>
                <a:schemeClr val="bg1"/>
              </a:solidFill>
              <a:latin typeface="思源黑体 CN Medium" panose="020B0600000000000000" pitchFamily="34" charset="-122"/>
              <a:ea typeface="思源黑体 CN Medium" panose="020B0600000000000000" pitchFamily="34" charset="-122"/>
              <a:sym typeface="Arial" panose="020B0604020202020204" pitchFamily="34" charset="0"/>
            </a:endParaRPr>
          </a:p>
        </p:txBody>
      </p:sp>
      <p:sp>
        <p:nvSpPr>
          <p:cNvPr id="18" name="Freeform 77"/>
          <p:cNvSpPr>
            <a:spLocks noEditPoints="1"/>
          </p:cNvSpPr>
          <p:nvPr/>
        </p:nvSpPr>
        <p:spPr bwMode="auto">
          <a:xfrm>
            <a:off x="5857236" y="2085975"/>
            <a:ext cx="460889" cy="673329"/>
          </a:xfrm>
          <a:custGeom>
            <a:avLst/>
            <a:gdLst/>
            <a:ahLst/>
            <a:cxnLst>
              <a:cxn ang="0">
                <a:pos x="35" y="0"/>
              </a:cxn>
              <a:cxn ang="0">
                <a:pos x="0" y="35"/>
              </a:cxn>
              <a:cxn ang="0">
                <a:pos x="16" y="74"/>
              </a:cxn>
              <a:cxn ang="0">
                <a:pos x="35" y="102"/>
              </a:cxn>
              <a:cxn ang="0">
                <a:pos x="54" y="74"/>
              </a:cxn>
              <a:cxn ang="0">
                <a:pos x="70" y="35"/>
              </a:cxn>
              <a:cxn ang="0">
                <a:pos x="35" y="0"/>
              </a:cxn>
              <a:cxn ang="0">
                <a:pos x="43" y="87"/>
              </a:cxn>
              <a:cxn ang="0">
                <a:pos x="27" y="89"/>
              </a:cxn>
              <a:cxn ang="0">
                <a:pos x="26" y="83"/>
              </a:cxn>
              <a:cxn ang="0">
                <a:pos x="26" y="83"/>
              </a:cxn>
              <a:cxn ang="0">
                <a:pos x="45" y="80"/>
              </a:cxn>
              <a:cxn ang="0">
                <a:pos x="44" y="83"/>
              </a:cxn>
              <a:cxn ang="0">
                <a:pos x="43" y="87"/>
              </a:cxn>
              <a:cxn ang="0">
                <a:pos x="25" y="79"/>
              </a:cxn>
              <a:cxn ang="0">
                <a:pos x="23" y="73"/>
              </a:cxn>
              <a:cxn ang="0">
                <a:pos x="47" y="73"/>
              </a:cxn>
              <a:cxn ang="0">
                <a:pos x="46" y="77"/>
              </a:cxn>
              <a:cxn ang="0">
                <a:pos x="25" y="79"/>
              </a:cxn>
              <a:cxn ang="0">
                <a:pos x="35" y="96"/>
              </a:cxn>
              <a:cxn ang="0">
                <a:pos x="29" y="92"/>
              </a:cxn>
              <a:cxn ang="0">
                <a:pos x="42" y="90"/>
              </a:cxn>
              <a:cxn ang="0">
                <a:pos x="35" y="96"/>
              </a:cxn>
              <a:cxn ang="0">
                <a:pos x="50" y="67"/>
              </a:cxn>
              <a:cxn ang="0">
                <a:pos x="20" y="67"/>
              </a:cxn>
              <a:cxn ang="0">
                <a:pos x="15" y="57"/>
              </a:cxn>
              <a:cxn ang="0">
                <a:pos x="6" y="35"/>
              </a:cxn>
              <a:cxn ang="0">
                <a:pos x="35" y="6"/>
              </a:cxn>
              <a:cxn ang="0">
                <a:pos x="64" y="35"/>
              </a:cxn>
              <a:cxn ang="0">
                <a:pos x="55" y="57"/>
              </a:cxn>
              <a:cxn ang="0">
                <a:pos x="50" y="67"/>
              </a:cxn>
              <a:cxn ang="0">
                <a:pos x="50" y="67"/>
              </a:cxn>
              <a:cxn ang="0">
                <a:pos x="50" y="67"/>
              </a:cxn>
            </a:cxnLst>
            <a:rect l="0" t="0" r="r" b="b"/>
            <a:pathLst>
              <a:path w="70" h="102">
                <a:moveTo>
                  <a:pt x="35" y="0"/>
                </a:moveTo>
                <a:cubicBezTo>
                  <a:pt x="16" y="0"/>
                  <a:pt x="0" y="16"/>
                  <a:pt x="0" y="35"/>
                </a:cubicBezTo>
                <a:cubicBezTo>
                  <a:pt x="0" y="48"/>
                  <a:pt x="12" y="62"/>
                  <a:pt x="16" y="74"/>
                </a:cubicBezTo>
                <a:cubicBezTo>
                  <a:pt x="22" y="91"/>
                  <a:pt x="22" y="102"/>
                  <a:pt x="35" y="102"/>
                </a:cubicBezTo>
                <a:cubicBezTo>
                  <a:pt x="49" y="102"/>
                  <a:pt x="48" y="92"/>
                  <a:pt x="54" y="74"/>
                </a:cubicBezTo>
                <a:cubicBezTo>
                  <a:pt x="58" y="62"/>
                  <a:pt x="70" y="48"/>
                  <a:pt x="70" y="35"/>
                </a:cubicBezTo>
                <a:cubicBezTo>
                  <a:pt x="70" y="16"/>
                  <a:pt x="54" y="0"/>
                  <a:pt x="35" y="0"/>
                </a:cubicBezTo>
                <a:close/>
                <a:moveTo>
                  <a:pt x="43" y="87"/>
                </a:moveTo>
                <a:cubicBezTo>
                  <a:pt x="27" y="89"/>
                  <a:pt x="27" y="89"/>
                  <a:pt x="27" y="89"/>
                </a:cubicBezTo>
                <a:cubicBezTo>
                  <a:pt x="27" y="87"/>
                  <a:pt x="26" y="85"/>
                  <a:pt x="26" y="83"/>
                </a:cubicBezTo>
                <a:cubicBezTo>
                  <a:pt x="26" y="83"/>
                  <a:pt x="26" y="83"/>
                  <a:pt x="26" y="83"/>
                </a:cubicBezTo>
                <a:cubicBezTo>
                  <a:pt x="45" y="80"/>
                  <a:pt x="45" y="80"/>
                  <a:pt x="45" y="80"/>
                </a:cubicBezTo>
                <a:cubicBezTo>
                  <a:pt x="45" y="81"/>
                  <a:pt x="45" y="82"/>
                  <a:pt x="44" y="83"/>
                </a:cubicBezTo>
                <a:cubicBezTo>
                  <a:pt x="44" y="84"/>
                  <a:pt x="44" y="86"/>
                  <a:pt x="43" y="87"/>
                </a:cubicBezTo>
                <a:close/>
                <a:moveTo>
                  <a:pt x="25" y="79"/>
                </a:moveTo>
                <a:cubicBezTo>
                  <a:pt x="24" y="78"/>
                  <a:pt x="23" y="76"/>
                  <a:pt x="23" y="73"/>
                </a:cubicBezTo>
                <a:cubicBezTo>
                  <a:pt x="47" y="73"/>
                  <a:pt x="47" y="73"/>
                  <a:pt x="47" y="73"/>
                </a:cubicBezTo>
                <a:cubicBezTo>
                  <a:pt x="47" y="75"/>
                  <a:pt x="47" y="76"/>
                  <a:pt x="46" y="77"/>
                </a:cubicBezTo>
                <a:lnTo>
                  <a:pt x="25" y="79"/>
                </a:lnTo>
                <a:close/>
                <a:moveTo>
                  <a:pt x="35" y="96"/>
                </a:moveTo>
                <a:cubicBezTo>
                  <a:pt x="32" y="96"/>
                  <a:pt x="30" y="95"/>
                  <a:pt x="29" y="92"/>
                </a:cubicBezTo>
                <a:cubicBezTo>
                  <a:pt x="42" y="90"/>
                  <a:pt x="42" y="90"/>
                  <a:pt x="42" y="90"/>
                </a:cubicBezTo>
                <a:cubicBezTo>
                  <a:pt x="40" y="95"/>
                  <a:pt x="39" y="96"/>
                  <a:pt x="35" y="96"/>
                </a:cubicBezTo>
                <a:close/>
                <a:moveTo>
                  <a:pt x="50" y="67"/>
                </a:moveTo>
                <a:cubicBezTo>
                  <a:pt x="20" y="67"/>
                  <a:pt x="20" y="67"/>
                  <a:pt x="20" y="67"/>
                </a:cubicBezTo>
                <a:cubicBezTo>
                  <a:pt x="19" y="64"/>
                  <a:pt x="17" y="60"/>
                  <a:pt x="15" y="57"/>
                </a:cubicBezTo>
                <a:cubicBezTo>
                  <a:pt x="11" y="49"/>
                  <a:pt x="6" y="41"/>
                  <a:pt x="6" y="35"/>
                </a:cubicBezTo>
                <a:cubicBezTo>
                  <a:pt x="6" y="19"/>
                  <a:pt x="19" y="6"/>
                  <a:pt x="35" y="6"/>
                </a:cubicBezTo>
                <a:cubicBezTo>
                  <a:pt x="51" y="6"/>
                  <a:pt x="64" y="19"/>
                  <a:pt x="64" y="35"/>
                </a:cubicBezTo>
                <a:cubicBezTo>
                  <a:pt x="64" y="41"/>
                  <a:pt x="60" y="49"/>
                  <a:pt x="55" y="57"/>
                </a:cubicBezTo>
                <a:cubicBezTo>
                  <a:pt x="53" y="60"/>
                  <a:pt x="52" y="64"/>
                  <a:pt x="50" y="67"/>
                </a:cubicBezTo>
                <a:close/>
                <a:moveTo>
                  <a:pt x="50" y="67"/>
                </a:moveTo>
                <a:cubicBezTo>
                  <a:pt x="50" y="67"/>
                  <a:pt x="50" y="67"/>
                  <a:pt x="50" y="67"/>
                </a:cubicBezTo>
              </a:path>
            </a:pathLst>
          </a:custGeom>
          <a:solidFill>
            <a:schemeClr val="bg1"/>
          </a:solidFill>
          <a:ln w="9525">
            <a:noFill/>
            <a:round/>
          </a:ln>
        </p:spPr>
        <p:txBody>
          <a:bodyPr vert="horz" wrap="square" lIns="94365" tIns="47184" rIns="94365" bIns="47184" numCol="1" anchor="t" anchorCtr="0" compatLnSpc="1"/>
          <a:lstStyle/>
          <a:p>
            <a:pPr>
              <a:lnSpc>
                <a:spcPct val="120000"/>
              </a:lnSpc>
            </a:pPr>
            <a:endParaRPr lang="en-US" sz="1320" dirty="0">
              <a:latin typeface="思源黑体 CN Medium" panose="020B0600000000000000" pitchFamily="34" charset="-122"/>
              <a:ea typeface="思源黑体 CN Medium" panose="020B0600000000000000" pitchFamily="34" charset="-122"/>
              <a:sym typeface="Arial" panose="020B0604020202020204" pitchFamily="34" charset="0"/>
            </a:endParaRPr>
          </a:p>
        </p:txBody>
      </p:sp>
      <p:sp>
        <p:nvSpPr>
          <p:cNvPr id="20" name="Oval 64"/>
          <p:cNvSpPr>
            <a:spLocks noChangeAspect="1"/>
          </p:cNvSpPr>
          <p:nvPr/>
        </p:nvSpPr>
        <p:spPr>
          <a:xfrm>
            <a:off x="6889894" y="4043868"/>
            <a:ext cx="1007571" cy="1008411"/>
          </a:xfrm>
          <a:prstGeom prst="ellipse">
            <a:avLst/>
          </a:prstGeom>
          <a:solidFill>
            <a:srgbClr val="5B9BD5"/>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240" b="1" dirty="0">
              <a:latin typeface="思源黑体 CN Medium" panose="020B0600000000000000" pitchFamily="34" charset="-122"/>
              <a:ea typeface="思源黑体 CN Medium" panose="020B0600000000000000" pitchFamily="34" charset="-122"/>
              <a:sym typeface="Arial" panose="020B0604020202020204" pitchFamily="34" charset="0"/>
            </a:endParaRPr>
          </a:p>
        </p:txBody>
      </p:sp>
      <p:sp>
        <p:nvSpPr>
          <p:cNvPr id="21" name="Freeform 83"/>
          <p:cNvSpPr>
            <a:spLocks noEditPoints="1"/>
          </p:cNvSpPr>
          <p:nvPr/>
        </p:nvSpPr>
        <p:spPr bwMode="auto">
          <a:xfrm>
            <a:off x="7239460" y="4316747"/>
            <a:ext cx="308437" cy="462654"/>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bg1"/>
          </a:solidFill>
          <a:ln w="9525">
            <a:noFill/>
            <a:round/>
          </a:ln>
        </p:spPr>
        <p:txBody>
          <a:bodyPr vert="horz" wrap="square" lIns="94365" tIns="47184" rIns="94365" bIns="47184" numCol="1" anchor="t" anchorCtr="0" compatLnSpc="1"/>
          <a:lstStyle/>
          <a:p>
            <a:pPr>
              <a:lnSpc>
                <a:spcPct val="120000"/>
              </a:lnSpc>
            </a:pPr>
            <a:endParaRPr lang="en-US" sz="1320" dirty="0">
              <a:latin typeface="思源黑体 CN Medium" panose="020B0600000000000000" pitchFamily="34" charset="-122"/>
              <a:ea typeface="思源黑体 CN Medium" panose="020B0600000000000000" pitchFamily="34" charset="-122"/>
              <a:sym typeface="Arial" panose="020B0604020202020204" pitchFamily="34" charset="0"/>
            </a:endParaRPr>
          </a:p>
        </p:txBody>
      </p:sp>
      <p:sp>
        <p:nvSpPr>
          <p:cNvPr id="23" name="Oval 73"/>
          <p:cNvSpPr>
            <a:spLocks noChangeAspect="1"/>
          </p:cNvSpPr>
          <p:nvPr/>
        </p:nvSpPr>
        <p:spPr>
          <a:xfrm>
            <a:off x="4258341" y="2721127"/>
            <a:ext cx="1007571" cy="1008411"/>
          </a:xfrm>
          <a:prstGeom prst="ellipse">
            <a:avLst/>
          </a:prstGeom>
          <a:solidFill>
            <a:srgbClr val="5B9BD5"/>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240" b="1" dirty="0">
              <a:latin typeface="思源黑体 CN Medium" panose="020B0600000000000000" pitchFamily="34" charset="-122"/>
              <a:ea typeface="思源黑体 CN Medium" panose="020B0600000000000000" pitchFamily="34" charset="-122"/>
              <a:sym typeface="Arial" panose="020B0604020202020204" pitchFamily="34" charset="0"/>
            </a:endParaRPr>
          </a:p>
        </p:txBody>
      </p:sp>
      <p:sp>
        <p:nvSpPr>
          <p:cNvPr id="24" name="Freeform 137"/>
          <p:cNvSpPr>
            <a:spLocks noEditPoints="1"/>
          </p:cNvSpPr>
          <p:nvPr/>
        </p:nvSpPr>
        <p:spPr bwMode="auto">
          <a:xfrm>
            <a:off x="4506041" y="2963100"/>
            <a:ext cx="512172" cy="524461"/>
          </a:xfrm>
          <a:custGeom>
            <a:avLst/>
            <a:gdLst/>
            <a:ahLst/>
            <a:cxnLst>
              <a:cxn ang="0">
                <a:pos x="46" y="30"/>
              </a:cxn>
              <a:cxn ang="0">
                <a:pos x="39" y="36"/>
              </a:cxn>
              <a:cxn ang="0">
                <a:pos x="39" y="50"/>
              </a:cxn>
              <a:cxn ang="0">
                <a:pos x="38" y="50"/>
              </a:cxn>
              <a:cxn ang="0">
                <a:pos x="24" y="58"/>
              </a:cxn>
              <a:cxn ang="0">
                <a:pos x="24" y="59"/>
              </a:cxn>
              <a:cxn ang="0">
                <a:pos x="23" y="58"/>
              </a:cxn>
              <a:cxn ang="0">
                <a:pos x="21" y="56"/>
              </a:cxn>
              <a:cxn ang="0">
                <a:pos x="21" y="55"/>
              </a:cxn>
              <a:cxn ang="0">
                <a:pos x="24" y="45"/>
              </a:cxn>
              <a:cxn ang="0">
                <a:pos x="14" y="35"/>
              </a:cxn>
              <a:cxn ang="0">
                <a:pos x="4" y="38"/>
              </a:cxn>
              <a:cxn ang="0">
                <a:pos x="3" y="38"/>
              </a:cxn>
              <a:cxn ang="0">
                <a:pos x="3" y="38"/>
              </a:cxn>
              <a:cxn ang="0">
                <a:pos x="0" y="35"/>
              </a:cxn>
              <a:cxn ang="0">
                <a:pos x="0" y="34"/>
              </a:cxn>
              <a:cxn ang="0">
                <a:pos x="8" y="20"/>
              </a:cxn>
              <a:cxn ang="0">
                <a:pos x="9" y="20"/>
              </a:cxn>
              <a:cxn ang="0">
                <a:pos x="23" y="19"/>
              </a:cxn>
              <a:cxn ang="0">
                <a:pos x="29" y="12"/>
              </a:cxn>
              <a:cxn ang="0">
                <a:pos x="57" y="0"/>
              </a:cxn>
              <a:cxn ang="0">
                <a:pos x="58" y="1"/>
              </a:cxn>
              <a:cxn ang="0">
                <a:pos x="46" y="30"/>
              </a:cxn>
              <a:cxn ang="0">
                <a:pos x="47" y="8"/>
              </a:cxn>
              <a:cxn ang="0">
                <a:pos x="43" y="12"/>
              </a:cxn>
              <a:cxn ang="0">
                <a:pos x="47" y="15"/>
              </a:cxn>
              <a:cxn ang="0">
                <a:pos x="50" y="12"/>
              </a:cxn>
              <a:cxn ang="0">
                <a:pos x="47" y="8"/>
              </a:cxn>
            </a:cxnLst>
            <a:rect l="0" t="0" r="r" b="b"/>
            <a:pathLst>
              <a:path w="58" h="59">
                <a:moveTo>
                  <a:pt x="46" y="30"/>
                </a:moveTo>
                <a:cubicBezTo>
                  <a:pt x="44" y="32"/>
                  <a:pt x="42" y="34"/>
                  <a:pt x="39" y="36"/>
                </a:cubicBezTo>
                <a:cubicBezTo>
                  <a:pt x="39" y="50"/>
                  <a:pt x="39" y="50"/>
                  <a:pt x="39" y="50"/>
                </a:cubicBezTo>
                <a:cubicBezTo>
                  <a:pt x="39" y="50"/>
                  <a:pt x="39" y="50"/>
                  <a:pt x="38" y="50"/>
                </a:cubicBezTo>
                <a:cubicBezTo>
                  <a:pt x="24" y="58"/>
                  <a:pt x="24" y="58"/>
                  <a:pt x="24" y="58"/>
                </a:cubicBezTo>
                <a:cubicBezTo>
                  <a:pt x="24" y="59"/>
                  <a:pt x="24" y="59"/>
                  <a:pt x="24" y="59"/>
                </a:cubicBezTo>
                <a:cubicBezTo>
                  <a:pt x="24" y="59"/>
                  <a:pt x="23" y="58"/>
                  <a:pt x="23" y="58"/>
                </a:cubicBezTo>
                <a:cubicBezTo>
                  <a:pt x="21" y="56"/>
                  <a:pt x="21" y="56"/>
                  <a:pt x="21" y="56"/>
                </a:cubicBezTo>
                <a:cubicBezTo>
                  <a:pt x="21" y="56"/>
                  <a:pt x="20" y="55"/>
                  <a:pt x="21" y="55"/>
                </a:cubicBezTo>
                <a:cubicBezTo>
                  <a:pt x="24" y="45"/>
                  <a:pt x="24" y="45"/>
                  <a:pt x="24" y="45"/>
                </a:cubicBezTo>
                <a:cubicBezTo>
                  <a:pt x="14" y="35"/>
                  <a:pt x="14" y="35"/>
                  <a:pt x="14" y="35"/>
                </a:cubicBezTo>
                <a:cubicBezTo>
                  <a:pt x="4" y="38"/>
                  <a:pt x="4" y="38"/>
                  <a:pt x="4" y="38"/>
                </a:cubicBezTo>
                <a:cubicBezTo>
                  <a:pt x="4" y="38"/>
                  <a:pt x="3" y="38"/>
                  <a:pt x="3" y="38"/>
                </a:cubicBezTo>
                <a:cubicBezTo>
                  <a:pt x="3" y="38"/>
                  <a:pt x="3" y="38"/>
                  <a:pt x="3" y="38"/>
                </a:cubicBezTo>
                <a:cubicBezTo>
                  <a:pt x="0" y="35"/>
                  <a:pt x="0" y="35"/>
                  <a:pt x="0" y="35"/>
                </a:cubicBezTo>
                <a:cubicBezTo>
                  <a:pt x="0" y="35"/>
                  <a:pt x="0" y="34"/>
                  <a:pt x="0" y="34"/>
                </a:cubicBezTo>
                <a:cubicBezTo>
                  <a:pt x="8" y="20"/>
                  <a:pt x="8" y="20"/>
                  <a:pt x="8" y="20"/>
                </a:cubicBezTo>
                <a:cubicBezTo>
                  <a:pt x="8" y="20"/>
                  <a:pt x="9" y="20"/>
                  <a:pt x="9" y="20"/>
                </a:cubicBezTo>
                <a:cubicBezTo>
                  <a:pt x="23" y="19"/>
                  <a:pt x="23" y="19"/>
                  <a:pt x="23" y="19"/>
                </a:cubicBezTo>
                <a:cubicBezTo>
                  <a:pt x="25" y="17"/>
                  <a:pt x="27" y="14"/>
                  <a:pt x="29" y="12"/>
                </a:cubicBezTo>
                <a:cubicBezTo>
                  <a:pt x="38" y="3"/>
                  <a:pt x="45" y="0"/>
                  <a:pt x="57" y="0"/>
                </a:cubicBezTo>
                <a:cubicBezTo>
                  <a:pt x="58" y="0"/>
                  <a:pt x="58" y="1"/>
                  <a:pt x="58" y="1"/>
                </a:cubicBezTo>
                <a:cubicBezTo>
                  <a:pt x="58" y="13"/>
                  <a:pt x="55" y="21"/>
                  <a:pt x="46" y="30"/>
                </a:cubicBezTo>
                <a:close/>
                <a:moveTo>
                  <a:pt x="47" y="8"/>
                </a:moveTo>
                <a:cubicBezTo>
                  <a:pt x="45" y="8"/>
                  <a:pt x="43" y="10"/>
                  <a:pt x="43" y="12"/>
                </a:cubicBezTo>
                <a:cubicBezTo>
                  <a:pt x="43" y="14"/>
                  <a:pt x="45" y="15"/>
                  <a:pt x="47" y="15"/>
                </a:cubicBezTo>
                <a:cubicBezTo>
                  <a:pt x="49" y="15"/>
                  <a:pt x="50" y="14"/>
                  <a:pt x="50" y="12"/>
                </a:cubicBezTo>
                <a:cubicBezTo>
                  <a:pt x="50" y="10"/>
                  <a:pt x="49" y="8"/>
                  <a:pt x="47" y="8"/>
                </a:cubicBezTo>
                <a:close/>
              </a:path>
            </a:pathLst>
          </a:custGeom>
          <a:solidFill>
            <a:schemeClr val="bg1"/>
          </a:solidFill>
          <a:ln w="9525">
            <a:noFill/>
            <a:round/>
          </a:ln>
        </p:spPr>
        <p:txBody>
          <a:bodyPr vert="horz" wrap="square" lIns="94365" tIns="47184" rIns="94365" bIns="47184" numCol="1" anchor="t" anchorCtr="0" compatLnSpc="1"/>
          <a:lstStyle/>
          <a:p>
            <a:pPr>
              <a:lnSpc>
                <a:spcPct val="120000"/>
              </a:lnSpc>
            </a:pPr>
            <a:endParaRPr lang="en-US" sz="1320" dirty="0">
              <a:latin typeface="思源黑体 CN Medium" panose="020B0600000000000000" pitchFamily="34" charset="-122"/>
              <a:ea typeface="思源黑体 CN Medium" panose="020B0600000000000000" pitchFamily="34" charset="-122"/>
              <a:sym typeface="Arial" panose="020B0604020202020204" pitchFamily="34" charset="0"/>
            </a:endParaRPr>
          </a:p>
        </p:txBody>
      </p:sp>
      <p:sp>
        <p:nvSpPr>
          <p:cNvPr id="29" name="Oval 70"/>
          <p:cNvSpPr>
            <a:spLocks noChangeAspect="1"/>
          </p:cNvSpPr>
          <p:nvPr/>
        </p:nvSpPr>
        <p:spPr>
          <a:xfrm>
            <a:off x="4245799" y="4043868"/>
            <a:ext cx="1007571" cy="1008411"/>
          </a:xfrm>
          <a:prstGeom prst="ellipse">
            <a:avLst/>
          </a:prstGeom>
          <a:solidFill>
            <a:srgbClr val="5B9BD5"/>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240" b="1" dirty="0">
              <a:latin typeface="思源黑体 CN Medium" panose="020B0600000000000000" pitchFamily="34" charset="-122"/>
              <a:ea typeface="思源黑体 CN Medium" panose="020B0600000000000000" pitchFamily="34" charset="-122"/>
              <a:sym typeface="Arial" panose="020B0604020202020204" pitchFamily="34" charset="0"/>
            </a:endParaRPr>
          </a:p>
        </p:txBody>
      </p:sp>
      <p:sp>
        <p:nvSpPr>
          <p:cNvPr id="30" name="Freeform 57"/>
          <p:cNvSpPr>
            <a:spLocks noEditPoints="1"/>
          </p:cNvSpPr>
          <p:nvPr/>
        </p:nvSpPr>
        <p:spPr bwMode="auto">
          <a:xfrm>
            <a:off x="4523403" y="4347557"/>
            <a:ext cx="452362" cy="401030"/>
          </a:xfrm>
          <a:custGeom>
            <a:avLst/>
            <a:gdLst/>
            <a:ahLst/>
            <a:cxnLst>
              <a:cxn ang="0">
                <a:pos x="7" y="9"/>
              </a:cxn>
              <a:cxn ang="0">
                <a:pos x="7" y="57"/>
              </a:cxn>
              <a:cxn ang="0">
                <a:pos x="6" y="58"/>
              </a:cxn>
              <a:cxn ang="0">
                <a:pos x="4" y="58"/>
              </a:cxn>
              <a:cxn ang="0">
                <a:pos x="2" y="57"/>
              </a:cxn>
              <a:cxn ang="0">
                <a:pos x="2" y="9"/>
              </a:cxn>
              <a:cxn ang="0">
                <a:pos x="0" y="4"/>
              </a:cxn>
              <a:cxn ang="0">
                <a:pos x="5" y="0"/>
              </a:cxn>
              <a:cxn ang="0">
                <a:pos x="10" y="4"/>
              </a:cxn>
              <a:cxn ang="0">
                <a:pos x="7" y="9"/>
              </a:cxn>
              <a:cxn ang="0">
                <a:pos x="65" y="36"/>
              </a:cxn>
              <a:cxn ang="0">
                <a:pos x="63" y="38"/>
              </a:cxn>
              <a:cxn ang="0">
                <a:pos x="49" y="43"/>
              </a:cxn>
              <a:cxn ang="0">
                <a:pos x="31" y="37"/>
              </a:cxn>
              <a:cxn ang="0">
                <a:pos x="13" y="43"/>
              </a:cxn>
              <a:cxn ang="0">
                <a:pos x="12" y="43"/>
              </a:cxn>
              <a:cxn ang="0">
                <a:pos x="10" y="41"/>
              </a:cxn>
              <a:cxn ang="0">
                <a:pos x="10" y="13"/>
              </a:cxn>
              <a:cxn ang="0">
                <a:pos x="11" y="11"/>
              </a:cxn>
              <a:cxn ang="0">
                <a:pos x="14" y="9"/>
              </a:cxn>
              <a:cxn ang="0">
                <a:pos x="30" y="4"/>
              </a:cxn>
              <a:cxn ang="0">
                <a:pos x="46" y="9"/>
              </a:cxn>
              <a:cxn ang="0">
                <a:pos x="49" y="10"/>
              </a:cxn>
              <a:cxn ang="0">
                <a:pos x="63" y="4"/>
              </a:cxn>
              <a:cxn ang="0">
                <a:pos x="65" y="7"/>
              </a:cxn>
              <a:cxn ang="0">
                <a:pos x="65" y="36"/>
              </a:cxn>
            </a:cxnLst>
            <a:rect l="0" t="0" r="r" b="b"/>
            <a:pathLst>
              <a:path w="65" h="58">
                <a:moveTo>
                  <a:pt x="7" y="9"/>
                </a:moveTo>
                <a:cubicBezTo>
                  <a:pt x="7" y="57"/>
                  <a:pt x="7" y="57"/>
                  <a:pt x="7" y="57"/>
                </a:cubicBezTo>
                <a:cubicBezTo>
                  <a:pt x="7" y="57"/>
                  <a:pt x="7" y="58"/>
                  <a:pt x="6" y="58"/>
                </a:cubicBezTo>
                <a:cubicBezTo>
                  <a:pt x="4" y="58"/>
                  <a:pt x="4" y="58"/>
                  <a:pt x="4" y="58"/>
                </a:cubicBezTo>
                <a:cubicBezTo>
                  <a:pt x="3" y="58"/>
                  <a:pt x="2" y="57"/>
                  <a:pt x="2" y="57"/>
                </a:cubicBezTo>
                <a:cubicBezTo>
                  <a:pt x="2" y="9"/>
                  <a:pt x="2" y="9"/>
                  <a:pt x="2" y="9"/>
                </a:cubicBezTo>
                <a:cubicBezTo>
                  <a:pt x="1" y="8"/>
                  <a:pt x="0" y="6"/>
                  <a:pt x="0" y="4"/>
                </a:cubicBezTo>
                <a:cubicBezTo>
                  <a:pt x="0" y="2"/>
                  <a:pt x="2" y="0"/>
                  <a:pt x="5" y="0"/>
                </a:cubicBezTo>
                <a:cubicBezTo>
                  <a:pt x="7" y="0"/>
                  <a:pt x="10" y="2"/>
                  <a:pt x="10" y="4"/>
                </a:cubicBezTo>
                <a:cubicBezTo>
                  <a:pt x="10" y="6"/>
                  <a:pt x="9" y="8"/>
                  <a:pt x="7" y="9"/>
                </a:cubicBezTo>
                <a:close/>
                <a:moveTo>
                  <a:pt x="65" y="36"/>
                </a:moveTo>
                <a:cubicBezTo>
                  <a:pt x="65" y="37"/>
                  <a:pt x="65" y="38"/>
                  <a:pt x="63" y="38"/>
                </a:cubicBezTo>
                <a:cubicBezTo>
                  <a:pt x="59" y="41"/>
                  <a:pt x="54" y="43"/>
                  <a:pt x="49" y="43"/>
                </a:cubicBezTo>
                <a:cubicBezTo>
                  <a:pt x="43" y="43"/>
                  <a:pt x="39" y="37"/>
                  <a:pt x="31" y="37"/>
                </a:cubicBezTo>
                <a:cubicBezTo>
                  <a:pt x="25" y="37"/>
                  <a:pt x="19" y="40"/>
                  <a:pt x="13" y="43"/>
                </a:cubicBezTo>
                <a:cubicBezTo>
                  <a:pt x="13" y="43"/>
                  <a:pt x="12" y="43"/>
                  <a:pt x="12" y="43"/>
                </a:cubicBezTo>
                <a:cubicBezTo>
                  <a:pt x="11" y="43"/>
                  <a:pt x="10" y="42"/>
                  <a:pt x="10" y="41"/>
                </a:cubicBezTo>
                <a:cubicBezTo>
                  <a:pt x="10" y="13"/>
                  <a:pt x="10" y="13"/>
                  <a:pt x="10" y="13"/>
                </a:cubicBezTo>
                <a:cubicBezTo>
                  <a:pt x="10" y="12"/>
                  <a:pt x="10" y="11"/>
                  <a:pt x="11" y="11"/>
                </a:cubicBezTo>
                <a:cubicBezTo>
                  <a:pt x="12" y="10"/>
                  <a:pt x="13" y="9"/>
                  <a:pt x="14" y="9"/>
                </a:cubicBezTo>
                <a:cubicBezTo>
                  <a:pt x="19" y="7"/>
                  <a:pt x="24" y="4"/>
                  <a:pt x="30" y="4"/>
                </a:cubicBezTo>
                <a:cubicBezTo>
                  <a:pt x="36" y="4"/>
                  <a:pt x="40" y="6"/>
                  <a:pt x="46" y="9"/>
                </a:cubicBezTo>
                <a:cubicBezTo>
                  <a:pt x="47" y="9"/>
                  <a:pt x="48" y="10"/>
                  <a:pt x="49" y="10"/>
                </a:cubicBezTo>
                <a:cubicBezTo>
                  <a:pt x="55" y="10"/>
                  <a:pt x="61" y="4"/>
                  <a:pt x="63" y="4"/>
                </a:cubicBezTo>
                <a:cubicBezTo>
                  <a:pt x="64" y="4"/>
                  <a:pt x="65" y="6"/>
                  <a:pt x="65" y="7"/>
                </a:cubicBezTo>
                <a:lnTo>
                  <a:pt x="65" y="36"/>
                </a:lnTo>
                <a:close/>
              </a:path>
            </a:pathLst>
          </a:custGeom>
          <a:solidFill>
            <a:schemeClr val="bg1"/>
          </a:solidFill>
          <a:ln w="9525">
            <a:noFill/>
            <a:round/>
          </a:ln>
        </p:spPr>
        <p:txBody>
          <a:bodyPr vert="horz" wrap="square" lIns="94365" tIns="47184" rIns="94365" bIns="47184" numCol="1" anchor="t" anchorCtr="0" compatLnSpc="1"/>
          <a:lstStyle/>
          <a:p>
            <a:pPr>
              <a:lnSpc>
                <a:spcPct val="120000"/>
              </a:lnSpc>
            </a:pPr>
            <a:endParaRPr lang="en-US" sz="1320" dirty="0">
              <a:latin typeface="思源黑体 CN Medium" panose="020B0600000000000000" pitchFamily="34" charset="-122"/>
              <a:ea typeface="思源黑体 CN Medium" panose="020B0600000000000000" pitchFamily="34" charset="-122"/>
              <a:sym typeface="Arial" panose="020B0604020202020204" pitchFamily="34" charset="0"/>
            </a:endParaRPr>
          </a:p>
        </p:txBody>
      </p:sp>
      <p:sp>
        <p:nvSpPr>
          <p:cNvPr id="32" name="Oval 61"/>
          <p:cNvSpPr>
            <a:spLocks noChangeAspect="1"/>
          </p:cNvSpPr>
          <p:nvPr/>
        </p:nvSpPr>
        <p:spPr>
          <a:xfrm>
            <a:off x="6899722" y="2716496"/>
            <a:ext cx="1007571" cy="1008411"/>
          </a:xfrm>
          <a:prstGeom prst="ellipse">
            <a:avLst/>
          </a:prstGeom>
          <a:solidFill>
            <a:srgbClr val="5B9BD5"/>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445" b="1" dirty="0">
              <a:latin typeface="思源黑体 CN Medium" panose="020B0600000000000000" pitchFamily="34" charset="-122"/>
              <a:ea typeface="思源黑体 CN Medium" panose="020B0600000000000000" pitchFamily="34" charset="-122"/>
              <a:sym typeface="Arial" panose="020B0604020202020204" pitchFamily="34" charset="0"/>
            </a:endParaRPr>
          </a:p>
        </p:txBody>
      </p:sp>
      <p:sp>
        <p:nvSpPr>
          <p:cNvPr id="33" name="Freeform 65"/>
          <p:cNvSpPr>
            <a:spLocks noEditPoints="1"/>
          </p:cNvSpPr>
          <p:nvPr/>
        </p:nvSpPr>
        <p:spPr bwMode="auto">
          <a:xfrm>
            <a:off x="7119520" y="2961922"/>
            <a:ext cx="567974" cy="517559"/>
          </a:xfrm>
          <a:custGeom>
            <a:avLst/>
            <a:gdLst/>
            <a:ahLst/>
            <a:cxnLst>
              <a:cxn ang="0">
                <a:pos x="45" y="41"/>
              </a:cxn>
              <a:cxn ang="0">
                <a:pos x="47" y="50"/>
              </a:cxn>
              <a:cxn ang="0">
                <a:pos x="40" y="56"/>
              </a:cxn>
              <a:cxn ang="0">
                <a:pos x="31" y="60"/>
              </a:cxn>
              <a:cxn ang="0">
                <a:pos x="21" y="60"/>
              </a:cxn>
              <a:cxn ang="0">
                <a:pos x="13" y="56"/>
              </a:cxn>
              <a:cxn ang="0">
                <a:pos x="5" y="50"/>
              </a:cxn>
              <a:cxn ang="0">
                <a:pos x="8" y="41"/>
              </a:cxn>
              <a:cxn ang="0">
                <a:pos x="0" y="32"/>
              </a:cxn>
              <a:cxn ang="0">
                <a:pos x="9" y="26"/>
              </a:cxn>
              <a:cxn ang="0">
                <a:pos x="5" y="20"/>
              </a:cxn>
              <a:cxn ang="0">
                <a:pos x="17" y="18"/>
              </a:cxn>
              <a:cxn ang="0">
                <a:pos x="22" y="10"/>
              </a:cxn>
              <a:cxn ang="0">
                <a:pos x="32" y="17"/>
              </a:cxn>
              <a:cxn ang="0">
                <a:pos x="41" y="14"/>
              </a:cxn>
              <a:cxn ang="0">
                <a:pos x="47" y="22"/>
              </a:cxn>
              <a:cxn ang="0">
                <a:pos x="51" y="30"/>
              </a:cxn>
              <a:cxn ang="0">
                <a:pos x="26" y="25"/>
              </a:cxn>
              <a:cxn ang="0">
                <a:pos x="36" y="35"/>
              </a:cxn>
              <a:cxn ang="0">
                <a:pos x="72" y="19"/>
              </a:cxn>
              <a:cxn ang="0">
                <a:pos x="72" y="27"/>
              </a:cxn>
              <a:cxn ang="0">
                <a:pos x="62" y="25"/>
              </a:cxn>
              <a:cxn ang="0">
                <a:pos x="52" y="27"/>
              </a:cxn>
              <a:cxn ang="0">
                <a:pos x="53" y="19"/>
              </a:cxn>
              <a:cxn ang="0">
                <a:pos x="53" y="11"/>
              </a:cxn>
              <a:cxn ang="0">
                <a:pos x="52" y="3"/>
              </a:cxn>
              <a:cxn ang="0">
                <a:pos x="62" y="4"/>
              </a:cxn>
              <a:cxn ang="0">
                <a:pos x="67" y="0"/>
              </a:cxn>
              <a:cxn ang="0">
                <a:pos x="70" y="9"/>
              </a:cxn>
              <a:cxn ang="0">
                <a:pos x="78" y="18"/>
              </a:cxn>
              <a:cxn ang="0">
                <a:pos x="70" y="62"/>
              </a:cxn>
              <a:cxn ang="0">
                <a:pos x="67" y="71"/>
              </a:cxn>
              <a:cxn ang="0">
                <a:pos x="61" y="66"/>
              </a:cxn>
              <a:cxn ang="0">
                <a:pos x="52" y="68"/>
              </a:cxn>
              <a:cxn ang="0">
                <a:pos x="47" y="59"/>
              </a:cxn>
              <a:cxn ang="0">
                <a:pos x="54" y="50"/>
              </a:cxn>
              <a:cxn ang="0">
                <a:pos x="57" y="41"/>
              </a:cxn>
              <a:cxn ang="0">
                <a:pos x="63" y="46"/>
              </a:cxn>
              <a:cxn ang="0">
                <a:pos x="72" y="44"/>
              </a:cxn>
              <a:cxn ang="0">
                <a:pos x="72" y="52"/>
              </a:cxn>
              <a:cxn ang="0">
                <a:pos x="62" y="10"/>
              </a:cxn>
              <a:cxn ang="0">
                <a:pos x="67" y="15"/>
              </a:cxn>
              <a:cxn ang="0">
                <a:pos x="57" y="56"/>
              </a:cxn>
              <a:cxn ang="0">
                <a:pos x="62" y="51"/>
              </a:cxn>
            </a:cxnLst>
            <a:rect l="0" t="0" r="r" b="b"/>
            <a:pathLst>
              <a:path w="78" h="71">
                <a:moveTo>
                  <a:pt x="52" y="39"/>
                </a:moveTo>
                <a:cubicBezTo>
                  <a:pt x="52" y="40"/>
                  <a:pt x="51" y="40"/>
                  <a:pt x="51" y="40"/>
                </a:cubicBezTo>
                <a:cubicBezTo>
                  <a:pt x="45" y="41"/>
                  <a:pt x="45" y="41"/>
                  <a:pt x="45" y="41"/>
                </a:cubicBezTo>
                <a:cubicBezTo>
                  <a:pt x="44" y="42"/>
                  <a:pt x="44" y="43"/>
                  <a:pt x="43" y="44"/>
                </a:cubicBezTo>
                <a:cubicBezTo>
                  <a:pt x="45" y="46"/>
                  <a:pt x="46" y="47"/>
                  <a:pt x="47" y="49"/>
                </a:cubicBezTo>
                <a:cubicBezTo>
                  <a:pt x="47" y="49"/>
                  <a:pt x="47" y="49"/>
                  <a:pt x="47" y="50"/>
                </a:cubicBezTo>
                <a:cubicBezTo>
                  <a:pt x="47" y="50"/>
                  <a:pt x="47" y="50"/>
                  <a:pt x="47" y="50"/>
                </a:cubicBezTo>
                <a:cubicBezTo>
                  <a:pt x="46" y="52"/>
                  <a:pt x="42" y="56"/>
                  <a:pt x="41" y="56"/>
                </a:cubicBezTo>
                <a:cubicBezTo>
                  <a:pt x="40" y="56"/>
                  <a:pt x="40" y="56"/>
                  <a:pt x="40" y="56"/>
                </a:cubicBezTo>
                <a:cubicBezTo>
                  <a:pt x="35" y="53"/>
                  <a:pt x="35" y="53"/>
                  <a:pt x="35" y="53"/>
                </a:cubicBezTo>
                <a:cubicBezTo>
                  <a:pt x="34" y="53"/>
                  <a:pt x="33" y="53"/>
                  <a:pt x="32" y="54"/>
                </a:cubicBezTo>
                <a:cubicBezTo>
                  <a:pt x="32" y="56"/>
                  <a:pt x="32" y="58"/>
                  <a:pt x="31" y="60"/>
                </a:cubicBezTo>
                <a:cubicBezTo>
                  <a:pt x="31" y="61"/>
                  <a:pt x="30" y="61"/>
                  <a:pt x="30" y="61"/>
                </a:cubicBezTo>
                <a:cubicBezTo>
                  <a:pt x="22" y="61"/>
                  <a:pt x="22" y="61"/>
                  <a:pt x="22" y="61"/>
                </a:cubicBezTo>
                <a:cubicBezTo>
                  <a:pt x="22" y="61"/>
                  <a:pt x="21" y="61"/>
                  <a:pt x="21" y="60"/>
                </a:cubicBezTo>
                <a:cubicBezTo>
                  <a:pt x="20" y="54"/>
                  <a:pt x="20" y="54"/>
                  <a:pt x="20" y="54"/>
                </a:cubicBezTo>
                <a:cubicBezTo>
                  <a:pt x="19" y="54"/>
                  <a:pt x="18" y="53"/>
                  <a:pt x="17" y="53"/>
                </a:cubicBezTo>
                <a:cubicBezTo>
                  <a:pt x="13" y="56"/>
                  <a:pt x="13" y="56"/>
                  <a:pt x="13" y="56"/>
                </a:cubicBezTo>
                <a:cubicBezTo>
                  <a:pt x="12" y="56"/>
                  <a:pt x="12" y="56"/>
                  <a:pt x="12" y="56"/>
                </a:cubicBezTo>
                <a:cubicBezTo>
                  <a:pt x="11" y="56"/>
                  <a:pt x="11" y="56"/>
                  <a:pt x="11" y="56"/>
                </a:cubicBezTo>
                <a:cubicBezTo>
                  <a:pt x="10" y="55"/>
                  <a:pt x="5" y="51"/>
                  <a:pt x="5" y="50"/>
                </a:cubicBezTo>
                <a:cubicBezTo>
                  <a:pt x="5" y="49"/>
                  <a:pt x="5" y="49"/>
                  <a:pt x="5" y="49"/>
                </a:cubicBezTo>
                <a:cubicBezTo>
                  <a:pt x="7" y="47"/>
                  <a:pt x="8" y="46"/>
                  <a:pt x="9" y="44"/>
                </a:cubicBezTo>
                <a:cubicBezTo>
                  <a:pt x="8" y="43"/>
                  <a:pt x="8" y="42"/>
                  <a:pt x="8" y="41"/>
                </a:cubicBezTo>
                <a:cubicBezTo>
                  <a:pt x="1" y="40"/>
                  <a:pt x="1" y="40"/>
                  <a:pt x="1" y="40"/>
                </a:cubicBezTo>
                <a:cubicBezTo>
                  <a:pt x="1" y="40"/>
                  <a:pt x="0" y="40"/>
                  <a:pt x="0" y="39"/>
                </a:cubicBezTo>
                <a:cubicBezTo>
                  <a:pt x="0" y="32"/>
                  <a:pt x="0" y="32"/>
                  <a:pt x="0" y="32"/>
                </a:cubicBezTo>
                <a:cubicBezTo>
                  <a:pt x="0" y="31"/>
                  <a:pt x="1" y="30"/>
                  <a:pt x="1" y="30"/>
                </a:cubicBezTo>
                <a:cubicBezTo>
                  <a:pt x="8" y="29"/>
                  <a:pt x="8" y="29"/>
                  <a:pt x="8" y="29"/>
                </a:cubicBezTo>
                <a:cubicBezTo>
                  <a:pt x="8" y="28"/>
                  <a:pt x="8" y="27"/>
                  <a:pt x="9" y="26"/>
                </a:cubicBezTo>
                <a:cubicBezTo>
                  <a:pt x="8" y="25"/>
                  <a:pt x="7" y="23"/>
                  <a:pt x="5" y="22"/>
                </a:cubicBezTo>
                <a:cubicBezTo>
                  <a:pt x="5" y="21"/>
                  <a:pt x="5" y="21"/>
                  <a:pt x="5" y="21"/>
                </a:cubicBezTo>
                <a:cubicBezTo>
                  <a:pt x="5" y="21"/>
                  <a:pt x="5" y="20"/>
                  <a:pt x="5" y="20"/>
                </a:cubicBezTo>
                <a:cubicBezTo>
                  <a:pt x="6" y="19"/>
                  <a:pt x="11" y="14"/>
                  <a:pt x="12" y="14"/>
                </a:cubicBezTo>
                <a:cubicBezTo>
                  <a:pt x="12" y="14"/>
                  <a:pt x="12" y="14"/>
                  <a:pt x="13" y="14"/>
                </a:cubicBezTo>
                <a:cubicBezTo>
                  <a:pt x="17" y="18"/>
                  <a:pt x="17" y="18"/>
                  <a:pt x="17" y="18"/>
                </a:cubicBezTo>
                <a:cubicBezTo>
                  <a:pt x="18" y="18"/>
                  <a:pt x="19" y="17"/>
                  <a:pt x="20" y="17"/>
                </a:cubicBezTo>
                <a:cubicBezTo>
                  <a:pt x="21" y="15"/>
                  <a:pt x="21" y="13"/>
                  <a:pt x="21" y="11"/>
                </a:cubicBezTo>
                <a:cubicBezTo>
                  <a:pt x="21" y="10"/>
                  <a:pt x="22" y="10"/>
                  <a:pt x="22" y="10"/>
                </a:cubicBezTo>
                <a:cubicBezTo>
                  <a:pt x="30" y="10"/>
                  <a:pt x="30" y="10"/>
                  <a:pt x="30" y="10"/>
                </a:cubicBezTo>
                <a:cubicBezTo>
                  <a:pt x="30" y="10"/>
                  <a:pt x="31" y="10"/>
                  <a:pt x="31" y="11"/>
                </a:cubicBezTo>
                <a:cubicBezTo>
                  <a:pt x="32" y="17"/>
                  <a:pt x="32" y="17"/>
                  <a:pt x="32" y="17"/>
                </a:cubicBezTo>
                <a:cubicBezTo>
                  <a:pt x="33" y="17"/>
                  <a:pt x="34" y="18"/>
                  <a:pt x="35" y="18"/>
                </a:cubicBezTo>
                <a:cubicBezTo>
                  <a:pt x="40" y="14"/>
                  <a:pt x="40" y="14"/>
                  <a:pt x="40" y="14"/>
                </a:cubicBezTo>
                <a:cubicBezTo>
                  <a:pt x="40" y="14"/>
                  <a:pt x="40" y="14"/>
                  <a:pt x="41" y="14"/>
                </a:cubicBezTo>
                <a:cubicBezTo>
                  <a:pt x="41" y="14"/>
                  <a:pt x="41" y="14"/>
                  <a:pt x="41" y="14"/>
                </a:cubicBezTo>
                <a:cubicBezTo>
                  <a:pt x="42" y="15"/>
                  <a:pt x="47" y="20"/>
                  <a:pt x="47" y="21"/>
                </a:cubicBezTo>
                <a:cubicBezTo>
                  <a:pt x="47" y="21"/>
                  <a:pt x="47" y="21"/>
                  <a:pt x="47" y="22"/>
                </a:cubicBezTo>
                <a:cubicBezTo>
                  <a:pt x="46" y="23"/>
                  <a:pt x="45" y="25"/>
                  <a:pt x="43" y="26"/>
                </a:cubicBezTo>
                <a:cubicBezTo>
                  <a:pt x="44" y="27"/>
                  <a:pt x="44" y="28"/>
                  <a:pt x="45" y="30"/>
                </a:cubicBezTo>
                <a:cubicBezTo>
                  <a:pt x="51" y="30"/>
                  <a:pt x="51" y="30"/>
                  <a:pt x="51" y="30"/>
                </a:cubicBezTo>
                <a:cubicBezTo>
                  <a:pt x="51" y="31"/>
                  <a:pt x="52" y="31"/>
                  <a:pt x="52" y="32"/>
                </a:cubicBezTo>
                <a:lnTo>
                  <a:pt x="52" y="39"/>
                </a:lnTo>
                <a:close/>
                <a:moveTo>
                  <a:pt x="26" y="25"/>
                </a:moveTo>
                <a:cubicBezTo>
                  <a:pt x="21" y="25"/>
                  <a:pt x="16" y="30"/>
                  <a:pt x="16" y="35"/>
                </a:cubicBezTo>
                <a:cubicBezTo>
                  <a:pt x="16" y="41"/>
                  <a:pt x="21" y="46"/>
                  <a:pt x="26" y="46"/>
                </a:cubicBezTo>
                <a:cubicBezTo>
                  <a:pt x="32" y="46"/>
                  <a:pt x="36" y="41"/>
                  <a:pt x="36" y="35"/>
                </a:cubicBezTo>
                <a:cubicBezTo>
                  <a:pt x="36" y="30"/>
                  <a:pt x="32" y="25"/>
                  <a:pt x="26" y="25"/>
                </a:cubicBezTo>
                <a:close/>
                <a:moveTo>
                  <a:pt x="78" y="18"/>
                </a:moveTo>
                <a:cubicBezTo>
                  <a:pt x="78" y="18"/>
                  <a:pt x="72" y="19"/>
                  <a:pt x="72" y="19"/>
                </a:cubicBezTo>
                <a:cubicBezTo>
                  <a:pt x="71" y="20"/>
                  <a:pt x="71" y="20"/>
                  <a:pt x="70" y="21"/>
                </a:cubicBezTo>
                <a:cubicBezTo>
                  <a:pt x="71" y="22"/>
                  <a:pt x="72" y="26"/>
                  <a:pt x="72" y="26"/>
                </a:cubicBezTo>
                <a:cubicBezTo>
                  <a:pt x="72" y="27"/>
                  <a:pt x="72" y="27"/>
                  <a:pt x="72" y="27"/>
                </a:cubicBezTo>
                <a:cubicBezTo>
                  <a:pt x="72" y="27"/>
                  <a:pt x="68" y="30"/>
                  <a:pt x="67" y="30"/>
                </a:cubicBezTo>
                <a:cubicBezTo>
                  <a:pt x="67" y="30"/>
                  <a:pt x="64" y="26"/>
                  <a:pt x="63" y="25"/>
                </a:cubicBezTo>
                <a:cubicBezTo>
                  <a:pt x="63" y="25"/>
                  <a:pt x="63" y="25"/>
                  <a:pt x="62" y="25"/>
                </a:cubicBezTo>
                <a:cubicBezTo>
                  <a:pt x="62" y="25"/>
                  <a:pt x="61" y="25"/>
                  <a:pt x="61" y="25"/>
                </a:cubicBezTo>
                <a:cubicBezTo>
                  <a:pt x="61" y="26"/>
                  <a:pt x="58" y="30"/>
                  <a:pt x="57" y="30"/>
                </a:cubicBezTo>
                <a:cubicBezTo>
                  <a:pt x="57" y="30"/>
                  <a:pt x="53" y="27"/>
                  <a:pt x="52" y="27"/>
                </a:cubicBezTo>
                <a:cubicBezTo>
                  <a:pt x="52" y="27"/>
                  <a:pt x="52" y="27"/>
                  <a:pt x="52" y="26"/>
                </a:cubicBezTo>
                <a:cubicBezTo>
                  <a:pt x="52" y="26"/>
                  <a:pt x="54" y="22"/>
                  <a:pt x="54" y="21"/>
                </a:cubicBezTo>
                <a:cubicBezTo>
                  <a:pt x="53" y="20"/>
                  <a:pt x="53" y="20"/>
                  <a:pt x="53" y="19"/>
                </a:cubicBezTo>
                <a:cubicBezTo>
                  <a:pt x="52" y="19"/>
                  <a:pt x="47" y="18"/>
                  <a:pt x="47" y="18"/>
                </a:cubicBezTo>
                <a:cubicBezTo>
                  <a:pt x="47" y="12"/>
                  <a:pt x="47" y="12"/>
                  <a:pt x="47" y="12"/>
                </a:cubicBezTo>
                <a:cubicBezTo>
                  <a:pt x="47" y="11"/>
                  <a:pt x="52" y="11"/>
                  <a:pt x="53" y="11"/>
                </a:cubicBezTo>
                <a:cubicBezTo>
                  <a:pt x="53" y="10"/>
                  <a:pt x="53" y="9"/>
                  <a:pt x="54" y="9"/>
                </a:cubicBezTo>
                <a:cubicBezTo>
                  <a:pt x="54" y="8"/>
                  <a:pt x="52" y="4"/>
                  <a:pt x="52" y="3"/>
                </a:cubicBezTo>
                <a:cubicBezTo>
                  <a:pt x="52" y="3"/>
                  <a:pt x="52" y="3"/>
                  <a:pt x="52" y="3"/>
                </a:cubicBezTo>
                <a:cubicBezTo>
                  <a:pt x="53" y="3"/>
                  <a:pt x="57" y="0"/>
                  <a:pt x="57" y="0"/>
                </a:cubicBezTo>
                <a:cubicBezTo>
                  <a:pt x="58" y="0"/>
                  <a:pt x="61" y="4"/>
                  <a:pt x="61" y="5"/>
                </a:cubicBezTo>
                <a:cubicBezTo>
                  <a:pt x="61" y="4"/>
                  <a:pt x="62" y="4"/>
                  <a:pt x="62" y="4"/>
                </a:cubicBezTo>
                <a:cubicBezTo>
                  <a:pt x="63" y="4"/>
                  <a:pt x="63" y="4"/>
                  <a:pt x="63" y="5"/>
                </a:cubicBezTo>
                <a:cubicBezTo>
                  <a:pt x="64" y="3"/>
                  <a:pt x="66" y="1"/>
                  <a:pt x="67" y="0"/>
                </a:cubicBezTo>
                <a:cubicBezTo>
                  <a:pt x="67" y="0"/>
                  <a:pt x="67" y="0"/>
                  <a:pt x="67" y="0"/>
                </a:cubicBezTo>
                <a:cubicBezTo>
                  <a:pt x="68" y="0"/>
                  <a:pt x="72" y="2"/>
                  <a:pt x="72" y="3"/>
                </a:cubicBezTo>
                <a:cubicBezTo>
                  <a:pt x="72" y="3"/>
                  <a:pt x="72" y="3"/>
                  <a:pt x="72" y="3"/>
                </a:cubicBezTo>
                <a:cubicBezTo>
                  <a:pt x="72" y="4"/>
                  <a:pt x="71" y="8"/>
                  <a:pt x="70" y="9"/>
                </a:cubicBezTo>
                <a:cubicBezTo>
                  <a:pt x="71" y="9"/>
                  <a:pt x="71" y="10"/>
                  <a:pt x="72" y="11"/>
                </a:cubicBezTo>
                <a:cubicBezTo>
                  <a:pt x="72" y="11"/>
                  <a:pt x="78" y="11"/>
                  <a:pt x="78" y="12"/>
                </a:cubicBezTo>
                <a:lnTo>
                  <a:pt x="78" y="18"/>
                </a:lnTo>
                <a:close/>
                <a:moveTo>
                  <a:pt x="78" y="59"/>
                </a:moveTo>
                <a:cubicBezTo>
                  <a:pt x="78" y="59"/>
                  <a:pt x="72" y="60"/>
                  <a:pt x="72" y="60"/>
                </a:cubicBezTo>
                <a:cubicBezTo>
                  <a:pt x="71" y="61"/>
                  <a:pt x="71" y="61"/>
                  <a:pt x="70" y="62"/>
                </a:cubicBezTo>
                <a:cubicBezTo>
                  <a:pt x="71" y="63"/>
                  <a:pt x="72" y="67"/>
                  <a:pt x="72" y="68"/>
                </a:cubicBezTo>
                <a:cubicBezTo>
                  <a:pt x="72" y="68"/>
                  <a:pt x="72" y="68"/>
                  <a:pt x="72" y="68"/>
                </a:cubicBezTo>
                <a:cubicBezTo>
                  <a:pt x="72" y="68"/>
                  <a:pt x="68" y="71"/>
                  <a:pt x="67" y="71"/>
                </a:cubicBezTo>
                <a:cubicBezTo>
                  <a:pt x="67" y="71"/>
                  <a:pt x="64" y="67"/>
                  <a:pt x="63" y="66"/>
                </a:cubicBezTo>
                <a:cubicBezTo>
                  <a:pt x="63" y="66"/>
                  <a:pt x="63" y="66"/>
                  <a:pt x="62" y="66"/>
                </a:cubicBezTo>
                <a:cubicBezTo>
                  <a:pt x="62" y="66"/>
                  <a:pt x="61" y="66"/>
                  <a:pt x="61" y="66"/>
                </a:cubicBezTo>
                <a:cubicBezTo>
                  <a:pt x="61" y="67"/>
                  <a:pt x="58" y="71"/>
                  <a:pt x="57" y="71"/>
                </a:cubicBezTo>
                <a:cubicBezTo>
                  <a:pt x="57" y="71"/>
                  <a:pt x="53" y="68"/>
                  <a:pt x="52" y="68"/>
                </a:cubicBezTo>
                <a:cubicBezTo>
                  <a:pt x="52" y="68"/>
                  <a:pt x="52" y="68"/>
                  <a:pt x="52" y="68"/>
                </a:cubicBezTo>
                <a:cubicBezTo>
                  <a:pt x="52" y="67"/>
                  <a:pt x="54" y="63"/>
                  <a:pt x="54" y="62"/>
                </a:cubicBezTo>
                <a:cubicBezTo>
                  <a:pt x="53" y="61"/>
                  <a:pt x="53" y="61"/>
                  <a:pt x="53" y="60"/>
                </a:cubicBezTo>
                <a:cubicBezTo>
                  <a:pt x="52" y="60"/>
                  <a:pt x="47" y="59"/>
                  <a:pt x="47" y="59"/>
                </a:cubicBezTo>
                <a:cubicBezTo>
                  <a:pt x="47" y="53"/>
                  <a:pt x="47" y="53"/>
                  <a:pt x="47" y="53"/>
                </a:cubicBezTo>
                <a:cubicBezTo>
                  <a:pt x="47" y="52"/>
                  <a:pt x="52" y="52"/>
                  <a:pt x="53" y="52"/>
                </a:cubicBezTo>
                <a:cubicBezTo>
                  <a:pt x="53" y="51"/>
                  <a:pt x="53" y="50"/>
                  <a:pt x="54" y="50"/>
                </a:cubicBezTo>
                <a:cubicBezTo>
                  <a:pt x="54" y="49"/>
                  <a:pt x="52" y="45"/>
                  <a:pt x="52" y="44"/>
                </a:cubicBezTo>
                <a:cubicBezTo>
                  <a:pt x="52" y="44"/>
                  <a:pt x="52" y="44"/>
                  <a:pt x="52" y="44"/>
                </a:cubicBezTo>
                <a:cubicBezTo>
                  <a:pt x="53" y="44"/>
                  <a:pt x="57" y="41"/>
                  <a:pt x="57" y="41"/>
                </a:cubicBezTo>
                <a:cubicBezTo>
                  <a:pt x="58" y="41"/>
                  <a:pt x="61" y="45"/>
                  <a:pt x="61" y="46"/>
                </a:cubicBezTo>
                <a:cubicBezTo>
                  <a:pt x="61" y="46"/>
                  <a:pt x="62" y="46"/>
                  <a:pt x="62" y="46"/>
                </a:cubicBezTo>
                <a:cubicBezTo>
                  <a:pt x="63" y="46"/>
                  <a:pt x="63" y="46"/>
                  <a:pt x="63" y="46"/>
                </a:cubicBezTo>
                <a:cubicBezTo>
                  <a:pt x="64" y="44"/>
                  <a:pt x="66" y="43"/>
                  <a:pt x="67" y="41"/>
                </a:cubicBezTo>
                <a:cubicBezTo>
                  <a:pt x="67" y="41"/>
                  <a:pt x="67" y="41"/>
                  <a:pt x="67" y="41"/>
                </a:cubicBezTo>
                <a:cubicBezTo>
                  <a:pt x="68" y="41"/>
                  <a:pt x="72" y="44"/>
                  <a:pt x="72" y="44"/>
                </a:cubicBezTo>
                <a:cubicBezTo>
                  <a:pt x="72" y="44"/>
                  <a:pt x="72" y="44"/>
                  <a:pt x="72" y="44"/>
                </a:cubicBezTo>
                <a:cubicBezTo>
                  <a:pt x="72" y="45"/>
                  <a:pt x="71" y="49"/>
                  <a:pt x="70" y="50"/>
                </a:cubicBezTo>
                <a:cubicBezTo>
                  <a:pt x="71" y="50"/>
                  <a:pt x="71" y="51"/>
                  <a:pt x="72" y="52"/>
                </a:cubicBezTo>
                <a:cubicBezTo>
                  <a:pt x="72" y="52"/>
                  <a:pt x="78" y="52"/>
                  <a:pt x="78" y="53"/>
                </a:cubicBezTo>
                <a:lnTo>
                  <a:pt x="78" y="59"/>
                </a:lnTo>
                <a:close/>
                <a:moveTo>
                  <a:pt x="62" y="10"/>
                </a:moveTo>
                <a:cubicBezTo>
                  <a:pt x="59" y="10"/>
                  <a:pt x="57" y="12"/>
                  <a:pt x="57" y="15"/>
                </a:cubicBezTo>
                <a:cubicBezTo>
                  <a:pt x="57" y="18"/>
                  <a:pt x="59" y="20"/>
                  <a:pt x="62" y="20"/>
                </a:cubicBezTo>
                <a:cubicBezTo>
                  <a:pt x="65" y="20"/>
                  <a:pt x="67" y="18"/>
                  <a:pt x="67" y="15"/>
                </a:cubicBezTo>
                <a:cubicBezTo>
                  <a:pt x="67" y="12"/>
                  <a:pt x="65" y="10"/>
                  <a:pt x="62" y="10"/>
                </a:cubicBezTo>
                <a:close/>
                <a:moveTo>
                  <a:pt x="62" y="51"/>
                </a:moveTo>
                <a:cubicBezTo>
                  <a:pt x="59" y="51"/>
                  <a:pt x="57" y="53"/>
                  <a:pt x="57" y="56"/>
                </a:cubicBezTo>
                <a:cubicBezTo>
                  <a:pt x="57" y="59"/>
                  <a:pt x="59" y="61"/>
                  <a:pt x="62" y="61"/>
                </a:cubicBezTo>
                <a:cubicBezTo>
                  <a:pt x="65" y="61"/>
                  <a:pt x="67" y="59"/>
                  <a:pt x="67" y="56"/>
                </a:cubicBezTo>
                <a:cubicBezTo>
                  <a:pt x="67" y="53"/>
                  <a:pt x="65" y="51"/>
                  <a:pt x="62" y="51"/>
                </a:cubicBezTo>
                <a:close/>
              </a:path>
            </a:pathLst>
          </a:custGeom>
          <a:solidFill>
            <a:schemeClr val="bg1"/>
          </a:solidFill>
          <a:ln w="9525">
            <a:noFill/>
            <a:round/>
          </a:ln>
        </p:spPr>
        <p:txBody>
          <a:bodyPr vert="horz" wrap="square" lIns="94365" tIns="47184" rIns="94365" bIns="47184" numCol="1" anchor="t" anchorCtr="0" compatLnSpc="1"/>
          <a:lstStyle/>
          <a:p>
            <a:pPr>
              <a:lnSpc>
                <a:spcPct val="120000"/>
              </a:lnSpc>
            </a:pPr>
            <a:endParaRPr lang="en-US" sz="1320" dirty="0">
              <a:latin typeface="思源黑体 CN Medium" panose="020B0600000000000000" pitchFamily="34" charset="-122"/>
              <a:ea typeface="思源黑体 CN Medium" panose="020B0600000000000000" pitchFamily="34" charset="-122"/>
              <a:sym typeface="Arial" panose="020B0604020202020204" pitchFamily="34" charset="0"/>
            </a:endParaRPr>
          </a:p>
        </p:txBody>
      </p:sp>
      <p:sp>
        <p:nvSpPr>
          <p:cNvPr id="35" name="TextBox 66"/>
          <p:cNvSpPr txBox="1"/>
          <p:nvPr/>
        </p:nvSpPr>
        <p:spPr>
          <a:xfrm>
            <a:off x="8036647" y="2800784"/>
            <a:ext cx="2711450" cy="450850"/>
          </a:xfrm>
          <a:prstGeom prst="rect">
            <a:avLst/>
          </a:prstGeom>
          <a:noFill/>
        </p:spPr>
        <p:txBody>
          <a:bodyPr wrap="none" rtlCol="0">
            <a:spAutoFit/>
          </a:bodyPr>
          <a:lstStyle/>
          <a:p>
            <a:pPr algn="l">
              <a:lnSpc>
                <a:spcPct val="130000"/>
              </a:lnSpc>
            </a:pPr>
            <a:r>
              <a:rPr lang="zh-CN" altLang="en-US" b="1" dirty="0">
                <a:solidFill>
                  <a:srgbClr val="5B9BD5"/>
                </a:solidFill>
                <a:latin typeface="思源黑体 CN Medium" panose="020B0600000000000000" pitchFamily="34" charset="-122"/>
                <a:ea typeface="思源黑体 CN Medium" panose="020B0600000000000000" pitchFamily="34" charset="-122"/>
                <a:sym typeface="Arial" panose="020B0604020202020204" pitchFamily="34" charset="0"/>
              </a:rPr>
              <a:t>结果生成，可视化和导出</a:t>
            </a:r>
            <a:endParaRPr lang="zh-CN" altLang="en-US" b="1" dirty="0">
              <a:solidFill>
                <a:srgbClr val="5B9BD5"/>
              </a:solidFill>
              <a:latin typeface="思源黑体 CN Medium" panose="020B0600000000000000" pitchFamily="34" charset="-122"/>
              <a:ea typeface="思源黑体 CN Medium" panose="020B0600000000000000" pitchFamily="34" charset="-122"/>
              <a:sym typeface="Arial" panose="020B0604020202020204" pitchFamily="34" charset="0"/>
            </a:endParaRPr>
          </a:p>
        </p:txBody>
      </p:sp>
      <p:sp>
        <p:nvSpPr>
          <p:cNvPr id="36" name="Rectangle 67"/>
          <p:cNvSpPr/>
          <p:nvPr/>
        </p:nvSpPr>
        <p:spPr>
          <a:xfrm>
            <a:off x="8027029" y="3143491"/>
            <a:ext cx="3969620" cy="932563"/>
          </a:xfrm>
          <a:prstGeom prst="rect">
            <a:avLst/>
          </a:prstGeom>
        </p:spPr>
        <p:txBody>
          <a:bodyPr wrap="square">
            <a:spAutoFit/>
          </a:bodyPr>
          <a:lstStyle/>
          <a:p>
            <a:pPr>
              <a:lnSpc>
                <a:spcPct val="130000"/>
              </a:lnSpc>
            </a:pPr>
            <a:r>
              <a:rPr lang="zh-CN" altLang="en-US" sz="1400" dirty="0">
                <a:solidFill>
                  <a:schemeClr val="tx1">
                    <a:lumMod val="65000"/>
                    <a:lumOff val="35000"/>
                  </a:schemeClr>
                </a:solidFill>
                <a:latin typeface="+mn-ea"/>
                <a:sym typeface="Arial" panose="020B0604020202020204" pitchFamily="34" charset="0"/>
              </a:rPr>
              <a:t>数据交叉之后，用户可以查阅以下报告：系统中设计模式实例的数量，以及有关呈现带有异味的设计模式的同时出现</a:t>
            </a:r>
            <a:r>
              <a:rPr lang="zh-CN" altLang="en-US" sz="1400" dirty="0" smtClean="0">
                <a:solidFill>
                  <a:schemeClr val="tx1">
                    <a:lumMod val="65000"/>
                    <a:lumOff val="35000"/>
                  </a:schemeClr>
                </a:solidFill>
                <a:latin typeface="+mn-ea"/>
                <a:sym typeface="Arial" panose="020B0604020202020204" pitchFamily="34" charset="0"/>
              </a:rPr>
              <a:t>的信息块的</a:t>
            </a:r>
            <a:r>
              <a:rPr lang="zh-CN" altLang="en-US" sz="1400" dirty="0">
                <a:solidFill>
                  <a:schemeClr val="tx1">
                    <a:lumMod val="65000"/>
                    <a:lumOff val="35000"/>
                  </a:schemeClr>
                </a:solidFill>
                <a:latin typeface="+mn-ea"/>
                <a:sym typeface="Arial" panose="020B0604020202020204" pitchFamily="34" charset="0"/>
              </a:rPr>
              <a:t>数量和信息</a:t>
            </a:r>
            <a:r>
              <a:rPr lang="en-US" altLang="zh-CN" sz="1400" dirty="0">
                <a:solidFill>
                  <a:schemeClr val="tx1">
                    <a:lumMod val="65000"/>
                    <a:lumOff val="35000"/>
                  </a:schemeClr>
                </a:solidFill>
                <a:latin typeface="+mn-ea"/>
                <a:sym typeface="Arial" panose="020B0604020202020204" pitchFamily="34" charset="0"/>
              </a:rPr>
              <a:t>.</a:t>
            </a:r>
            <a:endParaRPr lang="en-US" altLang="zh-CN" sz="1400" dirty="0">
              <a:solidFill>
                <a:schemeClr val="tx1">
                  <a:lumMod val="65000"/>
                  <a:lumOff val="35000"/>
                </a:schemeClr>
              </a:solidFill>
              <a:latin typeface="+mn-ea"/>
              <a:sym typeface="Arial" panose="020B0604020202020204" pitchFamily="34" charset="0"/>
            </a:endParaRPr>
          </a:p>
        </p:txBody>
      </p:sp>
      <p:sp>
        <p:nvSpPr>
          <p:cNvPr id="38" name="TextBox 66"/>
          <p:cNvSpPr txBox="1"/>
          <p:nvPr/>
        </p:nvSpPr>
        <p:spPr>
          <a:xfrm>
            <a:off x="1775600" y="1468015"/>
            <a:ext cx="3671198" cy="452432"/>
          </a:xfrm>
          <a:prstGeom prst="rect">
            <a:avLst/>
          </a:prstGeom>
          <a:noFill/>
        </p:spPr>
        <p:txBody>
          <a:bodyPr wrap="none" rtlCol="0">
            <a:spAutoFit/>
          </a:bodyPr>
          <a:lstStyle/>
          <a:p>
            <a:pPr algn="r">
              <a:lnSpc>
                <a:spcPct val="130000"/>
              </a:lnSpc>
            </a:pPr>
            <a:r>
              <a:rPr lang="zh-CN" altLang="en-US" b="1" dirty="0">
                <a:solidFill>
                  <a:srgbClr val="5B9BD5"/>
                </a:solidFill>
                <a:latin typeface="思源黑体 CN Medium" panose="020B0600000000000000" pitchFamily="34" charset="-122"/>
                <a:ea typeface="思源黑体 CN Medium" panose="020B0600000000000000" pitchFamily="34" charset="-122"/>
                <a:sym typeface="Arial" panose="020B0604020202020204" pitchFamily="34" charset="0"/>
              </a:rPr>
              <a:t>导</a:t>
            </a:r>
            <a:r>
              <a:rPr lang="zh-CN" altLang="en-US" b="1" dirty="0" smtClean="0">
                <a:solidFill>
                  <a:srgbClr val="5B9BD5"/>
                </a:solidFill>
                <a:latin typeface="思源黑体 CN Medium" panose="020B0600000000000000" pitchFamily="34" charset="-122"/>
                <a:ea typeface="思源黑体 CN Medium" panose="020B0600000000000000" pitchFamily="34" charset="-122"/>
                <a:sym typeface="Arial" panose="020B0604020202020204" pitchFamily="34" charset="0"/>
              </a:rPr>
              <a:t>入经过处理的设计</a:t>
            </a:r>
            <a:r>
              <a:rPr lang="zh-CN" altLang="en-US" b="1" dirty="0">
                <a:solidFill>
                  <a:srgbClr val="5B9BD5"/>
                </a:solidFill>
                <a:latin typeface="思源黑体 CN Medium" panose="020B0600000000000000" pitchFamily="34" charset="-122"/>
                <a:ea typeface="思源黑体 CN Medium" panose="020B0600000000000000" pitchFamily="34" charset="-122"/>
                <a:sym typeface="Arial" panose="020B0604020202020204" pitchFamily="34" charset="0"/>
              </a:rPr>
              <a:t>模式</a:t>
            </a:r>
            <a:r>
              <a:rPr lang="zh-CN" altLang="en-US" b="1" dirty="0" smtClean="0">
                <a:solidFill>
                  <a:srgbClr val="5B9BD5"/>
                </a:solidFill>
                <a:latin typeface="思源黑体 CN Medium" panose="020B0600000000000000" pitchFamily="34" charset="-122"/>
                <a:ea typeface="思源黑体 CN Medium" panose="020B0600000000000000" pitchFamily="34" charset="-122"/>
                <a:sym typeface="Arial" panose="020B0604020202020204" pitchFamily="34" charset="0"/>
              </a:rPr>
              <a:t>实例文件</a:t>
            </a:r>
            <a:endParaRPr lang="zh-CN" altLang="en-US" b="1" dirty="0">
              <a:solidFill>
                <a:srgbClr val="5B9BD5"/>
              </a:solidFill>
              <a:latin typeface="思源黑体 CN Medium" panose="020B0600000000000000" pitchFamily="34" charset="-122"/>
              <a:ea typeface="思源黑体 CN Medium" panose="020B0600000000000000" pitchFamily="34" charset="-122"/>
              <a:sym typeface="Arial" panose="020B0604020202020204" pitchFamily="34" charset="0"/>
            </a:endParaRPr>
          </a:p>
        </p:txBody>
      </p:sp>
      <p:sp>
        <p:nvSpPr>
          <p:cNvPr id="39" name="Rectangle 67"/>
          <p:cNvSpPr/>
          <p:nvPr/>
        </p:nvSpPr>
        <p:spPr>
          <a:xfrm>
            <a:off x="742315" y="1871345"/>
            <a:ext cx="4704715" cy="929640"/>
          </a:xfrm>
          <a:prstGeom prst="rect">
            <a:avLst/>
          </a:prstGeom>
        </p:spPr>
        <p:txBody>
          <a:bodyPr wrap="square">
            <a:spAutoFit/>
          </a:bodyPr>
          <a:lstStyle/>
          <a:p>
            <a:pPr algn="r">
              <a:lnSpc>
                <a:spcPct val="130000"/>
              </a:lnSpc>
            </a:pPr>
            <a:r>
              <a:rPr lang="en-US" altLang="zh-CN" sz="1400" dirty="0">
                <a:solidFill>
                  <a:schemeClr val="tx1">
                    <a:lumMod val="65000"/>
                    <a:lumOff val="35000"/>
                  </a:schemeClr>
                </a:solidFill>
                <a:latin typeface="+mn-ea"/>
                <a:cs typeface="+mn-ea"/>
                <a:sym typeface="Arial" panose="020B0604020202020204" pitchFamily="34" charset="0"/>
              </a:rPr>
              <a:t>     </a:t>
            </a:r>
            <a:r>
              <a:rPr lang="zh-CN" altLang="en-US" sz="1400" dirty="0">
                <a:solidFill>
                  <a:schemeClr val="tx1">
                    <a:lumMod val="65000"/>
                    <a:lumOff val="35000"/>
                  </a:schemeClr>
                </a:solidFill>
                <a:latin typeface="+mn-ea"/>
                <a:cs typeface="+mn-ea"/>
                <a:sym typeface="Arial" panose="020B0604020202020204" pitchFamily="34" charset="0"/>
              </a:rPr>
              <a:t>为了识别设计模式和异味之间的共现</a:t>
            </a:r>
            <a:r>
              <a:rPr lang="en-US" altLang="zh-CN" sz="1400" dirty="0">
                <a:solidFill>
                  <a:schemeClr val="tx1">
                    <a:lumMod val="65000"/>
                    <a:lumOff val="35000"/>
                  </a:schemeClr>
                </a:solidFill>
                <a:latin typeface="+mn-ea"/>
                <a:cs typeface="+mn-ea"/>
                <a:sym typeface="Arial" panose="020B0604020202020204" pitchFamily="34" charset="0"/>
              </a:rPr>
              <a:t>,</a:t>
            </a:r>
            <a:r>
              <a:rPr lang="zh-CN" altLang="en-US" sz="1400" dirty="0">
                <a:solidFill>
                  <a:schemeClr val="tx1">
                    <a:lumMod val="65000"/>
                    <a:lumOff val="35000"/>
                  </a:schemeClr>
                </a:solidFill>
                <a:latin typeface="+mn-ea"/>
                <a:cs typeface="+mn-ea"/>
                <a:sym typeface="Arial" panose="020B0604020202020204" pitchFamily="34" charset="0"/>
              </a:rPr>
              <a:t>“</a:t>
            </a:r>
            <a:r>
              <a:rPr lang="zh-CN" altLang="en-US" sz="1400" dirty="0">
                <a:latin typeface="+mn-ea"/>
                <a:cs typeface="+mn-ea"/>
                <a:sym typeface="+mn-ea"/>
              </a:rPr>
              <a:t>Desig</a:t>
            </a:r>
            <a:r>
              <a:rPr lang="en-US" altLang="zh-CN" sz="1400" dirty="0">
                <a:latin typeface="+mn-ea"/>
                <a:cs typeface="+mn-ea"/>
                <a:sym typeface="+mn-ea"/>
              </a:rPr>
              <a:t>n </a:t>
            </a:r>
            <a:r>
              <a:rPr lang="zh-CN" altLang="en-US" sz="1400" dirty="0">
                <a:latin typeface="+mn-ea"/>
                <a:cs typeface="+mn-ea"/>
                <a:sym typeface="+mn-ea"/>
              </a:rPr>
              <a:t>Pattern Smell</a:t>
            </a:r>
            <a:r>
              <a:rPr lang="zh-CN" altLang="en-US" sz="1400" dirty="0">
                <a:solidFill>
                  <a:schemeClr val="tx1">
                    <a:lumMod val="65000"/>
                    <a:lumOff val="35000"/>
                  </a:schemeClr>
                </a:solidFill>
                <a:latin typeface="+mn-ea"/>
                <a:cs typeface="+mn-ea"/>
                <a:sym typeface="Arial" panose="020B0604020202020204" pitchFamily="34" charset="0"/>
              </a:rPr>
              <a:t>”要求用户在给定系统中导入带有设计模式实例的 XML 文件</a:t>
            </a:r>
            <a:r>
              <a:rPr lang="en-US" altLang="zh-CN" sz="1400" dirty="0">
                <a:solidFill>
                  <a:schemeClr val="tx1">
                    <a:lumMod val="65000"/>
                    <a:lumOff val="35000"/>
                  </a:schemeClr>
                </a:solidFill>
                <a:latin typeface="+mn-ea"/>
                <a:cs typeface="+mn-ea"/>
                <a:sym typeface="Arial" panose="020B0604020202020204" pitchFamily="34" charset="0"/>
              </a:rPr>
              <a:t>.</a:t>
            </a:r>
            <a:endParaRPr lang="en-US" altLang="zh-CN" sz="1400" dirty="0">
              <a:solidFill>
                <a:schemeClr val="tx1">
                  <a:lumMod val="65000"/>
                  <a:lumOff val="35000"/>
                </a:schemeClr>
              </a:solidFill>
              <a:latin typeface="+mn-ea"/>
              <a:cs typeface="+mn-ea"/>
              <a:sym typeface="Arial" panose="020B0604020202020204" pitchFamily="34" charset="0"/>
            </a:endParaRPr>
          </a:p>
        </p:txBody>
      </p:sp>
      <p:sp>
        <p:nvSpPr>
          <p:cNvPr id="41" name="TextBox 66"/>
          <p:cNvSpPr txBox="1"/>
          <p:nvPr/>
        </p:nvSpPr>
        <p:spPr>
          <a:xfrm>
            <a:off x="1238609" y="2781710"/>
            <a:ext cx="2973891" cy="452432"/>
          </a:xfrm>
          <a:prstGeom prst="rect">
            <a:avLst/>
          </a:prstGeom>
          <a:noFill/>
        </p:spPr>
        <p:txBody>
          <a:bodyPr wrap="none" rtlCol="0">
            <a:spAutoFit/>
          </a:bodyPr>
          <a:lstStyle>
            <a:defPPr>
              <a:defRPr lang="zh-CN"/>
            </a:defPPr>
            <a:lvl1pPr algn="r">
              <a:lnSpc>
                <a:spcPct val="130000"/>
              </a:lnSpc>
              <a:defRPr b="1">
                <a:solidFill>
                  <a:srgbClr val="D06725"/>
                </a:solidFill>
                <a:latin typeface="方正姚体" panose="02010601030101010101" pitchFamily="2" charset="-122"/>
                <a:ea typeface="方正姚体" panose="02010601030101010101" pitchFamily="2" charset="-122"/>
              </a:defRPr>
            </a:lvl1pPr>
          </a:lstStyle>
          <a:p>
            <a:pPr algn="r"/>
            <a:r>
              <a:rPr lang="zh-CN" altLang="en-US" dirty="0">
                <a:solidFill>
                  <a:srgbClr val="5B9BD5"/>
                </a:solidFill>
                <a:latin typeface="思源黑体 CN Medium" panose="020B0600000000000000" pitchFamily="34" charset="-122"/>
                <a:ea typeface="思源黑体 CN Medium" panose="020B0600000000000000" pitchFamily="34" charset="-122"/>
                <a:sym typeface="Arial" panose="020B0604020202020204" pitchFamily="34" charset="0"/>
              </a:rPr>
              <a:t>导</a:t>
            </a:r>
            <a:r>
              <a:rPr lang="zh-CN" altLang="en-US" dirty="0" smtClean="0">
                <a:solidFill>
                  <a:srgbClr val="5B9BD5"/>
                </a:solidFill>
                <a:latin typeface="思源黑体 CN Medium" panose="020B0600000000000000" pitchFamily="34" charset="-122"/>
                <a:ea typeface="思源黑体 CN Medium" panose="020B0600000000000000" pitchFamily="34" charset="-122"/>
                <a:sym typeface="Arial" panose="020B0604020202020204" pitchFamily="34" charset="0"/>
              </a:rPr>
              <a:t>入带有异味信息块的文件</a:t>
            </a:r>
            <a:endParaRPr lang="zh-CN" altLang="en-US" dirty="0">
              <a:solidFill>
                <a:srgbClr val="5B9BD5"/>
              </a:solidFill>
              <a:latin typeface="思源黑体 CN Medium" panose="020B0600000000000000" pitchFamily="34" charset="-122"/>
              <a:ea typeface="思源黑体 CN Medium" panose="020B0600000000000000" pitchFamily="34" charset="-122"/>
              <a:sym typeface="Arial" panose="020B0604020202020204" pitchFamily="34" charset="0"/>
            </a:endParaRPr>
          </a:p>
        </p:txBody>
      </p:sp>
      <p:sp>
        <p:nvSpPr>
          <p:cNvPr id="42" name="Rectangle 67"/>
          <p:cNvSpPr/>
          <p:nvPr/>
        </p:nvSpPr>
        <p:spPr>
          <a:xfrm>
            <a:off x="473629" y="3124417"/>
            <a:ext cx="3738871" cy="650240"/>
          </a:xfrm>
          <a:prstGeom prst="rect">
            <a:avLst/>
          </a:prstGeom>
        </p:spPr>
        <p:txBody>
          <a:bodyPr wrap="square">
            <a:spAutoFit/>
          </a:bodyPr>
          <a:lstStyle/>
          <a:p>
            <a:pPr algn="r">
              <a:lnSpc>
                <a:spcPct val="130000"/>
              </a:lnSpc>
            </a:pPr>
            <a:r>
              <a:rPr lang="zh-CN" altLang="en-US" sz="1400" dirty="0">
                <a:solidFill>
                  <a:schemeClr val="tx1">
                    <a:lumMod val="65000"/>
                    <a:lumOff val="35000"/>
                  </a:schemeClr>
                </a:solidFill>
                <a:latin typeface="+mn-ea"/>
                <a:cs typeface="+mn-ea"/>
                <a:sym typeface="Arial" panose="020B0604020202020204" pitchFamily="34" charset="0"/>
              </a:rPr>
              <a:t>识别共现的另一个要求是 CSV 文件，其中包含带有异味</a:t>
            </a:r>
            <a:r>
              <a:rPr lang="zh-CN" altLang="en-US" sz="1400" dirty="0" smtClean="0">
                <a:solidFill>
                  <a:schemeClr val="tx1">
                    <a:lumMod val="65000"/>
                    <a:lumOff val="35000"/>
                  </a:schemeClr>
                </a:solidFill>
                <a:latin typeface="+mn-ea"/>
                <a:cs typeface="+mn-ea"/>
                <a:sym typeface="Arial" panose="020B0604020202020204" pitchFamily="34" charset="0"/>
              </a:rPr>
              <a:t>的信息快</a:t>
            </a:r>
            <a:r>
              <a:rPr lang="en-US" sz="1200" dirty="0" smtClean="0">
                <a:solidFill>
                  <a:schemeClr val="tx1">
                    <a:lumMod val="65000"/>
                    <a:lumOff val="35000"/>
                  </a:schemeClr>
                </a:solidFill>
                <a:latin typeface="+mn-ea"/>
                <a:cs typeface="+mn-ea"/>
                <a:sym typeface="Arial" panose="020B0604020202020204" pitchFamily="34" charset="0"/>
              </a:rPr>
              <a:t>.</a:t>
            </a:r>
            <a:endParaRPr lang="en-US" sz="1200" dirty="0">
              <a:solidFill>
                <a:schemeClr val="tx1">
                  <a:lumMod val="65000"/>
                  <a:lumOff val="35000"/>
                </a:schemeClr>
              </a:solidFill>
              <a:latin typeface="+mn-ea"/>
              <a:cs typeface="+mn-ea"/>
              <a:sym typeface="Arial" panose="020B0604020202020204" pitchFamily="34" charset="0"/>
            </a:endParaRPr>
          </a:p>
        </p:txBody>
      </p:sp>
      <p:sp>
        <p:nvSpPr>
          <p:cNvPr id="44" name="TextBox 66"/>
          <p:cNvSpPr txBox="1"/>
          <p:nvPr/>
        </p:nvSpPr>
        <p:spPr>
          <a:xfrm>
            <a:off x="2420529" y="4109081"/>
            <a:ext cx="1791970" cy="450850"/>
          </a:xfrm>
          <a:prstGeom prst="rect">
            <a:avLst/>
          </a:prstGeom>
          <a:noFill/>
        </p:spPr>
        <p:txBody>
          <a:bodyPr wrap="none" rtlCol="0">
            <a:spAutoFit/>
          </a:bodyPr>
          <a:lstStyle>
            <a:defPPr>
              <a:defRPr lang="zh-CN"/>
            </a:defPPr>
            <a:lvl1pPr algn="r">
              <a:lnSpc>
                <a:spcPct val="130000"/>
              </a:lnSpc>
              <a:defRPr b="1">
                <a:solidFill>
                  <a:srgbClr val="D06725"/>
                </a:solidFill>
                <a:latin typeface="方正姚体" panose="02010601030101010101" pitchFamily="2" charset="-122"/>
                <a:ea typeface="方正姚体" panose="02010601030101010101" pitchFamily="2" charset="-122"/>
              </a:defRPr>
            </a:lvl1pPr>
          </a:lstStyle>
          <a:p>
            <a:pPr algn="r"/>
            <a:r>
              <a:rPr lang="zh-CN" altLang="en-US" dirty="0">
                <a:solidFill>
                  <a:srgbClr val="5B9BD5"/>
                </a:solidFill>
                <a:latin typeface="思源黑体 CN Medium" panose="020B0600000000000000" pitchFamily="34" charset="-122"/>
                <a:ea typeface="思源黑体 CN Medium" panose="020B0600000000000000" pitchFamily="34" charset="-122"/>
                <a:sym typeface="Arial" panose="020B0604020202020204" pitchFamily="34" charset="0"/>
              </a:rPr>
              <a:t>关联规则的应用</a:t>
            </a:r>
            <a:endParaRPr lang="zh-CN" altLang="en-US" dirty="0">
              <a:solidFill>
                <a:srgbClr val="5B9BD5"/>
              </a:solidFill>
              <a:latin typeface="思源黑体 CN Medium" panose="020B0600000000000000" pitchFamily="34" charset="-122"/>
              <a:ea typeface="思源黑体 CN Medium" panose="020B0600000000000000" pitchFamily="34" charset="-122"/>
              <a:sym typeface="Arial" panose="020B0604020202020204" pitchFamily="34" charset="0"/>
            </a:endParaRPr>
          </a:p>
        </p:txBody>
      </p:sp>
      <p:sp>
        <p:nvSpPr>
          <p:cNvPr id="45" name="Rectangle 67"/>
          <p:cNvSpPr/>
          <p:nvPr/>
        </p:nvSpPr>
        <p:spPr>
          <a:xfrm>
            <a:off x="473628" y="4444168"/>
            <a:ext cx="3738871" cy="650240"/>
          </a:xfrm>
          <a:prstGeom prst="rect">
            <a:avLst/>
          </a:prstGeom>
        </p:spPr>
        <p:txBody>
          <a:bodyPr wrap="square">
            <a:spAutoFit/>
          </a:bodyPr>
          <a:lstStyle/>
          <a:p>
            <a:pPr algn="r">
              <a:lnSpc>
                <a:spcPct val="130000"/>
              </a:lnSpc>
            </a:pPr>
            <a:r>
              <a:rPr lang="zh-CN" altLang="en-US" sz="1400" dirty="0">
                <a:solidFill>
                  <a:schemeClr val="tx1">
                    <a:lumMod val="65000"/>
                    <a:lumOff val="35000"/>
                  </a:schemeClr>
                </a:solidFill>
                <a:latin typeface="+mn-ea"/>
                <a:sym typeface="Arial" panose="020B0604020202020204" pitchFamily="34" charset="0"/>
              </a:rPr>
              <a:t>用户可以在所使用的数据中应用关联规则，以分析设计模式和异味之间共现的强度</a:t>
            </a:r>
            <a:r>
              <a:rPr lang="en-US" altLang="zh-CN" sz="1400" dirty="0">
                <a:solidFill>
                  <a:schemeClr val="tx1">
                    <a:lumMod val="65000"/>
                    <a:lumOff val="35000"/>
                  </a:schemeClr>
                </a:solidFill>
                <a:latin typeface="+mn-ea"/>
                <a:sym typeface="Arial" panose="020B0604020202020204" pitchFamily="34" charset="0"/>
              </a:rPr>
              <a:t>.</a:t>
            </a:r>
            <a:endParaRPr lang="en-US" altLang="zh-CN" sz="1400" dirty="0">
              <a:solidFill>
                <a:schemeClr val="tx1">
                  <a:lumMod val="65000"/>
                  <a:lumOff val="35000"/>
                </a:schemeClr>
              </a:solidFill>
              <a:latin typeface="+mn-ea"/>
              <a:sym typeface="Arial" panose="020B0604020202020204" pitchFamily="34" charset="0"/>
            </a:endParaRPr>
          </a:p>
        </p:txBody>
      </p:sp>
      <p:sp>
        <p:nvSpPr>
          <p:cNvPr id="47" name="TextBox 66"/>
          <p:cNvSpPr txBox="1"/>
          <p:nvPr/>
        </p:nvSpPr>
        <p:spPr>
          <a:xfrm>
            <a:off x="7907293" y="4144969"/>
            <a:ext cx="1102360" cy="450850"/>
          </a:xfrm>
          <a:prstGeom prst="rect">
            <a:avLst/>
          </a:prstGeom>
          <a:noFill/>
        </p:spPr>
        <p:txBody>
          <a:bodyPr wrap="none" rtlCol="0">
            <a:spAutoFit/>
          </a:bodyPr>
          <a:lstStyle>
            <a:defPPr>
              <a:defRPr lang="zh-CN"/>
            </a:defPPr>
            <a:lvl1pPr>
              <a:lnSpc>
                <a:spcPct val="130000"/>
              </a:lnSpc>
              <a:defRPr b="1">
                <a:solidFill>
                  <a:srgbClr val="D06725"/>
                </a:solidFill>
                <a:latin typeface="方正姚体" panose="02010601030101010101" pitchFamily="2" charset="-122"/>
                <a:ea typeface="方正姚体" panose="02010601030101010101" pitchFamily="2" charset="-122"/>
              </a:defRPr>
            </a:lvl1pPr>
          </a:lstStyle>
          <a:p>
            <a:pPr algn="l"/>
            <a:r>
              <a:rPr lang="zh-CN" altLang="en-US" dirty="0">
                <a:solidFill>
                  <a:srgbClr val="5B9BD5"/>
                </a:solidFill>
                <a:latin typeface="思源黑体 CN Medium" panose="020B0600000000000000" pitchFamily="34" charset="-122"/>
                <a:ea typeface="思源黑体 CN Medium" panose="020B0600000000000000" pitchFamily="34" charset="-122"/>
                <a:sym typeface="Arial" panose="020B0604020202020204" pitchFamily="34" charset="0"/>
              </a:rPr>
              <a:t>数据管理</a:t>
            </a:r>
            <a:endParaRPr lang="zh-CN" altLang="en-US" dirty="0">
              <a:solidFill>
                <a:srgbClr val="5B9BD5"/>
              </a:solidFill>
              <a:latin typeface="思源黑体 CN Medium" panose="020B0600000000000000" pitchFamily="34" charset="-122"/>
              <a:ea typeface="思源黑体 CN Medium" panose="020B0600000000000000" pitchFamily="34" charset="-122"/>
              <a:sym typeface="Arial" panose="020B0604020202020204" pitchFamily="34" charset="0"/>
            </a:endParaRPr>
          </a:p>
        </p:txBody>
      </p:sp>
      <p:sp>
        <p:nvSpPr>
          <p:cNvPr id="48" name="Rectangle 67"/>
          <p:cNvSpPr/>
          <p:nvPr/>
        </p:nvSpPr>
        <p:spPr>
          <a:xfrm>
            <a:off x="7907293" y="4487676"/>
            <a:ext cx="3969620" cy="929640"/>
          </a:xfrm>
          <a:prstGeom prst="rect">
            <a:avLst/>
          </a:prstGeom>
        </p:spPr>
        <p:txBody>
          <a:bodyPr wrap="square">
            <a:spAutoFit/>
          </a:bodyPr>
          <a:lstStyle/>
          <a:p>
            <a:pPr>
              <a:lnSpc>
                <a:spcPct val="130000"/>
              </a:lnSpc>
            </a:pPr>
            <a:r>
              <a:rPr lang="zh-CN" altLang="en-US" sz="1400" dirty="0">
                <a:solidFill>
                  <a:schemeClr val="tx1">
                    <a:lumMod val="65000"/>
                    <a:lumOff val="35000"/>
                  </a:schemeClr>
                </a:solidFill>
                <a:latin typeface="+mn-ea"/>
                <a:cs typeface="+mn-ea"/>
                <a:sym typeface="Arial" panose="020B0604020202020204" pitchFamily="34" charset="0"/>
              </a:rPr>
              <a:t>该功能使用户可以使用已经存储在“</a:t>
            </a:r>
            <a:r>
              <a:rPr lang="zh-CN" altLang="en-US" sz="1400">
                <a:latin typeface="+mn-ea"/>
                <a:cs typeface="+mn-ea"/>
                <a:sym typeface="+mn-ea"/>
              </a:rPr>
              <a:t>Desig</a:t>
            </a:r>
            <a:r>
              <a:rPr lang="en-US" altLang="zh-CN" sz="1400">
                <a:latin typeface="+mn-ea"/>
                <a:cs typeface="+mn-ea"/>
                <a:sym typeface="+mn-ea"/>
              </a:rPr>
              <a:t>n </a:t>
            </a:r>
            <a:r>
              <a:rPr lang="zh-CN" altLang="en-US" sz="1400">
                <a:latin typeface="+mn-ea"/>
                <a:cs typeface="+mn-ea"/>
                <a:sym typeface="+mn-ea"/>
              </a:rPr>
              <a:t>Pattern Smel</a:t>
            </a:r>
            <a:r>
              <a:rPr lang="en-US" altLang="zh-CN" sz="1400">
                <a:latin typeface="+mn-ea"/>
                <a:cs typeface="+mn-ea"/>
                <a:sym typeface="+mn-ea"/>
              </a:rPr>
              <a:t>l</a:t>
            </a:r>
            <a:r>
              <a:rPr lang="zh-CN" altLang="en-US" sz="1400" dirty="0">
                <a:solidFill>
                  <a:schemeClr val="tx1">
                    <a:lumMod val="65000"/>
                    <a:lumOff val="35000"/>
                  </a:schemeClr>
                </a:solidFill>
                <a:latin typeface="+mn-ea"/>
                <a:cs typeface="+mn-ea"/>
                <a:sym typeface="Arial" panose="020B0604020202020204" pitchFamily="34" charset="0"/>
              </a:rPr>
              <a:t>”中的设计图案中的数据与来自另一种异味的数据进行交互</a:t>
            </a:r>
            <a:r>
              <a:rPr lang="en-US" altLang="zh-CN" sz="1400" dirty="0">
                <a:solidFill>
                  <a:schemeClr val="tx1">
                    <a:lumMod val="65000"/>
                    <a:lumOff val="35000"/>
                  </a:schemeClr>
                </a:solidFill>
                <a:latin typeface="+mn-ea"/>
                <a:cs typeface="+mn-ea"/>
                <a:sym typeface="Arial" panose="020B0604020202020204" pitchFamily="34" charset="0"/>
              </a:rPr>
              <a:t>.</a:t>
            </a:r>
            <a:endParaRPr lang="en-US" altLang="zh-CN" sz="1400" dirty="0">
              <a:solidFill>
                <a:schemeClr val="tx1">
                  <a:lumMod val="65000"/>
                  <a:lumOff val="35000"/>
                </a:schemeClr>
              </a:solidFill>
              <a:latin typeface="+mn-ea"/>
              <a:cs typeface="+mn-ea"/>
              <a:sym typeface="Arial" panose="020B0604020202020204" pitchFamily="34" charset="0"/>
            </a:endParaRPr>
          </a:p>
        </p:txBody>
      </p:sp>
      <p:sp>
        <p:nvSpPr>
          <p:cNvPr id="5" name="矩形 4"/>
          <p:cNvSpPr/>
          <p:nvPr/>
        </p:nvSpPr>
        <p:spPr>
          <a:xfrm>
            <a:off x="0" y="6364605"/>
            <a:ext cx="12192000" cy="539750"/>
          </a:xfrm>
          <a:prstGeom prst="rect">
            <a:avLst/>
          </a:prstGeom>
          <a:solidFill>
            <a:srgbClr val="5B9BD5"/>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par>
                          <p:cTn id="8" fill="hold">
                            <p:stCondLst>
                              <p:cond delay="1000"/>
                            </p:stCondLst>
                            <p:childTnLst>
                              <p:par>
                                <p:cTn id="9" presetID="53" presetClass="entr" presetSubtype="16" fill="hold" grpId="0" nodeType="after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animEffect transition="in" filter="fade">
                                      <p:cBhvr>
                                        <p:cTn id="13" dur="500"/>
                                        <p:tgtEl>
                                          <p:spTgt spid="8"/>
                                        </p:tgtEl>
                                      </p:cBhvr>
                                    </p:animEffect>
                                  </p:childTnLst>
                                </p:cTn>
                              </p:par>
                            </p:childTnLst>
                          </p:cTn>
                        </p:par>
                        <p:par>
                          <p:cTn id="14" fill="hold">
                            <p:stCondLst>
                              <p:cond delay="1649"/>
                            </p:stCondLst>
                            <p:childTnLst>
                              <p:par>
                                <p:cTn id="15" presetID="22" presetClass="entr" presetSubtype="4"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childTnLst>
                          </p:cTn>
                        </p:par>
                        <p:par>
                          <p:cTn id="18" fill="hold">
                            <p:stCondLst>
                              <p:cond delay="2149"/>
                            </p:stCondLst>
                            <p:childTnLst>
                              <p:par>
                                <p:cTn id="19" presetID="22" presetClass="entr" presetSubtype="8"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childTnLst>
                          </p:cTn>
                        </p:par>
                        <p:par>
                          <p:cTn id="22" fill="hold">
                            <p:stCondLst>
                              <p:cond delay="2649"/>
                            </p:stCondLst>
                            <p:childTnLst>
                              <p:par>
                                <p:cTn id="23" presetID="22" presetClass="entr" presetSubtype="8"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500"/>
                                        <p:tgtEl>
                                          <p:spTgt spid="15"/>
                                        </p:tgtEl>
                                      </p:cBhvr>
                                    </p:animEffect>
                                  </p:childTnLst>
                                </p:cTn>
                              </p:par>
                            </p:childTnLst>
                          </p:cTn>
                        </p:par>
                        <p:par>
                          <p:cTn id="26" fill="hold">
                            <p:stCondLst>
                              <p:cond delay="3149"/>
                            </p:stCondLst>
                            <p:childTnLst>
                              <p:par>
                                <p:cTn id="27" presetID="22" presetClass="entr" presetSubtype="2"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right)">
                                      <p:cBhvr>
                                        <p:cTn id="29" dur="500"/>
                                        <p:tgtEl>
                                          <p:spTgt spid="11"/>
                                        </p:tgtEl>
                                      </p:cBhvr>
                                    </p:animEffect>
                                  </p:childTnLst>
                                </p:cTn>
                              </p:par>
                            </p:childTnLst>
                          </p:cTn>
                        </p:par>
                        <p:par>
                          <p:cTn id="30" fill="hold">
                            <p:stCondLst>
                              <p:cond delay="3649"/>
                            </p:stCondLst>
                            <p:childTnLst>
                              <p:par>
                                <p:cTn id="31" presetID="22" presetClass="entr" presetSubtype="2" fill="hold" grpId="0" nodeType="after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right)">
                                      <p:cBhvr>
                                        <p:cTn id="33" dur="500"/>
                                        <p:tgtEl>
                                          <p:spTgt spid="13"/>
                                        </p:tgtEl>
                                      </p:cBhvr>
                                    </p:animEffect>
                                  </p:childTnLst>
                                </p:cTn>
                              </p:par>
                            </p:childTnLst>
                          </p:cTn>
                        </p:par>
                        <p:par>
                          <p:cTn id="34" fill="hold">
                            <p:stCondLst>
                              <p:cond delay="4149"/>
                            </p:stCondLst>
                            <p:childTnLst>
                              <p:par>
                                <p:cTn id="35" presetID="16" presetClass="entr" presetSubtype="37" fill="hold" grpId="0" nodeType="after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arn(outVertical)">
                                      <p:cBhvr>
                                        <p:cTn id="3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bldLvl="0" animBg="1"/>
      <p:bldP spid="11" grpId="0" bldLvl="0" animBg="1"/>
      <p:bldP spid="12" grpId="0" bldLvl="0" animBg="1"/>
      <p:bldP spid="13" grpId="0" bldLvl="0" animBg="1"/>
      <p:bldP spid="15" grpId="0" bldLvl="0" animBg="1"/>
      <p:bldP spid="5"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22985" y="4660900"/>
            <a:ext cx="7720965" cy="1703705"/>
          </a:xfrm>
          <a:prstGeom prst="rect">
            <a:avLst/>
          </a:prstGeom>
          <a:solidFill>
            <a:schemeClr val="tx2">
              <a:lumMod val="60000"/>
              <a:lumOff val="40000"/>
              <a:alpha val="24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solidFill>
                <a:schemeClr val="accent1"/>
              </a:solidFill>
            </a:endParaRPr>
          </a:p>
        </p:txBody>
      </p:sp>
      <p:sp>
        <p:nvSpPr>
          <p:cNvPr id="19" name="矩形 18"/>
          <p:cNvSpPr/>
          <p:nvPr/>
        </p:nvSpPr>
        <p:spPr>
          <a:xfrm>
            <a:off x="3144520" y="2456180"/>
            <a:ext cx="7757160" cy="923925"/>
          </a:xfrm>
          <a:prstGeom prst="rect">
            <a:avLst/>
          </a:prstGeom>
          <a:solidFill>
            <a:schemeClr val="tx2">
              <a:lumMod val="60000"/>
              <a:lumOff val="40000"/>
              <a:alpha val="24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solidFill>
                <a:schemeClr val="accent1"/>
              </a:solidFill>
            </a:endParaRPr>
          </a:p>
        </p:txBody>
      </p:sp>
      <p:cxnSp>
        <p:nvCxnSpPr>
          <p:cNvPr id="4" name="直接连接符 3"/>
          <p:cNvCxnSpPr/>
          <p:nvPr/>
        </p:nvCxnSpPr>
        <p:spPr>
          <a:xfrm>
            <a:off x="427422" y="813761"/>
            <a:ext cx="9721436"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7" name="Freeform 5"/>
          <p:cNvSpPr/>
          <p:nvPr/>
        </p:nvSpPr>
        <p:spPr bwMode="auto">
          <a:xfrm rot="1855731">
            <a:off x="10264845" y="606007"/>
            <a:ext cx="460850" cy="41550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5B9BD5"/>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5B9BD5"/>
              </a:solidFill>
              <a:latin typeface="思源黑体 CN Medium" panose="020B0600000000000000" pitchFamily="34" charset="-122"/>
              <a:ea typeface="思源黑体 CN Medium" panose="020B0600000000000000" pitchFamily="34" charset="-122"/>
            </a:endParaRPr>
          </a:p>
        </p:txBody>
      </p:sp>
      <p:sp>
        <p:nvSpPr>
          <p:cNvPr id="8" name="文本占位符 4"/>
          <p:cNvSpPr txBox="1"/>
          <p:nvPr/>
        </p:nvSpPr>
        <p:spPr>
          <a:xfrm>
            <a:off x="385449" y="236467"/>
            <a:ext cx="10515600" cy="58235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zh-CN" altLang="en-US" dirty="0" smtClean="0">
                <a:solidFill>
                  <a:srgbClr val="5B9BD5"/>
                </a:solidFill>
                <a:latin typeface="思源黑体 CN Medium" panose="020B0600000000000000" pitchFamily="34" charset="-122"/>
                <a:ea typeface="思源黑体 CN Medium" panose="020B0600000000000000" pitchFamily="34" charset="-122"/>
              </a:rPr>
              <a:t>整体结构</a:t>
            </a:r>
            <a:endParaRPr lang="en-US" altLang="zh-CN" dirty="0">
              <a:solidFill>
                <a:srgbClr val="5B9BD5"/>
              </a:solidFill>
              <a:latin typeface="思源黑体 CN Medium" panose="020B0600000000000000" pitchFamily="34" charset="-122"/>
              <a:ea typeface="思源黑体 CN Medium" panose="020B0600000000000000" pitchFamily="34" charset="-122"/>
            </a:endParaRPr>
          </a:p>
        </p:txBody>
      </p:sp>
      <p:sp>
        <p:nvSpPr>
          <p:cNvPr id="5" name="矩形 4"/>
          <p:cNvSpPr/>
          <p:nvPr/>
        </p:nvSpPr>
        <p:spPr>
          <a:xfrm>
            <a:off x="3270905" y="2457210"/>
            <a:ext cx="7568597" cy="922020"/>
          </a:xfrm>
          <a:prstGeom prst="rect">
            <a:avLst/>
          </a:prstGeom>
        </p:spPr>
        <p:txBody>
          <a:bodyPr wrap="square">
            <a:spAutoFit/>
          </a:bodyPr>
          <a:lstStyle/>
          <a:p>
            <a:pPr marL="285750" indent="-285750">
              <a:buFont typeface="Wingdings" panose="05000000000000000000" charset="0"/>
              <a:buChar char="Ø"/>
            </a:pPr>
            <a:r>
              <a:rPr lang="zh-CN" altLang="en-US" dirty="0">
                <a:latin typeface="+mn-ea"/>
                <a:cs typeface="+mn-ea"/>
              </a:rPr>
              <a:t>此模块负责管理输入文件以及执行和验证 Design Pattern Smell 要求的格式的验证。此外，它还执行数据清理并为接收有关</a:t>
            </a:r>
            <a:r>
              <a:rPr lang="zh-CN" altLang="en-US" dirty="0" smtClean="0">
                <a:latin typeface="+mn-ea"/>
                <a:cs typeface="+mn-ea"/>
              </a:rPr>
              <a:t>设计模式或代码异味实例</a:t>
            </a:r>
            <a:r>
              <a:rPr lang="zh-CN" altLang="en-US" dirty="0">
                <a:latin typeface="+mn-ea"/>
                <a:cs typeface="+mn-ea"/>
              </a:rPr>
              <a:t>的新信息准备工具。</a:t>
            </a:r>
            <a:endParaRPr lang="zh-CN" altLang="en-US" dirty="0">
              <a:latin typeface="+mn-ea"/>
              <a:cs typeface="+mn-ea"/>
            </a:endParaRPr>
          </a:p>
        </p:txBody>
      </p:sp>
      <p:sp>
        <p:nvSpPr>
          <p:cNvPr id="6" name="矩形 5"/>
          <p:cNvSpPr/>
          <p:nvPr/>
        </p:nvSpPr>
        <p:spPr>
          <a:xfrm flipH="1">
            <a:off x="1022909" y="4660725"/>
            <a:ext cx="7568597" cy="1753235"/>
          </a:xfrm>
          <a:prstGeom prst="rect">
            <a:avLst/>
          </a:prstGeom>
        </p:spPr>
        <p:txBody>
          <a:bodyPr wrap="square">
            <a:spAutoFit/>
          </a:bodyPr>
          <a:lstStyle/>
          <a:p>
            <a:pPr marL="285750" indent="-285750">
              <a:buFont typeface="Wingdings" panose="05000000000000000000" charset="0"/>
              <a:buChar char="Ø"/>
            </a:pPr>
            <a:r>
              <a:rPr lang="zh-CN" altLang="en-US" dirty="0">
                <a:latin typeface="+mn-ea"/>
                <a:cs typeface="+mn-ea"/>
              </a:rPr>
              <a:t>该模块负责解析输入文件中的信息。它可以接收一个或多个包含计算的设计模式实例的 XML 文件。每个实例可以由在这些实例中起特定作用的几个组件组成。在此模块中，这些组件根据其粒度（类，方法或属性）进行分离和分类。解析 CSV 文件，并将该文件每一行中的信息分组为组件类型，并根据用户指定的粒度进行排序。从 XML 文件和 CSV 文件提取的所有信息都保留在内存中，并在其他模块中使用。</a:t>
            </a:r>
            <a:endParaRPr lang="zh-CN" altLang="en-US" dirty="0">
              <a:latin typeface="+mn-ea"/>
              <a:cs typeface="+mn-ea"/>
            </a:endParaRPr>
          </a:p>
        </p:txBody>
      </p:sp>
      <p:sp>
        <p:nvSpPr>
          <p:cNvPr id="9" name="文本框 8"/>
          <p:cNvSpPr txBox="1"/>
          <p:nvPr/>
        </p:nvSpPr>
        <p:spPr>
          <a:xfrm>
            <a:off x="3270905" y="1933990"/>
            <a:ext cx="1970405" cy="521970"/>
          </a:xfrm>
          <a:prstGeom prst="rect">
            <a:avLst/>
          </a:prstGeom>
          <a:noFill/>
          <a:effectLst/>
        </p:spPr>
        <p:txBody>
          <a:bodyPr wrap="none" rtlCol="0">
            <a:spAutoFit/>
          </a:bodyPr>
          <a:lstStyle/>
          <a:p>
            <a:pPr algn="l"/>
            <a:r>
              <a:rPr lang="zh-CN" altLang="en-US" sz="2800" b="1" dirty="0">
                <a:solidFill>
                  <a:srgbClr val="5B9BD5"/>
                </a:solidFill>
                <a:latin typeface="思源黑体 CN Medium" panose="020B0600000000000000" pitchFamily="34" charset="-122"/>
                <a:ea typeface="思源黑体 CN Medium" panose="020B0600000000000000" pitchFamily="34" charset="-122"/>
                <a:cs typeface="+mn-ea"/>
                <a:sym typeface="+mn-lt"/>
              </a:rPr>
              <a:t>输入管理器</a:t>
            </a:r>
            <a:endParaRPr lang="zh-CN" altLang="en-US" sz="2800" b="1" dirty="0">
              <a:solidFill>
                <a:srgbClr val="5B9BD5"/>
              </a:solidFill>
              <a:latin typeface="思源黑体 CN Medium" panose="020B0600000000000000" pitchFamily="34" charset="-122"/>
              <a:ea typeface="思源黑体 CN Medium" panose="020B0600000000000000" pitchFamily="34" charset="-122"/>
              <a:cs typeface="+mn-ea"/>
              <a:sym typeface="+mn-lt"/>
            </a:endParaRPr>
          </a:p>
        </p:txBody>
      </p:sp>
      <p:sp>
        <p:nvSpPr>
          <p:cNvPr id="10" name="文本框 9"/>
          <p:cNvSpPr txBox="1"/>
          <p:nvPr/>
        </p:nvSpPr>
        <p:spPr>
          <a:xfrm>
            <a:off x="6496492" y="4186545"/>
            <a:ext cx="1970405" cy="953135"/>
          </a:xfrm>
          <a:prstGeom prst="rect">
            <a:avLst/>
          </a:prstGeom>
          <a:noFill/>
          <a:effectLst/>
        </p:spPr>
        <p:txBody>
          <a:bodyPr wrap="none" rtlCol="0">
            <a:spAutoFit/>
          </a:bodyPr>
          <a:lstStyle/>
          <a:p>
            <a:pPr algn="l"/>
            <a:r>
              <a:rPr lang="zh-CN" altLang="en-US" sz="2800" b="1" dirty="0">
                <a:solidFill>
                  <a:srgbClr val="5B9BD5"/>
                </a:solidFill>
                <a:latin typeface="思源黑体 CN Medium" panose="020B0600000000000000" pitchFamily="34" charset="-122"/>
                <a:ea typeface="思源黑体 CN Medium" panose="020B0600000000000000" pitchFamily="34" charset="-122"/>
                <a:cs typeface="+mn-ea"/>
                <a:sym typeface="+mn-lt"/>
              </a:rPr>
              <a:t>数据解析器</a:t>
            </a:r>
            <a:endParaRPr lang="zh-CN" altLang="en-US" sz="2800" b="1" dirty="0">
              <a:solidFill>
                <a:srgbClr val="5B9BD5"/>
              </a:solidFill>
              <a:latin typeface="思源黑体 CN Medium" panose="020B0600000000000000" pitchFamily="34" charset="-122"/>
              <a:ea typeface="思源黑体 CN Medium" panose="020B0600000000000000" pitchFamily="34" charset="-122"/>
              <a:cs typeface="+mn-ea"/>
              <a:sym typeface="+mn-lt"/>
            </a:endParaRPr>
          </a:p>
          <a:p>
            <a:endParaRPr lang="en-US" altLang="zh-CN" sz="2800" dirty="0">
              <a:solidFill>
                <a:srgbClr val="5B9BD5"/>
              </a:solidFill>
              <a:latin typeface="思源黑体 CN Medium" panose="020B0600000000000000" pitchFamily="34" charset="-122"/>
              <a:ea typeface="思源黑体 CN Medium" panose="020B0600000000000000" pitchFamily="34" charset="-122"/>
              <a:cs typeface="+mn-ea"/>
              <a:sym typeface="+mn-lt"/>
            </a:endParaRPr>
          </a:p>
        </p:txBody>
      </p:sp>
      <p:pic>
        <p:nvPicPr>
          <p:cNvPr id="11" name="图片 10" descr="图片包含 网, 就坐&#10;&#10;已生成高可信度的说明"/>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48846" y="1281920"/>
            <a:ext cx="2904577" cy="2904577"/>
          </a:xfrm>
          <a:prstGeom prst="rect">
            <a:avLst/>
          </a:prstGeom>
        </p:spPr>
      </p:pic>
      <p:pic>
        <p:nvPicPr>
          <p:cNvPr id="12" name="图片 11" descr="图片包含 网, 就坐&#10;&#10;已生成高可信度的说明"/>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467217" y="3063186"/>
            <a:ext cx="2904577" cy="2904577"/>
          </a:xfrm>
          <a:prstGeom prst="rect">
            <a:avLst/>
          </a:prstGeom>
        </p:spPr>
      </p:pic>
      <p:sp>
        <p:nvSpPr>
          <p:cNvPr id="2" name="矩形 1"/>
          <p:cNvSpPr/>
          <p:nvPr/>
        </p:nvSpPr>
        <p:spPr>
          <a:xfrm>
            <a:off x="0" y="6364605"/>
            <a:ext cx="12192000" cy="539750"/>
          </a:xfrm>
          <a:prstGeom prst="rect">
            <a:avLst/>
          </a:prstGeom>
          <a:solidFill>
            <a:srgbClr val="5B9BD5"/>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par>
                          <p:cTn id="8" fill="hold">
                            <p:stCondLst>
                              <p:cond delay="1000"/>
                            </p:stCondLst>
                            <p:childTnLst>
                              <p:par>
                                <p:cTn id="9" presetID="53" presetClass="entr" presetSubtype="16" fill="hold" grpId="0" nodeType="after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childTnLst>
                          </p:cTn>
                        </p:par>
                        <p:par>
                          <p:cTn id="34" fill="hold">
                            <p:stCondLst>
                              <p:cond delay="500"/>
                            </p:stCondLst>
                            <p:childTnLst>
                              <p:par>
                                <p:cTn id="35" presetID="16" presetClass="entr" presetSubtype="37" fill="hold" grpId="0" nodeType="after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barn(outVertical)">
                                      <p:cBhvr>
                                        <p:cTn id="3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P spid="6" grpId="0"/>
      <p:bldP spid="9" grpId="0" bldLvl="0" animBg="1"/>
      <p:bldP spid="10" grpId="0" bldLvl="0" animBg="1"/>
      <p:bldP spid="2" grpId="0" bldLvl="0" animBg="1"/>
    </p:bldLst>
  </p:timing>
</p:sld>
</file>

<file path=ppt/tags/tag1.xml><?xml version="1.0" encoding="utf-8"?>
<p:tagLst xmlns:p="http://schemas.openxmlformats.org/presentationml/2006/main">
  <p:tag name="MH" val="20160830110146"/>
  <p:tag name="MH_LIBRARY" val="CONTENTS"/>
  <p:tag name="MH_TYPE" val="ENTRY"/>
  <p:tag name="ID" val="553512"/>
  <p:tag name="MH_ORDER" val="1"/>
</p:tagLst>
</file>

<file path=ppt/tags/tag2.xml><?xml version="1.0" encoding="utf-8"?>
<p:tagLst xmlns:p="http://schemas.openxmlformats.org/presentationml/2006/main">
  <p:tag name="REFSHAPE" val="568024724"/>
  <p:tag name="KSO_WM_UNIT_PLACING_PICTURE_USER_VIEWPORT" val="{&quot;height&quot;:4574.1370078740156,&quot;width&quot;:4574.1370078740156}"/>
</p:tagLst>
</file>

<file path=ppt/tags/tag3.xml><?xml version="1.0" encoding="utf-8"?>
<p:tagLst xmlns:p="http://schemas.openxmlformats.org/presentationml/2006/main">
  <p:tag name="REFSHAPE" val="568024724"/>
  <p:tag name="KSO_WM_UNIT_PLACING_PICTURE_USER_VIEWPORT" val="{&quot;height&quot;:4574.1370078740156,&quot;width&quot;:4574.1370078740156}"/>
</p:tagLst>
</file>

<file path=ppt/tags/tag4.xml><?xml version="1.0" encoding="utf-8"?>
<p:tagLst xmlns:p="http://schemas.openxmlformats.org/presentationml/2006/main">
  <p:tag name="MH" val="20160830110146"/>
  <p:tag name="MH_LIBRARY" val="CONTENTS"/>
  <p:tag name="MH_TYPE" val="ENTRY"/>
  <p:tag name="ID" val="553512"/>
  <p:tag name="MH_ORDER" val="1"/>
</p:tagLst>
</file>

<file path=ppt/tags/tag5.xml><?xml version="1.0" encoding="utf-8"?>
<p:tagLst xmlns:p="http://schemas.openxmlformats.org/presentationml/2006/main">
  <p:tag name="REFSHAPE" val="568024724"/>
  <p:tag name="KSO_WM_UNIT_PLACING_PICTURE_USER_VIEWPORT" val="{&quot;height&quot;:4574.1370078740156,&quot;width&quot;:4574.1370078740156}"/>
</p:tagLst>
</file>

<file path=ppt/tags/tag6.xml><?xml version="1.0" encoding="utf-8"?>
<p:tagLst xmlns:p="http://schemas.openxmlformats.org/presentationml/2006/main">
  <p:tag name="MH" val="20160830110146"/>
  <p:tag name="MH_LIBRARY" val="CONTENTS"/>
  <p:tag name="MH_TYPE" val="ENTRY"/>
  <p:tag name="ID" val="553512"/>
  <p:tag name="MH_ORDER" val="1"/>
</p:tagLst>
</file>

<file path=ppt/tags/tag7.xml><?xml version="1.0" encoding="utf-8"?>
<p:tagLst xmlns:p="http://schemas.openxmlformats.org/presentationml/2006/main">
  <p:tag name="MH" val="20160830110146"/>
  <p:tag name="MH_LIBRARY" val="CONTENTS"/>
  <p:tag name="MH_TYPE" val="ENTRY"/>
  <p:tag name="ID" val="553512"/>
  <p:tag name="MH_ORDER" val="1"/>
</p:tagLst>
</file>

<file path=ppt/tags/tag8.xml><?xml version="1.0" encoding="utf-8"?>
<p:tagLst xmlns:p="http://schemas.openxmlformats.org/presentationml/2006/main">
  <p:tag name="REFSHAPE" val="568024724"/>
  <p:tag name="KSO_WM_UNIT_PLACING_PICTURE_USER_VIEWPORT" val="{&quot;height&quot;:4574.1370078740156,&quot;width&quot;:4574.1370078740156}"/>
</p:tagLst>
</file>

<file path=ppt/tags/tag9.xml><?xml version="1.0" encoding="utf-8"?>
<p:tagLst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2711</Words>
  <Application>WPS 演示</Application>
  <PresentationFormat>自定义</PresentationFormat>
  <Paragraphs>151</Paragraphs>
  <Slides>18</Slides>
  <Notes>18</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18</vt:i4>
      </vt:variant>
    </vt:vector>
  </HeadingPairs>
  <TitlesOfParts>
    <vt:vector size="36" baseType="lpstr">
      <vt:lpstr>Arial</vt:lpstr>
      <vt:lpstr>宋体</vt:lpstr>
      <vt:lpstr>Wingdings</vt:lpstr>
      <vt:lpstr>思源黑体 CN Medium</vt:lpstr>
      <vt:lpstr>黑体</vt:lpstr>
      <vt:lpstr>Cambria</vt:lpstr>
      <vt:lpstr>Calibri</vt:lpstr>
      <vt:lpstr>思源黑体 CN Heavy</vt:lpstr>
      <vt:lpstr>微软雅黑</vt:lpstr>
      <vt:lpstr>IrisUPC</vt:lpstr>
      <vt:lpstr>Open Sans</vt:lpstr>
      <vt:lpstr>Open Sans Light</vt:lpstr>
      <vt:lpstr>方正姚体</vt:lpstr>
      <vt:lpstr>Wingdings</vt:lpstr>
      <vt:lpstr>Arial Unicode MS</vt:lpstr>
      <vt:lpstr>Calibri Light</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Inorin</cp:lastModifiedBy>
  <cp:revision>56</cp:revision>
  <dcterms:created xsi:type="dcterms:W3CDTF">2019-03-28T12:11:00Z</dcterms:created>
  <dcterms:modified xsi:type="dcterms:W3CDTF">2019-12-16T07:28:05Z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2052-11.1.0.9208</vt:lpwstr>
  </property>
</Properties>
</file>