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tags/tag2.xml" ContentType="application/vnd.openxmlformats-officedocument.presentationml.tags+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removePersonalInfoOnSave="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y="5039995" cx="8959850"/>
  <p:notesSz cx="6858000" cy="9144000"/>
  <p:defaultTextStyle>
    <a:defPPr>
      <a:defRPr lang="zh-CN"/>
    </a:defPPr>
    <a:lvl1pPr algn="l" eaLnBrk="0" fontAlgn="base" hangingPunct="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algn="l" eaLnBrk="0" fontAlgn="base" hangingPunct="0" indent="-127635" marL="44704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algn="l" eaLnBrk="0" fontAlgn="base" hangingPunct="0" indent="-257175" marL="896620"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algn="l" eaLnBrk="0" fontAlgn="base" hangingPunct="0" indent="-387350" marL="1345565"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algn="l" eaLnBrk="0" fontAlgn="base" hangingPunct="0" indent="-516890" marL="1795145" rtl="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algn="l" defTabSz="638810" eaLnBrk="1" hangingPunct="1" latinLnBrk="0" marL="1597660" rtl="0">
      <a:defRPr kern="1200">
        <a:solidFill>
          <a:schemeClr val="tx1"/>
        </a:solidFill>
        <a:latin typeface="Calibri" panose="020F0502020204030204" pitchFamily="34" charset="0"/>
        <a:ea typeface="宋体" panose="02010600030101010101" pitchFamily="2" charset="-122"/>
        <a:cs typeface="+mn-cs"/>
      </a:defRPr>
    </a:lvl6pPr>
    <a:lvl7pPr algn="l" defTabSz="638810" eaLnBrk="1" hangingPunct="1" latinLnBrk="0" marL="1917065" rtl="0">
      <a:defRPr kern="1200">
        <a:solidFill>
          <a:schemeClr val="tx1"/>
        </a:solidFill>
        <a:latin typeface="Calibri" panose="020F0502020204030204" pitchFamily="34" charset="0"/>
        <a:ea typeface="宋体" panose="02010600030101010101" pitchFamily="2" charset="-122"/>
        <a:cs typeface="+mn-cs"/>
      </a:defRPr>
    </a:lvl7pPr>
    <a:lvl8pPr algn="l" defTabSz="638810" eaLnBrk="1" hangingPunct="1" latinLnBrk="0" marL="2236470" rtl="0">
      <a:defRPr kern="1200">
        <a:solidFill>
          <a:schemeClr val="tx1"/>
        </a:solidFill>
        <a:latin typeface="Calibri" panose="020F0502020204030204" pitchFamily="34" charset="0"/>
        <a:ea typeface="宋体" panose="02010600030101010101" pitchFamily="2" charset="-122"/>
        <a:cs typeface="+mn-cs"/>
      </a:defRPr>
    </a:lvl8pPr>
    <a:lvl9pPr algn="l" defTabSz="638810" eaLnBrk="1" hangingPunct="1" latinLnBrk="0" marL="2555875" rtl="0">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clrMru>
    <a:srgbClr val="17B59E"/>
    <a:srgbClr val="595959"/>
    <a:srgbClr val="D0E66C"/>
    <a:srgbClr val="5D7D41"/>
    <a:srgbClr val="B3D787"/>
    <a:srgbClr val="DC5F54"/>
    <a:srgbClr val="EBB867"/>
    <a:srgbClr val="E4B842"/>
    <a:srgbClr val="D24977"/>
    <a:srgbClr val="34833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0583" autoAdjust="0"/>
    <p:restoredTop sz="95317" autoAdjust="0"/>
  </p:normalViewPr>
  <p:slideViewPr>
    <p:cSldViewPr>
      <p:cViewPr varScale="1">
        <p:scale>
          <a:sx n="84" d="100"/>
          <a:sy n="84" d="100"/>
        </p:scale>
        <p:origin x="-84" y="-1500"/>
      </p:cViewPr>
      <p:guideLst>
        <p:guide orient="horz" pos="226"/>
        <p:guide orient="horz" pos="2978"/>
        <p:guide pos="2889"/>
        <p:guide pos="429"/>
        <p:guide pos="5097"/>
        <p:guide pos="4809"/>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139" d="100"/>
        <a:sy n="139" d="100"/>
      </p:scale>
      <p:origin x="0" y="0"/>
    </p:cViewPr>
  </p:sorterViewPr>
  <p:gridSpacing cx="72006" cy="72006"/>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tableStyles" Target="tableStyles.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167" name=""/>
        <p:cNvGrpSpPr/>
        <p:nvPr/>
      </p:nvGrpSpPr>
      <p:grpSpPr>
        <a:xfrm>
          <a:off x="0" y="0"/>
          <a:ext cx="0" cy="0"/>
          <a:chOff x="0" y="0"/>
          <a:chExt cx="0" cy="0"/>
        </a:xfrm>
      </p:grpSpPr>
      <p:sp>
        <p:nvSpPr>
          <p:cNvPr id="1049088" name="页眉占位符 1"/>
          <p:cNvSpPr>
            <a:spLocks noGrp="1"/>
          </p:cNvSpPr>
          <p:nvPr>
            <p:ph type="hdr" sz="quarter"/>
          </p:nvPr>
        </p:nvSpPr>
        <p:spPr>
          <a:xfrm>
            <a:off x="0" y="0"/>
            <a:ext cx="2971800" cy="458788"/>
          </a:xfrm>
          <a:prstGeom prst="rect"/>
        </p:spPr>
        <p:txBody>
          <a:bodyPr bIns="45720" lIns="91440" rIns="91440" rtlCol="0" tIns="45720" vert="horz"/>
          <a:lstStyle>
            <a:lvl1pPr algn="l" eaLnBrk="1" hangingPunct="1">
              <a:defRPr sz="1200" noProof="1"/>
            </a:lvl1pPr>
          </a:lstStyle>
          <a:p>
            <a:endParaRPr altLang="en-US" lang="zh-CN"/>
          </a:p>
        </p:txBody>
      </p:sp>
      <p:sp>
        <p:nvSpPr>
          <p:cNvPr id="1049089"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eaLnBrk="1" hangingPunct="1">
              <a:defRPr sz="1200" noProof="1" smtClean="0"/>
            </a:lvl1pPr>
          </a:lstStyle>
          <a:p>
            <a:fld id="{843730D4-DAA0-4961-8D66-8018B71D47DD}" type="datetimeFigureOut">
              <a:rPr altLang="en-US" lang="zh-CN"/>
            </a:fld>
            <a:endParaRPr altLang="en-US" lang="zh-CN"/>
          </a:p>
        </p:txBody>
      </p:sp>
      <p:sp>
        <p:nvSpPr>
          <p:cNvPr id="1049090"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eaLnBrk="1" hangingPunct="1">
              <a:defRPr sz="1200" noProof="1"/>
            </a:lvl1pPr>
          </a:lstStyle>
          <a:p>
            <a:endParaRPr altLang="en-US" lang="zh-CN"/>
          </a:p>
        </p:txBody>
      </p:sp>
      <p:sp>
        <p:nvSpPr>
          <p:cNvPr id="1049091" name="灯片编号占位符 4"/>
          <p:cNvSpPr>
            <a:spLocks noGrp="1"/>
          </p:cNvSpPr>
          <p:nvPr>
            <p:ph type="sldNum" sz="quarter" idx="3"/>
          </p:nvPr>
        </p:nvSpPr>
        <p:spPr>
          <a:xfrm>
            <a:off x="3884613" y="8685213"/>
            <a:ext cx="2971800" cy="458787"/>
          </a:xfrm>
          <a:prstGeom prst="rect"/>
        </p:spPr>
        <p:txBody>
          <a:bodyPr anchor="b" anchorCtr="0" bIns="45720" compatLnSpc="1" lIns="91440" numCol="1" rIns="91440" tIns="45720" vert="horz" wrap="square"/>
          <a:lstStyle>
            <a:lvl1pPr algn="r" eaLnBrk="1" hangingPunct="1">
              <a:defRPr sz="1200" noProof="1"/>
            </a:lvl1pPr>
          </a:lstStyle>
          <a:p>
            <a:fld id="{53CB15B2-6539-414E-885F-134AB7BAEF7A}" type="slidenum">
              <a:rPr altLang="en-US"/>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p:bgPr>
    </p:bg>
    <p:spTree>
      <p:nvGrpSpPr>
        <p:cNvPr id="166" name=""/>
        <p:cNvGrpSpPr/>
        <p:nvPr/>
      </p:nvGrpSpPr>
      <p:grpSpPr>
        <a:xfrm>
          <a:off x="0" y="0"/>
          <a:ext cx="0" cy="0"/>
          <a:chOff x="0" y="0"/>
          <a:chExt cx="0" cy="0"/>
        </a:xfrm>
      </p:grpSpPr>
      <p:sp>
        <p:nvSpPr>
          <p:cNvPr id="1049082" name="页眉占位符 1"/>
          <p:cNvSpPr>
            <a:spLocks noGrp="1"/>
          </p:cNvSpPr>
          <p:nvPr>
            <p:ph type="hdr" sz="quarter"/>
          </p:nvPr>
        </p:nvSpPr>
        <p:spPr>
          <a:xfrm>
            <a:off x="0" y="0"/>
            <a:ext cx="2971800" cy="457200"/>
          </a:xfrm>
          <a:prstGeom prst="rect"/>
        </p:spPr>
        <p:txBody>
          <a:bodyPr bIns="45720" lIns="91440" rIns="91440" rtlCol="0" tIns="45720" vert="horz"/>
          <a:lstStyle>
            <a:lvl1pPr algn="l" eaLnBrk="1" hangingPunct="1">
              <a:defRPr sz="1200" noProof="1"/>
            </a:lvl1pPr>
          </a:lstStyle>
          <a:p>
            <a:endParaRPr altLang="en-US" lang="zh-CN"/>
          </a:p>
        </p:txBody>
      </p:sp>
      <p:sp>
        <p:nvSpPr>
          <p:cNvPr id="1049083" name="日期占位符 2"/>
          <p:cNvSpPr>
            <a:spLocks noGrp="1"/>
          </p:cNvSpPr>
          <p:nvPr>
            <p:ph type="dt" idx="1"/>
          </p:nvPr>
        </p:nvSpPr>
        <p:spPr>
          <a:xfrm>
            <a:off x="3884613" y="0"/>
            <a:ext cx="2971800" cy="457200"/>
          </a:xfrm>
          <a:prstGeom prst="rect"/>
        </p:spPr>
        <p:txBody>
          <a:bodyPr bIns="45720" lIns="91440" rIns="91440" rtlCol="0" tIns="45720" vert="horz"/>
          <a:lstStyle>
            <a:lvl1pPr algn="r" eaLnBrk="1" hangingPunct="1">
              <a:defRPr sz="1200" noProof="1"/>
            </a:lvl1pPr>
          </a:lstStyle>
          <a:p>
            <a:fld id="{F20F0E08-FCD4-40FB-9946-C51233C97953}" type="datetimeFigureOut">
              <a:rPr altLang="en-US" lang="zh-CN"/>
            </a:fld>
            <a:endParaRPr altLang="en-US" lang="zh-CN"/>
          </a:p>
        </p:txBody>
      </p:sp>
      <p:sp>
        <p:nvSpPr>
          <p:cNvPr id="1049084" name="幻灯片图像占位符 3"/>
          <p:cNvSpPr>
            <a:spLocks noChangeAspect="1" noRot="1" noGrp="1" noChangeArrowheads="1"/>
          </p:cNvSpPr>
          <p:nvPr>
            <p:ph type="sldImg" idx="4294967295"/>
          </p:nvPr>
        </p:nvSpPr>
        <p:spPr bwMode="auto">
          <a:xfrm>
            <a:off x="381000" y="685800"/>
            <a:ext cx="6096000" cy="3429000"/>
          </a:xfrm>
          <a:prstGeom prst="rect"/>
          <a:noFill/>
          <a:ln w="12700">
            <a:solidFill>
              <a:srgbClr val="000000"/>
            </a:solidFill>
            <a:round/>
          </a:ln>
        </p:spPr>
      </p:sp>
      <p:sp>
        <p:nvSpPr>
          <p:cNvPr id="1049085" name="备注占位符 4"/>
          <p:cNvSpPr>
            <a:spLocks noGrp="1" noChangeArrowheads="1"/>
          </p:cNvSpPr>
          <p:nvPr>
            <p:ph type="body" sz="quarter" idx="9"/>
          </p:nvPr>
        </p:nvSpPr>
        <p:spPr bwMode="auto">
          <a:xfrm>
            <a:off x="685800" y="4343400"/>
            <a:ext cx="5486400" cy="4114800"/>
          </a:xfrm>
          <a:prstGeom prst="rect"/>
          <a:noFill/>
          <a:ln>
            <a:noFill/>
          </a:ln>
        </p:spPr>
        <p:txBody>
          <a:bodyPr anchor="t" anchorCtr="0" bIns="45720" compatLnSpc="1" lIns="91440" numCol="1" rIns="91440" tIns="45720" vert="horz" wrap="square"/>
          <a:p>
            <a:pPr lvl="0"/>
            <a:r>
              <a:rPr altLang="en-US" lang="zh-CN" noProof="0"/>
              <a:t>单击此处编辑母版文本样式</a:t>
            </a:r>
            <a:endParaRPr altLang="en-US" lang="zh-CN" noProof="0"/>
          </a:p>
          <a:p>
            <a:pPr lvl="1"/>
            <a:r>
              <a:rPr altLang="en-US" lang="zh-CN" noProof="0"/>
              <a:t>第二级</a:t>
            </a:r>
            <a:endParaRPr altLang="en-US" lang="zh-CN" noProof="0"/>
          </a:p>
          <a:p>
            <a:pPr lvl="2"/>
            <a:r>
              <a:rPr altLang="en-US" lang="zh-CN" noProof="0"/>
              <a:t>第三级</a:t>
            </a:r>
            <a:endParaRPr altLang="en-US" lang="zh-CN" noProof="0"/>
          </a:p>
          <a:p>
            <a:pPr lvl="3"/>
            <a:r>
              <a:rPr altLang="en-US" lang="zh-CN" noProof="0"/>
              <a:t>第四级</a:t>
            </a:r>
            <a:endParaRPr altLang="en-US" lang="zh-CN" noProof="0"/>
          </a:p>
          <a:p>
            <a:pPr lvl="4"/>
            <a:r>
              <a:rPr altLang="en-US" lang="zh-CN" noProof="0"/>
              <a:t>第五级</a:t>
            </a:r>
            <a:endParaRPr altLang="en-US" lang="zh-CN" noProof="0"/>
          </a:p>
        </p:txBody>
      </p:sp>
      <p:sp>
        <p:nvSpPr>
          <p:cNvPr id="1049086" name="页脚占位符 5"/>
          <p:cNvSpPr>
            <a:spLocks noGrp="1"/>
          </p:cNvSpPr>
          <p:nvPr>
            <p:ph type="ftr" sz="quarter" idx="4"/>
          </p:nvPr>
        </p:nvSpPr>
        <p:spPr>
          <a:xfrm>
            <a:off x="0" y="8685213"/>
            <a:ext cx="2971800" cy="457200"/>
          </a:xfrm>
          <a:prstGeom prst="rect"/>
        </p:spPr>
        <p:txBody>
          <a:bodyPr anchor="b" bIns="45720" lIns="91440" rIns="91440" rtlCol="0" tIns="45720" vert="horz"/>
          <a:lstStyle>
            <a:lvl1pPr algn="l" eaLnBrk="1" hangingPunct="1">
              <a:defRPr sz="1200" noProof="1"/>
            </a:lvl1pPr>
          </a:lstStyle>
          <a:p>
            <a:endParaRPr altLang="en-US" lang="zh-CN"/>
          </a:p>
        </p:txBody>
      </p:sp>
      <p:sp>
        <p:nvSpPr>
          <p:cNvPr id="1049087" name="灯片编号占位符 6"/>
          <p:cNvSpPr>
            <a:spLocks noGrp="1"/>
          </p:cNvSpPr>
          <p:nvPr>
            <p:ph type="sldNum" sz="quarter" idx="5"/>
          </p:nvPr>
        </p:nvSpPr>
        <p:spPr>
          <a:xfrm>
            <a:off x="3884613" y="8685213"/>
            <a:ext cx="2971800" cy="457200"/>
          </a:xfrm>
          <a:prstGeom prst="rect"/>
        </p:spPr>
        <p:txBody>
          <a:bodyPr anchor="b" anchorCtr="0" bIns="45720" compatLnSpc="1" lIns="91440" numCol="1" rIns="91440" tIns="45720" vert="horz" wrap="square"/>
          <a:lstStyle>
            <a:lvl1pPr algn="r" eaLnBrk="1" hangingPunct="1">
              <a:defRPr sz="1200" noProof="1"/>
            </a:lvl1pPr>
          </a:lstStyle>
          <a:p>
            <a:fld id="{70CA4341-F6FF-475E-A543-0194832CB00B}" type="slidenum">
              <a:rPr altLang="en-US"/>
            </a:fld>
            <a:endParaRPr altLang="en-US" lang="zh-CN"/>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900" kern="1200">
        <a:solidFill>
          <a:schemeClr val="tx1"/>
        </a:solidFill>
        <a:latin typeface="+mn-lt"/>
        <a:ea typeface="+mn-ea"/>
        <a:cs typeface="+mn-cs"/>
      </a:defRPr>
    </a:lvl1pPr>
    <a:lvl2pPr algn="l" eaLnBrk="0" fontAlgn="base" hangingPunct="0" marL="318135" rtl="0">
      <a:spcBef>
        <a:spcPct val="30000"/>
      </a:spcBef>
      <a:spcAft>
        <a:spcPct val="0"/>
      </a:spcAft>
      <a:defRPr sz="900" kern="1200">
        <a:solidFill>
          <a:schemeClr val="tx1"/>
        </a:solidFill>
        <a:latin typeface="+mn-lt"/>
        <a:ea typeface="+mn-ea"/>
        <a:cs typeface="+mn-cs"/>
      </a:defRPr>
    </a:lvl2pPr>
    <a:lvl3pPr algn="l" eaLnBrk="0" fontAlgn="base" hangingPunct="0" marL="638175" rtl="0">
      <a:spcBef>
        <a:spcPct val="30000"/>
      </a:spcBef>
      <a:spcAft>
        <a:spcPct val="0"/>
      </a:spcAft>
      <a:defRPr sz="900" kern="1200">
        <a:solidFill>
          <a:schemeClr val="tx1"/>
        </a:solidFill>
        <a:latin typeface="+mn-lt"/>
        <a:ea typeface="+mn-ea"/>
        <a:cs typeface="+mn-cs"/>
      </a:defRPr>
    </a:lvl3pPr>
    <a:lvl4pPr algn="l" eaLnBrk="0" fontAlgn="base" hangingPunct="0" marL="957580" rtl="0">
      <a:spcBef>
        <a:spcPct val="30000"/>
      </a:spcBef>
      <a:spcAft>
        <a:spcPct val="0"/>
      </a:spcAft>
      <a:defRPr sz="900" kern="1200">
        <a:solidFill>
          <a:schemeClr val="tx1"/>
        </a:solidFill>
        <a:latin typeface="+mn-lt"/>
        <a:ea typeface="+mn-ea"/>
        <a:cs typeface="+mn-cs"/>
      </a:defRPr>
    </a:lvl4pPr>
    <a:lvl5pPr algn="l" eaLnBrk="0" fontAlgn="base" hangingPunct="0" marL="1276985" rtl="0">
      <a:spcBef>
        <a:spcPct val="30000"/>
      </a:spcBef>
      <a:spcAft>
        <a:spcPct val="0"/>
      </a:spcAft>
      <a:defRPr sz="900" kern="1200">
        <a:solidFill>
          <a:schemeClr val="tx1"/>
        </a:solidFill>
        <a:latin typeface="+mn-lt"/>
        <a:ea typeface="+mn-ea"/>
        <a:cs typeface="+mn-cs"/>
      </a:defRPr>
    </a:lvl5pPr>
    <a:lvl6pPr algn="l" defTabSz="638175" eaLnBrk="1" hangingPunct="1" latinLnBrk="0" marL="1597025" rtl="0">
      <a:defRPr sz="900" kern="1200">
        <a:solidFill>
          <a:schemeClr val="tx1"/>
        </a:solidFill>
        <a:latin typeface="+mn-lt"/>
        <a:ea typeface="+mn-ea"/>
        <a:cs typeface="+mn-cs"/>
      </a:defRPr>
    </a:lvl6pPr>
    <a:lvl7pPr algn="l" defTabSz="638175" eaLnBrk="1" hangingPunct="1" latinLnBrk="0" marL="1916430" rtl="0">
      <a:defRPr sz="900" kern="1200">
        <a:solidFill>
          <a:schemeClr val="tx1"/>
        </a:solidFill>
        <a:latin typeface="+mn-lt"/>
        <a:ea typeface="+mn-ea"/>
        <a:cs typeface="+mn-cs"/>
      </a:defRPr>
    </a:lvl7pPr>
    <a:lvl8pPr algn="l" defTabSz="638175" eaLnBrk="1" hangingPunct="1" latinLnBrk="0" marL="2235835" rtl="0">
      <a:defRPr sz="900" kern="1200">
        <a:solidFill>
          <a:schemeClr val="tx1"/>
        </a:solidFill>
        <a:latin typeface="+mn-lt"/>
        <a:ea typeface="+mn-ea"/>
        <a:cs typeface="+mn-cs"/>
      </a:defRPr>
    </a:lvl8pPr>
    <a:lvl9pPr algn="l" defTabSz="638175" eaLnBrk="1" hangingPunct="1" latinLnBrk="0" marL="2555240" rtl="0">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588" name="备注占位符 2"/>
          <p:cNvSpPr>
            <a:spLocks noGrp="1" noChangeArrowheads="1"/>
          </p:cNvSpPr>
          <p:nvPr>
            <p:ph type="body" idx="4294967295"/>
          </p:nvPr>
        </p:nvSpPr>
        <p:spPr/>
        <p:txBody>
          <a:bodyPr/>
          <a:p>
            <a:endParaRPr altLang="en-US" lang="zh-CN"/>
          </a:p>
        </p:txBody>
      </p:sp>
      <p:sp>
        <p:nvSpPr>
          <p:cNvPr id="1048589" name="灯片编号占位符 3"/>
          <p:cNvSpPr>
            <a:spLocks noGrp="1" noChangeArrowheads="1"/>
          </p:cNvSpPr>
          <p:nvPr>
            <p:ph type="sldNum" sz="quarter" idx="5"/>
          </p:nvPr>
        </p:nvSpPr>
        <p:spPr bwMode="auto">
          <a:noFill/>
        </p:spPr>
        <p:txBody>
          <a:bodyPr/>
          <a:p>
            <a:fld id="{5A10EB9B-026B-4DBF-B0DF-F17B4B439C9D}" type="slidenum">
              <a:rPr altLang="en-US"/>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741"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742" name="备注占位符 2"/>
          <p:cNvSpPr>
            <a:spLocks noGrp="1" noChangeArrowheads="1"/>
          </p:cNvSpPr>
          <p:nvPr>
            <p:ph type="body" idx="4294967295"/>
          </p:nvPr>
        </p:nvSpPr>
        <p:spPr/>
        <p:txBody>
          <a:bodyPr/>
          <a:p>
            <a:endParaRPr altLang="en-US" lang="zh-CN"/>
          </a:p>
        </p:txBody>
      </p:sp>
      <p:sp>
        <p:nvSpPr>
          <p:cNvPr id="1048743" name="灯片编号占位符 3"/>
          <p:cNvSpPr>
            <a:spLocks noGrp="1" noChangeArrowheads="1"/>
          </p:cNvSpPr>
          <p:nvPr>
            <p:ph type="sldNum" sz="quarter" idx="5"/>
          </p:nvPr>
        </p:nvSpPr>
        <p:spPr bwMode="auto">
          <a:noFill/>
        </p:spPr>
        <p:txBody>
          <a:bodyPr/>
          <a:p>
            <a:fld id="{DA47F58C-7459-4DEE-840F-2EBC2D08B0DD}" type="slidenum">
              <a:rPr altLang="en-US"/>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62"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763" name="备注占位符 2"/>
          <p:cNvSpPr>
            <a:spLocks noGrp="1" noChangeArrowheads="1"/>
          </p:cNvSpPr>
          <p:nvPr>
            <p:ph type="body" idx="4294967295"/>
          </p:nvPr>
        </p:nvSpPr>
        <p:spPr/>
        <p:txBody>
          <a:bodyPr/>
          <a:p>
            <a:endParaRPr altLang="en-US" lang="zh-CN"/>
          </a:p>
        </p:txBody>
      </p:sp>
      <p:sp>
        <p:nvSpPr>
          <p:cNvPr id="1048764" name="灯片编号占位符 3"/>
          <p:cNvSpPr>
            <a:spLocks noGrp="1" noChangeArrowheads="1"/>
          </p:cNvSpPr>
          <p:nvPr>
            <p:ph type="sldNum" sz="quarter" idx="5"/>
          </p:nvPr>
        </p:nvSpPr>
        <p:spPr bwMode="auto">
          <a:noFill/>
        </p:spPr>
        <p:txBody>
          <a:bodyPr/>
          <a:p>
            <a:fld id="{E4682E7B-842F-4305-9FA6-D4A70FEFB1CB}" type="slidenum">
              <a:rPr altLang="en-US"/>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801"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802" name="备注占位符 2"/>
          <p:cNvSpPr>
            <a:spLocks noGrp="1" noChangeArrowheads="1"/>
          </p:cNvSpPr>
          <p:nvPr>
            <p:ph type="body" idx="4294967295"/>
          </p:nvPr>
        </p:nvSpPr>
        <p:spPr/>
        <p:txBody>
          <a:bodyPr/>
          <a:p>
            <a:endParaRPr altLang="en-US" lang="zh-CN"/>
          </a:p>
        </p:txBody>
      </p:sp>
      <p:sp>
        <p:nvSpPr>
          <p:cNvPr id="1048803" name="灯片编号占位符 3"/>
          <p:cNvSpPr>
            <a:spLocks noGrp="1" noChangeArrowheads="1"/>
          </p:cNvSpPr>
          <p:nvPr>
            <p:ph type="sldNum" sz="quarter" idx="5"/>
          </p:nvPr>
        </p:nvSpPr>
        <p:spPr bwMode="auto">
          <a:noFill/>
        </p:spPr>
        <p:txBody>
          <a:bodyPr/>
          <a:p>
            <a:fld id="{E27829C7-A71E-4408-BC14-D8CAF07AD45B}" type="slidenum">
              <a:rPr altLang="en-US"/>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842"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843" name="备注占位符 2"/>
          <p:cNvSpPr>
            <a:spLocks noGrp="1" noChangeArrowheads="1"/>
          </p:cNvSpPr>
          <p:nvPr>
            <p:ph type="body" idx="4294967295"/>
          </p:nvPr>
        </p:nvSpPr>
        <p:spPr/>
        <p:txBody>
          <a:bodyPr/>
          <a:p>
            <a:endParaRPr altLang="en-US" lang="zh-CN"/>
          </a:p>
        </p:txBody>
      </p:sp>
      <p:sp>
        <p:nvSpPr>
          <p:cNvPr id="1048844" name="灯片编号占位符 3"/>
          <p:cNvSpPr>
            <a:spLocks noGrp="1" noChangeArrowheads="1"/>
          </p:cNvSpPr>
          <p:nvPr>
            <p:ph type="sldNum" sz="quarter" idx="5"/>
          </p:nvPr>
        </p:nvSpPr>
        <p:spPr bwMode="auto">
          <a:noFill/>
        </p:spPr>
        <p:txBody>
          <a:bodyPr/>
          <a:p>
            <a:fld id="{E27829C7-A71E-4408-BC14-D8CAF07AD45B}" type="slidenum">
              <a:rPr altLang="en-US"/>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870"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871" name="备注占位符 2"/>
          <p:cNvSpPr>
            <a:spLocks noGrp="1" noChangeArrowheads="1"/>
          </p:cNvSpPr>
          <p:nvPr>
            <p:ph type="body" idx="4294967295"/>
          </p:nvPr>
        </p:nvSpPr>
        <p:spPr/>
        <p:txBody>
          <a:bodyPr/>
          <a:p>
            <a:endParaRPr altLang="en-US" lang="zh-CN"/>
          </a:p>
        </p:txBody>
      </p:sp>
      <p:sp>
        <p:nvSpPr>
          <p:cNvPr id="1048872" name="灯片编号占位符 3"/>
          <p:cNvSpPr>
            <a:spLocks noGrp="1" noChangeArrowheads="1"/>
          </p:cNvSpPr>
          <p:nvPr>
            <p:ph type="sldNum" sz="quarter" idx="5"/>
          </p:nvPr>
        </p:nvSpPr>
        <p:spPr bwMode="auto">
          <a:noFill/>
        </p:spPr>
        <p:txBody>
          <a:bodyPr/>
          <a:p>
            <a:fld id="{5B3601C1-F537-43E9-A2B0-06B5AF4C4BE0}" type="slidenum">
              <a:rPr altLang="en-US"/>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898"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899" name="备注占位符 2"/>
          <p:cNvSpPr>
            <a:spLocks noGrp="1" noChangeArrowheads="1"/>
          </p:cNvSpPr>
          <p:nvPr>
            <p:ph type="body" idx="4294967295"/>
          </p:nvPr>
        </p:nvSpPr>
        <p:spPr/>
        <p:txBody>
          <a:bodyPr/>
          <a:p>
            <a:endParaRPr altLang="en-US" lang="zh-CN"/>
          </a:p>
        </p:txBody>
      </p:sp>
      <p:sp>
        <p:nvSpPr>
          <p:cNvPr id="1048900" name="灯片编号占位符 3"/>
          <p:cNvSpPr>
            <a:spLocks noGrp="1" noChangeArrowheads="1"/>
          </p:cNvSpPr>
          <p:nvPr>
            <p:ph type="sldNum" sz="quarter" idx="5"/>
          </p:nvPr>
        </p:nvSpPr>
        <p:spPr bwMode="auto">
          <a:noFill/>
        </p:spPr>
        <p:txBody>
          <a:bodyPr/>
          <a:p>
            <a:fld id="{8912F663-DB0F-4E3C-9FC8-1AC94C39FE5A}" type="slidenum">
              <a:rPr altLang="en-US"/>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903"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04" name="备注占位符 2"/>
          <p:cNvSpPr>
            <a:spLocks noGrp="1" noChangeArrowheads="1"/>
          </p:cNvSpPr>
          <p:nvPr>
            <p:ph type="body" idx="4294967295"/>
          </p:nvPr>
        </p:nvSpPr>
        <p:spPr/>
        <p:txBody>
          <a:bodyPr/>
          <a:p>
            <a:endParaRPr altLang="en-US" lang="zh-CN"/>
          </a:p>
        </p:txBody>
      </p:sp>
      <p:sp>
        <p:nvSpPr>
          <p:cNvPr id="1048905" name="灯片编号占位符 3"/>
          <p:cNvSpPr>
            <a:spLocks noGrp="1" noChangeArrowheads="1"/>
          </p:cNvSpPr>
          <p:nvPr>
            <p:ph type="sldNum" sz="quarter" idx="5"/>
          </p:nvPr>
        </p:nvSpPr>
        <p:spPr bwMode="auto">
          <a:noFill/>
        </p:spPr>
        <p:txBody>
          <a:bodyPr/>
          <a:p>
            <a:fld id="{50A1F82C-B601-4AB2-AEE9-68535FDD5228}" type="slidenum">
              <a:rPr altLang="en-US"/>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913"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14" name="备注占位符 2"/>
          <p:cNvSpPr>
            <a:spLocks noGrp="1" noChangeArrowheads="1"/>
          </p:cNvSpPr>
          <p:nvPr>
            <p:ph type="body" idx="4294967295"/>
          </p:nvPr>
        </p:nvSpPr>
        <p:spPr/>
        <p:txBody>
          <a:bodyPr/>
          <a:p>
            <a:endParaRPr altLang="en-US" lang="zh-CN"/>
          </a:p>
        </p:txBody>
      </p:sp>
      <p:sp>
        <p:nvSpPr>
          <p:cNvPr id="1048915" name="灯片编号占位符 3"/>
          <p:cNvSpPr>
            <a:spLocks noGrp="1" noChangeArrowheads="1"/>
          </p:cNvSpPr>
          <p:nvPr>
            <p:ph type="sldNum" sz="quarter" idx="5"/>
          </p:nvPr>
        </p:nvSpPr>
        <p:spPr bwMode="auto">
          <a:noFill/>
        </p:spPr>
        <p:txBody>
          <a:bodyPr/>
          <a:p>
            <a:fld id="{9BD9F74D-7FA8-488F-9913-4BD0933A4EC5}" type="slidenum">
              <a:rPr altLang="en-US"/>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920"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21" name="备注占位符 2"/>
          <p:cNvSpPr>
            <a:spLocks noGrp="1" noChangeArrowheads="1"/>
          </p:cNvSpPr>
          <p:nvPr>
            <p:ph type="body" idx="4294967295"/>
          </p:nvPr>
        </p:nvSpPr>
        <p:spPr/>
        <p:txBody>
          <a:bodyPr/>
          <a:p>
            <a:endParaRPr altLang="en-US" lang="zh-CN"/>
          </a:p>
        </p:txBody>
      </p:sp>
      <p:sp>
        <p:nvSpPr>
          <p:cNvPr id="1048922" name="灯片编号占位符 3"/>
          <p:cNvSpPr>
            <a:spLocks noGrp="1" noChangeArrowheads="1"/>
          </p:cNvSpPr>
          <p:nvPr>
            <p:ph type="sldNum" sz="quarter" idx="5"/>
          </p:nvPr>
        </p:nvSpPr>
        <p:spPr bwMode="auto">
          <a:noFill/>
        </p:spPr>
        <p:txBody>
          <a:bodyPr/>
          <a:p>
            <a:fld id="{9BD9F74D-7FA8-488F-9913-4BD0933A4EC5}" type="slidenum">
              <a:rPr altLang="en-US"/>
            </a:fld>
            <a:endParaRPr altLang="en-US"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940"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41" name="备注占位符 2"/>
          <p:cNvSpPr>
            <a:spLocks noGrp="1" noChangeArrowheads="1"/>
          </p:cNvSpPr>
          <p:nvPr>
            <p:ph type="body" idx="4294967295"/>
          </p:nvPr>
        </p:nvSpPr>
        <p:spPr/>
        <p:txBody>
          <a:bodyPr/>
          <a:p>
            <a:endParaRPr altLang="en-US" lang="zh-CN"/>
          </a:p>
        </p:txBody>
      </p:sp>
      <p:sp>
        <p:nvSpPr>
          <p:cNvPr id="1048942" name="灯片编号占位符 3"/>
          <p:cNvSpPr>
            <a:spLocks noGrp="1" noChangeArrowheads="1"/>
          </p:cNvSpPr>
          <p:nvPr>
            <p:ph type="sldNum" sz="quarter" idx="5"/>
          </p:nvPr>
        </p:nvSpPr>
        <p:spPr bwMode="auto">
          <a:noFill/>
        </p:spPr>
        <p:txBody>
          <a:bodyPr/>
          <a:p>
            <a:fld id="{B6CCB4E9-9D0A-45DF-9453-F94144BC618C}" type="slidenum">
              <a:rPr altLang="en-US"/>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2"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03" name="备注占位符 2"/>
          <p:cNvSpPr>
            <a:spLocks noGrp="1" noChangeArrowheads="1"/>
          </p:cNvSpPr>
          <p:nvPr>
            <p:ph type="body" idx="4294967295"/>
          </p:nvPr>
        </p:nvSpPr>
        <p:spPr/>
        <p:txBody>
          <a:bodyPr/>
          <a:p>
            <a:endParaRPr altLang="en-US" lang="zh-CN"/>
          </a:p>
        </p:txBody>
      </p:sp>
      <p:sp>
        <p:nvSpPr>
          <p:cNvPr id="1048604" name="灯片编号占位符 3"/>
          <p:cNvSpPr>
            <a:spLocks noGrp="1" noChangeArrowheads="1"/>
          </p:cNvSpPr>
          <p:nvPr>
            <p:ph type="sldNum" sz="quarter" idx="5"/>
          </p:nvPr>
        </p:nvSpPr>
        <p:spPr bwMode="auto">
          <a:noFill/>
        </p:spPr>
        <p:txBody>
          <a:bodyPr/>
          <a:p>
            <a:fld id="{A68492C4-473B-4884-9882-18225C6ED146}" type="slidenum">
              <a:rPr altLang="en-US"/>
            </a:fld>
            <a:endParaRPr altLang="en-US"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960"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61" name="备注占位符 2"/>
          <p:cNvSpPr>
            <a:spLocks noGrp="1" noChangeArrowheads="1"/>
          </p:cNvSpPr>
          <p:nvPr>
            <p:ph type="body" idx="4294967295"/>
          </p:nvPr>
        </p:nvSpPr>
        <p:spPr/>
        <p:txBody>
          <a:bodyPr/>
          <a:p>
            <a:endParaRPr altLang="en-US" lang="zh-CN"/>
          </a:p>
        </p:txBody>
      </p:sp>
      <p:sp>
        <p:nvSpPr>
          <p:cNvPr id="1048962" name="灯片编号占位符 3"/>
          <p:cNvSpPr>
            <a:spLocks noGrp="1" noChangeArrowheads="1"/>
          </p:cNvSpPr>
          <p:nvPr>
            <p:ph type="sldNum" sz="quarter" idx="5"/>
          </p:nvPr>
        </p:nvSpPr>
        <p:spPr bwMode="auto">
          <a:noFill/>
        </p:spPr>
        <p:txBody>
          <a:bodyPr/>
          <a:p>
            <a:fld id="{B6CCB4E9-9D0A-45DF-9453-F94144BC618C}" type="slidenum">
              <a:rPr altLang="en-US"/>
            </a:fld>
            <a:endParaRPr altLang="en-US"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972"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73" name="备注占位符 2"/>
          <p:cNvSpPr>
            <a:spLocks noGrp="1" noChangeArrowheads="1"/>
          </p:cNvSpPr>
          <p:nvPr>
            <p:ph type="body" idx="4294967295"/>
          </p:nvPr>
        </p:nvSpPr>
        <p:spPr/>
        <p:txBody>
          <a:bodyPr/>
          <a:p>
            <a:endParaRPr altLang="en-US" lang="zh-CN"/>
          </a:p>
        </p:txBody>
      </p:sp>
      <p:sp>
        <p:nvSpPr>
          <p:cNvPr id="1048974" name="灯片编号占位符 3"/>
          <p:cNvSpPr>
            <a:spLocks noGrp="1" noChangeArrowheads="1"/>
          </p:cNvSpPr>
          <p:nvPr>
            <p:ph type="sldNum" sz="quarter" idx="5"/>
          </p:nvPr>
        </p:nvSpPr>
        <p:spPr bwMode="auto">
          <a:noFill/>
        </p:spPr>
        <p:txBody>
          <a:bodyPr/>
          <a:p>
            <a:fld id="{8912F663-DB0F-4E3C-9FC8-1AC94C39FE5A}" type="slidenum">
              <a:rPr altLang="en-US"/>
            </a:fld>
            <a:endParaRPr altLang="en-US"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977"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78" name="备注占位符 2"/>
          <p:cNvSpPr>
            <a:spLocks noGrp="1" noChangeArrowheads="1"/>
          </p:cNvSpPr>
          <p:nvPr>
            <p:ph type="body" idx="4294967295"/>
          </p:nvPr>
        </p:nvSpPr>
        <p:spPr/>
        <p:txBody>
          <a:bodyPr/>
          <a:p>
            <a:endParaRPr altLang="en-US" lang="zh-CN"/>
          </a:p>
        </p:txBody>
      </p:sp>
      <p:sp>
        <p:nvSpPr>
          <p:cNvPr id="1048979" name="灯片编号占位符 3"/>
          <p:cNvSpPr>
            <a:spLocks noGrp="1" noChangeArrowheads="1"/>
          </p:cNvSpPr>
          <p:nvPr>
            <p:ph type="sldNum" sz="quarter" idx="5"/>
          </p:nvPr>
        </p:nvSpPr>
        <p:spPr bwMode="auto">
          <a:noFill/>
        </p:spPr>
        <p:txBody>
          <a:bodyPr/>
          <a:p>
            <a:fld id="{8912F663-DB0F-4E3C-9FC8-1AC94C39FE5A}" type="slidenum">
              <a:rPr altLang="en-US"/>
            </a:fld>
            <a:endParaRPr altLang="en-US"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989"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90" name="备注占位符 2"/>
          <p:cNvSpPr>
            <a:spLocks noGrp="1" noChangeArrowheads="1"/>
          </p:cNvSpPr>
          <p:nvPr>
            <p:ph type="body" idx="4294967295"/>
          </p:nvPr>
        </p:nvSpPr>
        <p:spPr/>
        <p:txBody>
          <a:bodyPr/>
          <a:p>
            <a:endParaRPr altLang="en-US" lang="zh-CN"/>
          </a:p>
        </p:txBody>
      </p:sp>
      <p:sp>
        <p:nvSpPr>
          <p:cNvPr id="1048991" name="灯片编号占位符 3"/>
          <p:cNvSpPr>
            <a:spLocks noGrp="1" noChangeArrowheads="1"/>
          </p:cNvSpPr>
          <p:nvPr>
            <p:ph type="sldNum" sz="quarter" idx="5"/>
          </p:nvPr>
        </p:nvSpPr>
        <p:spPr bwMode="auto">
          <a:noFill/>
        </p:spPr>
        <p:txBody>
          <a:bodyPr/>
          <a:p>
            <a:fld id="{DA3A60DE-3294-4AF8-B174-28228D1CAE8A}" type="slidenum">
              <a:rPr altLang="en-US"/>
            </a:fld>
            <a:endParaRPr altLang="en-US"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995"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996" name="备注占位符 2"/>
          <p:cNvSpPr>
            <a:spLocks noGrp="1" noChangeArrowheads="1"/>
          </p:cNvSpPr>
          <p:nvPr>
            <p:ph type="body" idx="4294967295"/>
          </p:nvPr>
        </p:nvSpPr>
        <p:spPr/>
        <p:txBody>
          <a:bodyPr/>
          <a:p>
            <a:endParaRPr altLang="en-US" lang="zh-CN"/>
          </a:p>
        </p:txBody>
      </p:sp>
      <p:sp>
        <p:nvSpPr>
          <p:cNvPr id="1048997" name="灯片编号占位符 3"/>
          <p:cNvSpPr>
            <a:spLocks noGrp="1" noChangeArrowheads="1"/>
          </p:cNvSpPr>
          <p:nvPr>
            <p:ph type="sldNum" sz="quarter" idx="5"/>
          </p:nvPr>
        </p:nvSpPr>
        <p:spPr bwMode="auto">
          <a:noFill/>
        </p:spPr>
        <p:txBody>
          <a:bodyPr/>
          <a:p>
            <a:fld id="{DA3A60DE-3294-4AF8-B174-28228D1CAE8A}" type="slidenum">
              <a:rPr altLang="en-US"/>
            </a:fld>
            <a:endParaRPr altLang="en-US"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9002"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9003" name="备注占位符 2"/>
          <p:cNvSpPr>
            <a:spLocks noGrp="1" noChangeArrowheads="1"/>
          </p:cNvSpPr>
          <p:nvPr>
            <p:ph type="body" idx="4294967295"/>
          </p:nvPr>
        </p:nvSpPr>
        <p:spPr/>
        <p:txBody>
          <a:bodyPr/>
          <a:p>
            <a:endParaRPr altLang="en-US" lang="zh-CN"/>
          </a:p>
        </p:txBody>
      </p:sp>
      <p:sp>
        <p:nvSpPr>
          <p:cNvPr id="1049004" name="灯片编号占位符 3"/>
          <p:cNvSpPr>
            <a:spLocks noGrp="1" noChangeArrowheads="1"/>
          </p:cNvSpPr>
          <p:nvPr>
            <p:ph type="sldNum" sz="quarter" idx="5"/>
          </p:nvPr>
        </p:nvSpPr>
        <p:spPr bwMode="auto">
          <a:noFill/>
        </p:spPr>
        <p:txBody>
          <a:bodyPr/>
          <a:p>
            <a:fld id="{08262D4A-BD17-46EA-B4C9-4B1C5907CA78}" type="slidenum">
              <a:rPr altLang="en-US"/>
            </a:fld>
            <a:endParaRPr altLang="en-US"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9007"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9008" name="备注占位符 2"/>
          <p:cNvSpPr>
            <a:spLocks noGrp="1" noChangeArrowheads="1"/>
          </p:cNvSpPr>
          <p:nvPr>
            <p:ph type="body" idx="4294967295"/>
          </p:nvPr>
        </p:nvSpPr>
        <p:spPr/>
        <p:txBody>
          <a:bodyPr/>
          <a:p>
            <a:endParaRPr altLang="en-US" lang="zh-CN"/>
          </a:p>
        </p:txBody>
      </p:sp>
      <p:sp>
        <p:nvSpPr>
          <p:cNvPr id="1049009" name="灯片编号占位符 3"/>
          <p:cNvSpPr>
            <a:spLocks noGrp="1" noChangeArrowheads="1"/>
          </p:cNvSpPr>
          <p:nvPr>
            <p:ph type="sldNum" sz="quarter" idx="5"/>
          </p:nvPr>
        </p:nvSpPr>
        <p:spPr bwMode="auto">
          <a:noFill/>
        </p:spPr>
        <p:txBody>
          <a:bodyPr/>
          <a:p>
            <a:fld id="{50A1F82C-B601-4AB2-AEE9-68535FDD5228}" type="slidenum">
              <a:rPr altLang="en-US"/>
            </a:fld>
            <a:endParaRPr altLang="en-US"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9016"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9017" name="备注占位符 2"/>
          <p:cNvSpPr>
            <a:spLocks noGrp="1" noChangeArrowheads="1"/>
          </p:cNvSpPr>
          <p:nvPr>
            <p:ph type="body" idx="4294967295"/>
          </p:nvPr>
        </p:nvSpPr>
        <p:spPr/>
        <p:txBody>
          <a:bodyPr/>
          <a:p>
            <a:endParaRPr altLang="en-US" lang="zh-CN"/>
          </a:p>
        </p:txBody>
      </p:sp>
      <p:sp>
        <p:nvSpPr>
          <p:cNvPr id="1049018" name="灯片编号占位符 3"/>
          <p:cNvSpPr>
            <a:spLocks noGrp="1" noChangeArrowheads="1"/>
          </p:cNvSpPr>
          <p:nvPr>
            <p:ph type="sldNum" sz="quarter" idx="5"/>
          </p:nvPr>
        </p:nvSpPr>
        <p:spPr bwMode="auto">
          <a:noFill/>
        </p:spPr>
        <p:txBody>
          <a:bodyPr/>
          <a:p>
            <a:fld id="{EAE591A0-3760-4EEB-8685-57D159029A34}" type="slidenum">
              <a:rPr altLang="en-US"/>
            </a:fld>
            <a:endParaRPr altLang="en-US"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9023"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9024" name="备注占位符 2"/>
          <p:cNvSpPr>
            <a:spLocks noGrp="1" noChangeArrowheads="1"/>
          </p:cNvSpPr>
          <p:nvPr>
            <p:ph type="body" idx="4294967295"/>
          </p:nvPr>
        </p:nvSpPr>
        <p:spPr/>
        <p:txBody>
          <a:bodyPr/>
          <a:p>
            <a:endParaRPr altLang="en-US" lang="zh-CN"/>
          </a:p>
        </p:txBody>
      </p:sp>
      <p:sp>
        <p:nvSpPr>
          <p:cNvPr id="1049025" name="灯片编号占位符 3"/>
          <p:cNvSpPr>
            <a:spLocks noGrp="1" noChangeArrowheads="1"/>
          </p:cNvSpPr>
          <p:nvPr>
            <p:ph type="sldNum" sz="quarter" idx="5"/>
          </p:nvPr>
        </p:nvSpPr>
        <p:spPr bwMode="auto">
          <a:noFill/>
        </p:spPr>
        <p:txBody>
          <a:bodyPr/>
          <a:p>
            <a:fld id="{5A10EB9B-026B-4DBF-B0DF-F17B4B439C9D}" type="slidenum">
              <a:rPr altLang="en-US"/>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07"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08" name="备注占位符 2"/>
          <p:cNvSpPr>
            <a:spLocks noGrp="1" noChangeArrowheads="1"/>
          </p:cNvSpPr>
          <p:nvPr>
            <p:ph type="body" idx="4294967295"/>
          </p:nvPr>
        </p:nvSpPr>
        <p:spPr/>
        <p:txBody>
          <a:bodyPr/>
          <a:p>
            <a:endParaRPr altLang="en-US" lang="zh-CN"/>
          </a:p>
        </p:txBody>
      </p:sp>
      <p:sp>
        <p:nvSpPr>
          <p:cNvPr id="1048609" name="灯片编号占位符 3"/>
          <p:cNvSpPr>
            <a:spLocks noGrp="1" noChangeArrowheads="1"/>
          </p:cNvSpPr>
          <p:nvPr>
            <p:ph type="sldNum" sz="quarter" idx="5"/>
          </p:nvPr>
        </p:nvSpPr>
        <p:spPr bwMode="auto">
          <a:noFill/>
        </p:spPr>
        <p:txBody>
          <a:bodyPr/>
          <a:p>
            <a:fld id="{50A1F82C-B601-4AB2-AEE9-68535FDD5228}" type="slidenum">
              <a:rPr altLang="en-US"/>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7"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28" name="备注占位符 2"/>
          <p:cNvSpPr>
            <a:spLocks noGrp="1" noChangeArrowheads="1"/>
          </p:cNvSpPr>
          <p:nvPr>
            <p:ph type="body" idx="4294967295"/>
          </p:nvPr>
        </p:nvSpPr>
        <p:spPr/>
        <p:txBody>
          <a:bodyPr/>
          <a:p>
            <a:endParaRPr altLang="en-US" lang="zh-CN"/>
          </a:p>
        </p:txBody>
      </p:sp>
      <p:sp>
        <p:nvSpPr>
          <p:cNvPr id="1048629" name="灯片编号占位符 3"/>
          <p:cNvSpPr>
            <a:spLocks noGrp="1" noChangeArrowheads="1"/>
          </p:cNvSpPr>
          <p:nvPr>
            <p:ph type="sldNum" sz="quarter" idx="5"/>
          </p:nvPr>
        </p:nvSpPr>
        <p:spPr bwMode="auto">
          <a:noFill/>
        </p:spPr>
        <p:txBody>
          <a:bodyPr/>
          <a:p>
            <a:fld id="{676A9045-8EEF-42EC-B306-3451D5A561AC}" type="slidenum">
              <a:rPr altLang="en-US"/>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43"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44" name="备注占位符 2"/>
          <p:cNvSpPr>
            <a:spLocks noGrp="1" noChangeArrowheads="1"/>
          </p:cNvSpPr>
          <p:nvPr>
            <p:ph type="body" idx="4294967295"/>
          </p:nvPr>
        </p:nvSpPr>
        <p:spPr/>
        <p:txBody>
          <a:bodyPr/>
          <a:p>
            <a:endParaRPr altLang="en-US" lang="zh-CN"/>
          </a:p>
        </p:txBody>
      </p:sp>
      <p:sp>
        <p:nvSpPr>
          <p:cNvPr id="1048645" name="灯片编号占位符 3"/>
          <p:cNvSpPr>
            <a:spLocks noGrp="1" noChangeArrowheads="1"/>
          </p:cNvSpPr>
          <p:nvPr>
            <p:ph type="sldNum" sz="quarter" idx="5"/>
          </p:nvPr>
        </p:nvSpPr>
        <p:spPr bwMode="auto">
          <a:noFill/>
        </p:spPr>
        <p:txBody>
          <a:bodyPr/>
          <a:p>
            <a:fld id="{E23D0C2F-9BBC-4DC0-9E16-428744801FD4}" type="slidenum">
              <a:rPr altLang="en-US"/>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6"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57" name="备注占位符 2"/>
          <p:cNvSpPr>
            <a:spLocks noGrp="1" noChangeArrowheads="1"/>
          </p:cNvSpPr>
          <p:nvPr>
            <p:ph type="body" idx="4294967295"/>
          </p:nvPr>
        </p:nvSpPr>
        <p:spPr/>
        <p:txBody>
          <a:bodyPr/>
          <a:p>
            <a:endParaRPr altLang="en-US" lang="zh-CN"/>
          </a:p>
        </p:txBody>
      </p:sp>
      <p:sp>
        <p:nvSpPr>
          <p:cNvPr id="1048658" name="灯片编号占位符 3"/>
          <p:cNvSpPr>
            <a:spLocks noGrp="1" noChangeArrowheads="1"/>
          </p:cNvSpPr>
          <p:nvPr>
            <p:ph type="sldNum" sz="quarter" idx="5"/>
          </p:nvPr>
        </p:nvSpPr>
        <p:spPr bwMode="auto">
          <a:noFill/>
        </p:spPr>
        <p:txBody>
          <a:bodyPr/>
          <a:p>
            <a:fld id="{DFA487FC-BDBF-4955-A2AE-666F60F4684B}" type="slidenum">
              <a:rPr altLang="en-US"/>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6"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67" name="备注占位符 2"/>
          <p:cNvSpPr>
            <a:spLocks noGrp="1" noChangeArrowheads="1"/>
          </p:cNvSpPr>
          <p:nvPr>
            <p:ph type="body" idx="4294967295"/>
          </p:nvPr>
        </p:nvSpPr>
        <p:spPr/>
        <p:txBody>
          <a:bodyPr/>
          <a:p>
            <a:endParaRPr altLang="en-US" lang="zh-CN"/>
          </a:p>
        </p:txBody>
      </p:sp>
      <p:sp>
        <p:nvSpPr>
          <p:cNvPr id="1048668" name="灯片编号占位符 3"/>
          <p:cNvSpPr>
            <a:spLocks noGrp="1" noChangeArrowheads="1"/>
          </p:cNvSpPr>
          <p:nvPr>
            <p:ph type="sldNum" sz="quarter" idx="5"/>
          </p:nvPr>
        </p:nvSpPr>
        <p:spPr bwMode="auto">
          <a:noFill/>
        </p:spPr>
        <p:txBody>
          <a:bodyPr/>
          <a:p>
            <a:fld id="{E23D0C2F-9BBC-4DC0-9E16-428744801FD4}" type="slidenum">
              <a:rPr altLang="en-US"/>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695"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696" name="备注占位符 2"/>
          <p:cNvSpPr>
            <a:spLocks noGrp="1" noChangeArrowheads="1"/>
          </p:cNvSpPr>
          <p:nvPr>
            <p:ph type="body" idx="4294967295"/>
          </p:nvPr>
        </p:nvSpPr>
        <p:spPr/>
        <p:txBody>
          <a:bodyPr/>
          <a:p>
            <a:endParaRPr altLang="en-US" lang="zh-CN"/>
          </a:p>
        </p:txBody>
      </p:sp>
      <p:sp>
        <p:nvSpPr>
          <p:cNvPr id="1048697" name="灯片编号占位符 3"/>
          <p:cNvSpPr>
            <a:spLocks noGrp="1" noChangeArrowheads="1"/>
          </p:cNvSpPr>
          <p:nvPr>
            <p:ph type="sldNum" sz="quarter" idx="5"/>
          </p:nvPr>
        </p:nvSpPr>
        <p:spPr bwMode="auto">
          <a:noFill/>
        </p:spPr>
        <p:txBody>
          <a:bodyPr/>
          <a:p>
            <a:fld id="{E4682E7B-842F-4305-9FA6-D4A70FEFB1CB}" type="slidenum">
              <a:rPr altLang="en-US"/>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700" name="幻灯片图像占位符 1"/>
          <p:cNvSpPr>
            <a:spLocks noChangeAspect="1" noRot="1" noGrp="1" noChangeArrowheads="1" noTextEdit="1"/>
          </p:cNvSpPr>
          <p:nvPr>
            <p:ph type="sldImg" idx="4294967295"/>
          </p:nvPr>
        </p:nvSpPr>
        <p:spPr>
          <a:xfrm>
            <a:off x="381000" y="685800"/>
            <a:ext cx="6096000" cy="3429000"/>
          </a:xfrm>
          <a:ln>
            <a:miter lim="800000"/>
          </a:ln>
        </p:spPr>
      </p:sp>
      <p:sp>
        <p:nvSpPr>
          <p:cNvPr id="1048701" name="备注占位符 2"/>
          <p:cNvSpPr>
            <a:spLocks noGrp="1" noChangeArrowheads="1"/>
          </p:cNvSpPr>
          <p:nvPr>
            <p:ph type="body" idx="4294967295"/>
          </p:nvPr>
        </p:nvSpPr>
        <p:spPr/>
        <p:txBody>
          <a:bodyPr/>
          <a:p>
            <a:endParaRPr altLang="en-US" lang="zh-CN"/>
          </a:p>
        </p:txBody>
      </p:sp>
      <p:sp>
        <p:nvSpPr>
          <p:cNvPr id="1048702" name="灯片编号占位符 3"/>
          <p:cNvSpPr>
            <a:spLocks noGrp="1" noChangeArrowheads="1"/>
          </p:cNvSpPr>
          <p:nvPr>
            <p:ph type="sldNum" sz="quarter" idx="5"/>
          </p:nvPr>
        </p:nvSpPr>
        <p:spPr bwMode="auto">
          <a:noFill/>
        </p:spPr>
        <p:txBody>
          <a:bodyPr/>
          <a:p>
            <a:fld id="{50A1F82C-B601-4AB2-AEE9-68535FDD5228}" type="slidenum">
              <a:rPr altLang="en-US"/>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1" name=""/>
        <p:cNvGrpSpPr/>
        <p:nvPr/>
      </p:nvGrpSpPr>
      <p:grpSpPr>
        <a:xfrm>
          <a:off x="0" y="0"/>
          <a:ext cx="0" cy="0"/>
          <a:chOff x="0" y="0"/>
          <a:chExt cx="0" cy="0"/>
        </a:xfrm>
      </p:grpSpPr>
      <p:sp>
        <p:nvSpPr>
          <p:cNvPr id="1049055" name="Title 1"/>
          <p:cNvSpPr>
            <a:spLocks noGrp="1"/>
          </p:cNvSpPr>
          <p:nvPr>
            <p:ph type="ctrTitle"/>
          </p:nvPr>
        </p:nvSpPr>
        <p:spPr>
          <a:xfrm>
            <a:off x="1119981" y="824885"/>
            <a:ext cx="6719888" cy="1754776"/>
          </a:xfrm>
        </p:spPr>
        <p:txBody>
          <a:bodyPr anchor="b"/>
          <a:lstStyle>
            <a:lvl1pPr algn="ctr">
              <a:defRPr sz="4410"/>
            </a:lvl1pPr>
          </a:lstStyle>
          <a:p>
            <a:r>
              <a:rPr altLang="en-US" lang="zh-CN" smtClean="0"/>
              <a:t>单击此处编辑母版标题样式</a:t>
            </a:r>
            <a:endParaRPr dirty="0" lang="en-US"/>
          </a:p>
        </p:txBody>
      </p:sp>
      <p:sp>
        <p:nvSpPr>
          <p:cNvPr id="1049056" name="Subtitle 2"/>
          <p:cNvSpPr>
            <a:spLocks noGrp="1"/>
          </p:cNvSpPr>
          <p:nvPr>
            <p:ph type="subTitle" idx="1"/>
          </p:nvPr>
        </p:nvSpPr>
        <p:spPr>
          <a:xfrm>
            <a:off x="1119981" y="2647331"/>
            <a:ext cx="6719888" cy="1216909"/>
          </a:xfrm>
        </p:spPr>
        <p:txBody>
          <a:bodyPr/>
          <a:lstStyle>
            <a:lvl1pPr algn="ctr" indent="0" marL="0">
              <a:buNone/>
              <a:defRPr sz="1765"/>
            </a:lvl1pPr>
            <a:lvl2pPr algn="ctr" indent="0" marL="335915">
              <a:buNone/>
              <a:defRPr sz="1470"/>
            </a:lvl2pPr>
            <a:lvl3pPr algn="ctr" indent="0" marL="671830">
              <a:buNone/>
              <a:defRPr sz="1325"/>
            </a:lvl3pPr>
            <a:lvl4pPr algn="ctr" indent="0" marL="1007745">
              <a:buNone/>
              <a:defRPr sz="1175"/>
            </a:lvl4pPr>
            <a:lvl5pPr algn="ctr" indent="0" marL="1344295">
              <a:buNone/>
              <a:defRPr sz="1175"/>
            </a:lvl5pPr>
            <a:lvl6pPr algn="ctr" indent="0" marL="1680210">
              <a:buNone/>
              <a:defRPr sz="1175"/>
            </a:lvl6pPr>
            <a:lvl7pPr algn="ctr" indent="0" marL="2016125">
              <a:buNone/>
              <a:defRPr sz="1175"/>
            </a:lvl7pPr>
            <a:lvl8pPr algn="ctr" indent="0" marL="2352040">
              <a:buNone/>
              <a:defRPr sz="1175"/>
            </a:lvl8pPr>
            <a:lvl9pPr algn="ctr" indent="0" marL="2687955">
              <a:buNone/>
              <a:defRPr sz="1175"/>
            </a:lvl9pPr>
          </a:lstStyle>
          <a:p>
            <a:r>
              <a:rPr altLang="en-US" lang="zh-CN" smtClean="0"/>
              <a:t>单击此处编辑母版副标题样式</a:t>
            </a:r>
            <a:endParaRPr dirty="0" lang="en-US"/>
          </a:p>
        </p:txBody>
      </p:sp>
      <p:sp>
        <p:nvSpPr>
          <p:cNvPr id="1049057" name="Date Placeholder 3"/>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58" name="Footer Placeholder 4"/>
          <p:cNvSpPr>
            <a:spLocks noGrp="1"/>
          </p:cNvSpPr>
          <p:nvPr>
            <p:ph type="ftr" sz="quarter" idx="11"/>
          </p:nvPr>
        </p:nvSpPr>
        <p:spPr/>
        <p:txBody>
          <a:bodyPr/>
          <a:p>
            <a:endParaRPr altLang="en-US" lang="zh-CN"/>
          </a:p>
        </p:txBody>
      </p:sp>
      <p:sp>
        <p:nvSpPr>
          <p:cNvPr id="1049059" name="Slide Number Placeholder 5"/>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64" name=""/>
        <p:cNvGrpSpPr/>
        <p:nvPr/>
      </p:nvGrpSpPr>
      <p:grpSpPr>
        <a:xfrm>
          <a:off x="0" y="0"/>
          <a:ext cx="0" cy="0"/>
          <a:chOff x="0" y="0"/>
          <a:chExt cx="0" cy="0"/>
        </a:xfrm>
      </p:grpSpPr>
      <p:sp>
        <p:nvSpPr>
          <p:cNvPr id="1049071" name="Title 1"/>
          <p:cNvSpPr>
            <a:spLocks noGrp="1"/>
          </p:cNvSpPr>
          <p:nvPr>
            <p:ph type="title"/>
          </p:nvPr>
        </p:nvSpPr>
        <p:spPr/>
        <p:txBody>
          <a:bodyPr/>
          <a:p>
            <a:r>
              <a:rPr altLang="en-US" lang="zh-CN" smtClean="0"/>
              <a:t>单击此处编辑母版标题样式</a:t>
            </a:r>
            <a:endParaRPr dirty="0" lang="en-US"/>
          </a:p>
        </p:txBody>
      </p:sp>
      <p:sp>
        <p:nvSpPr>
          <p:cNvPr id="1049072" name="Vertical Text Placeholder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73" name="Date Placeholder 3"/>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74" name="Footer Placeholder 4"/>
          <p:cNvSpPr>
            <a:spLocks noGrp="1"/>
          </p:cNvSpPr>
          <p:nvPr>
            <p:ph type="ftr" sz="quarter" idx="11"/>
          </p:nvPr>
        </p:nvSpPr>
        <p:spPr/>
        <p:txBody>
          <a:bodyPr/>
          <a:p>
            <a:endParaRPr altLang="en-US" lang="zh-CN"/>
          </a:p>
        </p:txBody>
      </p:sp>
      <p:sp>
        <p:nvSpPr>
          <p:cNvPr id="1049075" name="Slide Number Placeholder 5"/>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60" name=""/>
        <p:cNvGrpSpPr/>
        <p:nvPr/>
      </p:nvGrpSpPr>
      <p:grpSpPr>
        <a:xfrm>
          <a:off x="0" y="0"/>
          <a:ext cx="0" cy="0"/>
          <a:chOff x="0" y="0"/>
          <a:chExt cx="0" cy="0"/>
        </a:xfrm>
      </p:grpSpPr>
      <p:sp>
        <p:nvSpPr>
          <p:cNvPr id="1049050" name="Vertical Title 1"/>
          <p:cNvSpPr>
            <a:spLocks noGrp="1"/>
          </p:cNvSpPr>
          <p:nvPr>
            <p:ph type="title" orient="vert"/>
          </p:nvPr>
        </p:nvSpPr>
        <p:spPr>
          <a:xfrm>
            <a:off x="6411892" y="268350"/>
            <a:ext cx="1931968" cy="4271432"/>
          </a:xfrm>
        </p:spPr>
        <p:txBody>
          <a:bodyPr vert="eaVert"/>
          <a:p>
            <a:r>
              <a:rPr altLang="en-US" lang="zh-CN" smtClean="0"/>
              <a:t>单击此处编辑母版标题样式</a:t>
            </a:r>
            <a:endParaRPr dirty="0" lang="en-US"/>
          </a:p>
        </p:txBody>
      </p:sp>
      <p:sp>
        <p:nvSpPr>
          <p:cNvPr id="1049051" name="Vertical Text Placeholder 2"/>
          <p:cNvSpPr>
            <a:spLocks noGrp="1"/>
          </p:cNvSpPr>
          <p:nvPr>
            <p:ph type="body" orient="vert" idx="1"/>
          </p:nvPr>
        </p:nvSpPr>
        <p:spPr>
          <a:xfrm>
            <a:off x="615990" y="268350"/>
            <a:ext cx="5683905" cy="4271432"/>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52" name="Date Placeholder 3"/>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53" name="Footer Placeholder 4"/>
          <p:cNvSpPr>
            <a:spLocks noGrp="1"/>
          </p:cNvSpPr>
          <p:nvPr>
            <p:ph type="ftr" sz="quarter" idx="11"/>
          </p:nvPr>
        </p:nvSpPr>
        <p:spPr/>
        <p:txBody>
          <a:bodyPr/>
          <a:p>
            <a:endParaRPr altLang="en-US" lang="zh-CN"/>
          </a:p>
        </p:txBody>
      </p:sp>
      <p:sp>
        <p:nvSpPr>
          <p:cNvPr id="1049054" name="Slide Number Placeholder 5"/>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48" name=""/>
        <p:cNvGrpSpPr/>
        <p:nvPr/>
      </p:nvGrpSpPr>
      <p:grpSpPr>
        <a:xfrm>
          <a:off x="0" y="0"/>
          <a:ext cx="0" cy="0"/>
          <a:chOff x="0" y="0"/>
          <a:chExt cx="0" cy="0"/>
        </a:xfrm>
      </p:grpSpPr>
      <p:sp>
        <p:nvSpPr>
          <p:cNvPr id="1048590" name="Date Placeholder 3"/>
          <p:cNvSpPr>
            <a:spLocks noGrp="1"/>
          </p:cNvSpPr>
          <p:nvPr>
            <p:ph type="dt" sz="half" idx="10"/>
          </p:nvPr>
        </p:nvSpPr>
        <p:spPr/>
        <p:txBody>
          <a:bodyPr/>
          <a:p>
            <a:fld id="{9EE00D82-2001-449E-AD90-3BB6FC1EF930}" type="datetimeFigureOut">
              <a:rPr altLang="en-US" lang="zh-CN"/>
            </a:fld>
            <a:endParaRPr altLang="en-US" lang="zh-CN"/>
          </a:p>
        </p:txBody>
      </p:sp>
      <p:sp>
        <p:nvSpPr>
          <p:cNvPr id="1048591" name="Footer Placeholder 4"/>
          <p:cNvSpPr>
            <a:spLocks noGrp="1"/>
          </p:cNvSpPr>
          <p:nvPr>
            <p:ph type="ftr" sz="quarter" idx="11"/>
          </p:nvPr>
        </p:nvSpPr>
        <p:spPr/>
        <p:txBody>
          <a:bodyPr/>
          <a:p>
            <a:endParaRPr altLang="en-US" lang="zh-CN"/>
          </a:p>
        </p:txBody>
      </p:sp>
      <p:sp>
        <p:nvSpPr>
          <p:cNvPr id="1048592" name="Slide Number Placeholder 5"/>
          <p:cNvSpPr>
            <a:spLocks noGrp="1"/>
          </p:cNvSpPr>
          <p:nvPr>
            <p:ph type="sldNum" sz="quarter" idx="12"/>
          </p:nvPr>
        </p:nvSpPr>
        <p:spPr/>
        <p:txBody>
          <a:bodyPr/>
          <a:p>
            <a:fld id="{CB47F294-569F-46BE-9414-D1C28A8AC9F5}" type="slidenum">
              <a:rPr altLang="en-US"/>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0"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58" name=""/>
        <p:cNvGrpSpPr/>
        <p:nvPr/>
      </p:nvGrpSpPr>
      <p:grpSpPr>
        <a:xfrm>
          <a:off x="0" y="0"/>
          <a:ext cx="0" cy="0"/>
          <a:chOff x="0" y="0"/>
          <a:chExt cx="0" cy="0"/>
        </a:xfrm>
      </p:grpSpPr>
      <p:sp>
        <p:nvSpPr>
          <p:cNvPr id="1049041" name="Title 1"/>
          <p:cNvSpPr>
            <a:spLocks noGrp="1"/>
          </p:cNvSpPr>
          <p:nvPr>
            <p:ph type="title"/>
          </p:nvPr>
        </p:nvSpPr>
        <p:spPr/>
        <p:txBody>
          <a:bodyPr/>
          <a:p>
            <a:r>
              <a:rPr altLang="en-US" lang="zh-CN" smtClean="0"/>
              <a:t>单击此处编辑母版标题样式</a:t>
            </a:r>
            <a:endParaRPr dirty="0" lang="en-US"/>
          </a:p>
        </p:txBody>
      </p:sp>
      <p:sp>
        <p:nvSpPr>
          <p:cNvPr id="1049042" name="Content Placeholder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43" name="Date Placeholder 3"/>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44" name="Footer Placeholder 4"/>
          <p:cNvSpPr>
            <a:spLocks noGrp="1"/>
          </p:cNvSpPr>
          <p:nvPr>
            <p:ph type="ftr" sz="quarter" idx="11"/>
          </p:nvPr>
        </p:nvSpPr>
        <p:spPr/>
        <p:txBody>
          <a:bodyPr/>
          <a:p>
            <a:endParaRPr altLang="en-US" lang="zh-CN"/>
          </a:p>
        </p:txBody>
      </p:sp>
      <p:sp>
        <p:nvSpPr>
          <p:cNvPr id="1049045" name="Slide Number Placeholder 5"/>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63" name=""/>
        <p:cNvGrpSpPr/>
        <p:nvPr/>
      </p:nvGrpSpPr>
      <p:grpSpPr>
        <a:xfrm>
          <a:off x="0" y="0"/>
          <a:ext cx="0" cy="0"/>
          <a:chOff x="0" y="0"/>
          <a:chExt cx="0" cy="0"/>
        </a:xfrm>
      </p:grpSpPr>
      <p:sp>
        <p:nvSpPr>
          <p:cNvPr id="1049066" name="Title 1"/>
          <p:cNvSpPr>
            <a:spLocks noGrp="1"/>
          </p:cNvSpPr>
          <p:nvPr>
            <p:ph type="title"/>
          </p:nvPr>
        </p:nvSpPr>
        <p:spPr>
          <a:xfrm>
            <a:off x="611323" y="1256579"/>
            <a:ext cx="7727871" cy="2096630"/>
          </a:xfrm>
        </p:spPr>
        <p:txBody>
          <a:bodyPr anchor="b"/>
          <a:lstStyle>
            <a:lvl1pPr>
              <a:defRPr sz="4410"/>
            </a:lvl1pPr>
          </a:lstStyle>
          <a:p>
            <a:r>
              <a:rPr altLang="en-US" lang="zh-CN" smtClean="0"/>
              <a:t>单击此处编辑母版标题样式</a:t>
            </a:r>
            <a:endParaRPr dirty="0" lang="en-US"/>
          </a:p>
        </p:txBody>
      </p:sp>
      <p:sp>
        <p:nvSpPr>
          <p:cNvPr id="1049067" name="Text Placeholder 2"/>
          <p:cNvSpPr>
            <a:spLocks noGrp="1"/>
          </p:cNvSpPr>
          <p:nvPr>
            <p:ph type="body" idx="1"/>
          </p:nvPr>
        </p:nvSpPr>
        <p:spPr>
          <a:xfrm>
            <a:off x="611323" y="3373044"/>
            <a:ext cx="7727871" cy="1102568"/>
          </a:xfrm>
        </p:spPr>
        <p:txBody>
          <a:bodyPr/>
          <a:lstStyle>
            <a:lvl1pPr indent="0" marL="0">
              <a:buNone/>
              <a:defRPr sz="1765">
                <a:solidFill>
                  <a:schemeClr val="tx1">
                    <a:tint val="75000"/>
                  </a:schemeClr>
                </a:solidFill>
              </a:defRPr>
            </a:lvl1pPr>
            <a:lvl2pPr indent="0" marL="335915">
              <a:buNone/>
              <a:defRPr sz="1470">
                <a:solidFill>
                  <a:schemeClr val="tx1">
                    <a:tint val="75000"/>
                  </a:schemeClr>
                </a:solidFill>
              </a:defRPr>
            </a:lvl2pPr>
            <a:lvl3pPr indent="0" marL="671830">
              <a:buNone/>
              <a:defRPr sz="1325">
                <a:solidFill>
                  <a:schemeClr val="tx1">
                    <a:tint val="75000"/>
                  </a:schemeClr>
                </a:solidFill>
              </a:defRPr>
            </a:lvl3pPr>
            <a:lvl4pPr indent="0" marL="1007745">
              <a:buNone/>
              <a:defRPr sz="1175">
                <a:solidFill>
                  <a:schemeClr val="tx1">
                    <a:tint val="75000"/>
                  </a:schemeClr>
                </a:solidFill>
              </a:defRPr>
            </a:lvl4pPr>
            <a:lvl5pPr indent="0" marL="1344295">
              <a:buNone/>
              <a:defRPr sz="1175">
                <a:solidFill>
                  <a:schemeClr val="tx1">
                    <a:tint val="75000"/>
                  </a:schemeClr>
                </a:solidFill>
              </a:defRPr>
            </a:lvl5pPr>
            <a:lvl6pPr indent="0" marL="1680210">
              <a:buNone/>
              <a:defRPr sz="1175">
                <a:solidFill>
                  <a:schemeClr val="tx1">
                    <a:tint val="75000"/>
                  </a:schemeClr>
                </a:solidFill>
              </a:defRPr>
            </a:lvl6pPr>
            <a:lvl7pPr indent="0" marL="2016125">
              <a:buNone/>
              <a:defRPr sz="1175">
                <a:solidFill>
                  <a:schemeClr val="tx1">
                    <a:tint val="75000"/>
                  </a:schemeClr>
                </a:solidFill>
              </a:defRPr>
            </a:lvl7pPr>
            <a:lvl8pPr indent="0" marL="2352040">
              <a:buNone/>
              <a:defRPr sz="1175">
                <a:solidFill>
                  <a:schemeClr val="tx1">
                    <a:tint val="75000"/>
                  </a:schemeClr>
                </a:solidFill>
              </a:defRPr>
            </a:lvl8pPr>
            <a:lvl9pPr indent="0" marL="2687955">
              <a:buNone/>
              <a:defRPr sz="1175">
                <a:solidFill>
                  <a:schemeClr val="tx1">
                    <a:tint val="75000"/>
                  </a:schemeClr>
                </a:solidFill>
              </a:defRPr>
            </a:lvl9pPr>
          </a:lstStyle>
          <a:p>
            <a:pPr lvl="0"/>
            <a:r>
              <a:rPr altLang="en-US" lang="zh-CN" smtClean="0"/>
              <a:t>单击此处编辑母版文本样式</a:t>
            </a:r>
            <a:endParaRPr altLang="en-US" lang="zh-CN" smtClean="0"/>
          </a:p>
        </p:txBody>
      </p:sp>
      <p:sp>
        <p:nvSpPr>
          <p:cNvPr id="1049068" name="Date Placeholder 3"/>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69" name="Footer Placeholder 4"/>
          <p:cNvSpPr>
            <a:spLocks noGrp="1"/>
          </p:cNvSpPr>
          <p:nvPr>
            <p:ph type="ftr" sz="quarter" idx="11"/>
          </p:nvPr>
        </p:nvSpPr>
        <p:spPr/>
        <p:txBody>
          <a:bodyPr/>
          <a:p>
            <a:endParaRPr altLang="en-US" lang="zh-CN"/>
          </a:p>
        </p:txBody>
      </p:sp>
      <p:sp>
        <p:nvSpPr>
          <p:cNvPr id="1049070" name="Slide Number Placeholder 5"/>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56" name=""/>
        <p:cNvGrpSpPr/>
        <p:nvPr/>
      </p:nvGrpSpPr>
      <p:grpSpPr>
        <a:xfrm>
          <a:off x="0" y="0"/>
          <a:ext cx="0" cy="0"/>
          <a:chOff x="0" y="0"/>
          <a:chExt cx="0" cy="0"/>
        </a:xfrm>
      </p:grpSpPr>
      <p:sp>
        <p:nvSpPr>
          <p:cNvPr id="1049026" name="Title 1"/>
          <p:cNvSpPr>
            <a:spLocks noGrp="1"/>
          </p:cNvSpPr>
          <p:nvPr>
            <p:ph type="title"/>
          </p:nvPr>
        </p:nvSpPr>
        <p:spPr/>
        <p:txBody>
          <a:bodyPr/>
          <a:p>
            <a:r>
              <a:rPr altLang="en-US" lang="zh-CN" smtClean="0"/>
              <a:t>单击此处编辑母版标题样式</a:t>
            </a:r>
            <a:endParaRPr dirty="0" lang="en-US"/>
          </a:p>
        </p:txBody>
      </p:sp>
      <p:sp>
        <p:nvSpPr>
          <p:cNvPr id="1049027" name="Content Placeholder 2"/>
          <p:cNvSpPr>
            <a:spLocks noGrp="1"/>
          </p:cNvSpPr>
          <p:nvPr>
            <p:ph sz="half" idx="1"/>
          </p:nvPr>
        </p:nvSpPr>
        <p:spPr>
          <a:xfrm>
            <a:off x="615990" y="1341750"/>
            <a:ext cx="3807936" cy="3198032"/>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28" name="Content Placeholder 3"/>
          <p:cNvSpPr>
            <a:spLocks noGrp="1"/>
          </p:cNvSpPr>
          <p:nvPr>
            <p:ph sz="half" idx="2"/>
          </p:nvPr>
        </p:nvSpPr>
        <p:spPr>
          <a:xfrm>
            <a:off x="4535924" y="1341750"/>
            <a:ext cx="3807936" cy="3198032"/>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29" name="Date Placeholder 4"/>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30" name="Footer Placeholder 5"/>
          <p:cNvSpPr>
            <a:spLocks noGrp="1"/>
          </p:cNvSpPr>
          <p:nvPr>
            <p:ph type="ftr" sz="quarter" idx="11"/>
          </p:nvPr>
        </p:nvSpPr>
        <p:spPr/>
        <p:txBody>
          <a:bodyPr/>
          <a:p>
            <a:endParaRPr altLang="en-US" lang="zh-CN"/>
          </a:p>
        </p:txBody>
      </p:sp>
      <p:sp>
        <p:nvSpPr>
          <p:cNvPr id="1049031" name="Slide Number Placeholder 6"/>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57" name=""/>
        <p:cNvGrpSpPr/>
        <p:nvPr/>
      </p:nvGrpSpPr>
      <p:grpSpPr>
        <a:xfrm>
          <a:off x="0" y="0"/>
          <a:ext cx="0" cy="0"/>
          <a:chOff x="0" y="0"/>
          <a:chExt cx="0" cy="0"/>
        </a:xfrm>
      </p:grpSpPr>
      <p:sp>
        <p:nvSpPr>
          <p:cNvPr id="1049032" name="Title 1"/>
          <p:cNvSpPr>
            <a:spLocks noGrp="1"/>
          </p:cNvSpPr>
          <p:nvPr>
            <p:ph type="title"/>
          </p:nvPr>
        </p:nvSpPr>
        <p:spPr>
          <a:xfrm>
            <a:off x="617157" y="268350"/>
            <a:ext cx="7727871" cy="974228"/>
          </a:xfrm>
        </p:spPr>
        <p:txBody>
          <a:bodyPr/>
          <a:p>
            <a:r>
              <a:rPr altLang="en-US" lang="zh-CN" smtClean="0"/>
              <a:t>单击此处编辑母版标题样式</a:t>
            </a:r>
            <a:endParaRPr dirty="0" lang="en-US"/>
          </a:p>
        </p:txBody>
      </p:sp>
      <p:sp>
        <p:nvSpPr>
          <p:cNvPr id="1049033" name="Text Placeholder 2"/>
          <p:cNvSpPr>
            <a:spLocks noGrp="1"/>
          </p:cNvSpPr>
          <p:nvPr>
            <p:ph type="body" idx="1"/>
          </p:nvPr>
        </p:nvSpPr>
        <p:spPr>
          <a:xfrm>
            <a:off x="617157" y="1235577"/>
            <a:ext cx="3790436" cy="605537"/>
          </a:xfrm>
        </p:spPr>
        <p:txBody>
          <a:bodyPr anchor="b"/>
          <a:lstStyle>
            <a:lvl1pPr indent="0" marL="0">
              <a:buNone/>
              <a:defRPr b="1" sz="1765"/>
            </a:lvl1pPr>
            <a:lvl2pPr indent="0" marL="335915">
              <a:buNone/>
              <a:defRPr b="1" sz="1470"/>
            </a:lvl2pPr>
            <a:lvl3pPr indent="0" marL="671830">
              <a:buNone/>
              <a:defRPr b="1" sz="1325"/>
            </a:lvl3pPr>
            <a:lvl4pPr indent="0" marL="1007745">
              <a:buNone/>
              <a:defRPr b="1" sz="1175"/>
            </a:lvl4pPr>
            <a:lvl5pPr indent="0" marL="1344295">
              <a:buNone/>
              <a:defRPr b="1" sz="1175"/>
            </a:lvl5pPr>
            <a:lvl6pPr indent="0" marL="1680210">
              <a:buNone/>
              <a:defRPr b="1" sz="1175"/>
            </a:lvl6pPr>
            <a:lvl7pPr indent="0" marL="2016125">
              <a:buNone/>
              <a:defRPr b="1" sz="1175"/>
            </a:lvl7pPr>
            <a:lvl8pPr indent="0" marL="2352040">
              <a:buNone/>
              <a:defRPr b="1" sz="1175"/>
            </a:lvl8pPr>
            <a:lvl9pPr indent="0" marL="2687955">
              <a:buNone/>
              <a:defRPr b="1" sz="1175"/>
            </a:lvl9pPr>
          </a:lstStyle>
          <a:p>
            <a:pPr lvl="0"/>
            <a:r>
              <a:rPr altLang="en-US" lang="zh-CN" smtClean="0"/>
              <a:t>单击此处编辑母版文本样式</a:t>
            </a:r>
            <a:endParaRPr altLang="en-US" lang="zh-CN" smtClean="0"/>
          </a:p>
        </p:txBody>
      </p:sp>
      <p:sp>
        <p:nvSpPr>
          <p:cNvPr id="1049034" name="Content Placeholder 3"/>
          <p:cNvSpPr>
            <a:spLocks noGrp="1"/>
          </p:cNvSpPr>
          <p:nvPr>
            <p:ph sz="half" idx="2"/>
          </p:nvPr>
        </p:nvSpPr>
        <p:spPr>
          <a:xfrm>
            <a:off x="617157" y="1841114"/>
            <a:ext cx="3790436" cy="2708002"/>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35" name="Text Placeholder 4"/>
          <p:cNvSpPr>
            <a:spLocks noGrp="1"/>
          </p:cNvSpPr>
          <p:nvPr>
            <p:ph type="body" sz="quarter" idx="3"/>
          </p:nvPr>
        </p:nvSpPr>
        <p:spPr>
          <a:xfrm>
            <a:off x="4535924" y="1235577"/>
            <a:ext cx="3809103" cy="605537"/>
          </a:xfrm>
        </p:spPr>
        <p:txBody>
          <a:bodyPr anchor="b"/>
          <a:lstStyle>
            <a:lvl1pPr indent="0" marL="0">
              <a:buNone/>
              <a:defRPr b="1" sz="1765"/>
            </a:lvl1pPr>
            <a:lvl2pPr indent="0" marL="335915">
              <a:buNone/>
              <a:defRPr b="1" sz="1470"/>
            </a:lvl2pPr>
            <a:lvl3pPr indent="0" marL="671830">
              <a:buNone/>
              <a:defRPr b="1" sz="1325"/>
            </a:lvl3pPr>
            <a:lvl4pPr indent="0" marL="1007745">
              <a:buNone/>
              <a:defRPr b="1" sz="1175"/>
            </a:lvl4pPr>
            <a:lvl5pPr indent="0" marL="1344295">
              <a:buNone/>
              <a:defRPr b="1" sz="1175"/>
            </a:lvl5pPr>
            <a:lvl6pPr indent="0" marL="1680210">
              <a:buNone/>
              <a:defRPr b="1" sz="1175"/>
            </a:lvl6pPr>
            <a:lvl7pPr indent="0" marL="2016125">
              <a:buNone/>
              <a:defRPr b="1" sz="1175"/>
            </a:lvl7pPr>
            <a:lvl8pPr indent="0" marL="2352040">
              <a:buNone/>
              <a:defRPr b="1" sz="1175"/>
            </a:lvl8pPr>
            <a:lvl9pPr indent="0" marL="2687955">
              <a:buNone/>
              <a:defRPr b="1" sz="1175"/>
            </a:lvl9pPr>
          </a:lstStyle>
          <a:p>
            <a:pPr lvl="0"/>
            <a:r>
              <a:rPr altLang="en-US" lang="zh-CN" smtClean="0"/>
              <a:t>单击此处编辑母版文本样式</a:t>
            </a:r>
            <a:endParaRPr altLang="en-US" lang="zh-CN" smtClean="0"/>
          </a:p>
        </p:txBody>
      </p:sp>
      <p:sp>
        <p:nvSpPr>
          <p:cNvPr id="1049036" name="Content Placeholder 5"/>
          <p:cNvSpPr>
            <a:spLocks noGrp="1"/>
          </p:cNvSpPr>
          <p:nvPr>
            <p:ph sz="quarter" idx="4"/>
          </p:nvPr>
        </p:nvSpPr>
        <p:spPr>
          <a:xfrm>
            <a:off x="4535924" y="1841114"/>
            <a:ext cx="3809103" cy="2708002"/>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37" name="Date Placeholder 6"/>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38" name="Footer Placeholder 7"/>
          <p:cNvSpPr>
            <a:spLocks noGrp="1"/>
          </p:cNvSpPr>
          <p:nvPr>
            <p:ph type="ftr" sz="quarter" idx="11"/>
          </p:nvPr>
        </p:nvSpPr>
        <p:spPr/>
        <p:txBody>
          <a:bodyPr/>
          <a:p>
            <a:endParaRPr altLang="en-US" lang="zh-CN"/>
          </a:p>
        </p:txBody>
      </p:sp>
      <p:sp>
        <p:nvSpPr>
          <p:cNvPr id="1049039" name="Slide Number Placeholder 8"/>
          <p:cNvSpPr>
            <a:spLocks noGrp="1"/>
          </p:cNvSpPr>
          <p:nvPr>
            <p:ph type="sldNum" sz="quarter" idx="12"/>
          </p:nvPr>
        </p:nvSpPr>
        <p:spPr/>
        <p:txBody>
          <a:bodyPr/>
          <a:p>
            <a:fld id="{481A012C-3782-4128-B36B-91F05AF1EE8F}" type="slidenum">
              <a:rPr altLang="zh-CN" lang="en-US" smtClean="0"/>
            </a:fld>
            <a:endParaRPr altLang="en-US" lang="zh-CN"/>
          </a:p>
        </p:txBody>
      </p:sp>
      <p:sp>
        <p:nvSpPr>
          <p:cNvPr id="1049040" name="矩形 10"/>
          <p:cNvSpPr/>
          <p:nvPr userDrawn="1"/>
        </p:nvSpPr>
        <p:spPr>
          <a:xfrm>
            <a:off x="6784117" y="4680336"/>
            <a:ext cx="775136" cy="246221"/>
          </a:xfrm>
          <a:prstGeom prst="rect"/>
        </p:spPr>
        <p:txBody>
          <a:bodyPr wrap="square">
            <a:spAutoFit/>
          </a:bodyPr>
          <a:p>
            <a:pPr eaLnBrk="1" fontAlgn="auto" hangingPunct="1">
              <a:spcBef>
                <a:spcPts val="0"/>
              </a:spcBef>
              <a:spcAft>
                <a:spcPts val="0"/>
              </a:spcAft>
            </a:pPr>
            <a:r>
              <a:rPr altLang="zh-CN" dirty="0" sz="100" lang="en-US">
                <a:solidFill>
                  <a:prstClr val="white"/>
                </a:solidFill>
                <a:latin typeface="Calibri" panose="020F0502020204030204"/>
                <a:ea typeface="宋体" panose="02010600030101010101" pitchFamily="2" charset="-122"/>
              </a:rPr>
              <a:t>PPT</a:t>
            </a:r>
            <a:r>
              <a:rPr altLang="en-US" dirty="0" sz="100" lang="zh-CN">
                <a:solidFill>
                  <a:prstClr val="white"/>
                </a:solidFill>
                <a:latin typeface="Calibri" panose="020F0502020204030204"/>
                <a:ea typeface="宋体" panose="02010600030101010101" pitchFamily="2" charset="-122"/>
              </a:rPr>
              <a:t>模板下载：</a:t>
            </a:r>
            <a:r>
              <a:rPr altLang="zh-CN" dirty="0" sz="100" lang="en-US">
                <a:solidFill>
                  <a:prstClr val="white"/>
                </a:solidFill>
                <a:latin typeface="Calibri" panose="020F0502020204030204"/>
                <a:ea typeface="宋体" panose="02010600030101010101" pitchFamily="2" charset="-122"/>
              </a:rPr>
              <a:t>www.1ppt.com/moban/     </a:t>
            </a:r>
            <a:r>
              <a:rPr altLang="en-US" dirty="0" sz="100" lang="zh-CN">
                <a:solidFill>
                  <a:prstClr val="white"/>
                </a:solidFill>
                <a:latin typeface="Calibri" panose="020F0502020204030204"/>
                <a:ea typeface="宋体" panose="02010600030101010101" pitchFamily="2" charset="-122"/>
              </a:rPr>
              <a:t>行业</a:t>
            </a:r>
            <a:r>
              <a:rPr altLang="zh-CN" dirty="0" sz="100" lang="en-US">
                <a:solidFill>
                  <a:prstClr val="white"/>
                </a:solidFill>
                <a:latin typeface="Calibri" panose="020F0502020204030204"/>
                <a:ea typeface="宋体" panose="02010600030101010101" pitchFamily="2" charset="-122"/>
              </a:rPr>
              <a:t>PPT</a:t>
            </a:r>
            <a:r>
              <a:rPr altLang="en-US" dirty="0" sz="100" lang="zh-CN">
                <a:solidFill>
                  <a:prstClr val="white"/>
                </a:solidFill>
                <a:latin typeface="Calibri" panose="020F0502020204030204"/>
                <a:ea typeface="宋体" panose="02010600030101010101" pitchFamily="2" charset="-122"/>
              </a:rPr>
              <a:t>模板：</a:t>
            </a:r>
            <a:r>
              <a:rPr altLang="zh-CN" dirty="0" sz="100" lang="en-US">
                <a:solidFill>
                  <a:prstClr val="white"/>
                </a:solidFill>
                <a:latin typeface="Calibri" panose="020F0502020204030204"/>
                <a:ea typeface="宋体" panose="02010600030101010101" pitchFamily="2" charset="-122"/>
              </a:rPr>
              <a:t>www.1ppt.com/hangye/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a:solidFill>
                  <a:prstClr val="white"/>
                </a:solidFill>
                <a:latin typeface="Calibri" panose="020F0502020204030204"/>
                <a:ea typeface="宋体" panose="02010600030101010101" pitchFamily="2" charset="-122"/>
              </a:rPr>
              <a:t>节日</a:t>
            </a:r>
            <a:r>
              <a:rPr altLang="zh-CN" dirty="0" sz="100" lang="en-US">
                <a:solidFill>
                  <a:prstClr val="white"/>
                </a:solidFill>
                <a:latin typeface="Calibri" panose="020F0502020204030204"/>
                <a:ea typeface="宋体" panose="02010600030101010101" pitchFamily="2" charset="-122"/>
              </a:rPr>
              <a:t>PPT</a:t>
            </a:r>
            <a:r>
              <a:rPr altLang="en-US" dirty="0" sz="100" lang="zh-CN">
                <a:solidFill>
                  <a:prstClr val="white"/>
                </a:solidFill>
                <a:latin typeface="Calibri" panose="020F0502020204030204"/>
                <a:ea typeface="宋体" panose="02010600030101010101" pitchFamily="2" charset="-122"/>
              </a:rPr>
              <a:t>模板：</a:t>
            </a:r>
            <a:r>
              <a:rPr altLang="zh-CN" dirty="0" sz="100" lang="en-US">
                <a:solidFill>
                  <a:prstClr val="white"/>
                </a:solidFill>
                <a:latin typeface="Calibri" panose="020F0502020204030204"/>
                <a:ea typeface="宋体" panose="02010600030101010101" pitchFamily="2" charset="-122"/>
              </a:rPr>
              <a:t>www.1ppt.com/jieri/           PPT</a:t>
            </a:r>
            <a:r>
              <a:rPr altLang="en-US" dirty="0" sz="100" lang="zh-CN">
                <a:solidFill>
                  <a:prstClr val="white"/>
                </a:solidFill>
                <a:latin typeface="Calibri" panose="020F0502020204030204"/>
                <a:ea typeface="宋体" panose="02010600030101010101" pitchFamily="2" charset="-122"/>
              </a:rPr>
              <a:t>素材下载：</a:t>
            </a:r>
            <a:r>
              <a:rPr altLang="zh-CN" dirty="0" sz="100" lang="en-US">
                <a:solidFill>
                  <a:prstClr val="white"/>
                </a:solidFill>
                <a:latin typeface="Calibri" panose="020F0502020204030204"/>
                <a:ea typeface="宋体" panose="02010600030101010101" pitchFamily="2" charset="-122"/>
              </a:rPr>
              <a:t>www.1ppt.com/sucai/</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zh-CN" dirty="0" sz="100" lang="en-US">
                <a:solidFill>
                  <a:prstClr val="white"/>
                </a:solidFill>
                <a:latin typeface="Calibri" panose="020F0502020204030204"/>
                <a:ea typeface="宋体" panose="02010600030101010101" pitchFamily="2" charset="-122"/>
              </a:rPr>
              <a:t>PPT</a:t>
            </a:r>
            <a:r>
              <a:rPr altLang="en-US" dirty="0" sz="100" lang="zh-CN">
                <a:solidFill>
                  <a:prstClr val="white"/>
                </a:solidFill>
                <a:latin typeface="Calibri" panose="020F0502020204030204"/>
                <a:ea typeface="宋体" panose="02010600030101010101" pitchFamily="2" charset="-122"/>
              </a:rPr>
              <a:t>背景图片：</a:t>
            </a:r>
            <a:r>
              <a:rPr altLang="zh-CN" dirty="0" sz="100" lang="en-US">
                <a:solidFill>
                  <a:prstClr val="white"/>
                </a:solidFill>
                <a:latin typeface="Calibri" panose="020F0502020204030204"/>
                <a:ea typeface="宋体" panose="02010600030101010101" pitchFamily="2" charset="-122"/>
              </a:rPr>
              <a:t>www.1ppt.com/beijing/      PPT</a:t>
            </a:r>
            <a:r>
              <a:rPr altLang="en-US" dirty="0" sz="100" lang="zh-CN">
                <a:solidFill>
                  <a:prstClr val="white"/>
                </a:solidFill>
                <a:latin typeface="Calibri" panose="020F0502020204030204"/>
                <a:ea typeface="宋体" panose="02010600030101010101" pitchFamily="2" charset="-122"/>
              </a:rPr>
              <a:t>图表下载：</a:t>
            </a:r>
            <a:r>
              <a:rPr altLang="zh-CN" dirty="0" sz="100" lang="en-US">
                <a:solidFill>
                  <a:prstClr val="white"/>
                </a:solidFill>
                <a:latin typeface="Calibri" panose="020F0502020204030204"/>
                <a:ea typeface="宋体" panose="02010600030101010101" pitchFamily="2" charset="-122"/>
              </a:rPr>
              <a:t>www.1ppt.com/tubiao/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a:solidFill>
                  <a:prstClr val="white"/>
                </a:solidFill>
                <a:latin typeface="Calibri" panose="020F0502020204030204"/>
                <a:ea typeface="宋体" panose="02010600030101010101" pitchFamily="2" charset="-122"/>
              </a:rPr>
              <a:t>优秀</a:t>
            </a:r>
            <a:r>
              <a:rPr altLang="zh-CN" dirty="0" sz="100" lang="en-US">
                <a:solidFill>
                  <a:prstClr val="white"/>
                </a:solidFill>
                <a:latin typeface="Calibri" panose="020F0502020204030204"/>
                <a:ea typeface="宋体" panose="02010600030101010101" pitchFamily="2" charset="-122"/>
              </a:rPr>
              <a:t>PPT</a:t>
            </a:r>
            <a:r>
              <a:rPr altLang="en-US" dirty="0" sz="100" lang="zh-CN">
                <a:solidFill>
                  <a:prstClr val="white"/>
                </a:solidFill>
                <a:latin typeface="Calibri" panose="020F0502020204030204"/>
                <a:ea typeface="宋体" panose="02010600030101010101" pitchFamily="2" charset="-122"/>
              </a:rPr>
              <a:t>下载：</a:t>
            </a:r>
            <a:r>
              <a:rPr altLang="zh-CN" dirty="0" sz="100" lang="en-US">
                <a:solidFill>
                  <a:prstClr val="white"/>
                </a:solidFill>
                <a:latin typeface="Calibri" panose="020F0502020204030204"/>
                <a:ea typeface="宋体" panose="02010600030101010101" pitchFamily="2" charset="-122"/>
              </a:rPr>
              <a:t>www.1ppt.com/xiazai/        PPT</a:t>
            </a:r>
            <a:r>
              <a:rPr altLang="en-US" dirty="0" sz="100" lang="zh-CN">
                <a:solidFill>
                  <a:prstClr val="white"/>
                </a:solidFill>
                <a:latin typeface="Calibri" panose="020F0502020204030204"/>
                <a:ea typeface="宋体" panose="02010600030101010101" pitchFamily="2" charset="-122"/>
              </a:rPr>
              <a:t>教程： </a:t>
            </a:r>
            <a:r>
              <a:rPr altLang="zh-CN" dirty="0" sz="100" lang="en-US">
                <a:solidFill>
                  <a:prstClr val="white"/>
                </a:solidFill>
                <a:latin typeface="Calibri" panose="020F0502020204030204"/>
                <a:ea typeface="宋体" panose="02010600030101010101" pitchFamily="2" charset="-122"/>
              </a:rPr>
              <a:t>www.1ppt.com/powerpoint/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zh-CN" dirty="0" sz="100" lang="en-US">
                <a:solidFill>
                  <a:prstClr val="white"/>
                </a:solidFill>
                <a:latin typeface="Calibri" panose="020F0502020204030204"/>
                <a:ea typeface="宋体" panose="02010600030101010101" pitchFamily="2" charset="-122"/>
              </a:rPr>
              <a:t>Word</a:t>
            </a:r>
            <a:r>
              <a:rPr altLang="en-US" dirty="0" sz="100" lang="zh-CN">
                <a:solidFill>
                  <a:prstClr val="white"/>
                </a:solidFill>
                <a:latin typeface="Calibri" panose="020F0502020204030204"/>
                <a:ea typeface="宋体" panose="02010600030101010101" pitchFamily="2" charset="-122"/>
              </a:rPr>
              <a:t>教程： </a:t>
            </a:r>
            <a:r>
              <a:rPr altLang="zh-CN" dirty="0" sz="100" lang="en-US">
                <a:solidFill>
                  <a:prstClr val="white"/>
                </a:solidFill>
                <a:latin typeface="Calibri" panose="020F0502020204030204"/>
                <a:ea typeface="宋体" panose="02010600030101010101" pitchFamily="2" charset="-122"/>
              </a:rPr>
              <a:t>www.1ppt.com/word/              Excel</a:t>
            </a:r>
            <a:r>
              <a:rPr altLang="en-US" dirty="0" sz="100" lang="zh-CN">
                <a:solidFill>
                  <a:prstClr val="white"/>
                </a:solidFill>
                <a:latin typeface="Calibri" panose="020F0502020204030204"/>
                <a:ea typeface="宋体" panose="02010600030101010101" pitchFamily="2" charset="-122"/>
              </a:rPr>
              <a:t>教程：</a:t>
            </a:r>
            <a:r>
              <a:rPr altLang="zh-CN" dirty="0" sz="100" lang="en-US">
                <a:solidFill>
                  <a:prstClr val="white"/>
                </a:solidFill>
                <a:latin typeface="Calibri" panose="020F0502020204030204"/>
                <a:ea typeface="宋体" panose="02010600030101010101" pitchFamily="2" charset="-122"/>
              </a:rPr>
              <a:t>www.1ppt.com/excel/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a:solidFill>
                  <a:prstClr val="white"/>
                </a:solidFill>
                <a:latin typeface="Calibri" panose="020F0502020204030204"/>
                <a:ea typeface="宋体" panose="02010600030101010101" pitchFamily="2" charset="-122"/>
              </a:rPr>
              <a:t>资料下载：</a:t>
            </a:r>
            <a:r>
              <a:rPr altLang="zh-CN" dirty="0" sz="100" lang="en-US">
                <a:solidFill>
                  <a:prstClr val="white"/>
                </a:solidFill>
                <a:latin typeface="Calibri" panose="020F0502020204030204"/>
                <a:ea typeface="宋体" panose="02010600030101010101" pitchFamily="2" charset="-122"/>
              </a:rPr>
              <a:t>www.1ppt.com/ziliao/                PPT</a:t>
            </a:r>
            <a:r>
              <a:rPr altLang="en-US" dirty="0" sz="100" lang="zh-CN">
                <a:solidFill>
                  <a:prstClr val="white"/>
                </a:solidFill>
                <a:latin typeface="Calibri" panose="020F0502020204030204"/>
                <a:ea typeface="宋体" panose="02010600030101010101" pitchFamily="2" charset="-122"/>
              </a:rPr>
              <a:t>课件下载：</a:t>
            </a:r>
            <a:r>
              <a:rPr altLang="zh-CN" dirty="0" sz="100" lang="en-US">
                <a:solidFill>
                  <a:prstClr val="white"/>
                </a:solidFill>
                <a:latin typeface="Calibri" panose="020F0502020204030204"/>
                <a:ea typeface="宋体" panose="02010600030101010101" pitchFamily="2" charset="-122"/>
              </a:rPr>
              <a:t>www.1ppt.com/kejian/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a:solidFill>
                  <a:prstClr val="white"/>
                </a:solidFill>
                <a:latin typeface="Calibri" panose="020F0502020204030204"/>
                <a:ea typeface="宋体" panose="02010600030101010101" pitchFamily="2" charset="-122"/>
              </a:rPr>
              <a:t>范文下载：</a:t>
            </a:r>
            <a:r>
              <a:rPr altLang="zh-CN" dirty="0" sz="100" lang="en-US">
                <a:solidFill>
                  <a:prstClr val="white"/>
                </a:solidFill>
                <a:latin typeface="Calibri" panose="020F0502020204030204"/>
                <a:ea typeface="宋体" panose="02010600030101010101" pitchFamily="2" charset="-122"/>
              </a:rPr>
              <a:t>www.1ppt.com/fanwen/             </a:t>
            </a:r>
            <a:r>
              <a:rPr altLang="en-US" dirty="0" sz="100" lang="zh-CN">
                <a:solidFill>
                  <a:prstClr val="white"/>
                </a:solidFill>
                <a:latin typeface="Calibri" panose="020F0502020204030204"/>
                <a:ea typeface="宋体" panose="02010600030101010101" pitchFamily="2" charset="-122"/>
              </a:rPr>
              <a:t>试卷下载：</a:t>
            </a:r>
            <a:r>
              <a:rPr altLang="zh-CN" dirty="0" sz="100" lang="en-US">
                <a:solidFill>
                  <a:prstClr val="white"/>
                </a:solidFill>
                <a:latin typeface="Calibri" panose="020F0502020204030204"/>
                <a:ea typeface="宋体" panose="02010600030101010101" pitchFamily="2" charset="-122"/>
              </a:rPr>
              <a:t>www.1ppt.com/shiti/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a:solidFill>
                  <a:prstClr val="white"/>
                </a:solidFill>
                <a:latin typeface="Calibri" panose="020F0502020204030204"/>
                <a:ea typeface="宋体" panose="02010600030101010101" pitchFamily="2" charset="-122"/>
              </a:rPr>
              <a:t>教案下载：</a:t>
            </a:r>
            <a:r>
              <a:rPr altLang="zh-CN" dirty="0" sz="100" lang="en-US">
                <a:solidFill>
                  <a:prstClr val="white"/>
                </a:solidFill>
                <a:latin typeface="Calibri" panose="020F0502020204030204"/>
                <a:ea typeface="宋体" panose="02010600030101010101" pitchFamily="2" charset="-122"/>
              </a:rPr>
              <a:t>www.1ppt.com/jiaoan/  </a:t>
            </a:r>
            <a:r>
              <a:rPr altLang="zh-CN" dirty="0" sz="100" lang="en-US" smtClean="0">
                <a:solidFill>
                  <a:prstClr val="white"/>
                </a:solidFill>
                <a:latin typeface="Calibri" panose="020F0502020204030204"/>
                <a:ea typeface="宋体" panose="02010600030101010101" pitchFamily="2" charset="-122"/>
              </a:rPr>
              <a:t>      </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en-US" dirty="0" sz="100" lang="zh-CN" smtClean="0">
                <a:solidFill>
                  <a:prstClr val="white"/>
                </a:solidFill>
                <a:latin typeface="Calibri" panose="020F0502020204030204"/>
                <a:ea typeface="宋体" panose="02010600030101010101" pitchFamily="2" charset="-122"/>
              </a:rPr>
              <a:t>字体下载：</a:t>
            </a:r>
            <a:r>
              <a:rPr altLang="zh-CN" dirty="0" sz="100" lang="en-US" smtClean="0">
                <a:solidFill>
                  <a:prstClr val="white"/>
                </a:solidFill>
                <a:latin typeface="Calibri" panose="020F0502020204030204"/>
                <a:ea typeface="宋体" panose="02010600030101010101" pitchFamily="2" charset="-122"/>
              </a:rPr>
              <a:t>www.1ppt.com/ziti/</a:t>
            </a:r>
            <a:endParaRPr altLang="zh-CN" dirty="0" sz="100" lang="en-US">
              <a:solidFill>
                <a:prstClr val="white"/>
              </a:solidFill>
              <a:latin typeface="Calibri" panose="020F0502020204030204"/>
              <a:ea typeface="宋体" panose="02010600030101010101" pitchFamily="2" charset="-122"/>
            </a:endParaRPr>
          </a:p>
          <a:p>
            <a:pPr eaLnBrk="1" fontAlgn="auto" hangingPunct="1">
              <a:spcBef>
                <a:spcPts val="0"/>
              </a:spcBef>
              <a:spcAft>
                <a:spcPts val="0"/>
              </a:spcAft>
            </a:pPr>
            <a:r>
              <a:rPr altLang="zh-CN" dirty="0" sz="100" lang="en-US">
                <a:solidFill>
                  <a:prstClr val="white"/>
                </a:solidFill>
                <a:latin typeface="Calibri" panose="020F0502020204030204"/>
                <a:ea typeface="宋体" panose="02010600030101010101" pitchFamily="2" charset="-122"/>
              </a:rPr>
              <a:t> </a:t>
            </a:r>
            <a:endParaRPr altLang="en-US" dirty="0" sz="100" lang="zh-CN">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59" name=""/>
        <p:cNvGrpSpPr/>
        <p:nvPr/>
      </p:nvGrpSpPr>
      <p:grpSpPr>
        <a:xfrm>
          <a:off x="0" y="0"/>
          <a:ext cx="0" cy="0"/>
          <a:chOff x="0" y="0"/>
          <a:chExt cx="0" cy="0"/>
        </a:xfrm>
      </p:grpSpPr>
      <p:sp>
        <p:nvSpPr>
          <p:cNvPr id="1049046" name="Title 1"/>
          <p:cNvSpPr>
            <a:spLocks noGrp="1"/>
          </p:cNvSpPr>
          <p:nvPr>
            <p:ph type="title"/>
          </p:nvPr>
        </p:nvSpPr>
        <p:spPr/>
        <p:txBody>
          <a:bodyPr/>
          <a:p>
            <a:r>
              <a:rPr altLang="en-US" lang="zh-CN" smtClean="0"/>
              <a:t>单击此处编辑母版标题样式</a:t>
            </a:r>
            <a:endParaRPr dirty="0" lang="en-US"/>
          </a:p>
        </p:txBody>
      </p:sp>
      <p:sp>
        <p:nvSpPr>
          <p:cNvPr id="1049047" name="Date Placeholder 2"/>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48" name="Footer Placeholder 3"/>
          <p:cNvSpPr>
            <a:spLocks noGrp="1"/>
          </p:cNvSpPr>
          <p:nvPr>
            <p:ph type="ftr" sz="quarter" idx="11"/>
          </p:nvPr>
        </p:nvSpPr>
        <p:spPr/>
        <p:txBody>
          <a:bodyPr/>
          <a:p>
            <a:endParaRPr altLang="en-US" lang="zh-CN"/>
          </a:p>
        </p:txBody>
      </p:sp>
      <p:sp>
        <p:nvSpPr>
          <p:cNvPr id="1049049" name="Slide Number Placeholder 4"/>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6" name=""/>
        <p:cNvGrpSpPr/>
        <p:nvPr/>
      </p:nvGrpSpPr>
      <p:grpSpPr>
        <a:xfrm>
          <a:off x="0" y="0"/>
          <a:ext cx="0" cy="0"/>
          <a:chOff x="0" y="0"/>
          <a:chExt cx="0" cy="0"/>
        </a:xfrm>
      </p:grpSpPr>
      <p:sp>
        <p:nvSpPr>
          <p:cNvPr id="1048581" name="Date Placeholder 1"/>
          <p:cNvSpPr>
            <a:spLocks noGrp="1"/>
          </p:cNvSpPr>
          <p:nvPr>
            <p:ph type="dt" sz="half" idx="10"/>
          </p:nvPr>
        </p:nvSpPr>
        <p:spPr/>
        <p:txBody>
          <a:bodyPr/>
          <a:p>
            <a:fld id="{3E156C02-6AC0-4150-BF14-3C2902387D77}" type="datetimeFigureOut">
              <a:rPr altLang="en-US" lang="zh-CN" smtClean="0"/>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287B9ED6-FA7E-4333-AD61-EE26BDBEFB97}"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65" name=""/>
        <p:cNvGrpSpPr/>
        <p:nvPr/>
      </p:nvGrpSpPr>
      <p:grpSpPr>
        <a:xfrm>
          <a:off x="0" y="0"/>
          <a:ext cx="0" cy="0"/>
          <a:chOff x="0" y="0"/>
          <a:chExt cx="0" cy="0"/>
        </a:xfrm>
      </p:grpSpPr>
      <p:sp>
        <p:nvSpPr>
          <p:cNvPr id="1049076" name="Title 1"/>
          <p:cNvSpPr>
            <a:spLocks noGrp="1"/>
          </p:cNvSpPr>
          <p:nvPr>
            <p:ph type="title"/>
          </p:nvPr>
        </p:nvSpPr>
        <p:spPr>
          <a:xfrm>
            <a:off x="617157" y="336021"/>
            <a:ext cx="2889785" cy="1176073"/>
          </a:xfrm>
        </p:spPr>
        <p:txBody>
          <a:bodyPr anchor="b"/>
          <a:lstStyle>
            <a:lvl1pPr>
              <a:defRPr sz="2350"/>
            </a:lvl1pPr>
          </a:lstStyle>
          <a:p>
            <a:r>
              <a:rPr altLang="en-US" lang="zh-CN" smtClean="0"/>
              <a:t>单击此处编辑母版标题样式</a:t>
            </a:r>
            <a:endParaRPr dirty="0" lang="en-US"/>
          </a:p>
        </p:txBody>
      </p:sp>
      <p:sp>
        <p:nvSpPr>
          <p:cNvPr id="1049077" name="Content Placeholder 2"/>
          <p:cNvSpPr>
            <a:spLocks noGrp="1"/>
          </p:cNvSpPr>
          <p:nvPr>
            <p:ph idx="1"/>
          </p:nvPr>
        </p:nvSpPr>
        <p:spPr>
          <a:xfrm>
            <a:off x="3809103" y="725712"/>
            <a:ext cx="4535924" cy="3581889"/>
          </a:xfrm>
        </p:spPr>
        <p:txBody>
          <a:bodyPr/>
          <a:lstStyle>
            <a:lvl1pPr>
              <a:defRPr sz="2350"/>
            </a:lvl1pPr>
            <a:lvl2pPr>
              <a:defRPr sz="2060"/>
            </a:lvl2pPr>
            <a:lvl3pPr>
              <a:defRPr sz="1765"/>
            </a:lvl3pPr>
            <a:lvl4pPr>
              <a:defRPr sz="1470"/>
            </a:lvl4pPr>
            <a:lvl5pPr>
              <a:defRPr sz="1470"/>
            </a:lvl5pPr>
            <a:lvl6pPr>
              <a:defRPr sz="1470"/>
            </a:lvl6pPr>
            <a:lvl7pPr>
              <a:defRPr sz="1470"/>
            </a:lvl7pPr>
            <a:lvl8pPr>
              <a:defRPr sz="1470"/>
            </a:lvl8pPr>
            <a:lvl9pPr>
              <a:defRPr sz="147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9078" name="Text Placeholder 3"/>
          <p:cNvSpPr>
            <a:spLocks noGrp="1"/>
          </p:cNvSpPr>
          <p:nvPr>
            <p:ph type="body" sz="half" idx="2"/>
          </p:nvPr>
        </p:nvSpPr>
        <p:spPr>
          <a:xfrm>
            <a:off x="617157" y="1512094"/>
            <a:ext cx="2889785" cy="2801341"/>
          </a:xfrm>
        </p:spPr>
        <p:txBody>
          <a:bodyPr/>
          <a:lstStyle>
            <a:lvl1pPr indent="0" marL="0">
              <a:buNone/>
              <a:defRPr sz="1175"/>
            </a:lvl1pPr>
            <a:lvl2pPr indent="0" marL="335915">
              <a:buNone/>
              <a:defRPr sz="1030"/>
            </a:lvl2pPr>
            <a:lvl3pPr indent="0" marL="671830">
              <a:buNone/>
              <a:defRPr sz="880"/>
            </a:lvl3pPr>
            <a:lvl4pPr indent="0" marL="1007745">
              <a:buNone/>
              <a:defRPr sz="735"/>
            </a:lvl4pPr>
            <a:lvl5pPr indent="0" marL="1344295">
              <a:buNone/>
              <a:defRPr sz="735"/>
            </a:lvl5pPr>
            <a:lvl6pPr indent="0" marL="1680210">
              <a:buNone/>
              <a:defRPr sz="735"/>
            </a:lvl6pPr>
            <a:lvl7pPr indent="0" marL="2016125">
              <a:buNone/>
              <a:defRPr sz="735"/>
            </a:lvl7pPr>
            <a:lvl8pPr indent="0" marL="2352040">
              <a:buNone/>
              <a:defRPr sz="735"/>
            </a:lvl8pPr>
            <a:lvl9pPr indent="0" marL="2687955">
              <a:buNone/>
              <a:defRPr sz="735"/>
            </a:lvl9pPr>
          </a:lstStyle>
          <a:p>
            <a:pPr lvl="0"/>
            <a:r>
              <a:rPr altLang="en-US" lang="zh-CN" smtClean="0"/>
              <a:t>单击此处编辑母版文本样式</a:t>
            </a:r>
            <a:endParaRPr altLang="en-US" lang="zh-CN" smtClean="0"/>
          </a:p>
        </p:txBody>
      </p:sp>
      <p:sp>
        <p:nvSpPr>
          <p:cNvPr id="1049079" name="Date Placeholder 4"/>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80" name="Footer Placeholder 5"/>
          <p:cNvSpPr>
            <a:spLocks noGrp="1"/>
          </p:cNvSpPr>
          <p:nvPr>
            <p:ph type="ftr" sz="quarter" idx="11"/>
          </p:nvPr>
        </p:nvSpPr>
        <p:spPr/>
        <p:txBody>
          <a:bodyPr/>
          <a:p>
            <a:endParaRPr altLang="en-US" lang="zh-CN"/>
          </a:p>
        </p:txBody>
      </p:sp>
      <p:sp>
        <p:nvSpPr>
          <p:cNvPr id="1049081" name="Slide Number Placeholder 6"/>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2" name=""/>
        <p:cNvGrpSpPr/>
        <p:nvPr/>
      </p:nvGrpSpPr>
      <p:grpSpPr>
        <a:xfrm>
          <a:off x="0" y="0"/>
          <a:ext cx="0" cy="0"/>
          <a:chOff x="0" y="0"/>
          <a:chExt cx="0" cy="0"/>
        </a:xfrm>
      </p:grpSpPr>
      <p:sp>
        <p:nvSpPr>
          <p:cNvPr id="1049060" name="Title 1"/>
          <p:cNvSpPr>
            <a:spLocks noGrp="1"/>
          </p:cNvSpPr>
          <p:nvPr>
            <p:ph type="title"/>
          </p:nvPr>
        </p:nvSpPr>
        <p:spPr>
          <a:xfrm>
            <a:off x="617157" y="336021"/>
            <a:ext cx="2889785" cy="1176073"/>
          </a:xfrm>
        </p:spPr>
        <p:txBody>
          <a:bodyPr anchor="b"/>
          <a:lstStyle>
            <a:lvl1pPr>
              <a:defRPr sz="2350"/>
            </a:lvl1pPr>
          </a:lstStyle>
          <a:p>
            <a:r>
              <a:rPr altLang="en-US" lang="zh-CN" smtClean="0"/>
              <a:t>单击此处编辑母版标题样式</a:t>
            </a:r>
            <a:endParaRPr dirty="0" lang="en-US"/>
          </a:p>
        </p:txBody>
      </p:sp>
      <p:sp>
        <p:nvSpPr>
          <p:cNvPr id="1049061" name="Picture Placeholder 2"/>
          <p:cNvSpPr>
            <a:spLocks noChangeAspect="1" noGrp="1"/>
          </p:cNvSpPr>
          <p:nvPr>
            <p:ph type="pic" idx="1"/>
          </p:nvPr>
        </p:nvSpPr>
        <p:spPr>
          <a:xfrm>
            <a:off x="3809103" y="725712"/>
            <a:ext cx="4535924" cy="3581889"/>
          </a:xfrm>
        </p:spPr>
        <p:txBody>
          <a:bodyPr anchor="t"/>
          <a:lstStyle>
            <a:lvl1pPr indent="0" marL="0">
              <a:buNone/>
              <a:defRPr sz="2350"/>
            </a:lvl1pPr>
            <a:lvl2pPr indent="0" marL="335915">
              <a:buNone/>
              <a:defRPr sz="2060"/>
            </a:lvl2pPr>
            <a:lvl3pPr indent="0" marL="671830">
              <a:buNone/>
              <a:defRPr sz="1765"/>
            </a:lvl3pPr>
            <a:lvl4pPr indent="0" marL="1007745">
              <a:buNone/>
              <a:defRPr sz="1470"/>
            </a:lvl4pPr>
            <a:lvl5pPr indent="0" marL="1344295">
              <a:buNone/>
              <a:defRPr sz="1470"/>
            </a:lvl5pPr>
            <a:lvl6pPr indent="0" marL="1680210">
              <a:buNone/>
              <a:defRPr sz="1470"/>
            </a:lvl6pPr>
            <a:lvl7pPr indent="0" marL="2016125">
              <a:buNone/>
              <a:defRPr sz="1470"/>
            </a:lvl7pPr>
            <a:lvl8pPr indent="0" marL="2352040">
              <a:buNone/>
              <a:defRPr sz="1470"/>
            </a:lvl8pPr>
            <a:lvl9pPr indent="0" marL="2687955">
              <a:buNone/>
              <a:defRPr sz="1470"/>
            </a:lvl9pPr>
          </a:lstStyle>
          <a:p>
            <a:r>
              <a:rPr altLang="en-US" lang="zh-CN" smtClean="0"/>
              <a:t>单击图标添加图片</a:t>
            </a:r>
            <a:endParaRPr dirty="0" lang="en-US"/>
          </a:p>
        </p:txBody>
      </p:sp>
      <p:sp>
        <p:nvSpPr>
          <p:cNvPr id="1049062" name="Text Placeholder 3"/>
          <p:cNvSpPr>
            <a:spLocks noGrp="1"/>
          </p:cNvSpPr>
          <p:nvPr>
            <p:ph type="body" sz="half" idx="2"/>
          </p:nvPr>
        </p:nvSpPr>
        <p:spPr>
          <a:xfrm>
            <a:off x="617157" y="1512094"/>
            <a:ext cx="2889785" cy="2801341"/>
          </a:xfrm>
        </p:spPr>
        <p:txBody>
          <a:bodyPr/>
          <a:lstStyle>
            <a:lvl1pPr indent="0" marL="0">
              <a:buNone/>
              <a:defRPr sz="1175"/>
            </a:lvl1pPr>
            <a:lvl2pPr indent="0" marL="335915">
              <a:buNone/>
              <a:defRPr sz="1030"/>
            </a:lvl2pPr>
            <a:lvl3pPr indent="0" marL="671830">
              <a:buNone/>
              <a:defRPr sz="880"/>
            </a:lvl3pPr>
            <a:lvl4pPr indent="0" marL="1007745">
              <a:buNone/>
              <a:defRPr sz="735"/>
            </a:lvl4pPr>
            <a:lvl5pPr indent="0" marL="1344295">
              <a:buNone/>
              <a:defRPr sz="735"/>
            </a:lvl5pPr>
            <a:lvl6pPr indent="0" marL="1680210">
              <a:buNone/>
              <a:defRPr sz="735"/>
            </a:lvl6pPr>
            <a:lvl7pPr indent="0" marL="2016125">
              <a:buNone/>
              <a:defRPr sz="735"/>
            </a:lvl7pPr>
            <a:lvl8pPr indent="0" marL="2352040">
              <a:buNone/>
              <a:defRPr sz="735"/>
            </a:lvl8pPr>
            <a:lvl9pPr indent="0" marL="2687955">
              <a:buNone/>
              <a:defRPr sz="735"/>
            </a:lvl9pPr>
          </a:lstStyle>
          <a:p>
            <a:pPr lvl="0"/>
            <a:r>
              <a:rPr altLang="en-US" lang="zh-CN" smtClean="0"/>
              <a:t>单击此处编辑母版文本样式</a:t>
            </a:r>
            <a:endParaRPr altLang="en-US" lang="zh-CN" smtClean="0"/>
          </a:p>
        </p:txBody>
      </p:sp>
      <p:sp>
        <p:nvSpPr>
          <p:cNvPr id="1049063" name="Date Placeholder 4"/>
          <p:cNvSpPr>
            <a:spLocks noGrp="1"/>
          </p:cNvSpPr>
          <p:nvPr>
            <p:ph type="dt" sz="half" idx="10"/>
          </p:nvPr>
        </p:nvSpPr>
        <p:spPr/>
        <p:txBody>
          <a:bodyPr/>
          <a:p>
            <a:fld id="{63A56D01-2764-4F3F-81D1-FEDBA43AD549}" type="datetimeFigureOut">
              <a:rPr altLang="en-US" lang="zh-CN" smtClean="0"/>
            </a:fld>
            <a:endParaRPr altLang="en-US" lang="zh-CN"/>
          </a:p>
        </p:txBody>
      </p:sp>
      <p:sp>
        <p:nvSpPr>
          <p:cNvPr id="1049064" name="Footer Placeholder 5"/>
          <p:cNvSpPr>
            <a:spLocks noGrp="1"/>
          </p:cNvSpPr>
          <p:nvPr>
            <p:ph type="ftr" sz="quarter" idx="11"/>
          </p:nvPr>
        </p:nvSpPr>
        <p:spPr/>
        <p:txBody>
          <a:bodyPr/>
          <a:p>
            <a:endParaRPr altLang="en-US" lang="zh-CN"/>
          </a:p>
        </p:txBody>
      </p:sp>
      <p:sp>
        <p:nvSpPr>
          <p:cNvPr id="1049065" name="Slide Number Placeholder 6"/>
          <p:cNvSpPr>
            <a:spLocks noGrp="1"/>
          </p:cNvSpPr>
          <p:nvPr>
            <p:ph type="sldNum" sz="quarter" idx="12"/>
          </p:nvPr>
        </p:nvSpPr>
        <p:spPr/>
        <p:txBody>
          <a:bodyPr/>
          <a:p>
            <a:fld id="{481A012C-3782-4128-B36B-91F05AF1EE8F}" type="slidenum">
              <a:rPr altLang="zh-CN" lang="en-US" smtClean="0"/>
            </a:fld>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615990" y="268350"/>
            <a:ext cx="7727871" cy="974228"/>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15990" y="1341750"/>
            <a:ext cx="7727871" cy="3198032"/>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78" name="Date Placeholder 3"/>
          <p:cNvSpPr>
            <a:spLocks noGrp="1"/>
          </p:cNvSpPr>
          <p:nvPr>
            <p:ph type="dt" sz="half" idx="2"/>
          </p:nvPr>
        </p:nvSpPr>
        <p:spPr>
          <a:xfrm>
            <a:off x="615990" y="4671624"/>
            <a:ext cx="2015966" cy="268350"/>
          </a:xfrm>
          <a:prstGeom prst="rect"/>
        </p:spPr>
        <p:txBody>
          <a:bodyPr anchor="ctr" bIns="45720" lIns="91440" rIns="91440" rtlCol="0" tIns="45720" vert="horz"/>
          <a:lstStyle>
            <a:lvl1pPr algn="l">
              <a:defRPr sz="880">
                <a:solidFill>
                  <a:schemeClr val="tx1">
                    <a:tint val="75000"/>
                  </a:schemeClr>
                </a:solidFill>
              </a:defRPr>
            </a:lvl1pPr>
          </a:lstStyle>
          <a:p>
            <a:fld id="{63A56D01-2764-4F3F-81D1-FEDBA43AD549}" type="datetimeFigureOut">
              <a:rPr altLang="en-US" lang="zh-CN" smtClean="0"/>
            </a:fld>
            <a:endParaRPr altLang="en-US" lang="zh-CN"/>
          </a:p>
        </p:txBody>
      </p:sp>
      <p:sp>
        <p:nvSpPr>
          <p:cNvPr id="1048579" name="Footer Placeholder 4"/>
          <p:cNvSpPr>
            <a:spLocks noGrp="1"/>
          </p:cNvSpPr>
          <p:nvPr>
            <p:ph type="ftr" sz="quarter" idx="3"/>
          </p:nvPr>
        </p:nvSpPr>
        <p:spPr>
          <a:xfrm>
            <a:off x="2967951" y="4671624"/>
            <a:ext cx="3023949" cy="268350"/>
          </a:xfrm>
          <a:prstGeom prst="rect"/>
        </p:spPr>
        <p:txBody>
          <a:bodyPr anchor="ctr" bIns="45720" lIns="91440" rIns="91440" rtlCol="0" tIns="45720" vert="horz"/>
          <a:lstStyle>
            <a:lvl1pPr algn="ctr">
              <a:defRPr sz="88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327894" y="4671624"/>
            <a:ext cx="2015966" cy="268350"/>
          </a:xfrm>
          <a:prstGeom prst="rect"/>
        </p:spPr>
        <p:txBody>
          <a:bodyPr anchor="ctr" bIns="45720" lIns="91440" rIns="91440" rtlCol="0" tIns="45720" vert="horz"/>
          <a:lstStyle>
            <a:lvl1pPr algn="r">
              <a:defRPr sz="880">
                <a:solidFill>
                  <a:schemeClr val="tx1">
                    <a:tint val="75000"/>
                  </a:schemeClr>
                </a:solidFill>
              </a:defRPr>
            </a:lvl1pPr>
          </a:lstStyle>
          <a:p>
            <a:fld id="{481A012C-3782-4128-B36B-91F05AF1EE8F}" type="slidenum">
              <a:rPr altLang="zh-CN" lang="en-US"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timing/>
  <p:txStyles>
    <p:titleStyle>
      <a:lvl1pPr algn="l" defTabSz="671830" eaLnBrk="1" hangingPunct="1" latinLnBrk="0" rtl="0">
        <a:lnSpc>
          <a:spcPct val="90000"/>
        </a:lnSpc>
        <a:spcBef>
          <a:spcPct val="0"/>
        </a:spcBef>
        <a:buNone/>
        <a:defRPr sz="3235" kern="1200">
          <a:solidFill>
            <a:schemeClr val="tx1"/>
          </a:solidFill>
          <a:latin typeface="+mj-lt"/>
          <a:ea typeface="+mj-ea"/>
          <a:cs typeface="+mj-cs"/>
        </a:defRPr>
      </a:lvl1pPr>
    </p:titleStyle>
    <p:bodyStyle>
      <a:lvl1pPr algn="l" defTabSz="671830" eaLnBrk="1" hangingPunct="1" indent="-168275" latinLnBrk="0" marL="168275" rtl="0">
        <a:lnSpc>
          <a:spcPct val="90000"/>
        </a:lnSpc>
        <a:spcBef>
          <a:spcPts val="735"/>
        </a:spcBef>
        <a:buFont typeface="Arial" panose="020B0604020202020204" pitchFamily="34" charset="0"/>
        <a:buChar char="•"/>
        <a:defRPr sz="2060" kern="1200">
          <a:solidFill>
            <a:schemeClr val="tx1"/>
          </a:solidFill>
          <a:latin typeface="+mn-lt"/>
          <a:ea typeface="+mn-ea"/>
          <a:cs typeface="+mn-cs"/>
        </a:defRPr>
      </a:lvl1pPr>
      <a:lvl2pPr algn="l" defTabSz="671830" eaLnBrk="1" hangingPunct="1" indent="-168275" latinLnBrk="0" marL="504190" rtl="0">
        <a:lnSpc>
          <a:spcPct val="90000"/>
        </a:lnSpc>
        <a:spcBef>
          <a:spcPts val="365"/>
        </a:spcBef>
        <a:buFont typeface="Arial" panose="020B0604020202020204" pitchFamily="34" charset="0"/>
        <a:buChar char="•"/>
        <a:defRPr sz="1765" kern="1200">
          <a:solidFill>
            <a:schemeClr val="tx1"/>
          </a:solidFill>
          <a:latin typeface="+mn-lt"/>
          <a:ea typeface="+mn-ea"/>
          <a:cs typeface="+mn-cs"/>
        </a:defRPr>
      </a:lvl2pPr>
      <a:lvl3pPr algn="l" defTabSz="671830" eaLnBrk="1" hangingPunct="1" indent="-168275" latinLnBrk="0" marL="840105" rtl="0">
        <a:lnSpc>
          <a:spcPct val="90000"/>
        </a:lnSpc>
        <a:spcBef>
          <a:spcPts val="365"/>
        </a:spcBef>
        <a:buFont typeface="Arial" panose="020B0604020202020204" pitchFamily="34" charset="0"/>
        <a:buChar char="•"/>
        <a:defRPr sz="1470" kern="1200">
          <a:solidFill>
            <a:schemeClr val="tx1"/>
          </a:solidFill>
          <a:latin typeface="+mn-lt"/>
          <a:ea typeface="+mn-ea"/>
          <a:cs typeface="+mn-cs"/>
        </a:defRPr>
      </a:lvl3pPr>
      <a:lvl4pPr algn="l" defTabSz="671830" eaLnBrk="1" hangingPunct="1" indent="-168275" latinLnBrk="0" marL="1176020"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4pPr>
      <a:lvl5pPr algn="l" defTabSz="671830" eaLnBrk="1" hangingPunct="1" indent="-168275" latinLnBrk="0" marL="1511935"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5pPr>
      <a:lvl6pPr algn="l" defTabSz="671830" eaLnBrk="1" hangingPunct="1" indent="-168275" latinLnBrk="0" marL="1847850"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6pPr>
      <a:lvl7pPr algn="l" defTabSz="671830" eaLnBrk="1" hangingPunct="1" indent="-168275" latinLnBrk="0" marL="2183765"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7pPr>
      <a:lvl8pPr algn="l" defTabSz="671830" eaLnBrk="1" hangingPunct="1" indent="-168275" latinLnBrk="0" marL="2519680"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8pPr>
      <a:lvl9pPr algn="l" defTabSz="671830" eaLnBrk="1" hangingPunct="1" indent="-168275" latinLnBrk="0" marL="2856230" rtl="0">
        <a:lnSpc>
          <a:spcPct val="90000"/>
        </a:lnSpc>
        <a:spcBef>
          <a:spcPts val="365"/>
        </a:spcBef>
        <a:buFont typeface="Arial" panose="020B0604020202020204" pitchFamily="34" charset="0"/>
        <a:buChar char="•"/>
        <a:defRPr sz="1325" kern="1200">
          <a:solidFill>
            <a:schemeClr val="tx1"/>
          </a:solidFill>
          <a:latin typeface="+mn-lt"/>
          <a:ea typeface="+mn-ea"/>
          <a:cs typeface="+mn-cs"/>
        </a:defRPr>
      </a:lvl9pPr>
    </p:bodyStyle>
    <p:otherStyle>
      <a:defPPr>
        <a:defRPr lang="en-US"/>
      </a:defPPr>
      <a:lvl1pPr algn="l" defTabSz="671830" eaLnBrk="1" hangingPunct="1" latinLnBrk="0" marL="0" rtl="0">
        <a:defRPr sz="1325" kern="1200">
          <a:solidFill>
            <a:schemeClr val="tx1"/>
          </a:solidFill>
          <a:latin typeface="+mn-lt"/>
          <a:ea typeface="+mn-ea"/>
          <a:cs typeface="+mn-cs"/>
        </a:defRPr>
      </a:lvl1pPr>
      <a:lvl2pPr algn="l" defTabSz="671830" eaLnBrk="1" hangingPunct="1" latinLnBrk="0" marL="335915" rtl="0">
        <a:defRPr sz="1325" kern="1200">
          <a:solidFill>
            <a:schemeClr val="tx1"/>
          </a:solidFill>
          <a:latin typeface="+mn-lt"/>
          <a:ea typeface="+mn-ea"/>
          <a:cs typeface="+mn-cs"/>
        </a:defRPr>
      </a:lvl2pPr>
      <a:lvl3pPr algn="l" defTabSz="671830" eaLnBrk="1" hangingPunct="1" latinLnBrk="0" marL="671830" rtl="0">
        <a:defRPr sz="1325" kern="1200">
          <a:solidFill>
            <a:schemeClr val="tx1"/>
          </a:solidFill>
          <a:latin typeface="+mn-lt"/>
          <a:ea typeface="+mn-ea"/>
          <a:cs typeface="+mn-cs"/>
        </a:defRPr>
      </a:lvl3pPr>
      <a:lvl4pPr algn="l" defTabSz="671830" eaLnBrk="1" hangingPunct="1" latinLnBrk="0" marL="1007745" rtl="0">
        <a:defRPr sz="1325" kern="1200">
          <a:solidFill>
            <a:schemeClr val="tx1"/>
          </a:solidFill>
          <a:latin typeface="+mn-lt"/>
          <a:ea typeface="+mn-ea"/>
          <a:cs typeface="+mn-cs"/>
        </a:defRPr>
      </a:lvl4pPr>
      <a:lvl5pPr algn="l" defTabSz="671830" eaLnBrk="1" hangingPunct="1" latinLnBrk="0" marL="1344295" rtl="0">
        <a:defRPr sz="1325" kern="1200">
          <a:solidFill>
            <a:schemeClr val="tx1"/>
          </a:solidFill>
          <a:latin typeface="+mn-lt"/>
          <a:ea typeface="+mn-ea"/>
          <a:cs typeface="+mn-cs"/>
        </a:defRPr>
      </a:lvl5pPr>
      <a:lvl6pPr algn="l" defTabSz="671830" eaLnBrk="1" hangingPunct="1" latinLnBrk="0" marL="1680210" rtl="0">
        <a:defRPr sz="1325" kern="1200">
          <a:solidFill>
            <a:schemeClr val="tx1"/>
          </a:solidFill>
          <a:latin typeface="+mn-lt"/>
          <a:ea typeface="+mn-ea"/>
          <a:cs typeface="+mn-cs"/>
        </a:defRPr>
      </a:lvl6pPr>
      <a:lvl7pPr algn="l" defTabSz="671830" eaLnBrk="1" hangingPunct="1" latinLnBrk="0" marL="2016125" rtl="0">
        <a:defRPr sz="1325" kern="1200">
          <a:solidFill>
            <a:schemeClr val="tx1"/>
          </a:solidFill>
          <a:latin typeface="+mn-lt"/>
          <a:ea typeface="+mn-ea"/>
          <a:cs typeface="+mn-cs"/>
        </a:defRPr>
      </a:lvl7pPr>
      <a:lvl8pPr algn="l" defTabSz="671830" eaLnBrk="1" hangingPunct="1" latinLnBrk="0" marL="2352040" rtl="0">
        <a:defRPr sz="1325" kern="1200">
          <a:solidFill>
            <a:schemeClr val="tx1"/>
          </a:solidFill>
          <a:latin typeface="+mn-lt"/>
          <a:ea typeface="+mn-ea"/>
          <a:cs typeface="+mn-cs"/>
        </a:defRPr>
      </a:lvl8pPr>
      <a:lvl9pPr algn="l" defTabSz="671830" eaLnBrk="1" hangingPunct="1" latinLnBrk="0" marL="2687955" rtl="0">
        <a:defRPr sz="13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ags" Target="../tags/tag1.xml"/><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7.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7.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7.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tags" Target="../tags/tag2.xml"/><Relationship Id="rId3" Type="http://schemas.openxmlformats.org/officeDocument/2006/relationships/slideLayout" Target="../slideLayouts/slideLayout7.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27" name=""/>
        <p:cNvGrpSpPr/>
        <p:nvPr/>
      </p:nvGrpSpPr>
      <p:grpSpPr>
        <a:xfrm>
          <a:off x="0" y="0"/>
          <a:ext cx="0" cy="0"/>
          <a:chOff x="0" y="0"/>
          <a:chExt cx="0" cy="0"/>
        </a:xfrm>
      </p:grpSpPr>
      <p:sp>
        <p:nvSpPr>
          <p:cNvPr id="1048584" name="文本框 2"/>
          <p:cNvSpPr txBox="1"/>
          <p:nvPr/>
        </p:nvSpPr>
        <p:spPr>
          <a:xfrm>
            <a:off x="784124" y="1215394"/>
            <a:ext cx="6990081" cy="447040"/>
          </a:xfrm>
          <a:prstGeom prst="rect"/>
          <a:noFill/>
        </p:spPr>
        <p:txBody>
          <a:bodyPr rtlCol="0" wrap="none">
            <a:spAutoFit/>
          </a:bodyPr>
          <a:p>
            <a:pPr algn="l"/>
            <a:r>
              <a:rPr b="1" dirty="0" sz="2400">
                <a:latin typeface="微软雅黑" panose="020B0503020204020204" pitchFamily="34" charset="-122"/>
                <a:ea typeface="微软雅黑" panose="020B0503020204020204" pitchFamily="34" charset="-122"/>
              </a:rPr>
              <a:t>Design Patterns Applied for Game Design Patterns</a:t>
            </a:r>
            <a:endParaRPr b="1" dirty="0" sz="2400">
              <a:latin typeface="微软雅黑" panose="020B0503020204020204" pitchFamily="34" charset="-122"/>
              <a:ea typeface="微软雅黑" panose="020B0503020204020204" pitchFamily="34" charset="-122"/>
            </a:endParaRPr>
          </a:p>
        </p:txBody>
      </p:sp>
      <p:sp>
        <p:nvSpPr>
          <p:cNvPr id="1048585" name="文本框 4"/>
          <p:cNvSpPr txBox="1"/>
          <p:nvPr/>
        </p:nvSpPr>
        <p:spPr>
          <a:xfrm>
            <a:off x="3463824" y="2519996"/>
            <a:ext cx="1630680" cy="421640"/>
          </a:xfrm>
          <a:prstGeom prst="rect"/>
          <a:noFill/>
        </p:spPr>
        <p:txBody>
          <a:bodyPr rtlCol="0" wrap="none">
            <a:spAutoFit/>
          </a:bodyPr>
          <a:p>
            <a:r>
              <a:rPr altLang="en-US" dirty="0" sz="1050" lang="zh-CN">
                <a:solidFill>
                  <a:srgbClr val="17B59E"/>
                </a:solidFill>
                <a:latin typeface="微软雅黑" panose="020B0503020204020204" pitchFamily="34" charset="-122"/>
                <a:ea typeface="微软雅黑" panose="020B0503020204020204" pitchFamily="34" charset="-122"/>
              </a:rPr>
              <a:t>汇报人</a:t>
            </a:r>
            <a:r>
              <a:rPr altLang="en-US" dirty="0" sz="1050" lang="zh-CN" smtClean="0">
                <a:solidFill>
                  <a:srgbClr val="17B59E"/>
                </a:solidFill>
                <a:latin typeface="微软雅黑" panose="020B0503020204020204" pitchFamily="34" charset="-122"/>
                <a:ea typeface="微软雅黑" panose="020B0503020204020204" pitchFamily="34" charset="-122"/>
              </a:rPr>
              <a:t>：</a:t>
            </a:r>
            <a:r>
              <a:rPr altLang="en-US" dirty="0" sz="1050" lang="zh-CN" smtClean="0">
                <a:solidFill>
                  <a:srgbClr val="17B59E"/>
                </a:solidFill>
                <a:latin typeface="微软雅黑" panose="020B0503020204020204" pitchFamily="34" charset="-122"/>
                <a:ea typeface="微软雅黑" panose="020B0503020204020204" pitchFamily="34" charset="-122"/>
              </a:rPr>
              <a:t>费</a:t>
            </a:r>
            <a:r>
              <a:rPr altLang="en-US" dirty="0" sz="1050" lang="zh-CN" smtClean="0">
                <a:solidFill>
                  <a:srgbClr val="17B59E"/>
                </a:solidFill>
                <a:latin typeface="微软雅黑" panose="020B0503020204020204" pitchFamily="34" charset="-122"/>
                <a:ea typeface="微软雅黑" panose="020B0503020204020204" pitchFamily="34" charset="-122"/>
              </a:rPr>
              <a:t>腾</a:t>
            </a:r>
            <a:endParaRPr altLang="en-US" dirty="0" sz="1050" lang="zh-CN">
              <a:solidFill>
                <a:srgbClr val="17B59E"/>
              </a:solidFill>
              <a:latin typeface="微软雅黑" panose="020B0503020204020204" pitchFamily="34" charset="-122"/>
              <a:ea typeface="微软雅黑" panose="020B0503020204020204" pitchFamily="34" charset="-122"/>
            </a:endParaRPr>
          </a:p>
          <a:p>
            <a:r>
              <a:rPr altLang="en-US" dirty="0" sz="1050" lang="zh-CN" smtClean="0">
                <a:solidFill>
                  <a:srgbClr val="17B59E"/>
                </a:solidFill>
                <a:latin typeface="微软雅黑" panose="020B0503020204020204" pitchFamily="34" charset="-122"/>
                <a:ea typeface="微软雅黑" panose="020B0503020204020204" pitchFamily="34" charset="-122"/>
              </a:rPr>
              <a:t>小组</a:t>
            </a:r>
            <a:r>
              <a:rPr altLang="en-US" dirty="0" sz="1050" lang="zh-CN" smtClean="0">
                <a:solidFill>
                  <a:srgbClr val="17B59E"/>
                </a:solidFill>
                <a:latin typeface="微软雅黑" panose="020B0503020204020204" pitchFamily="34" charset="-122"/>
                <a:ea typeface="微软雅黑" panose="020B0503020204020204" pitchFamily="34" charset="-122"/>
              </a:rPr>
              <a:t>成员</a:t>
            </a:r>
            <a:r>
              <a:rPr altLang="zh-CN" dirty="0" sz="1050" lang="en-US" smtClean="0">
                <a:solidFill>
                  <a:srgbClr val="17B59E"/>
                </a:solidFill>
                <a:latin typeface="微软雅黑" panose="020B0503020204020204" pitchFamily="34" charset="-122"/>
                <a:ea typeface="微软雅黑" panose="020B0503020204020204" pitchFamily="34" charset="-122"/>
              </a:rPr>
              <a:t>:</a:t>
            </a:r>
            <a:r>
              <a:rPr altLang="zh-CN" dirty="0" sz="1050" lang="en-US" smtClean="0">
                <a:solidFill>
                  <a:srgbClr val="17B59E"/>
                </a:solidFill>
                <a:latin typeface="微软雅黑" panose="020B0503020204020204" pitchFamily="34" charset="-122"/>
                <a:ea typeface="微软雅黑" panose="020B0503020204020204" pitchFamily="34" charset="-122"/>
              </a:rPr>
              <a:t> </a:t>
            </a:r>
            <a:r>
              <a:rPr altLang="en-US" dirty="0" sz="1050" lang="zh-CN" smtClean="0">
                <a:solidFill>
                  <a:srgbClr val="17B59E"/>
                </a:solidFill>
                <a:latin typeface="微软雅黑" panose="020B0503020204020204" pitchFamily="34" charset="-122"/>
                <a:ea typeface="微软雅黑" panose="020B0503020204020204" pitchFamily="34" charset="-122"/>
              </a:rPr>
              <a:t>敖</a:t>
            </a:r>
            <a:r>
              <a:rPr altLang="en-US" dirty="0" sz="1050" lang="en-US" smtClean="0">
                <a:solidFill>
                  <a:srgbClr val="17B59E"/>
                </a:solidFill>
                <a:latin typeface="微软雅黑" panose="020B0503020204020204" pitchFamily="34" charset="-122"/>
                <a:ea typeface="微软雅黑" panose="020B0503020204020204" pitchFamily="34" charset="-122"/>
              </a:rPr>
              <a:t>海洋</a:t>
            </a:r>
            <a:r>
              <a:rPr altLang="en-US" dirty="0" sz="1050" lang="en-US" smtClean="0">
                <a:solidFill>
                  <a:srgbClr val="17B59E"/>
                </a:solidFill>
                <a:latin typeface="微软雅黑" panose="020B0503020204020204" pitchFamily="34" charset="-122"/>
                <a:ea typeface="微软雅黑" panose="020B0503020204020204" pitchFamily="34" charset="-122"/>
              </a:rPr>
              <a:t>、</a:t>
            </a:r>
            <a:r>
              <a:rPr altLang="en-US" dirty="0" sz="1050" lang="zh-CN" smtClean="0">
                <a:solidFill>
                  <a:srgbClr val="17B59E"/>
                </a:solidFill>
                <a:latin typeface="微软雅黑" panose="020B0503020204020204" pitchFamily="34" charset="-122"/>
                <a:ea typeface="微软雅黑" panose="020B0503020204020204" pitchFamily="34" charset="-122"/>
              </a:rPr>
              <a:t>张</a:t>
            </a:r>
            <a:r>
              <a:rPr altLang="en-US" dirty="0" sz="1050" lang="zh-CN" smtClean="0">
                <a:solidFill>
                  <a:srgbClr val="17B59E"/>
                </a:solidFill>
                <a:latin typeface="微软雅黑" panose="020B0503020204020204" pitchFamily="34" charset="-122"/>
                <a:ea typeface="微软雅黑" panose="020B0503020204020204" pitchFamily="34" charset="-122"/>
              </a:rPr>
              <a:t>露</a:t>
            </a:r>
            <a:r>
              <a:rPr altLang="en-US" dirty="0" sz="1050" lang="zh-CN" smtClean="0">
                <a:solidFill>
                  <a:srgbClr val="17B59E"/>
                </a:solidFill>
                <a:latin typeface="微软雅黑" panose="020B0503020204020204" pitchFamily="34" charset="-122"/>
                <a:ea typeface="微软雅黑" panose="020B0503020204020204" pitchFamily="34" charset="-122"/>
              </a:rPr>
              <a:t>丹</a:t>
            </a:r>
            <a:endParaRPr altLang="en-US" dirty="0" sz="1050" lang="zh-CN">
              <a:solidFill>
                <a:srgbClr val="17B59E"/>
              </a:solidFill>
              <a:latin typeface="微软雅黑" panose="020B0503020204020204" pitchFamily="34" charset="-122"/>
              <a:ea typeface="微软雅黑" panose="020B0503020204020204" pitchFamily="34" charset="-122"/>
            </a:endParaRPr>
          </a:p>
        </p:txBody>
      </p:sp>
      <p:sp>
        <p:nvSpPr>
          <p:cNvPr id="1048586" name="文本框 5"/>
          <p:cNvSpPr txBox="1"/>
          <p:nvPr/>
        </p:nvSpPr>
        <p:spPr>
          <a:xfrm>
            <a:off x="3463824" y="3045731"/>
            <a:ext cx="1249679" cy="256539"/>
          </a:xfrm>
          <a:prstGeom prst="rect"/>
          <a:noFill/>
        </p:spPr>
        <p:txBody>
          <a:bodyPr rtlCol="0" wrap="none">
            <a:spAutoFit/>
          </a:bodyPr>
          <a:p>
            <a:r>
              <a:rPr altLang="en-US" dirty="0" sz="1050" lang="zh-CN">
                <a:solidFill>
                  <a:srgbClr val="17B59E"/>
                </a:solidFill>
                <a:latin typeface="微软雅黑" panose="020B0503020204020204" pitchFamily="34" charset="-122"/>
                <a:ea typeface="微软雅黑" panose="020B0503020204020204" pitchFamily="34" charset="-122"/>
              </a:rPr>
              <a:t>日期</a:t>
            </a:r>
            <a:r>
              <a:rPr altLang="en-US" dirty="0" sz="1050" lang="zh-CN" smtClean="0">
                <a:solidFill>
                  <a:srgbClr val="17B59E"/>
                </a:solidFill>
                <a:latin typeface="微软雅黑" panose="020B0503020204020204" pitchFamily="34" charset="-122"/>
                <a:ea typeface="微软雅黑" panose="020B0503020204020204" pitchFamily="34" charset="-122"/>
              </a:rPr>
              <a:t>：</a:t>
            </a:r>
            <a:r>
              <a:rPr altLang="zh-CN" dirty="0" sz="1050" lang="en-US" smtClean="0">
                <a:solidFill>
                  <a:srgbClr val="17B59E"/>
                </a:solidFill>
                <a:latin typeface="微软雅黑" panose="020B0503020204020204" pitchFamily="34" charset="-122"/>
                <a:ea typeface="微软雅黑" panose="020B0503020204020204" pitchFamily="34" charset="-122"/>
              </a:rPr>
              <a:t>2019.12.16</a:t>
            </a:r>
            <a:endParaRPr altLang="en-US" dirty="0" sz="1050" lang="zh-CN">
              <a:solidFill>
                <a:srgbClr val="17B59E"/>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4000">
        <p14:vortex dir="r"/>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1" presetSubtype="0">
                                  <p:stCondLst>
                                    <p:cond delay="0"/>
                                  </p:stCondLst>
                                  <p:iterate type="lt">
                                    <p:tmPct val="10000"/>
                                  </p:iterate>
                                  <p:childTnLst>
                                    <p:set>
                                      <p:cBhvr>
                                        <p:cTn dur="1" fill="hold" id="6">
                                          <p:stCondLst>
                                            <p:cond delay="0"/>
                                          </p:stCondLst>
                                        </p:cTn>
                                        <p:tgtEl>
                                          <p:spTgt spid="1048584"/>
                                        </p:tgtEl>
                                        <p:attrNameLst>
                                          <p:attrName>style.visibility</p:attrName>
                                        </p:attrNameLst>
                                      </p:cBhvr>
                                      <p:to>
                                        <p:strVal val="visible"/>
                                      </p:to>
                                    </p:set>
                                    <p:anim calcmode="lin" valueType="num">
                                      <p:cBhvr>
                                        <p:cTn dur="300" fill="hold" id="7"/>
                                        <p:tgtEl>
                                          <p:spTgt spid="1048584"/>
                                        </p:tgtEl>
                                        <p:attrNameLst>
                                          <p:attrName>ppt_x</p:attrName>
                                        </p:attrNameLst>
                                      </p:cBhvr>
                                      <p:tavLst>
                                        <p:tav tm="0">
                                          <p:val>
                                            <p:strVal val="#ppt_x"/>
                                          </p:val>
                                        </p:tav>
                                        <p:tav tm="50000">
                                          <p:val>
                                            <p:strVal val="#ppt_x+.1"/>
                                          </p:val>
                                        </p:tav>
                                        <p:tav tm="100000">
                                          <p:val>
                                            <p:strVal val="#ppt_x"/>
                                          </p:val>
                                        </p:tav>
                                      </p:tavLst>
                                    </p:anim>
                                    <p:anim calcmode="lin" valueType="num">
                                      <p:cBhvr>
                                        <p:cTn dur="300" fill="hold" id="8"/>
                                        <p:tgtEl>
                                          <p:spTgt spid="1048584"/>
                                        </p:tgtEl>
                                        <p:attrNameLst>
                                          <p:attrName>ppt_y</p:attrName>
                                        </p:attrNameLst>
                                      </p:cBhvr>
                                      <p:tavLst>
                                        <p:tav tm="0">
                                          <p:val>
                                            <p:strVal val="#ppt_y"/>
                                          </p:val>
                                        </p:tav>
                                        <p:tav tm="100000">
                                          <p:val>
                                            <p:strVal val="#ppt_y"/>
                                          </p:val>
                                        </p:tav>
                                      </p:tavLst>
                                    </p:anim>
                                    <p:anim calcmode="lin" valueType="num">
                                      <p:cBhvr>
                                        <p:cTn dur="300" fill="hold" id="9"/>
                                        <p:tgtEl>
                                          <p:spTgt spid="1048584"/>
                                        </p:tgtEl>
                                        <p:attrNameLst>
                                          <p:attrName>ppt_h</p:attrName>
                                        </p:attrNameLst>
                                      </p:cBhvr>
                                      <p:tavLst>
                                        <p:tav tm="0">
                                          <p:val>
                                            <p:strVal val="#ppt_h/10"/>
                                          </p:val>
                                        </p:tav>
                                        <p:tav tm="50000">
                                          <p:val>
                                            <p:strVal val="#ppt_h+.01"/>
                                          </p:val>
                                        </p:tav>
                                        <p:tav tm="100000">
                                          <p:val>
                                            <p:strVal val="#ppt_h"/>
                                          </p:val>
                                        </p:tav>
                                      </p:tavLst>
                                    </p:anim>
                                    <p:anim calcmode="lin" valueType="num">
                                      <p:cBhvr>
                                        <p:cTn dur="300" fill="hold" id="10"/>
                                        <p:tgtEl>
                                          <p:spTgt spid="1048584"/>
                                        </p:tgtEl>
                                        <p:attrNameLst>
                                          <p:attrName>ppt_w</p:attrName>
                                        </p:attrNameLst>
                                      </p:cBhvr>
                                      <p:tavLst>
                                        <p:tav tm="0">
                                          <p:val>
                                            <p:strVal val="#ppt_w/10"/>
                                          </p:val>
                                        </p:tav>
                                        <p:tav tm="50000">
                                          <p:val>
                                            <p:strVal val="#ppt_w+.01"/>
                                          </p:val>
                                        </p:tav>
                                        <p:tav tm="100000">
                                          <p:val>
                                            <p:strVal val="#ppt_w"/>
                                          </p:val>
                                        </p:tav>
                                      </p:tavLst>
                                    </p:anim>
                                    <p:animEffect transition="in" filter="fade">
                                      <p:cBhvr>
                                        <p:cTn dur="300" id="11" tmFilter="0,0; .5, 1; 1, 1"/>
                                        <p:tgtEl>
                                          <p:spTgt spid="1048584"/>
                                        </p:tgtEl>
                                      </p:cBhvr>
                                    </p:animEffect>
                                  </p:childTnLst>
                                </p:cTn>
                              </p:par>
                            </p:childTnLst>
                          </p:cTn>
                        </p:par>
                        <p:par>
                          <p:cTn fill="hold" id="12">
                            <p:stCondLst>
                              <p:cond delay="1710"/>
                            </p:stCondLst>
                            <p:childTnLst>
                              <p:par>
                                <p:cTn fill="hold" grpId="0" id="13" nodeType="afterEffect" presetClass="entr" presetID="22" presetSubtype="8">
                                  <p:stCondLst>
                                    <p:cond delay="0"/>
                                  </p:stCondLst>
                                  <p:childTnLst>
                                    <p:set>
                                      <p:cBhvr>
                                        <p:cTn dur="1" fill="hold" id="14">
                                          <p:stCondLst>
                                            <p:cond delay="0"/>
                                          </p:stCondLst>
                                        </p:cTn>
                                        <p:tgtEl>
                                          <p:spTgt spid="1048585"/>
                                        </p:tgtEl>
                                        <p:attrNameLst>
                                          <p:attrName>style.visibility</p:attrName>
                                        </p:attrNameLst>
                                      </p:cBhvr>
                                      <p:to>
                                        <p:strVal val="visible"/>
                                      </p:to>
                                    </p:set>
                                    <p:animEffect transition="in" filter="wipe(left)">
                                      <p:cBhvr>
                                        <p:cTn dur="500" id="15"/>
                                        <p:tgtEl>
                                          <p:spTgt spid="1048585"/>
                                        </p:tgtEl>
                                      </p:cBhvr>
                                    </p:animEffect>
                                  </p:childTnLst>
                                </p:cTn>
                              </p:par>
                            </p:childTnLst>
                          </p:cTn>
                        </p:par>
                        <p:par>
                          <p:cTn fill="hold" id="16">
                            <p:stCondLst>
                              <p:cond delay="2210"/>
                            </p:stCondLst>
                            <p:childTnLst>
                              <p:par>
                                <p:cTn fill="hold" grpId="0" id="17" nodeType="afterEffect" presetClass="entr" presetID="22" presetSubtype="8">
                                  <p:stCondLst>
                                    <p:cond delay="0"/>
                                  </p:stCondLst>
                                  <p:childTnLst>
                                    <p:set>
                                      <p:cBhvr>
                                        <p:cTn dur="1" fill="hold" id="18">
                                          <p:stCondLst>
                                            <p:cond delay="0"/>
                                          </p:stCondLst>
                                        </p:cTn>
                                        <p:tgtEl>
                                          <p:spTgt spid="1048586"/>
                                        </p:tgtEl>
                                        <p:attrNameLst>
                                          <p:attrName>style.visibility</p:attrName>
                                        </p:attrNameLst>
                                      </p:cBhvr>
                                      <p:to>
                                        <p:strVal val="visible"/>
                                      </p:to>
                                    </p:set>
                                    <p:animEffect transition="in" filter="wipe(left)">
                                      <p:cBhvr>
                                        <p:cTn dur="500" id="19"/>
                                        <p:tgtEl>
                                          <p:spTgt spid="104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p:bldP spid="1048585" grpId="0"/>
      <p:bldP spid="10485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pic>
        <p:nvPicPr>
          <p:cNvPr id="2097166" name="图片 33"/>
          <p:cNvPicPr>
            <a:picLocks noChangeAspect="1"/>
          </p:cNvPicPr>
          <p:nvPr/>
        </p:nvPicPr>
        <p:blipFill>
          <a:blip xmlns:r="http://schemas.openxmlformats.org/officeDocument/2006/relationships" r:embed="rId1" cstate="screen"/>
          <a:stretch>
            <a:fillRect/>
          </a:stretch>
        </p:blipFill>
        <p:spPr>
          <a:xfrm rot="7119271">
            <a:off x="-463286" y="-1737736"/>
            <a:ext cx="4998338" cy="2811565"/>
          </a:xfrm>
          <a:prstGeom prst="rect"/>
        </p:spPr>
      </p:pic>
      <p:sp>
        <p:nvSpPr>
          <p:cNvPr id="1048703" name="文本框 34"/>
          <p:cNvSpPr txBox="1"/>
          <p:nvPr/>
        </p:nvSpPr>
        <p:spPr>
          <a:xfrm>
            <a:off x="447590" y="359976"/>
            <a:ext cx="31165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射击游戏设计中的NPCs设计模式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04" name="Freeform 81"/>
          <p:cNvSpPr/>
          <p:nvPr/>
        </p:nvSpPr>
        <p:spPr>
          <a:xfrm rot="2539609">
            <a:off x="5003825" y="3362386"/>
            <a:ext cx="473409" cy="78523"/>
          </a:xfrm>
          <a:custGeom>
            <a:avLst/>
            <a:ah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48705" name="Freeform 82"/>
          <p:cNvSpPr/>
          <p:nvPr/>
        </p:nvSpPr>
        <p:spPr>
          <a:xfrm>
            <a:off x="5134737" y="2775437"/>
            <a:ext cx="518194" cy="78523"/>
          </a:xfrm>
          <a:custGeom>
            <a:avLst/>
            <a:ah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1048706" name="Freeform 83"/>
          <p:cNvSpPr/>
          <p:nvPr/>
        </p:nvSpPr>
        <p:spPr>
          <a:xfrm rot="19060391">
            <a:off x="5003825" y="2188488"/>
            <a:ext cx="473409" cy="78523"/>
          </a:xfrm>
          <a:custGeom>
            <a:avLst/>
            <a:ah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48707" name="Freeform 85"/>
          <p:cNvSpPr/>
          <p:nvPr/>
        </p:nvSpPr>
        <p:spPr>
          <a:xfrm>
            <a:off x="5300191"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400" kern="0" lang="en-US">
              <a:solidFill>
                <a:srgbClr val="FFFFFF"/>
              </a:solidFill>
              <a:latin typeface="Arial" panose="020B0604020202020204"/>
            </a:endParaRPr>
          </a:p>
        </p:txBody>
      </p:sp>
      <p:sp>
        <p:nvSpPr>
          <p:cNvPr id="1048708" name="Freeform 87"/>
          <p:cNvSpPr/>
          <p:nvPr/>
        </p:nvSpPr>
        <p:spPr>
          <a:xfrm>
            <a:off x="5602478"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400" kern="0" lang="en-US">
              <a:solidFill>
                <a:srgbClr val="FFFFFF"/>
              </a:solidFill>
              <a:latin typeface="Arial" panose="020B0604020202020204"/>
            </a:endParaRPr>
          </a:p>
        </p:txBody>
      </p:sp>
      <p:sp>
        <p:nvSpPr>
          <p:cNvPr id="1048709" name="Freeform 89"/>
          <p:cNvSpPr/>
          <p:nvPr/>
        </p:nvSpPr>
        <p:spPr>
          <a:xfrm>
            <a:off x="530019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400" kern="0" lang="en-US">
              <a:solidFill>
                <a:srgbClr val="FFFFFF"/>
              </a:solidFill>
              <a:latin typeface="Arial" panose="020B0604020202020204"/>
            </a:endParaRPr>
          </a:p>
        </p:txBody>
      </p:sp>
      <p:sp>
        <p:nvSpPr>
          <p:cNvPr id="1048710" name="Freeform 109"/>
          <p:cNvSpPr/>
          <p:nvPr/>
        </p:nvSpPr>
        <p:spPr>
          <a:xfrm>
            <a:off x="3825547" y="1922686"/>
            <a:ext cx="1267757"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595959"/>
          </a:solidFill>
          <a:ln w="25400" cap="flat" cmpd="sng" algn="ctr">
            <a:no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3500" kern="0" lang="en-US">
              <a:solidFill>
                <a:srgbClr val="FFFFFF"/>
              </a:solidFill>
              <a:latin typeface="Arial" panose="020B0604020202020204"/>
            </a:endParaRPr>
          </a:p>
        </p:txBody>
      </p:sp>
      <p:sp>
        <p:nvSpPr>
          <p:cNvPr id="1048711" name="Freeform 28"/>
          <p:cNvSpPr/>
          <p:nvPr/>
        </p:nvSpPr>
        <p:spPr>
          <a:xfrm rot="19060391" flipH="1">
            <a:off x="3522805" y="3218876"/>
            <a:ext cx="473409" cy="78523"/>
          </a:xfrm>
          <a:custGeom>
            <a:avLst/>
            <a:ah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48712" name="Freeform 29"/>
          <p:cNvSpPr/>
          <p:nvPr/>
        </p:nvSpPr>
        <p:spPr>
          <a:xfrm flipH="1">
            <a:off x="3243550" y="2775437"/>
            <a:ext cx="518194" cy="78523"/>
          </a:xfrm>
          <a:custGeom>
            <a:avLst/>
            <a:ah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1048713" name="Freeform 30"/>
          <p:cNvSpPr/>
          <p:nvPr/>
        </p:nvSpPr>
        <p:spPr>
          <a:xfrm rot="2539609" flipH="1">
            <a:off x="3387550" y="2188488"/>
            <a:ext cx="473409" cy="78523"/>
          </a:xfrm>
          <a:custGeom>
            <a:avLst/>
            <a:ah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48714" name="Freeform 31"/>
          <p:cNvSpPr/>
          <p:nvPr/>
        </p:nvSpPr>
        <p:spPr>
          <a:xfrm>
            <a:off x="2732517"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400" kern="0" lang="en-US">
              <a:solidFill>
                <a:srgbClr val="FFFFFF"/>
              </a:solidFill>
              <a:latin typeface="Arial" panose="020B0604020202020204"/>
            </a:endParaRPr>
          </a:p>
        </p:txBody>
      </p:sp>
      <p:sp>
        <p:nvSpPr>
          <p:cNvPr id="1048715" name="Freeform 32"/>
          <p:cNvSpPr/>
          <p:nvPr/>
        </p:nvSpPr>
        <p:spPr>
          <a:xfrm>
            <a:off x="2464846"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3900" kern="0" lang="en-US">
              <a:solidFill>
                <a:srgbClr val="FFFFFF"/>
              </a:solidFill>
              <a:latin typeface="Arial" panose="020B0604020202020204"/>
            </a:endParaRPr>
          </a:p>
        </p:txBody>
      </p:sp>
      <p:sp>
        <p:nvSpPr>
          <p:cNvPr id="1048716" name="Freeform 33"/>
          <p:cNvSpPr/>
          <p:nvPr/>
        </p:nvSpPr>
        <p:spPr>
          <a:xfrm>
            <a:off x="2856331" y="3405985"/>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000" kern="0" lang="en-US">
              <a:solidFill>
                <a:srgbClr val="FFFFFF"/>
              </a:solidFill>
              <a:latin typeface="Arial" panose="020B0604020202020204"/>
            </a:endParaRPr>
          </a:p>
        </p:txBody>
      </p:sp>
      <p:sp>
        <p:nvSpPr>
          <p:cNvPr id="1048717" name="Freeform 62"/>
          <p:cNvSpPr>
            <a:spLocks noEditPoints="1"/>
          </p:cNvSpPr>
          <p:nvPr/>
        </p:nvSpPr>
        <p:spPr bwMode="auto">
          <a:xfrm>
            <a:off x="2974769" y="1634490"/>
            <a:ext cx="325254" cy="326378"/>
          </a:xfrm>
          <a:custGeom>
            <a:av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18" name="Freeform 66"/>
          <p:cNvSpPr>
            <a:spLocks noEditPoints="1"/>
          </p:cNvSpPr>
          <p:nvPr/>
        </p:nvSpPr>
        <p:spPr bwMode="auto">
          <a:xfrm>
            <a:off x="2665306" y="2643128"/>
            <a:ext cx="415700" cy="320982"/>
          </a:xfrm>
          <a:custGeom>
            <a:av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19" name="Freeform 6"/>
          <p:cNvSpPr>
            <a:spLocks noEditPoints="1"/>
          </p:cNvSpPr>
          <p:nvPr/>
        </p:nvSpPr>
        <p:spPr bwMode="auto">
          <a:xfrm>
            <a:off x="3081293" y="3668870"/>
            <a:ext cx="359832" cy="280338"/>
          </a:xfrm>
          <a:custGeom>
            <a:av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20" name="Freeform 57"/>
          <p:cNvSpPr>
            <a:spLocks noEditPoints="1"/>
          </p:cNvSpPr>
          <p:nvPr/>
        </p:nvSpPr>
        <p:spPr bwMode="auto">
          <a:xfrm>
            <a:off x="5581285" y="1676497"/>
            <a:ext cx="279486" cy="246654"/>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21" name="Freeform 131"/>
          <p:cNvSpPr/>
          <p:nvPr/>
        </p:nvSpPr>
        <p:spPr bwMode="auto">
          <a:xfrm>
            <a:off x="5835837" y="2667230"/>
            <a:ext cx="316320" cy="319666"/>
          </a:xfrm>
          <a:custGeom>
            <a:av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22" name="Freeform 5"/>
          <p:cNvSpPr>
            <a:spLocks noEditPoints="1"/>
          </p:cNvSpPr>
          <p:nvPr/>
        </p:nvSpPr>
        <p:spPr bwMode="auto">
          <a:xfrm>
            <a:off x="5524080" y="3668870"/>
            <a:ext cx="361979" cy="360348"/>
          </a:xfrm>
          <a:custGeom>
            <a:av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23" name="矩形 21"/>
          <p:cNvSpPr>
            <a:spLocks noChangeArrowheads="1"/>
          </p:cNvSpPr>
          <p:nvPr/>
        </p:nvSpPr>
        <p:spPr bwMode="auto">
          <a:xfrm>
            <a:off x="6141867" y="1324600"/>
            <a:ext cx="1330245" cy="251460"/>
          </a:xfrm>
          <a:prstGeom prst="rect"/>
          <a:noFill/>
          <a:ln>
            <a:noFill/>
          </a:ln>
        </p:spPr>
        <p:txBody>
          <a:bodyPr bIns="33696" lIns="67391" rIns="67391" tIns="33696">
            <a:spAutoFit/>
          </a:bodyPr>
          <a:p>
            <a:r>
              <a:rPr altLang="en-US" dirty="0" sz="1200" lang="zh-CN">
                <a:latin typeface="微软雅黑" panose="020B0503020204020204" pitchFamily="34" charset="-122"/>
                <a:ea typeface="微软雅黑" panose="020B0503020204020204" pitchFamily="34" charset="-122"/>
              </a:rPr>
              <a:t>附加频率</a:t>
            </a:r>
            <a:endParaRPr altLang="en-US" dirty="0" sz="1200" lang="zh-CN">
              <a:latin typeface="微软雅黑" panose="020B0503020204020204" pitchFamily="34" charset="-122"/>
              <a:ea typeface="微软雅黑" panose="020B0503020204020204" pitchFamily="34" charset="-122"/>
            </a:endParaRPr>
          </a:p>
        </p:txBody>
      </p:sp>
      <p:sp>
        <p:nvSpPr>
          <p:cNvPr id="1048724" name="文本框 40"/>
          <p:cNvSpPr txBox="1"/>
          <p:nvPr/>
        </p:nvSpPr>
        <p:spPr>
          <a:xfrm>
            <a:off x="6141867" y="1522128"/>
            <a:ext cx="2252317" cy="930992"/>
          </a:xfrm>
          <a:prstGeom prst="rect"/>
          <a:noFill/>
          <a:ln w="9525">
            <a:noFill/>
          </a:ln>
        </p:spPr>
        <p:txBody>
          <a:bodyPr bIns="33696" lIns="67391" rIns="67391" tIns="33696" wrap="square">
            <a:spAutoFit/>
          </a:bodyPr>
          <a:p>
            <a:pPr>
              <a:lnSpc>
                <a:spcPct val="150000"/>
              </a:lnSpc>
            </a:pPr>
            <a:r>
              <a:rPr altLang="zh-CN" dirty="0" sz="1000" lang="en-US" noProof="1">
                <a:latin typeface="+mn-ea"/>
                <a:ea typeface="+mn-ea"/>
                <a:cs typeface="+mn-ea"/>
                <a:sym typeface="Arial" panose="020B0604020202020204" pitchFamily="34" charset="0"/>
              </a:rPr>
              <a:t>描述NPC启动附加武器类型的频率-定义类别使用武器模式（狙击、近距离爆炸、攻击武器、射弹、强力武器、近战武器</a:t>
            </a:r>
            <a:r>
              <a:rPr sz="1000" noProof="1">
                <a:solidFill>
                  <a:schemeClr val="bg1">
                    <a:lumMod val="50000"/>
                  </a:schemeClr>
                </a:solidFill>
                <a:latin typeface="+mn-ea"/>
                <a:ea typeface="+mn-ea"/>
                <a:cs typeface="+mn-ea"/>
                <a:sym typeface="Arial" panose="020B0604020202020204" pitchFamily="34" charset="0"/>
              </a:rPr>
              <a:t>）</a:t>
            </a:r>
            <a:endParaRPr sz="1000" noProof="1">
              <a:solidFill>
                <a:schemeClr val="bg1">
                  <a:lumMod val="50000"/>
                </a:schemeClr>
              </a:solidFill>
              <a:latin typeface="+mn-ea"/>
              <a:ea typeface="+mn-ea"/>
              <a:cs typeface="+mn-ea"/>
              <a:sym typeface="Arial" panose="020B0604020202020204" pitchFamily="34" charset="0"/>
            </a:endParaRPr>
          </a:p>
        </p:txBody>
      </p:sp>
      <p:sp>
        <p:nvSpPr>
          <p:cNvPr id="1048725" name="矩形 23"/>
          <p:cNvSpPr>
            <a:spLocks noChangeArrowheads="1"/>
          </p:cNvSpPr>
          <p:nvPr/>
        </p:nvSpPr>
        <p:spPr bwMode="auto">
          <a:xfrm>
            <a:off x="6412334" y="2445131"/>
            <a:ext cx="1330245" cy="251460"/>
          </a:xfrm>
          <a:prstGeom prst="rect"/>
          <a:noFill/>
          <a:ln>
            <a:noFill/>
          </a:ln>
        </p:spPr>
        <p:txBody>
          <a:bodyPr bIns="33696" lIns="67391" rIns="67391" tIns="33696">
            <a:spAutoFit/>
          </a:bodyPr>
          <a:p>
            <a:r>
              <a:rPr altLang="en-US" dirty="0" sz="1200" lang="zh-CN">
                <a:latin typeface="微软雅黑" panose="020B0503020204020204" pitchFamily="34" charset="-122"/>
                <a:ea typeface="微软雅黑" panose="020B0503020204020204" pitchFamily="34" charset="-122"/>
              </a:rPr>
              <a:t>武器伤害</a:t>
            </a:r>
            <a:endParaRPr altLang="en-US" dirty="0" sz="1200" lang="zh-CN">
              <a:latin typeface="微软雅黑" panose="020B0503020204020204" pitchFamily="34" charset="-122"/>
              <a:ea typeface="微软雅黑" panose="020B0503020204020204" pitchFamily="34" charset="-122"/>
            </a:endParaRPr>
          </a:p>
        </p:txBody>
      </p:sp>
      <p:sp>
        <p:nvSpPr>
          <p:cNvPr id="1048726" name="文本框 40"/>
          <p:cNvSpPr txBox="1"/>
          <p:nvPr/>
        </p:nvSpPr>
        <p:spPr>
          <a:xfrm>
            <a:off x="6412334" y="2642660"/>
            <a:ext cx="2252317" cy="499193"/>
          </a:xfrm>
          <a:prstGeom prst="rect"/>
          <a:noFill/>
          <a:ln w="9525">
            <a:noFill/>
          </a:ln>
        </p:spPr>
        <p:txBody>
          <a:bodyPr bIns="33696" lIns="67391" rIns="67391" tIns="33696" wrap="square">
            <a:spAutoFit/>
          </a:bodyPr>
          <a:p>
            <a:pPr>
              <a:lnSpc>
                <a:spcPct val="150000"/>
              </a:lnSpc>
            </a:pPr>
            <a:r>
              <a:rPr altLang="zh-CN" dirty="0" sz="1000" lang="en-US" noProof="1">
                <a:latin typeface="+mn-ea"/>
                <a:ea typeface="+mn-ea"/>
                <a:cs typeface="+mn-ea"/>
                <a:sym typeface="Arial" panose="020B0604020202020204" pitchFamily="34" charset="0"/>
              </a:rPr>
              <a:t>定义NPC对玩家的生命、盾牌或护甲造成的伤害</a:t>
            </a:r>
            <a:endParaRPr altLang="zh-CN" dirty="0" sz="1000" lang="en-US" noProof="1">
              <a:latin typeface="+mn-ea"/>
              <a:ea typeface="+mn-ea"/>
              <a:cs typeface="+mn-ea"/>
              <a:sym typeface="Arial" panose="020B0604020202020204" pitchFamily="34" charset="0"/>
            </a:endParaRPr>
          </a:p>
        </p:txBody>
      </p:sp>
      <p:sp>
        <p:nvSpPr>
          <p:cNvPr id="1048727" name="矩形 25"/>
          <p:cNvSpPr>
            <a:spLocks noChangeArrowheads="1"/>
          </p:cNvSpPr>
          <p:nvPr/>
        </p:nvSpPr>
        <p:spPr bwMode="auto">
          <a:xfrm>
            <a:off x="6152158" y="3375966"/>
            <a:ext cx="1330245" cy="251460"/>
          </a:xfrm>
          <a:prstGeom prst="rect"/>
          <a:noFill/>
          <a:ln>
            <a:noFill/>
          </a:ln>
        </p:spPr>
        <p:txBody>
          <a:bodyPr bIns="33696" lIns="67391" rIns="67391" tIns="33696">
            <a:spAutoFit/>
          </a:bodyPr>
          <a:p>
            <a:r>
              <a:rPr altLang="en-US" dirty="0" sz="1200" lang="zh-CN">
                <a:latin typeface="微软雅黑" panose="020B0503020204020204" pitchFamily="34" charset="-122"/>
                <a:ea typeface="微软雅黑" panose="020B0503020204020204" pitchFamily="34" charset="-122"/>
              </a:rPr>
              <a:t>护甲/生命</a:t>
            </a:r>
            <a:endParaRPr altLang="en-US" dirty="0" sz="1200" lang="zh-CN">
              <a:latin typeface="微软雅黑" panose="020B0503020204020204" pitchFamily="34" charset="-122"/>
              <a:ea typeface="微软雅黑" panose="020B0503020204020204" pitchFamily="34" charset="-122"/>
            </a:endParaRPr>
          </a:p>
        </p:txBody>
      </p:sp>
      <p:sp>
        <p:nvSpPr>
          <p:cNvPr id="1048728" name="文本框 40"/>
          <p:cNvSpPr txBox="1"/>
          <p:nvPr/>
        </p:nvSpPr>
        <p:spPr>
          <a:xfrm>
            <a:off x="6151880" y="3573780"/>
            <a:ext cx="2513330" cy="297815"/>
          </a:xfrm>
          <a:prstGeom prst="rect"/>
          <a:noFill/>
          <a:ln w="9525">
            <a:noFill/>
          </a:ln>
        </p:spPr>
        <p:txBody>
          <a:bodyPr bIns="33696" lIns="67391" rIns="67391" tIns="33696" wrap="square">
            <a:spAutoFit/>
          </a:bodyPr>
          <a:p>
            <a:pPr>
              <a:lnSpc>
                <a:spcPct val="150000"/>
              </a:lnSpc>
            </a:pPr>
            <a:r>
              <a:rPr altLang="zh-CN" dirty="0" sz="1000" lang="en-US" noProof="1">
                <a:latin typeface="+mn-ea"/>
                <a:ea typeface="+mn-ea"/>
                <a:cs typeface="+mn-ea"/>
                <a:sym typeface="Arial" panose="020B0604020202020204" pitchFamily="34" charset="0"/>
              </a:rPr>
              <a:t>表示NPC在被杀死之前可以承受的伤害。</a:t>
            </a:r>
            <a:endParaRPr altLang="zh-CN" dirty="0" sz="1000" lang="en-US" noProof="1">
              <a:solidFill>
                <a:schemeClr val="bg1">
                  <a:lumMod val="50000"/>
                </a:schemeClr>
              </a:solidFill>
              <a:latin typeface="+mn-ea"/>
              <a:ea typeface="+mn-ea"/>
              <a:cs typeface="+mn-ea"/>
              <a:sym typeface="Arial" panose="020B0604020202020204" pitchFamily="34" charset="0"/>
            </a:endParaRPr>
          </a:p>
        </p:txBody>
      </p:sp>
      <p:sp>
        <p:nvSpPr>
          <p:cNvPr id="1048729" name="矩形 27"/>
          <p:cNvSpPr>
            <a:spLocks noChangeArrowheads="1"/>
          </p:cNvSpPr>
          <p:nvPr/>
        </p:nvSpPr>
        <p:spPr bwMode="auto">
          <a:xfrm>
            <a:off x="1371223" y="1324600"/>
            <a:ext cx="1330245" cy="251460"/>
          </a:xfrm>
          <a:prstGeom prst="rect"/>
          <a:noFill/>
          <a:ln>
            <a:noFill/>
          </a:ln>
        </p:spPr>
        <p:txBody>
          <a:bodyPr bIns="33696" lIns="67391" rIns="67391" tIns="33696">
            <a:spAutoFit/>
          </a:bodyPr>
          <a:p>
            <a:pPr algn="r"/>
            <a:r>
              <a:rPr altLang="en-US" dirty="0" sz="1200" lang="zh-CN">
                <a:latin typeface="微软雅黑" panose="020B0503020204020204" pitchFamily="34" charset="-122"/>
                <a:ea typeface="微软雅黑" panose="020B0503020204020204" pitchFamily="34" charset="-122"/>
              </a:rPr>
              <a:t>动作类型</a:t>
            </a:r>
            <a:endParaRPr altLang="en-US" dirty="0" sz="1200" lang="zh-CN">
              <a:latin typeface="微软雅黑" panose="020B0503020204020204" pitchFamily="34" charset="-122"/>
              <a:ea typeface="微软雅黑" panose="020B0503020204020204" pitchFamily="34" charset="-122"/>
            </a:endParaRPr>
          </a:p>
        </p:txBody>
      </p:sp>
      <p:sp>
        <p:nvSpPr>
          <p:cNvPr id="1048730" name="文本框 40"/>
          <p:cNvSpPr txBox="1"/>
          <p:nvPr/>
        </p:nvSpPr>
        <p:spPr>
          <a:xfrm>
            <a:off x="480182" y="1522128"/>
            <a:ext cx="2252317" cy="297815"/>
          </a:xfrm>
          <a:prstGeom prst="rect"/>
          <a:noFill/>
          <a:ln w="9525">
            <a:noFill/>
          </a:ln>
        </p:spPr>
        <p:txBody>
          <a:bodyPr bIns="33696" lIns="67391" rIns="67391" tIns="33696" wrap="square">
            <a:spAutoFit/>
          </a:bodyPr>
          <a:p>
            <a:pPr algn="r">
              <a:lnSpc>
                <a:spcPct val="150000"/>
              </a:lnSpc>
            </a:pPr>
            <a:r>
              <a:rPr altLang="en-US" dirty="0" sz="1000" lang="zh-CN">
                <a:latin typeface="+mn-ea"/>
                <a:ea typeface="+mn-ea"/>
                <a:cs typeface="+mn-ea"/>
                <a:sym typeface="+mn-ea"/>
              </a:rPr>
              <a:t>描述NPC在战斗情况下移动的方式</a:t>
            </a:r>
            <a:endParaRPr altLang="en-US" dirty="0" sz="1000" lang="zh-CN" noProof="1">
              <a:solidFill>
                <a:schemeClr val="bg1">
                  <a:lumMod val="50000"/>
                </a:schemeClr>
              </a:solidFill>
              <a:latin typeface="+mn-ea"/>
              <a:ea typeface="+mn-ea"/>
              <a:cs typeface="+mn-ea"/>
              <a:sym typeface="+mn-ea"/>
            </a:endParaRPr>
          </a:p>
        </p:txBody>
      </p:sp>
      <p:sp>
        <p:nvSpPr>
          <p:cNvPr id="1048731" name="矩形 29"/>
          <p:cNvSpPr>
            <a:spLocks noChangeArrowheads="1"/>
          </p:cNvSpPr>
          <p:nvPr/>
        </p:nvSpPr>
        <p:spPr bwMode="auto">
          <a:xfrm>
            <a:off x="1089754" y="2336172"/>
            <a:ext cx="1330245" cy="251460"/>
          </a:xfrm>
          <a:prstGeom prst="rect"/>
          <a:noFill/>
          <a:ln>
            <a:noFill/>
          </a:ln>
        </p:spPr>
        <p:txBody>
          <a:bodyPr bIns="33696" lIns="67391" rIns="67391" tIns="33696">
            <a:spAutoFit/>
          </a:bodyPr>
          <a:p>
            <a:pPr algn="r"/>
            <a:r>
              <a:rPr altLang="en-US" dirty="0" sz="1200" lang="zh-CN">
                <a:latin typeface="微软雅黑" panose="020B0503020204020204" pitchFamily="34" charset="-122"/>
                <a:ea typeface="微软雅黑" panose="020B0503020204020204" pitchFamily="34" charset="-122"/>
              </a:rPr>
              <a:t>移动范围</a:t>
            </a:r>
            <a:endParaRPr altLang="en-US" dirty="0" sz="1200" lang="zh-CN">
              <a:latin typeface="微软雅黑" panose="020B0503020204020204" pitchFamily="34" charset="-122"/>
              <a:ea typeface="微软雅黑" panose="020B0503020204020204" pitchFamily="34" charset="-122"/>
            </a:endParaRPr>
          </a:p>
        </p:txBody>
      </p:sp>
      <p:sp>
        <p:nvSpPr>
          <p:cNvPr id="1048732" name="文本框 40"/>
          <p:cNvSpPr txBox="1"/>
          <p:nvPr/>
        </p:nvSpPr>
        <p:spPr>
          <a:xfrm>
            <a:off x="167598" y="2521636"/>
            <a:ext cx="2252317" cy="297815"/>
          </a:xfrm>
          <a:prstGeom prst="rect"/>
          <a:noFill/>
          <a:ln w="9525">
            <a:noFill/>
          </a:ln>
        </p:spPr>
        <p:txBody>
          <a:bodyPr bIns="33696" lIns="67391" rIns="67391" tIns="33696" wrap="square">
            <a:spAutoFit/>
          </a:bodyPr>
          <a:p>
            <a:pPr algn="r">
              <a:lnSpc>
                <a:spcPct val="150000"/>
              </a:lnSpc>
            </a:pPr>
            <a:r>
              <a:rPr altLang="en-US" dirty="0" sz="1000" lang="zh-CN">
                <a:latin typeface="+mn-ea"/>
                <a:ea typeface="+mn-ea"/>
                <a:cs typeface="+mn-ea"/>
                <a:sym typeface="+mn-ea"/>
              </a:rPr>
              <a:t>描述NPC将在交战期间移动多远</a:t>
            </a:r>
            <a:endParaRPr altLang="en-US" dirty="0" sz="1000" lang="zh-CN" noProof="1">
              <a:solidFill>
                <a:schemeClr val="bg1">
                  <a:lumMod val="50000"/>
                </a:schemeClr>
              </a:solidFill>
              <a:latin typeface="+mn-ea"/>
              <a:ea typeface="+mn-ea"/>
              <a:cs typeface="+mn-ea"/>
              <a:sym typeface="+mn-ea"/>
            </a:endParaRPr>
          </a:p>
        </p:txBody>
      </p:sp>
      <p:sp>
        <p:nvSpPr>
          <p:cNvPr id="1048733" name="矩形 31"/>
          <p:cNvSpPr>
            <a:spLocks noChangeArrowheads="1"/>
          </p:cNvSpPr>
          <p:nvPr/>
        </p:nvSpPr>
        <p:spPr bwMode="auto">
          <a:xfrm>
            <a:off x="1379673" y="3375966"/>
            <a:ext cx="1330245" cy="251460"/>
          </a:xfrm>
          <a:prstGeom prst="rect"/>
          <a:noFill/>
          <a:ln>
            <a:noFill/>
          </a:ln>
        </p:spPr>
        <p:txBody>
          <a:bodyPr bIns="33696" lIns="67391" rIns="67391" tIns="33696">
            <a:spAutoFit/>
          </a:bodyPr>
          <a:p>
            <a:pPr algn="r"/>
            <a:r>
              <a:rPr altLang="zh-CN" dirty="0" sz="1200" lang="en-US">
                <a:latin typeface="微软雅黑" panose="020B0503020204020204" pitchFamily="34" charset="-122"/>
                <a:ea typeface="微软雅黑" panose="020B0503020204020204" pitchFamily="34" charset="-122"/>
              </a:rPr>
              <a:t>移动频率</a:t>
            </a:r>
            <a:endParaRPr altLang="zh-CN" dirty="0" sz="1200" lang="en-US">
              <a:latin typeface="微软雅黑" panose="020B0503020204020204" pitchFamily="34" charset="-122"/>
              <a:ea typeface="微软雅黑" panose="020B0503020204020204" pitchFamily="34" charset="-122"/>
            </a:endParaRPr>
          </a:p>
        </p:txBody>
      </p:sp>
      <p:sp>
        <p:nvSpPr>
          <p:cNvPr id="1048734" name="文本框 40"/>
          <p:cNvSpPr txBox="1"/>
          <p:nvPr/>
        </p:nvSpPr>
        <p:spPr>
          <a:xfrm>
            <a:off x="441641" y="3573494"/>
            <a:ext cx="2252317" cy="297815"/>
          </a:xfrm>
          <a:prstGeom prst="rect"/>
          <a:noFill/>
          <a:ln w="9525">
            <a:noFill/>
          </a:ln>
        </p:spPr>
        <p:txBody>
          <a:bodyPr bIns="33696" lIns="67391" rIns="67391" tIns="33696" wrap="square">
            <a:spAutoFit/>
          </a:bodyPr>
          <a:p>
            <a:pPr algn="r">
              <a:lnSpc>
                <a:spcPct val="150000"/>
              </a:lnSpc>
            </a:pPr>
            <a:r>
              <a:rPr altLang="zh-CN" dirty="0" sz="1000" lang="en-US">
                <a:latin typeface="+mn-ea"/>
                <a:ea typeface="+mn-ea"/>
                <a:cs typeface="+mn-ea"/>
                <a:sym typeface="+mn-ea"/>
              </a:rPr>
              <a:t>定义NPC在交战期间改变位置的频率</a:t>
            </a:r>
            <a:endParaRPr altLang="zh-CN" dirty="0" sz="1000" lang="en-US" noProof="1">
              <a:solidFill>
                <a:schemeClr val="bg1">
                  <a:lumMod val="50000"/>
                </a:schemeClr>
              </a:solidFill>
              <a:latin typeface="+mn-ea"/>
              <a:ea typeface="+mn-ea"/>
              <a:cs typeface="+mn-ea"/>
              <a:sym typeface="+mn-ea"/>
            </a:endParaRPr>
          </a:p>
        </p:txBody>
      </p:sp>
      <p:sp>
        <p:nvSpPr>
          <p:cNvPr id="1048735" name="文本框 35"/>
          <p:cNvSpPr txBox="1"/>
          <p:nvPr/>
        </p:nvSpPr>
        <p:spPr>
          <a:xfrm>
            <a:off x="4093210" y="2146935"/>
            <a:ext cx="900430" cy="612140"/>
          </a:xfrm>
          <a:prstGeom prst="rect"/>
          <a:noFill/>
        </p:spPr>
        <p:txBody>
          <a:bodyPr rtlCol="0" wrap="square">
            <a:spAutoFit/>
          </a:bodyPr>
          <a:p>
            <a:r>
              <a:rPr altLang="en-US" b="1" lang="zh-CN">
                <a:solidFill>
                  <a:schemeClr val="bg1"/>
                </a:solidFill>
              </a:rPr>
              <a:t>NPC的</a:t>
            </a:r>
            <a:endParaRPr altLang="en-US" b="1" lang="zh-CN">
              <a:solidFill>
                <a:schemeClr val="bg1"/>
              </a:solidFill>
            </a:endParaRPr>
          </a:p>
          <a:p>
            <a:r>
              <a:rPr altLang="en-US" b="1" lang="zh-CN">
                <a:solidFill>
                  <a:schemeClr val="bg1"/>
                </a:solidFill>
              </a:rPr>
              <a:t>要素</a:t>
            </a:r>
            <a:endParaRPr altLang="en-US" b="1" lang="zh-CN">
              <a:solidFill>
                <a:schemeClr val="bg1"/>
              </a:solidFill>
            </a:endParaRPr>
          </a:p>
        </p:txBody>
      </p:sp>
      <p:sp>
        <p:nvSpPr>
          <p:cNvPr id="1048736" name="Freeform 81"/>
          <p:cNvSpPr/>
          <p:nvPr/>
        </p:nvSpPr>
        <p:spPr>
          <a:xfrm rot="5400000" flipV="1">
            <a:off x="4246880" y="3399790"/>
            <a:ext cx="473710" cy="144145"/>
          </a:xfrm>
          <a:custGeom>
            <a:avLst/>
            <a:ah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48737" name="Freeform 85"/>
          <p:cNvSpPr/>
          <p:nvPr/>
        </p:nvSpPr>
        <p:spPr>
          <a:xfrm>
            <a:off x="4053686" y="3709199"/>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anchor="ctr" anchorCtr="0" bIns="104535" lIns="104535" numCol="1" rIns="104535" spcCol="936" spcFirstLastPara="0" tIns="104535" vert="horz" wrap="square">
            <a:noAutofit/>
          </a:bodyPr>
          <a:p>
            <a:pPr algn="ctr" defTabSz="654685">
              <a:lnSpc>
                <a:spcPct val="90000"/>
              </a:lnSpc>
              <a:spcAft>
                <a:spcPct val="35000"/>
              </a:spcAft>
            </a:pPr>
            <a:endParaRPr dirty="0" sz="2400" kern="0" lang="en-US">
              <a:solidFill>
                <a:srgbClr val="FFFFFF"/>
              </a:solidFill>
              <a:latin typeface="Arial" panose="020B0604020202020204"/>
            </a:endParaRPr>
          </a:p>
        </p:txBody>
      </p:sp>
      <p:sp>
        <p:nvSpPr>
          <p:cNvPr id="1048738" name="Freeform 57"/>
          <p:cNvSpPr>
            <a:spLocks noEditPoints="1"/>
          </p:cNvSpPr>
          <p:nvPr/>
        </p:nvSpPr>
        <p:spPr bwMode="auto">
          <a:xfrm>
            <a:off x="4334780" y="3991072"/>
            <a:ext cx="279486" cy="246654"/>
          </a:xfrm>
          <a:custGeom>
            <a:av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39" name="矩形 39"/>
          <p:cNvSpPr>
            <a:spLocks noChangeArrowheads="1"/>
          </p:cNvSpPr>
          <p:nvPr/>
        </p:nvSpPr>
        <p:spPr bwMode="auto">
          <a:xfrm>
            <a:off x="3666133" y="4462451"/>
            <a:ext cx="1330245" cy="251460"/>
          </a:xfrm>
          <a:prstGeom prst="rect"/>
          <a:noFill/>
          <a:ln>
            <a:noFill/>
          </a:ln>
        </p:spPr>
        <p:txBody>
          <a:bodyPr bIns="33696" lIns="67391" rIns="67391" tIns="33696">
            <a:spAutoFit/>
          </a:bodyPr>
          <a:p>
            <a:r>
              <a:rPr altLang="en-US" dirty="0" sz="1200" lang="zh-CN">
                <a:latin typeface="微软雅黑" panose="020B0503020204020204" pitchFamily="34" charset="-122"/>
                <a:ea typeface="微软雅黑" panose="020B0503020204020204" pitchFamily="34" charset="-122"/>
              </a:rPr>
              <a:t>动机</a:t>
            </a:r>
            <a:endParaRPr altLang="en-US" dirty="0" sz="1200" lang="zh-CN">
              <a:latin typeface="微软雅黑" panose="020B0503020204020204" pitchFamily="34" charset="-122"/>
              <a:ea typeface="微软雅黑" panose="020B0503020204020204" pitchFamily="34" charset="-122"/>
            </a:endParaRPr>
          </a:p>
        </p:txBody>
      </p:sp>
      <p:sp>
        <p:nvSpPr>
          <p:cNvPr id="1048740" name="文本框 40"/>
          <p:cNvSpPr txBox="1"/>
          <p:nvPr/>
        </p:nvSpPr>
        <p:spPr>
          <a:xfrm>
            <a:off x="3666133" y="4659979"/>
            <a:ext cx="2252317" cy="297815"/>
          </a:xfrm>
          <a:prstGeom prst="rect"/>
          <a:noFill/>
          <a:ln w="9525">
            <a:noFill/>
          </a:ln>
        </p:spPr>
        <p:txBody>
          <a:bodyPr bIns="33696" lIns="67391" rIns="67391" tIns="33696" wrap="square">
            <a:spAutoFit/>
          </a:bodyPr>
          <a:p>
            <a:pPr>
              <a:lnSpc>
                <a:spcPct val="150000"/>
              </a:lnSpc>
            </a:pPr>
            <a:r>
              <a:rPr altLang="zh-CN" dirty="0" sz="1000" lang="en-US" noProof="1">
                <a:latin typeface="+mn-ea"/>
                <a:ea typeface="+mn-ea"/>
                <a:cs typeface="+mn-ea"/>
                <a:sym typeface="Arial" panose="020B0604020202020204" pitchFamily="34" charset="0"/>
              </a:rPr>
              <a:t>指示NPC会遇到哪种战斗类型</a:t>
            </a:r>
            <a:endParaRPr altLang="zh-CN" dirty="0" sz="1000" lang="en-US" noProof="1">
              <a:latin typeface="+mn-ea"/>
              <a:ea typeface="+mn-ea"/>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pic>
        <p:nvPicPr>
          <p:cNvPr id="2097167" name="图片 29"/>
          <p:cNvPicPr>
            <a:picLocks noChangeAspect="1"/>
          </p:cNvPicPr>
          <p:nvPr/>
        </p:nvPicPr>
        <p:blipFill>
          <a:blip xmlns:r="http://schemas.openxmlformats.org/officeDocument/2006/relationships" r:embed="rId1" cstate="screen"/>
          <a:stretch>
            <a:fillRect/>
          </a:stretch>
        </p:blipFill>
        <p:spPr>
          <a:xfrm rot="7119271">
            <a:off x="-881751" y="-2307966"/>
            <a:ext cx="4998338" cy="2811565"/>
          </a:xfrm>
          <a:prstGeom prst="rect"/>
        </p:spPr>
      </p:pic>
      <p:sp>
        <p:nvSpPr>
          <p:cNvPr id="1048744" name="文本框 30"/>
          <p:cNvSpPr txBox="1"/>
          <p:nvPr/>
        </p:nvSpPr>
        <p:spPr>
          <a:xfrm>
            <a:off x="447590" y="359976"/>
            <a:ext cx="31165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射击游戏设计中的NPCs设计模式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45" name="Flowchart: Alternate Process 24"/>
          <p:cNvSpPr/>
          <p:nvPr/>
        </p:nvSpPr>
        <p:spPr>
          <a:xfrm rot="16200000">
            <a:off x="3833495" y="2019935"/>
            <a:ext cx="3263265" cy="1884045"/>
          </a:xfrm>
          <a:prstGeom prst="roundRect">
            <a:avLst>
              <a:gd name="adj" fmla="val 6205"/>
            </a:avLst>
          </a:pr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746" name="Flowchart: Alternate Process 24"/>
          <p:cNvSpPr/>
          <p:nvPr/>
        </p:nvSpPr>
        <p:spPr>
          <a:xfrm rot="16200000">
            <a:off x="5804535" y="2019935"/>
            <a:ext cx="3263265" cy="1884045"/>
          </a:xfrm>
          <a:prstGeom prst="roundRect">
            <a:avLst>
              <a:gd name="adj" fmla="val 6205"/>
            </a:avLst>
          </a:prstGeom>
          <a:solidFill>
            <a:srgbClr val="595959"/>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747" name="Flowchart: Alternate Process 24"/>
          <p:cNvSpPr/>
          <p:nvPr/>
        </p:nvSpPr>
        <p:spPr>
          <a:xfrm rot="16200000">
            <a:off x="1863090" y="2019935"/>
            <a:ext cx="3263265" cy="1884045"/>
          </a:xfrm>
          <a:prstGeom prst="roundRect">
            <a:avLst>
              <a:gd name="adj" fmla="val 6205"/>
            </a:avLst>
          </a:prstGeom>
          <a:solidFill>
            <a:srgbClr val="595959"/>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748" name="Flowchart: Alternate Process 24"/>
          <p:cNvSpPr/>
          <p:nvPr/>
        </p:nvSpPr>
        <p:spPr>
          <a:xfrm rot="16200000">
            <a:off x="-107950" y="2019935"/>
            <a:ext cx="3263900" cy="1884045"/>
          </a:xfrm>
          <a:prstGeom prst="roundRect">
            <a:avLst>
              <a:gd name="adj" fmla="val 6205"/>
            </a:avLst>
          </a:pr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749" name="Freeform 187"/>
          <p:cNvSpPr>
            <a:spLocks noEditPoints="1"/>
          </p:cNvSpPr>
          <p:nvPr/>
        </p:nvSpPr>
        <p:spPr bwMode="auto">
          <a:xfrm>
            <a:off x="1262437" y="1628624"/>
            <a:ext cx="523119" cy="336546"/>
          </a:xfrm>
          <a:custGeom>
            <a:av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50" name="Freeform 52"/>
          <p:cNvSpPr>
            <a:spLocks noEditPoints="1"/>
          </p:cNvSpPr>
          <p:nvPr/>
        </p:nvSpPr>
        <p:spPr bwMode="auto">
          <a:xfrm>
            <a:off x="3256238" y="1559596"/>
            <a:ext cx="476750" cy="474602"/>
          </a:xfrm>
          <a:custGeom>
            <a:av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51" name="Freeform 56"/>
          <p:cNvSpPr>
            <a:spLocks noEditPoints="1"/>
          </p:cNvSpPr>
          <p:nvPr/>
        </p:nvSpPr>
        <p:spPr bwMode="auto">
          <a:xfrm>
            <a:off x="5236971" y="1569666"/>
            <a:ext cx="456523" cy="454465"/>
          </a:xfrm>
          <a:custGeom>
            <a:av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52" name="Freeform 152"/>
          <p:cNvSpPr>
            <a:spLocks noEditPoints="1"/>
          </p:cNvSpPr>
          <p:nvPr/>
        </p:nvSpPr>
        <p:spPr bwMode="auto">
          <a:xfrm>
            <a:off x="7213037" y="1591915"/>
            <a:ext cx="445627" cy="409964"/>
          </a:xfrm>
          <a:custGeom>
            <a:av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753" name="矩形 21"/>
          <p:cNvSpPr>
            <a:spLocks noChangeArrowheads="1"/>
          </p:cNvSpPr>
          <p:nvPr/>
        </p:nvSpPr>
        <p:spPr bwMode="auto">
          <a:xfrm>
            <a:off x="660400" y="2086610"/>
            <a:ext cx="1806575" cy="436245"/>
          </a:xfrm>
          <a:prstGeom prst="rect"/>
          <a:noFill/>
          <a:ln>
            <a:noFill/>
          </a:ln>
        </p:spPr>
        <p:txBody>
          <a:bodyPr bIns="33696" lIns="67391" rIns="67391" tIns="33696" wrap="square">
            <a:spAutoFit/>
          </a:bodyPr>
          <a:p>
            <a:pPr algn="l"/>
            <a:r>
              <a:rPr altLang="en-US" dirty="0" sz="1200" lang="zh-CN">
                <a:solidFill>
                  <a:schemeClr val="bg1"/>
                </a:solidFill>
                <a:latin typeface="微软雅黑" panose="020B0503020204020204" pitchFamily="34" charset="-122"/>
                <a:ea typeface="微软雅黑" panose="020B0503020204020204" pitchFamily="34" charset="-122"/>
              </a:rPr>
              <a:t>Soldier–一名NPC，在范围内向玩家施加压力</a:t>
            </a:r>
            <a:endParaRPr altLang="en-US" dirty="0" sz="1200" lang="zh-CN">
              <a:solidFill>
                <a:schemeClr val="bg1"/>
              </a:solidFill>
              <a:latin typeface="微软雅黑" panose="020B0503020204020204" pitchFamily="34" charset="-122"/>
              <a:ea typeface="微软雅黑" panose="020B0503020204020204" pitchFamily="34" charset="-122"/>
            </a:endParaRPr>
          </a:p>
        </p:txBody>
      </p:sp>
      <p:sp>
        <p:nvSpPr>
          <p:cNvPr id="1048754" name="文本框 40"/>
          <p:cNvSpPr txBox="1"/>
          <p:nvPr/>
        </p:nvSpPr>
        <p:spPr>
          <a:xfrm>
            <a:off x="659765" y="2578100"/>
            <a:ext cx="1728470" cy="1591393"/>
          </a:xfrm>
          <a:prstGeom prst="rect"/>
          <a:noFill/>
          <a:ln w="9525">
            <a:noFill/>
          </a:ln>
        </p:spPr>
        <p:txBody>
          <a:bodyPr bIns="33696" lIns="67391" rIns="67391" tIns="33696" wrap="square">
            <a:spAutoFit/>
          </a:bodyPr>
          <a:p>
            <a:pPr algn="l">
              <a:lnSpc>
                <a:spcPct val="150000"/>
              </a:lnSpc>
            </a:pP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Grunt </a:t>
            </a: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一个弱小的NPC，从中等距离攻击，通常是成群的</a:t>
            </a:r>
            <a:endPar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Elit</a:t>
            </a: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e </a:t>
            </a: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一个在中等距离工作的强大NPC</a:t>
            </a:r>
            <a:endPar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Grenadier 一个弱小的NPC，可以维持很长时间</a:t>
            </a:r>
            <a:endPar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狙击手-在远距离造成高伤害的NPC</a:t>
            </a:r>
            <a:endPar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755" name="矩形 57"/>
          <p:cNvSpPr>
            <a:spLocks noChangeArrowheads="1"/>
          </p:cNvSpPr>
          <p:nvPr/>
        </p:nvSpPr>
        <p:spPr bwMode="auto">
          <a:xfrm>
            <a:off x="2566035" y="2087245"/>
            <a:ext cx="1870710" cy="621030"/>
          </a:xfrm>
          <a:prstGeom prst="rect"/>
          <a:noFill/>
          <a:ln>
            <a:noFill/>
          </a:ln>
        </p:spPr>
        <p:txBody>
          <a:bodyPr bIns="33696" lIns="67391" rIns="67391" tIns="33696" wrap="square">
            <a:spAutoFit/>
          </a:bodyPr>
          <a:p>
            <a:pPr algn="l"/>
            <a:r>
              <a:rPr dirty="0" sz="1200" lang="zh-CN">
                <a:solidFill>
                  <a:schemeClr val="bg1"/>
                </a:solidFill>
                <a:latin typeface="微软雅黑" panose="020B0503020204020204" pitchFamily="34" charset="-122"/>
                <a:ea typeface="微软雅黑" panose="020B0503020204020204" pitchFamily="34" charset="-122"/>
              </a:rPr>
              <a:t>Aggressive</a:t>
            </a:r>
            <a:r>
              <a:rPr altLang="zh-CN" dirty="0" sz="1200" lang="en-US">
                <a:solidFill>
                  <a:schemeClr val="bg1"/>
                </a:solidFill>
                <a:latin typeface="微软雅黑" panose="020B0503020204020204" pitchFamily="34" charset="-122"/>
                <a:ea typeface="微软雅黑" panose="020B0503020204020204" pitchFamily="34" charset="-122"/>
              </a:rPr>
              <a:t>-一个试图拉近自己与目标之间距离的NPC</a:t>
            </a:r>
            <a:endParaRPr altLang="zh-CN" dirty="0" sz="1200" lang="en-US">
              <a:solidFill>
                <a:schemeClr val="bg1"/>
              </a:solidFill>
              <a:latin typeface="微软雅黑" panose="020B0503020204020204" pitchFamily="34" charset="-122"/>
              <a:ea typeface="微软雅黑" panose="020B0503020204020204" pitchFamily="34" charset="-122"/>
            </a:endParaRPr>
          </a:p>
        </p:txBody>
      </p:sp>
      <p:sp>
        <p:nvSpPr>
          <p:cNvPr id="1048756" name="文本框 40"/>
          <p:cNvSpPr txBox="1"/>
          <p:nvPr/>
        </p:nvSpPr>
        <p:spPr>
          <a:xfrm>
            <a:off x="2630170" y="2893060"/>
            <a:ext cx="1728470" cy="1210392"/>
          </a:xfrm>
          <a:prstGeom prst="rect"/>
          <a:noFill/>
          <a:ln w="9525">
            <a:noFill/>
          </a:ln>
        </p:spPr>
        <p:txBody>
          <a:bodyPr bIns="33696" lIns="67391" rIns="67391" tIns="33696" wrap="square">
            <a:spAutoFit/>
          </a:bodyPr>
          <a:p>
            <a:pPr algn="l">
              <a:lnSpc>
                <a:spcPct val="150000"/>
              </a:lnSpc>
            </a:pP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Suicidal 牺牲玩家生命来冲向玩家</a:t>
            </a:r>
            <a:endPar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Swarm 将玩家赶到团队中，但个人伤害较低</a:t>
            </a:r>
            <a:endPar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Berserker 强大的NPC，可在长时间内造成大量伤害</a:t>
            </a:r>
            <a:endPar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757" name="矩形 57"/>
          <p:cNvSpPr>
            <a:spLocks noChangeArrowheads="1"/>
          </p:cNvSpPr>
          <p:nvPr/>
        </p:nvSpPr>
        <p:spPr bwMode="auto">
          <a:xfrm>
            <a:off x="4524375" y="2087245"/>
            <a:ext cx="1882775" cy="778593"/>
          </a:xfrm>
          <a:prstGeom prst="rect"/>
          <a:noFill/>
          <a:ln>
            <a:noFill/>
          </a:ln>
        </p:spPr>
        <p:txBody>
          <a:bodyPr bIns="33696" lIns="67391" rIns="67391" tIns="33696" wrap="square">
            <a:spAutoFit/>
          </a:bodyPr>
          <a:p>
            <a:pPr algn="l"/>
            <a:r>
              <a:rPr dirty="0" sz="1200" lang="en-US">
                <a:solidFill>
                  <a:schemeClr val="bg1"/>
                </a:solidFill>
                <a:latin typeface="微软雅黑" panose="020B0503020204020204" pitchFamily="34" charset="-122"/>
                <a:ea typeface="微软雅黑" panose="020B0503020204020204" pitchFamily="34" charset="-122"/>
              </a:rPr>
              <a:t>Carrier-一个NPC，在相遇时会产生更多NPC一个NPC，在相遇时会产生更多NPC</a:t>
            </a:r>
            <a:endParaRPr dirty="0" sz="1200" lang="en-US">
              <a:solidFill>
                <a:schemeClr val="bg1"/>
              </a:solidFill>
              <a:latin typeface="微软雅黑" panose="020B0503020204020204" pitchFamily="34" charset="-122"/>
              <a:ea typeface="微软雅黑" panose="020B0503020204020204" pitchFamily="34" charset="-122"/>
            </a:endParaRPr>
          </a:p>
        </p:txBody>
      </p:sp>
      <p:sp>
        <p:nvSpPr>
          <p:cNvPr id="1048758" name="文本框 40"/>
          <p:cNvSpPr txBox="1"/>
          <p:nvPr/>
        </p:nvSpPr>
        <p:spPr>
          <a:xfrm>
            <a:off x="4523085" y="2993468"/>
            <a:ext cx="1549013" cy="829393"/>
          </a:xfrm>
          <a:prstGeom prst="rect"/>
          <a:noFill/>
          <a:ln w="9525">
            <a:noFill/>
          </a:ln>
        </p:spPr>
        <p:txBody>
          <a:bodyPr bIns="33696" lIns="67391" rIns="67391" tIns="33696" wrap="square">
            <a:spAutoFit/>
          </a:bodyPr>
          <a:p>
            <a:pPr algn="l">
              <a:lnSpc>
                <a:spcPct val="150000"/>
              </a:lnSpc>
            </a:pP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Sacrificial</a:t>
            </a:r>
            <a:r>
              <a:rPr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一个死后会产生更多的NPC</a:t>
            </a:r>
            <a:r>
              <a:rPr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的</a:t>
            </a: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NPC</a:t>
            </a:r>
            <a:endPar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Summoner-在远处产生更多的NPC</a:t>
            </a:r>
            <a:r>
              <a:rPr altLang="en-US" sz="9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的</a:t>
            </a:r>
            <a:r>
              <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NPC</a:t>
            </a:r>
            <a:endParaRPr altLang="zh-CN"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759" name="矩形 57"/>
          <p:cNvSpPr>
            <a:spLocks noChangeArrowheads="1"/>
          </p:cNvSpPr>
          <p:nvPr/>
        </p:nvSpPr>
        <p:spPr bwMode="auto">
          <a:xfrm>
            <a:off x="6574790" y="2087245"/>
            <a:ext cx="1635125" cy="436245"/>
          </a:xfrm>
          <a:prstGeom prst="rect"/>
          <a:noFill/>
          <a:ln>
            <a:noFill/>
          </a:ln>
        </p:spPr>
        <p:txBody>
          <a:bodyPr bIns="33696" lIns="67391" rIns="67391" tIns="33696" wrap="square">
            <a:spAutoFit/>
          </a:bodyPr>
          <a:p>
            <a:pPr algn="ctr"/>
            <a:r>
              <a:rPr dirty="0" sz="1200" lang="en-US">
                <a:solidFill>
                  <a:schemeClr val="bg1"/>
                </a:solidFill>
                <a:latin typeface="微软雅黑" panose="020B0503020204020204" pitchFamily="34" charset="-122"/>
                <a:ea typeface="微软雅黑" panose="020B0503020204020204" pitchFamily="34" charset="-122"/>
              </a:rPr>
              <a:t>Tank-构成重大威胁并阻止玩家前进的NPC</a:t>
            </a:r>
            <a:endParaRPr dirty="0" sz="1200" lang="en-US">
              <a:solidFill>
                <a:schemeClr val="bg1"/>
              </a:solidFill>
              <a:latin typeface="微软雅黑" panose="020B0503020204020204" pitchFamily="34" charset="-122"/>
              <a:ea typeface="微软雅黑" panose="020B0503020204020204" pitchFamily="34" charset="-122"/>
            </a:endParaRPr>
          </a:p>
        </p:txBody>
      </p:sp>
      <p:sp>
        <p:nvSpPr>
          <p:cNvPr id="1048760" name="文本框 40"/>
          <p:cNvSpPr txBox="1"/>
          <p:nvPr/>
        </p:nvSpPr>
        <p:spPr>
          <a:xfrm>
            <a:off x="6618163" y="2708353"/>
            <a:ext cx="1549013" cy="829392"/>
          </a:xfrm>
          <a:prstGeom prst="rect"/>
          <a:noFill/>
          <a:ln w="9525">
            <a:noFill/>
          </a:ln>
        </p:spPr>
        <p:txBody>
          <a:bodyPr bIns="33696" lIns="67391" rIns="67391" tIns="33696" wrap="square">
            <a:spAutoFit/>
          </a:bodyPr>
          <a:p>
            <a:pPr algn="l">
              <a:lnSpc>
                <a:spcPct val="150000"/>
              </a:lnSpc>
            </a:pP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Turret</a:t>
            </a:r>
            <a:r>
              <a:rPr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在远距离造成高伤害的缓慢移动的NPC</a:t>
            </a:r>
            <a:endPar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Shielded</a:t>
            </a:r>
            <a:r>
              <a:rPr sz="900" lang="en-US"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具有大量装甲的NPC，但仅在单个方向上</a:t>
            </a:r>
            <a:endParaRPr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761" name="文本框 31"/>
          <p:cNvSpPr txBox="1"/>
          <p:nvPr/>
        </p:nvSpPr>
        <p:spPr>
          <a:xfrm>
            <a:off x="447675" y="697230"/>
            <a:ext cx="7376795" cy="306705"/>
          </a:xfrm>
          <a:prstGeom prst="rect"/>
          <a:noFill/>
        </p:spPr>
        <p:txBody>
          <a:bodyPr rtlCol="0" wrap="square">
            <a:spAutoFit/>
          </a:bodyPr>
          <a:p>
            <a:r>
              <a:rPr altLang="en-US" sz="1400" lang="zh-CN"/>
              <a:t>在NPC元素的基础上，定义了非玩家角色设计中的下列模式和子模式：</a:t>
            </a:r>
            <a:endParaRPr altLang="en-US" sz="1400"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pic>
        <p:nvPicPr>
          <p:cNvPr id="2097168" name="图片 39"/>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765" name="文本框 40"/>
          <p:cNvSpPr txBox="1"/>
          <p:nvPr/>
        </p:nvSpPr>
        <p:spPr>
          <a:xfrm>
            <a:off x="447590" y="359976"/>
            <a:ext cx="30276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射击游戏设计中的武器设计模式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766" name="Bent Arrow 5"/>
          <p:cNvSpPr/>
          <p:nvPr/>
        </p:nvSpPr>
        <p:spPr bwMode="auto">
          <a:xfrm rot="2700000">
            <a:off x="3527757" y="1004059"/>
            <a:ext cx="211065" cy="1167861"/>
          </a:xfrm>
          <a:prstGeom prst="bentArrow">
            <a:avLst>
              <a:gd name="adj1" fmla="val 13663"/>
              <a:gd name="adj2" fmla="val 25006"/>
              <a:gd name="adj3" fmla="val 43568"/>
              <a:gd name="adj4" fmla="val 0"/>
            </a:avLst>
          </a:prstGeom>
          <a:solidFill>
            <a:srgbClr val="595959"/>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67" name="Rectangle 6"/>
          <p:cNvSpPr/>
          <p:nvPr/>
        </p:nvSpPr>
        <p:spPr bwMode="auto">
          <a:xfrm rot="2700000" flipV="1">
            <a:off x="3135887" y="1984815"/>
            <a:ext cx="211065" cy="29196"/>
          </a:xfrm>
          <a:prstGeom prst="rect"/>
          <a:solidFill>
            <a:srgbClr val="1273B8"/>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68" name="Bent Arrow 8"/>
          <p:cNvSpPr/>
          <p:nvPr/>
        </p:nvSpPr>
        <p:spPr bwMode="auto">
          <a:xfrm rot="18900000">
            <a:off x="3511914" y="2676808"/>
            <a:ext cx="212020" cy="1162598"/>
          </a:xfrm>
          <a:prstGeom prst="bentArrow">
            <a:avLst>
              <a:gd name="adj1" fmla="val 13663"/>
              <a:gd name="adj2" fmla="val 25006"/>
              <a:gd name="adj3" fmla="val 43568"/>
              <a:gd name="adj4" fmla="val 0"/>
            </a:avLst>
          </a:prstGeom>
          <a:solidFill>
            <a:srgbClr val="17B59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769" name="Rectangle 9"/>
          <p:cNvSpPr/>
          <p:nvPr/>
        </p:nvSpPr>
        <p:spPr bwMode="auto">
          <a:xfrm rot="18900000" flipV="1">
            <a:off x="3925202" y="3633679"/>
            <a:ext cx="212020" cy="29064"/>
          </a:xfrm>
          <a:prstGeom prst="rect"/>
          <a:solidFill>
            <a:srgbClr val="196E4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770" name="Bent Arrow 11"/>
          <p:cNvSpPr/>
          <p:nvPr/>
        </p:nvSpPr>
        <p:spPr bwMode="auto">
          <a:xfrm rot="18900000" flipH="1" flipV="1">
            <a:off x="5197013" y="999303"/>
            <a:ext cx="212020" cy="1162598"/>
          </a:xfrm>
          <a:prstGeom prst="bentArrow">
            <a:avLst>
              <a:gd name="adj1" fmla="val 13663"/>
              <a:gd name="adj2" fmla="val 25006"/>
              <a:gd name="adj3" fmla="val 43568"/>
              <a:gd name="adj4" fmla="val 0"/>
            </a:avLst>
          </a:prstGeom>
          <a:solidFill>
            <a:srgbClr val="17B59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771" name="Rectangle 12"/>
          <p:cNvSpPr/>
          <p:nvPr/>
        </p:nvSpPr>
        <p:spPr bwMode="auto">
          <a:xfrm rot="18900000" flipH="1">
            <a:off x="4783726" y="1175965"/>
            <a:ext cx="212020" cy="29064"/>
          </a:xfrm>
          <a:prstGeom prst="rect"/>
          <a:solidFill>
            <a:srgbClr val="196E4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772" name="Bent Arrow 14"/>
          <p:cNvSpPr/>
          <p:nvPr/>
        </p:nvSpPr>
        <p:spPr bwMode="auto">
          <a:xfrm rot="2700000" flipH="1" flipV="1">
            <a:off x="5220801" y="2689471"/>
            <a:ext cx="211065" cy="1167861"/>
          </a:xfrm>
          <a:prstGeom prst="bentArrow">
            <a:avLst>
              <a:gd name="adj1" fmla="val 13663"/>
              <a:gd name="adj2" fmla="val 25006"/>
              <a:gd name="adj3" fmla="val 43568"/>
              <a:gd name="adj4" fmla="val 0"/>
            </a:avLst>
          </a:prstGeom>
          <a:solidFill>
            <a:srgbClr val="595959"/>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73" name="Rectangle 15"/>
          <p:cNvSpPr/>
          <p:nvPr/>
        </p:nvSpPr>
        <p:spPr bwMode="auto">
          <a:xfrm rot="2700000" flipH="1">
            <a:off x="5612671" y="2847377"/>
            <a:ext cx="211065" cy="29196"/>
          </a:xfrm>
          <a:prstGeom prst="rect"/>
          <a:solidFill>
            <a:srgbClr val="1273B8"/>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74" name="Text Placeholder 2"/>
          <p:cNvSpPr txBox="1"/>
          <p:nvPr/>
        </p:nvSpPr>
        <p:spPr>
          <a:xfrm>
            <a:off x="6035006" y="1603419"/>
            <a:ext cx="1758967" cy="238647"/>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Close Blast</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775" name="TextBox 10"/>
          <p:cNvSpPr txBox="1"/>
          <p:nvPr/>
        </p:nvSpPr>
        <p:spPr>
          <a:xfrm>
            <a:off x="6088380" y="1842135"/>
            <a:ext cx="2312035" cy="1016000"/>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以快速和不准确的方式发射，如散弹枪、火焰喷射器。Berserker和Elite 经常使用近距离爆炸来在战术上近距离捕捉玩家</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76" name="Text Placeholder 2"/>
          <p:cNvSpPr txBox="1"/>
          <p:nvPr/>
        </p:nvSpPr>
        <p:spPr>
          <a:xfrm>
            <a:off x="651483" y="1603420"/>
            <a:ext cx="1791433" cy="238646"/>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Sniping Weapon</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777" name="TextBox 16"/>
          <p:cNvSpPr txBox="1"/>
          <p:nvPr/>
        </p:nvSpPr>
        <p:spPr>
          <a:xfrm>
            <a:off x="651510" y="1842135"/>
            <a:ext cx="2219325" cy="1219200"/>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远距离攻击，每次射击造成大量伤害。有时用视觉放大系统和瞄准准确。有时用视觉放大系统和瞄准准确，SniperNPC有时炮塔和精英使用这种武器</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78" name="Rounded Rectangle 20"/>
          <p:cNvSpPr/>
          <p:nvPr/>
        </p:nvSpPr>
        <p:spPr bwMode="auto">
          <a:xfrm rot="18900000" flipV="1">
            <a:off x="4734337" y="1908180"/>
            <a:ext cx="1049764" cy="1045032"/>
          </a:xfrm>
          <a:prstGeom prst="roundRect">
            <a:avLst>
              <a:gd name="adj" fmla="val 9646"/>
            </a:avLst>
          </a:prstGeom>
          <a:solidFill>
            <a:srgbClr val="595959"/>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grpSp>
        <p:nvGrpSpPr>
          <p:cNvPr id="91" name="Group 34"/>
          <p:cNvGrpSpPr/>
          <p:nvPr/>
        </p:nvGrpSpPr>
        <p:grpSpPr>
          <a:xfrm>
            <a:off x="5034387" y="2238903"/>
            <a:ext cx="433424" cy="417729"/>
            <a:chOff x="2339975" y="3200401"/>
            <a:chExt cx="249238" cy="241301"/>
          </a:xfrm>
          <a:solidFill>
            <a:schemeClr val="bg1"/>
          </a:solidFill>
        </p:grpSpPr>
        <p:sp>
          <p:nvSpPr>
            <p:cNvPr id="1048779" name="Rectangle 18"/>
            <p:cNvSpPr>
              <a:spLocks noChangeArrowheads="1"/>
            </p:cNvSpPr>
            <p:nvPr/>
          </p:nvSpPr>
          <p:spPr bwMode="auto">
            <a:xfrm>
              <a:off x="2428875"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0" name="Rectangle 19"/>
            <p:cNvSpPr>
              <a:spLocks noChangeArrowheads="1"/>
            </p:cNvSpPr>
            <p:nvPr/>
          </p:nvSpPr>
          <p:spPr bwMode="auto">
            <a:xfrm>
              <a:off x="2473325"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1" name="Rectangle 20"/>
            <p:cNvSpPr>
              <a:spLocks noChangeArrowheads="1"/>
            </p:cNvSpPr>
            <p:nvPr/>
          </p:nvSpPr>
          <p:spPr bwMode="auto">
            <a:xfrm>
              <a:off x="2516188"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2" name="Rectangle 21"/>
            <p:cNvSpPr>
              <a:spLocks noChangeArrowheads="1"/>
            </p:cNvSpPr>
            <p:nvPr/>
          </p:nvSpPr>
          <p:spPr bwMode="auto">
            <a:xfrm>
              <a:off x="2428875"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3" name="Rectangle 22"/>
            <p:cNvSpPr>
              <a:spLocks noChangeArrowheads="1"/>
            </p:cNvSpPr>
            <p:nvPr/>
          </p:nvSpPr>
          <p:spPr bwMode="auto">
            <a:xfrm>
              <a:off x="2473325"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4" name="Rectangle 23"/>
            <p:cNvSpPr>
              <a:spLocks noChangeArrowheads="1"/>
            </p:cNvSpPr>
            <p:nvPr/>
          </p:nvSpPr>
          <p:spPr bwMode="auto">
            <a:xfrm>
              <a:off x="2516188"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5" name="Rectangle 24"/>
            <p:cNvSpPr>
              <a:spLocks noChangeArrowheads="1"/>
            </p:cNvSpPr>
            <p:nvPr/>
          </p:nvSpPr>
          <p:spPr bwMode="auto">
            <a:xfrm>
              <a:off x="2428875"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6" name="Rectangle 25"/>
            <p:cNvSpPr>
              <a:spLocks noChangeArrowheads="1"/>
            </p:cNvSpPr>
            <p:nvPr/>
          </p:nvSpPr>
          <p:spPr bwMode="auto">
            <a:xfrm>
              <a:off x="2386013" y="3338513"/>
              <a:ext cx="25400"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7" name="Rectangle 26"/>
            <p:cNvSpPr>
              <a:spLocks noChangeArrowheads="1"/>
            </p:cNvSpPr>
            <p:nvPr/>
          </p:nvSpPr>
          <p:spPr bwMode="auto">
            <a:xfrm>
              <a:off x="2386013"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8" name="Rectangle 27"/>
            <p:cNvSpPr>
              <a:spLocks noChangeArrowheads="1"/>
            </p:cNvSpPr>
            <p:nvPr/>
          </p:nvSpPr>
          <p:spPr bwMode="auto">
            <a:xfrm>
              <a:off x="2473325"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89" name="Rectangle 28"/>
            <p:cNvSpPr>
              <a:spLocks noChangeArrowheads="1"/>
            </p:cNvSpPr>
            <p:nvPr/>
          </p:nvSpPr>
          <p:spPr bwMode="auto">
            <a:xfrm>
              <a:off x="2516188"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90"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91" name="Rectangle 30"/>
            <p:cNvSpPr>
              <a:spLocks noChangeArrowheads="1"/>
            </p:cNvSpPr>
            <p:nvPr/>
          </p:nvSpPr>
          <p:spPr bwMode="auto">
            <a:xfrm>
              <a:off x="2387600" y="3200401"/>
              <a:ext cx="20638" cy="34925"/>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792" name="Rectangle 31"/>
            <p:cNvSpPr>
              <a:spLocks noChangeArrowheads="1"/>
            </p:cNvSpPr>
            <p:nvPr/>
          </p:nvSpPr>
          <p:spPr bwMode="auto">
            <a:xfrm>
              <a:off x="2525713" y="3200401"/>
              <a:ext cx="23813" cy="34925"/>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grpSp>
      <p:sp>
        <p:nvSpPr>
          <p:cNvPr id="1048793" name="Rounded Rectangle 17"/>
          <p:cNvSpPr/>
          <p:nvPr/>
        </p:nvSpPr>
        <p:spPr bwMode="auto">
          <a:xfrm rot="18900000" flipV="1">
            <a:off x="3954927" y="2684076"/>
            <a:ext cx="1049764" cy="1045032"/>
          </a:xfrm>
          <a:prstGeom prst="roundRect">
            <a:avLst>
              <a:gd name="adj" fmla="val 9646"/>
            </a:avLst>
          </a:prstGeom>
          <a:solidFill>
            <a:srgbClr val="17B59E"/>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94" name="Shape 719"/>
          <p:cNvSpPr/>
          <p:nvPr/>
        </p:nvSpPr>
        <p:spPr>
          <a:xfrm>
            <a:off x="4272169" y="3009072"/>
            <a:ext cx="415127" cy="355406"/>
          </a:xfrm>
          <a:custGeom>
            <a:av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bIns="28080" lIns="28080" numCol="1" rIns="28080" tIns="28080" wrap="square">
            <a:noAutofit/>
          </a:bodyPr>
          <a:p>
            <a:pPr algn="l" lvl="0">
              <a:defRPr b="1" sz="3100">
                <a:latin typeface="Kontrapunkt Bob Bold"/>
                <a:ea typeface="Kontrapunkt Bob Bold"/>
                <a:cs typeface="Kontrapunkt Bob Bold"/>
                <a:sym typeface="Kontrapunkt Bob Bold"/>
              </a:defRPr>
            </a:pPr>
            <a:endParaRPr sz="3100"/>
          </a:p>
        </p:txBody>
      </p:sp>
      <p:sp>
        <p:nvSpPr>
          <p:cNvPr id="1048795" name="Rounded Rectangle 23"/>
          <p:cNvSpPr/>
          <p:nvPr/>
        </p:nvSpPr>
        <p:spPr bwMode="auto">
          <a:xfrm rot="18900000" flipV="1">
            <a:off x="3175518" y="1908180"/>
            <a:ext cx="1049764" cy="1045032"/>
          </a:xfrm>
          <a:prstGeom prst="roundRect">
            <a:avLst>
              <a:gd name="adj" fmla="val 9646"/>
            </a:avLst>
          </a:prstGeom>
          <a:solidFill>
            <a:srgbClr val="595959"/>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796" name="Shape 2102"/>
          <p:cNvSpPr/>
          <p:nvPr/>
        </p:nvSpPr>
        <p:spPr>
          <a:xfrm>
            <a:off x="3438846" y="2223304"/>
            <a:ext cx="508978" cy="405332"/>
          </a:xfrm>
          <a:custGeom>
            <a:av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w="12700" cap="flat">
            <a:noFill/>
            <a:miter lim="400000"/>
          </a:ln>
          <a:effectLst/>
        </p:spPr>
        <p:txBody>
          <a:bodyPr anchor="ctr" bIns="28080" lIns="28080" numCol="1" rIns="28080" tIns="28080" wrap="square">
            <a:noAutofit/>
          </a:bodyPr>
          <a:p>
            <a:pPr lvl="0">
              <a:defRPr sz="3200">
                <a:solidFill>
                  <a:srgbClr val="FFFFFF"/>
                </a:solidFill>
                <a:latin typeface="Helvetica Light"/>
                <a:ea typeface="Helvetica Light"/>
                <a:cs typeface="Helvetica Light"/>
                <a:sym typeface="Helvetica Light"/>
              </a:defRPr>
            </a:pPr>
            <a:endParaRPr sz="3200"/>
          </a:p>
        </p:txBody>
      </p:sp>
      <p:sp>
        <p:nvSpPr>
          <p:cNvPr id="1048797" name="Rounded Rectangle 26"/>
          <p:cNvSpPr/>
          <p:nvPr/>
        </p:nvSpPr>
        <p:spPr bwMode="auto">
          <a:xfrm rot="18900000" flipV="1">
            <a:off x="3954927" y="1132282"/>
            <a:ext cx="1049764" cy="1045032"/>
          </a:xfrm>
          <a:prstGeom prst="roundRect">
            <a:avLst>
              <a:gd name="adj" fmla="val 9646"/>
            </a:avLst>
          </a:prstGeom>
          <a:solidFill>
            <a:srgbClr val="17B59E"/>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798" name="Freeform 56"/>
          <p:cNvSpPr/>
          <p:nvPr/>
        </p:nvSpPr>
        <p:spPr bwMode="auto">
          <a:xfrm>
            <a:off x="4273019" y="148178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anchor="t" anchorCtr="0" bIns="33696" compatLnSpc="1" lIns="67391" numCol="1" rIns="67391" tIns="33696" vert="horz" wrap="square"/>
          <a:p>
            <a:endParaRPr dirty="0" lang="en-US">
              <a:latin typeface="微软雅黑" panose="020B0503020204020204" pitchFamily="34" charset="-122"/>
            </a:endParaRPr>
          </a:p>
        </p:txBody>
      </p:sp>
      <p:sp>
        <p:nvSpPr>
          <p:cNvPr id="1048799" name="Text Placeholder 2"/>
          <p:cNvSpPr txBox="1"/>
          <p:nvPr/>
        </p:nvSpPr>
        <p:spPr>
          <a:xfrm>
            <a:off x="2649828" y="3835445"/>
            <a:ext cx="1791433" cy="238646"/>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Assault Weapon</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800" name="TextBox 16"/>
          <p:cNvSpPr txBox="1"/>
          <p:nvPr/>
        </p:nvSpPr>
        <p:spPr>
          <a:xfrm>
            <a:off x="2649855" y="4074160"/>
            <a:ext cx="4125595" cy="609600"/>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在中间距离精确快速射击，但每次射击的伤害很低。Grunts and Elite经常使用这种武器从远处纠缠玩家，尽管伤害很小</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pic>
        <p:nvPicPr>
          <p:cNvPr id="2097169" name="图片 39"/>
          <p:cNvPicPr>
            <a:picLocks noChangeAspect="1"/>
          </p:cNvPicPr>
          <p:nvPr/>
        </p:nvPicPr>
        <p:blipFill>
          <a:blip xmlns:r="http://schemas.openxmlformats.org/officeDocument/2006/relationships" r:embed="rId1" cstate="screen"/>
          <a:stretch>
            <a:fillRect/>
          </a:stretch>
        </p:blipFill>
        <p:spPr>
          <a:xfrm rot="7119271">
            <a:off x="-809996" y="-2206366"/>
            <a:ext cx="4998338" cy="2811565"/>
          </a:xfrm>
          <a:prstGeom prst="rect"/>
        </p:spPr>
      </p:pic>
      <p:sp>
        <p:nvSpPr>
          <p:cNvPr id="1048804" name="文本框 40"/>
          <p:cNvSpPr txBox="1"/>
          <p:nvPr/>
        </p:nvSpPr>
        <p:spPr>
          <a:xfrm>
            <a:off x="447590" y="359976"/>
            <a:ext cx="30276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射击游戏设计中的武器设计模式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805" name="Bent Arrow 5"/>
          <p:cNvSpPr/>
          <p:nvPr/>
        </p:nvSpPr>
        <p:spPr bwMode="auto">
          <a:xfrm rot="2700000">
            <a:off x="3527757" y="1004059"/>
            <a:ext cx="211065" cy="1167861"/>
          </a:xfrm>
          <a:prstGeom prst="bentArrow">
            <a:avLst>
              <a:gd name="adj1" fmla="val 13663"/>
              <a:gd name="adj2" fmla="val 25006"/>
              <a:gd name="adj3" fmla="val 43568"/>
              <a:gd name="adj4" fmla="val 0"/>
            </a:avLst>
          </a:prstGeom>
          <a:solidFill>
            <a:srgbClr val="595959"/>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06" name="Rectangle 6"/>
          <p:cNvSpPr/>
          <p:nvPr/>
        </p:nvSpPr>
        <p:spPr bwMode="auto">
          <a:xfrm rot="2700000" flipV="1">
            <a:off x="3135887" y="1984815"/>
            <a:ext cx="211065" cy="29196"/>
          </a:xfrm>
          <a:prstGeom prst="rect"/>
          <a:solidFill>
            <a:srgbClr val="1273B8"/>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07" name="Bent Arrow 8"/>
          <p:cNvSpPr/>
          <p:nvPr/>
        </p:nvSpPr>
        <p:spPr bwMode="auto">
          <a:xfrm rot="18900000">
            <a:off x="3511914" y="2676808"/>
            <a:ext cx="212020" cy="1162598"/>
          </a:xfrm>
          <a:prstGeom prst="bentArrow">
            <a:avLst>
              <a:gd name="adj1" fmla="val 13663"/>
              <a:gd name="adj2" fmla="val 25006"/>
              <a:gd name="adj3" fmla="val 43568"/>
              <a:gd name="adj4" fmla="val 0"/>
            </a:avLst>
          </a:prstGeom>
          <a:solidFill>
            <a:srgbClr val="17B59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808" name="Rectangle 9"/>
          <p:cNvSpPr/>
          <p:nvPr/>
        </p:nvSpPr>
        <p:spPr bwMode="auto">
          <a:xfrm rot="18900000" flipV="1">
            <a:off x="3925202" y="3633679"/>
            <a:ext cx="212020" cy="29064"/>
          </a:xfrm>
          <a:prstGeom prst="rect"/>
          <a:solidFill>
            <a:srgbClr val="196E4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809" name="Bent Arrow 11"/>
          <p:cNvSpPr/>
          <p:nvPr/>
        </p:nvSpPr>
        <p:spPr bwMode="auto">
          <a:xfrm rot="18900000" flipH="1" flipV="1">
            <a:off x="5197013" y="999303"/>
            <a:ext cx="212020" cy="1162598"/>
          </a:xfrm>
          <a:prstGeom prst="bentArrow">
            <a:avLst>
              <a:gd name="adj1" fmla="val 13663"/>
              <a:gd name="adj2" fmla="val 25006"/>
              <a:gd name="adj3" fmla="val 43568"/>
              <a:gd name="adj4" fmla="val 0"/>
            </a:avLst>
          </a:prstGeom>
          <a:solidFill>
            <a:srgbClr val="17B59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810" name="Rectangle 12"/>
          <p:cNvSpPr/>
          <p:nvPr/>
        </p:nvSpPr>
        <p:spPr bwMode="auto">
          <a:xfrm rot="18900000" flipH="1">
            <a:off x="4783726" y="1175965"/>
            <a:ext cx="212020" cy="29064"/>
          </a:xfrm>
          <a:prstGeom prst="rect"/>
          <a:solidFill>
            <a:srgbClr val="196E4E"/>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811" name="Bent Arrow 14"/>
          <p:cNvSpPr/>
          <p:nvPr/>
        </p:nvSpPr>
        <p:spPr bwMode="auto">
          <a:xfrm rot="2700000" flipH="1" flipV="1">
            <a:off x="5220801" y="2689471"/>
            <a:ext cx="211065" cy="1167861"/>
          </a:xfrm>
          <a:prstGeom prst="bentArrow">
            <a:avLst>
              <a:gd name="adj1" fmla="val 13663"/>
              <a:gd name="adj2" fmla="val 25006"/>
              <a:gd name="adj3" fmla="val 43568"/>
              <a:gd name="adj4" fmla="val 0"/>
            </a:avLst>
          </a:prstGeom>
          <a:solidFill>
            <a:srgbClr val="595959"/>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12" name="Rectangle 15"/>
          <p:cNvSpPr/>
          <p:nvPr/>
        </p:nvSpPr>
        <p:spPr bwMode="auto">
          <a:xfrm rot="2700000" flipH="1">
            <a:off x="5612671" y="2847377"/>
            <a:ext cx="211065" cy="29196"/>
          </a:xfrm>
          <a:prstGeom prst="rect"/>
          <a:solidFill>
            <a:srgbClr val="1273B8"/>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13" name="Text Placeholder 2"/>
          <p:cNvSpPr txBox="1"/>
          <p:nvPr/>
        </p:nvSpPr>
        <p:spPr>
          <a:xfrm>
            <a:off x="6000081" y="1036999"/>
            <a:ext cx="1758967" cy="238647"/>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Power Weapon</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814" name="TextBox 10"/>
          <p:cNvSpPr txBox="1"/>
          <p:nvPr/>
        </p:nvSpPr>
        <p:spPr>
          <a:xfrm>
            <a:off x="6053455" y="1275715"/>
            <a:ext cx="2588895" cy="1422400"/>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通过令人难以置信的强大或赋予独特的能力，使玩家明显优于其他可用武器。这种武器往往受到游戏设计者的限制。Tanks NPC经常使用这种武器，有时Berserkers 和Elites也会使用它来威胁玩家</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15" name="Text Placeholder 2"/>
          <p:cNvSpPr txBox="1"/>
          <p:nvPr/>
        </p:nvSpPr>
        <p:spPr>
          <a:xfrm>
            <a:off x="570203" y="1037000"/>
            <a:ext cx="1791433" cy="238646"/>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Projectile</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816" name="TextBox 16"/>
          <p:cNvSpPr txBox="1"/>
          <p:nvPr/>
        </p:nvSpPr>
        <p:spPr>
          <a:xfrm>
            <a:off x="570230" y="1275715"/>
            <a:ext cx="2308860" cy="1422400"/>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通常是在物理定义的拱形物中抛掷或发射的爆炸物，在大范围内造成损伤。换料时间长，容量小。</a:t>
            </a:r>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sym typeface="+mn-ea"/>
              </a:rPr>
              <a:t>Grenadiers, elites和</a:t>
            </a:r>
            <a:r>
              <a:rPr altLang="zh-CN" dirty="0" sz="1400" lang="en-US">
                <a:solidFill>
                  <a:srgbClr val="262626"/>
                </a:solidFill>
                <a:latin typeface="Adobe Arabic" panose="02040503050201020203" pitchFamily="18" charset="-78"/>
                <a:ea typeface="微软雅黑" panose="020B0503020204020204" pitchFamily="34" charset="-122"/>
                <a:cs typeface="Adobe Arabic" panose="02040503050201020203" pitchFamily="18" charset="-78"/>
                <a:sym typeface="+mn-ea"/>
              </a:rPr>
              <a:t>Tanks</a:t>
            </a:r>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NPC使用它来迫使玩家离开掩护并施加更大的威胁。</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17" name="Rounded Rectangle 20"/>
          <p:cNvSpPr/>
          <p:nvPr/>
        </p:nvSpPr>
        <p:spPr bwMode="auto">
          <a:xfrm rot="18900000" flipV="1">
            <a:off x="4734337" y="1908180"/>
            <a:ext cx="1049764" cy="1045032"/>
          </a:xfrm>
          <a:prstGeom prst="roundRect">
            <a:avLst>
              <a:gd name="adj" fmla="val 9646"/>
            </a:avLst>
          </a:prstGeom>
          <a:solidFill>
            <a:srgbClr val="595959"/>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grpSp>
        <p:nvGrpSpPr>
          <p:cNvPr id="95" name="Group 34"/>
          <p:cNvGrpSpPr/>
          <p:nvPr/>
        </p:nvGrpSpPr>
        <p:grpSpPr>
          <a:xfrm>
            <a:off x="5034387" y="2238903"/>
            <a:ext cx="433424" cy="417729"/>
            <a:chOff x="2339975" y="3200401"/>
            <a:chExt cx="249238" cy="241301"/>
          </a:xfrm>
          <a:solidFill>
            <a:schemeClr val="bg1"/>
          </a:solidFill>
        </p:grpSpPr>
        <p:sp>
          <p:nvSpPr>
            <p:cNvPr id="1048818" name="Rectangle 18"/>
            <p:cNvSpPr>
              <a:spLocks noChangeArrowheads="1"/>
            </p:cNvSpPr>
            <p:nvPr/>
          </p:nvSpPr>
          <p:spPr bwMode="auto">
            <a:xfrm>
              <a:off x="2428875"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19" name="Rectangle 19"/>
            <p:cNvSpPr>
              <a:spLocks noChangeArrowheads="1"/>
            </p:cNvSpPr>
            <p:nvPr/>
          </p:nvSpPr>
          <p:spPr bwMode="auto">
            <a:xfrm>
              <a:off x="2473325"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0" name="Rectangle 20"/>
            <p:cNvSpPr>
              <a:spLocks noChangeArrowheads="1"/>
            </p:cNvSpPr>
            <p:nvPr/>
          </p:nvSpPr>
          <p:spPr bwMode="auto">
            <a:xfrm>
              <a:off x="2516188" y="3297238"/>
              <a:ext cx="28575" cy="25400"/>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1" name="Rectangle 21"/>
            <p:cNvSpPr>
              <a:spLocks noChangeArrowheads="1"/>
            </p:cNvSpPr>
            <p:nvPr/>
          </p:nvSpPr>
          <p:spPr bwMode="auto">
            <a:xfrm>
              <a:off x="2428875"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2" name="Rectangle 22"/>
            <p:cNvSpPr>
              <a:spLocks noChangeArrowheads="1"/>
            </p:cNvSpPr>
            <p:nvPr/>
          </p:nvSpPr>
          <p:spPr bwMode="auto">
            <a:xfrm>
              <a:off x="2473325"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3" name="Rectangle 23"/>
            <p:cNvSpPr>
              <a:spLocks noChangeArrowheads="1"/>
            </p:cNvSpPr>
            <p:nvPr/>
          </p:nvSpPr>
          <p:spPr bwMode="auto">
            <a:xfrm>
              <a:off x="2516188" y="3338513"/>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4" name="Rectangle 24"/>
            <p:cNvSpPr>
              <a:spLocks noChangeArrowheads="1"/>
            </p:cNvSpPr>
            <p:nvPr/>
          </p:nvSpPr>
          <p:spPr bwMode="auto">
            <a:xfrm>
              <a:off x="2428875"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5" name="Rectangle 25"/>
            <p:cNvSpPr>
              <a:spLocks noChangeArrowheads="1"/>
            </p:cNvSpPr>
            <p:nvPr/>
          </p:nvSpPr>
          <p:spPr bwMode="auto">
            <a:xfrm>
              <a:off x="2386013" y="3338513"/>
              <a:ext cx="25400"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6" name="Rectangle 26"/>
            <p:cNvSpPr>
              <a:spLocks noChangeArrowheads="1"/>
            </p:cNvSpPr>
            <p:nvPr/>
          </p:nvSpPr>
          <p:spPr bwMode="auto">
            <a:xfrm>
              <a:off x="2386013"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7" name="Rectangle 27"/>
            <p:cNvSpPr>
              <a:spLocks noChangeArrowheads="1"/>
            </p:cNvSpPr>
            <p:nvPr/>
          </p:nvSpPr>
          <p:spPr bwMode="auto">
            <a:xfrm>
              <a:off x="2473325"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8" name="Rectangle 28"/>
            <p:cNvSpPr>
              <a:spLocks noChangeArrowheads="1"/>
            </p:cNvSpPr>
            <p:nvPr/>
          </p:nvSpPr>
          <p:spPr bwMode="auto">
            <a:xfrm>
              <a:off x="2516188" y="3378201"/>
              <a:ext cx="28575" cy="23813"/>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29" name="Freeform 29"/>
            <p:cNvSpPr>
              <a:spLocks noEditPoints="1"/>
            </p:cNvSpPr>
            <p:nvPr/>
          </p:nvSpPr>
          <p:spPr bwMode="auto">
            <a:xfrm>
              <a:off x="2339975" y="3217864"/>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30" name="Rectangle 30"/>
            <p:cNvSpPr>
              <a:spLocks noChangeArrowheads="1"/>
            </p:cNvSpPr>
            <p:nvPr/>
          </p:nvSpPr>
          <p:spPr bwMode="auto">
            <a:xfrm>
              <a:off x="2387600" y="3200401"/>
              <a:ext cx="20638" cy="34925"/>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31" name="Rectangle 31"/>
            <p:cNvSpPr>
              <a:spLocks noChangeArrowheads="1"/>
            </p:cNvSpPr>
            <p:nvPr/>
          </p:nvSpPr>
          <p:spPr bwMode="auto">
            <a:xfrm>
              <a:off x="2525713" y="3200401"/>
              <a:ext cx="23813" cy="34925"/>
            </a:xfrm>
            <a:prstGeom prst="rect"/>
            <a:grpFill/>
            <a:ln>
              <a:noFill/>
            </a:ln>
          </p:spPr>
          <p:txBody>
            <a:bodyPr anchor="t" anchorCtr="0" bIns="60960" compatLnSpc="1" lIns="121920" numCol="1" rIns="121920" tIns="60960" vert="horz" wrap="square"/>
            <a:p>
              <a:endParaRPr dirty="0" lang="en-US">
                <a:latin typeface="Adobe Arabic" panose="02040503050201020203" pitchFamily="18" charset="-78"/>
                <a:ea typeface="微软雅黑" panose="020B0503020204020204" pitchFamily="34" charset="-122"/>
                <a:cs typeface="Adobe Arabic" panose="02040503050201020203" pitchFamily="18" charset="-78"/>
              </a:endParaRPr>
            </a:p>
          </p:txBody>
        </p:sp>
      </p:grpSp>
      <p:sp>
        <p:nvSpPr>
          <p:cNvPr id="1048832" name="Rounded Rectangle 17"/>
          <p:cNvSpPr/>
          <p:nvPr/>
        </p:nvSpPr>
        <p:spPr bwMode="auto">
          <a:xfrm rot="18900000" flipV="1">
            <a:off x="3954927" y="2684076"/>
            <a:ext cx="1049764" cy="1045032"/>
          </a:xfrm>
          <a:prstGeom prst="roundRect">
            <a:avLst>
              <a:gd name="adj" fmla="val 9646"/>
            </a:avLst>
          </a:prstGeom>
          <a:solidFill>
            <a:srgbClr val="17B59E"/>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33" name="Shape 719"/>
          <p:cNvSpPr/>
          <p:nvPr/>
        </p:nvSpPr>
        <p:spPr>
          <a:xfrm>
            <a:off x="4272169" y="3009072"/>
            <a:ext cx="415127" cy="355406"/>
          </a:xfrm>
          <a:custGeom>
            <a:avLst/>
            <a:ahLst/>
            <a:cxnLst>
              <a:cxn ang="0">
                <a:pos x="wd2" y="hd2"/>
              </a:cxn>
              <a:cxn ang="5400000">
                <a:pos x="wd2" y="hd2"/>
              </a:cxn>
              <a:cxn ang="10800000">
                <a:pos x="wd2" y="hd2"/>
              </a:cxn>
              <a:cxn ang="16200000">
                <a:pos x="wd2" y="hd2"/>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w="12700" cap="flat">
            <a:noFill/>
            <a:miter lim="400000"/>
          </a:ln>
          <a:effectLst/>
        </p:spPr>
        <p:txBody>
          <a:bodyPr anchor="ctr" bIns="28080" lIns="28080" numCol="1" rIns="28080" tIns="28080" wrap="square">
            <a:noAutofit/>
          </a:bodyPr>
          <a:p>
            <a:pPr algn="l" lvl="0">
              <a:defRPr b="1" sz="3100">
                <a:latin typeface="Kontrapunkt Bob Bold"/>
                <a:ea typeface="Kontrapunkt Bob Bold"/>
                <a:cs typeface="Kontrapunkt Bob Bold"/>
                <a:sym typeface="Kontrapunkt Bob Bold"/>
              </a:defRPr>
            </a:pPr>
            <a:endParaRPr sz="3100"/>
          </a:p>
        </p:txBody>
      </p:sp>
      <p:sp>
        <p:nvSpPr>
          <p:cNvPr id="1048834" name="Rounded Rectangle 23"/>
          <p:cNvSpPr/>
          <p:nvPr/>
        </p:nvSpPr>
        <p:spPr bwMode="auto">
          <a:xfrm rot="18900000" flipV="1">
            <a:off x="3175518" y="1908180"/>
            <a:ext cx="1049764" cy="1045032"/>
          </a:xfrm>
          <a:prstGeom prst="roundRect">
            <a:avLst>
              <a:gd name="adj" fmla="val 9646"/>
            </a:avLst>
          </a:prstGeom>
          <a:solidFill>
            <a:srgbClr val="595959"/>
          </a:solidFill>
          <a:ln w="12700" cap="flat" cmpd="sng" algn="ctr">
            <a:noFill/>
            <a:prstDash val="solid"/>
            <a:miter lim="800000"/>
          </a:ln>
          <a:effectLst/>
        </p:spPr>
        <p:txBody>
          <a:bodyPr anchor="ctr" anchorCtr="0" bIns="41184" lIns="41184" numCol="1" rIns="41184" spcCol="936" spcFirstLastPara="0" tIns="41184" vert="horz" wrap="square">
            <a:noAutofit/>
          </a:bodyPr>
          <a:p>
            <a:endParaRPr dirty="0" lang="en-US">
              <a:latin typeface="微软雅黑" panose="020B0503020204020204" pitchFamily="34" charset="-122"/>
            </a:endParaRPr>
          </a:p>
        </p:txBody>
      </p:sp>
      <p:sp>
        <p:nvSpPr>
          <p:cNvPr id="1048835" name="Shape 2102"/>
          <p:cNvSpPr/>
          <p:nvPr/>
        </p:nvSpPr>
        <p:spPr>
          <a:xfrm>
            <a:off x="3438846" y="2223304"/>
            <a:ext cx="508978" cy="405332"/>
          </a:xfrm>
          <a:custGeom>
            <a:avLst/>
            <a:ahLst/>
            <a:cxnLst>
              <a:cxn ang="0">
                <a:pos x="wd2" y="hd2"/>
              </a:cxn>
              <a:cxn ang="5400000">
                <a:pos x="wd2" y="hd2"/>
              </a:cxn>
              <a:cxn ang="10800000">
                <a:pos x="wd2" y="hd2"/>
              </a:cxn>
              <a:cxn ang="16200000">
                <a:pos x="wd2" y="hd2"/>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w="12700" cap="flat">
            <a:noFill/>
            <a:miter lim="400000"/>
          </a:ln>
          <a:effectLst/>
        </p:spPr>
        <p:txBody>
          <a:bodyPr anchor="ctr" bIns="28080" lIns="28080" numCol="1" rIns="28080" tIns="28080" wrap="square">
            <a:noAutofit/>
          </a:bodyPr>
          <a:p>
            <a:pPr lvl="0">
              <a:defRPr sz="3200">
                <a:solidFill>
                  <a:srgbClr val="FFFFFF"/>
                </a:solidFill>
                <a:latin typeface="Helvetica Light"/>
                <a:ea typeface="Helvetica Light"/>
                <a:cs typeface="Helvetica Light"/>
                <a:sym typeface="Helvetica Light"/>
              </a:defRPr>
            </a:pPr>
            <a:endParaRPr sz="3200"/>
          </a:p>
        </p:txBody>
      </p:sp>
      <p:sp>
        <p:nvSpPr>
          <p:cNvPr id="1048836" name="Rounded Rectangle 26"/>
          <p:cNvSpPr/>
          <p:nvPr/>
        </p:nvSpPr>
        <p:spPr bwMode="auto">
          <a:xfrm rot="18900000" flipV="1">
            <a:off x="3954927" y="1132282"/>
            <a:ext cx="1049764" cy="1045032"/>
          </a:xfrm>
          <a:prstGeom prst="roundRect">
            <a:avLst>
              <a:gd name="adj" fmla="val 9646"/>
            </a:avLst>
          </a:prstGeom>
          <a:solidFill>
            <a:srgbClr val="17B59E"/>
          </a:solidFill>
          <a:ln w="9525">
            <a:noFill/>
            <a:round/>
          </a:ln>
        </p:spPr>
        <p:txBody>
          <a:bodyPr anchor="t" anchorCtr="0" bIns="33696" compatLnSpc="1" lIns="67391" numCol="1" rIns="67391" rtlCol="0" tIns="33696" vert="horz" wrap="square"/>
          <a:p>
            <a:pPr algn="ctr"/>
            <a:endParaRPr dirty="0" lang="en-US">
              <a:latin typeface="微软雅黑" panose="020B0503020204020204" pitchFamily="34" charset="-122"/>
            </a:endParaRPr>
          </a:p>
        </p:txBody>
      </p:sp>
      <p:sp>
        <p:nvSpPr>
          <p:cNvPr id="1048837" name="Freeform 56"/>
          <p:cNvSpPr/>
          <p:nvPr/>
        </p:nvSpPr>
        <p:spPr bwMode="auto">
          <a:xfrm>
            <a:off x="4273019" y="1481787"/>
            <a:ext cx="469862" cy="381759"/>
          </a:xfrm>
          <a:custGeom>
            <a:avLst/>
            <a:gdLst>
              <a:gd name="T0" fmla="*/ 307 w 382"/>
              <a:gd name="T1" fmla="*/ 135 h 312"/>
              <a:gd name="T2" fmla="*/ 362 w 382"/>
              <a:gd name="T3" fmla="*/ 71 h 312"/>
              <a:gd name="T4" fmla="*/ 238 w 382"/>
              <a:gd name="T5" fmla="*/ 25 h 312"/>
              <a:gd name="T6" fmla="*/ 229 w 382"/>
              <a:gd name="T7" fmla="*/ 19 h 312"/>
              <a:gd name="T8" fmla="*/ 229 w 382"/>
              <a:gd name="T9" fmla="*/ 134 h 312"/>
              <a:gd name="T10" fmla="*/ 180 w 382"/>
              <a:gd name="T11" fmla="*/ 214 h 312"/>
              <a:gd name="T12" fmla="*/ 86 w 382"/>
              <a:gd name="T13" fmla="*/ 189 h 312"/>
              <a:gd name="T14" fmla="*/ 129 w 382"/>
              <a:gd name="T15" fmla="*/ 97 h 312"/>
              <a:gd name="T16" fmla="*/ 190 w 382"/>
              <a:gd name="T17" fmla="*/ 93 h 312"/>
              <a:gd name="T18" fmla="*/ 190 w 382"/>
              <a:gd name="T19" fmla="*/ 4 h 312"/>
              <a:gd name="T20" fmla="*/ 154 w 382"/>
              <a:gd name="T21" fmla="*/ 0 h 312"/>
              <a:gd name="T22" fmla="*/ 0 w 382"/>
              <a:gd name="T23" fmla="*/ 156 h 312"/>
              <a:gd name="T24" fmla="*/ 154 w 382"/>
              <a:gd name="T25" fmla="*/ 312 h 312"/>
              <a:gd name="T26" fmla="*/ 308 w 382"/>
              <a:gd name="T27" fmla="*/ 156 h 312"/>
              <a:gd name="T28" fmla="*/ 307 w 382"/>
              <a:gd name="T29" fmla="*/ 13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 h="312">
                <a:moveTo>
                  <a:pt x="307" y="135"/>
                </a:moveTo>
                <a:cubicBezTo>
                  <a:pt x="354" y="122"/>
                  <a:pt x="382" y="72"/>
                  <a:pt x="362" y="71"/>
                </a:cubicBezTo>
                <a:cubicBezTo>
                  <a:pt x="311" y="68"/>
                  <a:pt x="267" y="43"/>
                  <a:pt x="238" y="25"/>
                </a:cubicBezTo>
                <a:cubicBezTo>
                  <a:pt x="235" y="23"/>
                  <a:pt x="232" y="21"/>
                  <a:pt x="229" y="19"/>
                </a:cubicBezTo>
                <a:cubicBezTo>
                  <a:pt x="229" y="134"/>
                  <a:pt x="229" y="134"/>
                  <a:pt x="229" y="134"/>
                </a:cubicBezTo>
                <a:cubicBezTo>
                  <a:pt x="229" y="172"/>
                  <a:pt x="206" y="202"/>
                  <a:pt x="180" y="214"/>
                </a:cubicBezTo>
                <a:cubicBezTo>
                  <a:pt x="142" y="233"/>
                  <a:pt x="100" y="221"/>
                  <a:pt x="86" y="189"/>
                </a:cubicBezTo>
                <a:cubicBezTo>
                  <a:pt x="72" y="157"/>
                  <a:pt x="91" y="116"/>
                  <a:pt x="129" y="97"/>
                </a:cubicBezTo>
                <a:cubicBezTo>
                  <a:pt x="150" y="87"/>
                  <a:pt x="172" y="86"/>
                  <a:pt x="190" y="93"/>
                </a:cubicBezTo>
                <a:cubicBezTo>
                  <a:pt x="190" y="4"/>
                  <a:pt x="190" y="4"/>
                  <a:pt x="190" y="4"/>
                </a:cubicBezTo>
                <a:cubicBezTo>
                  <a:pt x="178" y="1"/>
                  <a:pt x="166" y="0"/>
                  <a:pt x="154" y="0"/>
                </a:cubicBezTo>
                <a:cubicBezTo>
                  <a:pt x="69" y="0"/>
                  <a:pt x="0" y="70"/>
                  <a:pt x="0" y="156"/>
                </a:cubicBezTo>
                <a:cubicBezTo>
                  <a:pt x="0" y="242"/>
                  <a:pt x="69" y="312"/>
                  <a:pt x="154" y="312"/>
                </a:cubicBezTo>
                <a:cubicBezTo>
                  <a:pt x="239" y="312"/>
                  <a:pt x="308" y="242"/>
                  <a:pt x="308" y="156"/>
                </a:cubicBezTo>
                <a:cubicBezTo>
                  <a:pt x="308" y="149"/>
                  <a:pt x="308" y="142"/>
                  <a:pt x="307" y="135"/>
                </a:cubicBezTo>
                <a:close/>
              </a:path>
            </a:pathLst>
          </a:custGeom>
          <a:solidFill>
            <a:schemeClr val="bg1"/>
          </a:solidFill>
          <a:ln>
            <a:noFill/>
          </a:ln>
        </p:spPr>
        <p:txBody>
          <a:bodyPr anchor="t" anchorCtr="0" bIns="33696" compatLnSpc="1" lIns="67391" numCol="1" rIns="67391" tIns="33696" vert="horz" wrap="square"/>
          <a:p>
            <a:endParaRPr dirty="0" lang="en-US">
              <a:latin typeface="微软雅黑" panose="020B0503020204020204" pitchFamily="34" charset="-122"/>
            </a:endParaRPr>
          </a:p>
        </p:txBody>
      </p:sp>
      <p:sp>
        <p:nvSpPr>
          <p:cNvPr id="1048838" name="Text Placeholder 2"/>
          <p:cNvSpPr txBox="1"/>
          <p:nvPr/>
        </p:nvSpPr>
        <p:spPr>
          <a:xfrm>
            <a:off x="447675" y="3126105"/>
            <a:ext cx="1488440" cy="238760"/>
          </a:xfrm>
          <a:prstGeom prst="rect"/>
          <a:noFill/>
        </p:spPr>
        <p:txBody>
          <a:bodyPr anchor="ctr" bIns="33696" lIns="67391" rIns="67391" rtlCol="0" tIns="33696" vert="horz">
            <a:noAutofit/>
          </a:bodyPr>
          <a:lstStyle>
            <a:defPPr>
              <a:defRPr lang="en-US"/>
            </a:defPPr>
            <a:lvl1pPr algn="ctr" defTabSz="914400" eaLnBrk="1" hangingPunct="1" latinLnBrk="0" marL="0" rtl="0">
              <a:defRPr sz="1200" kern="1200">
                <a:solidFill>
                  <a:schemeClr val="tx1">
                    <a:tint val="75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l" lvl="0"/>
            <a:r>
              <a:rPr altLang="en-US" dirty="0" lang="zh-CN">
                <a:solidFill>
                  <a:srgbClr val="262626"/>
                </a:solidFill>
                <a:latin typeface="微软雅黑" panose="020B0503020204020204" pitchFamily="34" charset="-122"/>
                <a:ea typeface="微软雅黑" panose="020B0503020204020204" pitchFamily="34" charset="-122"/>
              </a:rPr>
              <a:t>Melee Weapon</a:t>
            </a:r>
            <a:endParaRPr altLang="en-US" dirty="0" lang="zh-CN">
              <a:solidFill>
                <a:srgbClr val="262626"/>
              </a:solidFill>
              <a:latin typeface="微软雅黑" panose="020B0503020204020204" pitchFamily="34" charset="-122"/>
              <a:ea typeface="微软雅黑" panose="020B0503020204020204" pitchFamily="34" charset="-122"/>
            </a:endParaRPr>
          </a:p>
        </p:txBody>
      </p:sp>
      <p:sp>
        <p:nvSpPr>
          <p:cNvPr id="1048839" name="TextBox 16"/>
          <p:cNvSpPr txBox="1"/>
          <p:nvPr/>
        </p:nvSpPr>
        <p:spPr>
          <a:xfrm>
            <a:off x="534035" y="3364865"/>
            <a:ext cx="2310130" cy="812801"/>
          </a:xfrm>
          <a:prstGeom prst="rect"/>
          <a:noFill/>
        </p:spPr>
        <p:txBody>
          <a:bodyPr bIns="0" lIns="0" rIns="0" rtlCol="0" tIns="0" wrap="square">
            <a:spAutoFit/>
          </a:bodyPr>
          <a:p>
            <a:pPr algn="l"/>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是手对手的武器，如刀或徒手。损伤高，燃烧率低。近战武器通常由玩家或NPC在近距离隐形使用。</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40" name="文本框 11"/>
          <p:cNvSpPr txBox="1"/>
          <p:nvPr/>
        </p:nvSpPr>
        <p:spPr>
          <a:xfrm>
            <a:off x="6000115" y="3364865"/>
            <a:ext cx="2641600" cy="1107440"/>
          </a:xfrm>
          <a:prstGeom prst="rect"/>
          <a:noFill/>
        </p:spPr>
        <p:txBody>
          <a:bodyPr rtlCol="0" wrap="square">
            <a:spAutoFit/>
          </a:bodyPr>
          <a:p>
            <a:r>
              <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rPr>
              <a:t>放置在一个固定的位置，通常独立行动，有自己的逻辑。影响范围为中到大，损伤高。偶尔Elites和 TanksNPC使用放置的武器</a:t>
            </a:r>
            <a:endParaRPr altLang="en-US" dirty="0" sz="1400" lang="zh-CN">
              <a:solidFill>
                <a:srgbClr val="262626"/>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1048841" name="文本框 12"/>
          <p:cNvSpPr txBox="1"/>
          <p:nvPr/>
        </p:nvSpPr>
        <p:spPr>
          <a:xfrm>
            <a:off x="6053455" y="3089275"/>
            <a:ext cx="2335530" cy="275590"/>
          </a:xfrm>
          <a:prstGeom prst="rect"/>
          <a:noFill/>
        </p:spPr>
        <p:txBody>
          <a:bodyPr rtlCol="0" wrap="square">
            <a:spAutoFit/>
          </a:bodyPr>
          <a:p>
            <a:r>
              <a:rPr altLang="en-US" dirty="0" sz="1200" lang="zh-CN">
                <a:solidFill>
                  <a:srgbClr val="262626"/>
                </a:solidFill>
                <a:latin typeface="微软雅黑" panose="020B0503020204020204" pitchFamily="34" charset="-122"/>
                <a:ea typeface="微软雅黑" panose="020B0503020204020204" pitchFamily="34" charset="-122"/>
              </a:rPr>
              <a:t>Placed Weapon</a:t>
            </a:r>
            <a:endParaRPr altLang="en-US" dirty="0" sz="1200" lang="zh-CN">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pic>
        <p:nvPicPr>
          <p:cNvPr id="2097170" name="图片 38"/>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845" name="文本框 39"/>
          <p:cNvSpPr txBox="1"/>
          <p:nvPr/>
        </p:nvSpPr>
        <p:spPr>
          <a:xfrm>
            <a:off x="447590" y="359976"/>
            <a:ext cx="22148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创意控制游戏设计模式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99" name="Group 4"/>
          <p:cNvGrpSpPr/>
          <p:nvPr/>
        </p:nvGrpSpPr>
        <p:grpSpPr>
          <a:xfrm>
            <a:off x="3109714" y="1398916"/>
            <a:ext cx="2755627" cy="2718979"/>
            <a:chOff x="4039911" y="1848202"/>
            <a:chExt cx="4108611" cy="4072324"/>
          </a:xfrm>
        </p:grpSpPr>
        <p:sp>
          <p:nvSpPr>
            <p:cNvPr id="1048846" name="Block Arc 5"/>
            <p:cNvSpPr/>
            <p:nvPr/>
          </p:nvSpPr>
          <p:spPr>
            <a:xfrm rot="210717">
              <a:off x="4264764" y="2073054"/>
              <a:ext cx="3662475" cy="3662475"/>
            </a:xfrm>
            <a:prstGeom prst="blockArc">
              <a:avLst>
                <a:gd name="adj1" fmla="val 10545816"/>
                <a:gd name="adj2" fmla="val 15728497"/>
                <a:gd name="adj3" fmla="val 22371"/>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47" name="Block Arc 6"/>
            <p:cNvSpPr/>
            <p:nvPr/>
          </p:nvSpPr>
          <p:spPr>
            <a:xfrm rot="5610717">
              <a:off x="4261195" y="2073053"/>
              <a:ext cx="3662475" cy="3662475"/>
            </a:xfrm>
            <a:prstGeom prst="blockArc">
              <a:avLst>
                <a:gd name="adj1" fmla="val 10545816"/>
                <a:gd name="adj2" fmla="val 15728497"/>
                <a:gd name="adj3" fmla="val 22371"/>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48" name="Block Arc 7"/>
            <p:cNvSpPr/>
            <p:nvPr/>
          </p:nvSpPr>
          <p:spPr>
            <a:xfrm rot="11010717">
              <a:off x="4261194" y="2033199"/>
              <a:ext cx="3662475" cy="3662475"/>
            </a:xfrm>
            <a:prstGeom prst="blockArc">
              <a:avLst>
                <a:gd name="adj1" fmla="val 10545816"/>
                <a:gd name="adj2" fmla="val 15728497"/>
                <a:gd name="adj3" fmla="val 22371"/>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49" name="Block Arc 8"/>
            <p:cNvSpPr/>
            <p:nvPr/>
          </p:nvSpPr>
          <p:spPr>
            <a:xfrm rot="16410717">
              <a:off x="4264763" y="2078584"/>
              <a:ext cx="3662475" cy="3662475"/>
            </a:xfrm>
            <a:prstGeom prst="blockArc">
              <a:avLst>
                <a:gd name="adj1" fmla="val 10545816"/>
                <a:gd name="adj2" fmla="val 15728497"/>
                <a:gd name="adj3" fmla="val 22371"/>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50" name="Isosceles Triangle 9"/>
            <p:cNvSpPr/>
            <p:nvPr/>
          </p:nvSpPr>
          <p:spPr>
            <a:xfrm rot="5400000">
              <a:off x="5615079" y="2090661"/>
              <a:ext cx="1399318" cy="914400"/>
            </a:xfrm>
            <a:prstGeom prst="triangle"/>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51" name="Isosceles Triangle 10"/>
            <p:cNvSpPr/>
            <p:nvPr/>
          </p:nvSpPr>
          <p:spPr>
            <a:xfrm rot="10800000">
              <a:off x="6749204" y="3665827"/>
              <a:ext cx="1399318" cy="914400"/>
            </a:xfrm>
            <a:prstGeom prst="triangle"/>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52" name="Isosceles Triangle 11"/>
            <p:cNvSpPr/>
            <p:nvPr/>
          </p:nvSpPr>
          <p:spPr>
            <a:xfrm rot="16200000">
              <a:off x="5174036" y="4763667"/>
              <a:ext cx="1399318" cy="914400"/>
            </a:xfrm>
            <a:prstGeom prst="triangle"/>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53" name="Isosceles Triangle 12"/>
            <p:cNvSpPr/>
            <p:nvPr/>
          </p:nvSpPr>
          <p:spPr>
            <a:xfrm>
              <a:off x="4039911" y="3233885"/>
              <a:ext cx="1399318" cy="914400"/>
            </a:xfrm>
            <a:prstGeom prst="triangle"/>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sz="1500" lang="en-US">
                <a:solidFill>
                  <a:schemeClr val="bg1"/>
                </a:solidFill>
                <a:latin typeface="微软雅黑" panose="020B0503020204020204" pitchFamily="34" charset="-122"/>
                <a:ea typeface="微软雅黑" panose="020B0503020204020204" pitchFamily="34" charset="-122"/>
              </a:endParaRPr>
            </a:p>
          </p:txBody>
        </p:sp>
        <p:sp>
          <p:nvSpPr>
            <p:cNvPr id="1048854" name="TextBox 10"/>
            <p:cNvSpPr txBox="1"/>
            <p:nvPr/>
          </p:nvSpPr>
          <p:spPr>
            <a:xfrm>
              <a:off x="5767793" y="2286251"/>
              <a:ext cx="727125" cy="593467"/>
            </a:xfrm>
            <a:prstGeom prst="rect"/>
            <a:noFill/>
          </p:spPr>
          <p:txBody>
            <a:bodyPr rtlCol="0" wrap="none">
              <a:spAutoFit/>
            </a:bodyPr>
            <a:p>
              <a:r>
                <a:rPr dirty="0" sz="2100" lang="en-US">
                  <a:solidFill>
                    <a:schemeClr val="bg1"/>
                  </a:solidFill>
                  <a:latin typeface="+mj-lt"/>
                  <a:ea typeface="微软雅黑" panose="020B0503020204020204" pitchFamily="34" charset="-122"/>
                </a:rPr>
                <a:t>01</a:t>
              </a:r>
              <a:endParaRPr dirty="0" sz="2100" lang="en-US">
                <a:solidFill>
                  <a:schemeClr val="bg1"/>
                </a:solidFill>
                <a:latin typeface="+mj-lt"/>
                <a:ea typeface="微软雅黑" panose="020B0503020204020204" pitchFamily="34" charset="-122"/>
              </a:endParaRPr>
            </a:p>
          </p:txBody>
        </p:sp>
        <p:sp>
          <p:nvSpPr>
            <p:cNvPr id="1048855" name="TextBox 11"/>
            <p:cNvSpPr txBox="1"/>
            <p:nvPr/>
          </p:nvSpPr>
          <p:spPr>
            <a:xfrm rot="5400000">
              <a:off x="7077686" y="3505388"/>
              <a:ext cx="742353" cy="688338"/>
            </a:xfrm>
            <a:prstGeom prst="rect"/>
            <a:noFill/>
          </p:spPr>
          <p:txBody>
            <a:bodyPr rtlCol="0" wrap="none">
              <a:spAutoFit/>
            </a:bodyPr>
            <a:p>
              <a:r>
                <a:rPr dirty="0" sz="2400" lang="en-US">
                  <a:solidFill>
                    <a:schemeClr val="bg1"/>
                  </a:solidFill>
                  <a:latin typeface="+mj-lt"/>
                  <a:ea typeface="微软雅黑" panose="020B0503020204020204" pitchFamily="34" charset="-122"/>
                </a:rPr>
                <a:t>02</a:t>
              </a:r>
              <a:endParaRPr dirty="0" sz="2400" lang="en-US">
                <a:solidFill>
                  <a:schemeClr val="bg1"/>
                </a:solidFill>
                <a:latin typeface="+mj-lt"/>
                <a:ea typeface="微软雅黑" panose="020B0503020204020204" pitchFamily="34" charset="-122"/>
              </a:endParaRPr>
            </a:p>
          </p:txBody>
        </p:sp>
        <p:sp>
          <p:nvSpPr>
            <p:cNvPr id="1048856" name="TextBox 12"/>
            <p:cNvSpPr txBox="1"/>
            <p:nvPr/>
          </p:nvSpPr>
          <p:spPr>
            <a:xfrm rot="10800000">
              <a:off x="5806346" y="4924134"/>
              <a:ext cx="727125" cy="593467"/>
            </a:xfrm>
            <a:prstGeom prst="rect"/>
            <a:noFill/>
          </p:spPr>
          <p:txBody>
            <a:bodyPr rtlCol="0" wrap="none">
              <a:spAutoFit/>
            </a:bodyPr>
            <a:p>
              <a:r>
                <a:rPr dirty="0" sz="2100" lang="en-US">
                  <a:solidFill>
                    <a:schemeClr val="bg1"/>
                  </a:solidFill>
                  <a:latin typeface="+mj-lt"/>
                  <a:ea typeface="微软雅黑" panose="020B0503020204020204" pitchFamily="34" charset="-122"/>
                </a:rPr>
                <a:t>03</a:t>
              </a:r>
              <a:endParaRPr dirty="0" sz="2100" lang="en-US">
                <a:solidFill>
                  <a:schemeClr val="bg1"/>
                </a:solidFill>
                <a:latin typeface="+mj-lt"/>
                <a:ea typeface="微软雅黑" panose="020B0503020204020204" pitchFamily="34" charset="-122"/>
              </a:endParaRPr>
            </a:p>
          </p:txBody>
        </p:sp>
        <p:sp>
          <p:nvSpPr>
            <p:cNvPr id="1048857" name="TextBox 13"/>
            <p:cNvSpPr txBox="1"/>
            <p:nvPr/>
          </p:nvSpPr>
          <p:spPr>
            <a:xfrm rot="16200000">
              <a:off x="4397204" y="3667604"/>
              <a:ext cx="730211" cy="590662"/>
            </a:xfrm>
            <a:prstGeom prst="rect"/>
            <a:noFill/>
          </p:spPr>
          <p:txBody>
            <a:bodyPr rtlCol="0" wrap="none">
              <a:spAutoFit/>
            </a:bodyPr>
            <a:p>
              <a:r>
                <a:rPr dirty="0" sz="2100" lang="en-US">
                  <a:solidFill>
                    <a:schemeClr val="bg1"/>
                  </a:solidFill>
                  <a:latin typeface="+mj-lt"/>
                  <a:ea typeface="微软雅黑" panose="020B0503020204020204" pitchFamily="34" charset="-122"/>
                </a:rPr>
                <a:t>04</a:t>
              </a:r>
              <a:endParaRPr dirty="0" sz="2100" lang="en-US">
                <a:solidFill>
                  <a:schemeClr val="bg1"/>
                </a:solidFill>
                <a:latin typeface="+mj-lt"/>
                <a:ea typeface="微软雅黑" panose="020B0503020204020204" pitchFamily="34" charset="-122"/>
              </a:endParaRPr>
            </a:p>
          </p:txBody>
        </p:sp>
        <p:sp>
          <p:nvSpPr>
            <p:cNvPr id="1048858" name="TextBox 14"/>
            <p:cNvSpPr txBox="1"/>
            <p:nvPr/>
          </p:nvSpPr>
          <p:spPr>
            <a:xfrm rot="19023887">
              <a:off x="5357622" y="2602455"/>
              <a:ext cx="348415" cy="536401"/>
            </a:xfrm>
            <a:prstGeom prst="rect"/>
            <a:noFill/>
          </p:spPr>
          <p:txBody>
            <a:bodyPr rtlCol="0" wrap="none">
              <a:spAutoFit/>
            </a:bodyPr>
            <a:p>
              <a:pPr algn="r"/>
              <a:endParaRPr dirty="0" lang="en-US">
                <a:solidFill>
                  <a:schemeClr val="bg1"/>
                </a:solidFill>
                <a:latin typeface="微软雅黑" panose="020B0503020204020204" pitchFamily="34" charset="-122"/>
                <a:ea typeface="微软雅黑" panose="020B0503020204020204" pitchFamily="34" charset="-122"/>
              </a:endParaRPr>
            </a:p>
          </p:txBody>
        </p:sp>
        <p:sp>
          <p:nvSpPr>
            <p:cNvPr id="1048859" name="TextBox 15"/>
            <p:cNvSpPr txBox="1"/>
            <p:nvPr/>
          </p:nvSpPr>
          <p:spPr>
            <a:xfrm rot="3169081">
              <a:off x="7331586" y="2709572"/>
              <a:ext cx="350507" cy="533916"/>
            </a:xfrm>
            <a:prstGeom prst="rect"/>
            <a:noFill/>
          </p:spPr>
          <p:txBody>
            <a:bodyPr rtlCol="0" wrap="none">
              <a:spAutoFit/>
            </a:bodyPr>
            <a:p>
              <a:pPr algn="r"/>
              <a:endParaRPr dirty="0" lang="en-US">
                <a:solidFill>
                  <a:schemeClr val="bg1"/>
                </a:solidFill>
                <a:latin typeface="微软雅黑" panose="020B0503020204020204" pitchFamily="34" charset="-122"/>
                <a:ea typeface="微软雅黑" panose="020B0503020204020204" pitchFamily="34" charset="-122"/>
              </a:endParaRPr>
            </a:p>
          </p:txBody>
        </p:sp>
        <p:sp>
          <p:nvSpPr>
            <p:cNvPr id="1048860" name="TextBox 16"/>
            <p:cNvSpPr txBox="1"/>
            <p:nvPr/>
          </p:nvSpPr>
          <p:spPr>
            <a:xfrm rot="8357780">
              <a:off x="7165794" y="4719911"/>
              <a:ext cx="348415" cy="536401"/>
            </a:xfrm>
            <a:prstGeom prst="rect"/>
            <a:noFill/>
          </p:spPr>
          <p:txBody>
            <a:bodyPr rtlCol="0" wrap="none">
              <a:spAutoFit/>
            </a:bodyPr>
            <a:p>
              <a:pPr algn="r"/>
              <a:endParaRPr dirty="0" lang="en-US">
                <a:solidFill>
                  <a:schemeClr val="bg1"/>
                </a:solidFill>
                <a:latin typeface="微软雅黑" panose="020B0503020204020204" pitchFamily="34" charset="-122"/>
                <a:ea typeface="微软雅黑" panose="020B0503020204020204" pitchFamily="34" charset="-122"/>
              </a:endParaRPr>
            </a:p>
          </p:txBody>
        </p:sp>
        <p:sp>
          <p:nvSpPr>
            <p:cNvPr id="1048861" name="TextBox 17"/>
            <p:cNvSpPr txBox="1"/>
            <p:nvPr/>
          </p:nvSpPr>
          <p:spPr>
            <a:xfrm rot="14284960">
              <a:off x="5189035" y="4489754"/>
              <a:ext cx="350507" cy="533916"/>
            </a:xfrm>
            <a:prstGeom prst="rect"/>
            <a:noFill/>
          </p:spPr>
          <p:txBody>
            <a:bodyPr rtlCol="0" wrap="none">
              <a:spAutoFit/>
            </a:bodyPr>
            <a:p>
              <a:pPr algn="r"/>
              <a:endParaRPr dirty="0" lang="en-US">
                <a:solidFill>
                  <a:schemeClr val="bg1"/>
                </a:solidFill>
                <a:latin typeface="微软雅黑" panose="020B0503020204020204" pitchFamily="34" charset="-122"/>
                <a:ea typeface="微软雅黑" panose="020B0503020204020204" pitchFamily="34" charset="-122"/>
              </a:endParaRPr>
            </a:p>
          </p:txBody>
        </p:sp>
      </p:grpSp>
      <p:sp>
        <p:nvSpPr>
          <p:cNvPr id="1048862" name="TextBox 20"/>
          <p:cNvSpPr txBox="1"/>
          <p:nvPr/>
        </p:nvSpPr>
        <p:spPr>
          <a:xfrm>
            <a:off x="6623685" y="1841500"/>
            <a:ext cx="1873250" cy="650241"/>
          </a:xfrm>
          <a:prstGeom prst="rect"/>
          <a:noFill/>
        </p:spPr>
        <p:txBody>
          <a:bodyPr rtlCol="0" wrap="square">
            <a:spAutoFit/>
          </a:bodyPr>
          <a:p>
            <a:r>
              <a:rPr altLang="en-US" dirty="0" sz="1000" lang="zh-CN">
                <a:solidFill>
                  <a:srgbClr val="282E33"/>
                </a:solidFill>
                <a:latin typeface="Lato Light"/>
                <a:ea typeface="微软雅黑" panose="020B0503020204020204" pitchFamily="34" charset="-122"/>
                <a:cs typeface="Lato Light"/>
              </a:rPr>
              <a:t>     在角色扮演游戏或在线游戏中，这是一种让玩家通过可自定义的头像外观来表达自己的方便方法。</a:t>
            </a:r>
            <a:endParaRPr altLang="en-US" dirty="0" sz="1000" lang="zh-CN">
              <a:solidFill>
                <a:srgbClr val="282E33"/>
              </a:solidFill>
              <a:latin typeface="Lato Light"/>
              <a:ea typeface="微软雅黑" panose="020B0503020204020204" pitchFamily="34" charset="-122"/>
              <a:cs typeface="Lato Light"/>
            </a:endParaRPr>
          </a:p>
        </p:txBody>
      </p:sp>
      <p:sp>
        <p:nvSpPr>
          <p:cNvPr id="1048863" name="TextBox 23"/>
          <p:cNvSpPr txBox="1"/>
          <p:nvPr/>
        </p:nvSpPr>
        <p:spPr>
          <a:xfrm flipH="1">
            <a:off x="447675" y="1841500"/>
            <a:ext cx="1830705" cy="650241"/>
          </a:xfrm>
          <a:prstGeom prst="rect"/>
          <a:noFill/>
        </p:spPr>
        <p:txBody>
          <a:bodyPr rtlCol="0" wrap="square">
            <a:spAutoFit/>
          </a:bodyPr>
          <a:p>
            <a:pPr algn="l"/>
            <a:r>
              <a:rPr altLang="zh-CN" dirty="0" sz="1000" lang="en-US">
                <a:solidFill>
                  <a:srgbClr val="282E33"/>
                </a:solidFill>
                <a:latin typeface="Lato Light"/>
                <a:ea typeface="微软雅黑" panose="020B0503020204020204" pitchFamily="34" charset="-122"/>
                <a:cs typeface="Lato Light"/>
              </a:rPr>
              <a:t>     </a:t>
            </a:r>
            <a:r>
              <a:rPr altLang="en-US" dirty="0" sz="1000" lang="zh-CN">
                <a:solidFill>
                  <a:srgbClr val="282E33"/>
                </a:solidFill>
                <a:latin typeface="Lato Light"/>
                <a:ea typeface="微软雅黑" panose="020B0503020204020204" pitchFamily="34" charset="-122"/>
                <a:cs typeface="Lato Light"/>
              </a:rPr>
              <a:t>为了实现沉浸感，游戏设计师经常提供允许玩家以独特的组合角色在游戏世界中表达自己的方式。</a:t>
            </a:r>
            <a:endParaRPr altLang="en-US" dirty="0" sz="1000" lang="zh-CN">
              <a:solidFill>
                <a:srgbClr val="282E33"/>
              </a:solidFill>
              <a:latin typeface="Lato Light"/>
              <a:ea typeface="微软雅黑" panose="020B0503020204020204" pitchFamily="34" charset="-122"/>
              <a:cs typeface="Lato Light"/>
            </a:endParaRPr>
          </a:p>
        </p:txBody>
      </p:sp>
      <p:sp>
        <p:nvSpPr>
          <p:cNvPr id="1048864" name="TextBox 26"/>
          <p:cNvSpPr txBox="1"/>
          <p:nvPr/>
        </p:nvSpPr>
        <p:spPr>
          <a:xfrm flipH="1">
            <a:off x="234950" y="3255010"/>
            <a:ext cx="2172970" cy="1209040"/>
          </a:xfrm>
          <a:prstGeom prst="rect"/>
          <a:noFill/>
        </p:spPr>
        <p:txBody>
          <a:bodyPr rtlCol="0" wrap="square">
            <a:spAutoFit/>
          </a:bodyPr>
          <a:p>
            <a:pPr algn="l"/>
            <a:r>
              <a:rPr altLang="zh-CN" dirty="0" sz="1000" lang="en-US">
                <a:solidFill>
                  <a:srgbClr val="282E33"/>
                </a:solidFill>
                <a:latin typeface="Lato Light"/>
                <a:ea typeface="微软雅黑" panose="020B0503020204020204" pitchFamily="34" charset="-122"/>
                <a:cs typeface="Lato Light"/>
              </a:rPr>
              <a:t>      </a:t>
            </a:r>
            <a:r>
              <a:rPr altLang="en-US" dirty="0" sz="1000" lang="zh-CN">
                <a:solidFill>
                  <a:srgbClr val="282E33"/>
                </a:solidFill>
                <a:latin typeface="Lato Light"/>
                <a:ea typeface="微软雅黑" panose="020B0503020204020204" pitchFamily="34" charset="-122"/>
                <a:cs typeface="Lato Light"/>
              </a:rPr>
              <a:t>有些游戏还将在游戏中具有不同能力以及对游戏结果和玩家路径的影响的化身模板绑定在一起，例如，《地下城与龙》为玩家提供了力量、灵巧、智慧、智慧、魅力和体质等六种角色属性。玩家可以定制服装、头发等化妆品属性，也可以从不同功能属性的化身原型中进行选择。</a:t>
            </a:r>
            <a:endParaRPr altLang="en-US" dirty="0" sz="1000" lang="zh-CN">
              <a:solidFill>
                <a:srgbClr val="282E33"/>
              </a:solidFill>
              <a:latin typeface="Lato Light"/>
              <a:ea typeface="微软雅黑" panose="020B0503020204020204" pitchFamily="34" charset="-122"/>
              <a:cs typeface="Lato Light"/>
            </a:endParaRPr>
          </a:p>
        </p:txBody>
      </p:sp>
      <p:sp>
        <p:nvSpPr>
          <p:cNvPr id="1048865" name="TextBox 29"/>
          <p:cNvSpPr txBox="1"/>
          <p:nvPr/>
        </p:nvSpPr>
        <p:spPr>
          <a:xfrm>
            <a:off x="6623685" y="3509010"/>
            <a:ext cx="1653540" cy="510540"/>
          </a:xfrm>
          <a:prstGeom prst="rect"/>
          <a:noFill/>
        </p:spPr>
        <p:txBody>
          <a:bodyPr rtlCol="0" wrap="square">
            <a:spAutoFit/>
          </a:bodyPr>
          <a:p>
            <a:r>
              <a:rPr altLang="zh-CN" dirty="0" sz="1000" lang="en-US">
                <a:solidFill>
                  <a:srgbClr val="282E33"/>
                </a:solidFill>
                <a:latin typeface="Lato Light"/>
                <a:ea typeface="微软雅黑" panose="020B0503020204020204" pitchFamily="34" charset="-122"/>
                <a:cs typeface="Lato Light"/>
              </a:rPr>
              <a:t>     </a:t>
            </a:r>
            <a:r>
              <a:rPr altLang="en-US" dirty="0" sz="1000" lang="zh-CN">
                <a:solidFill>
                  <a:srgbClr val="282E33"/>
                </a:solidFill>
                <a:latin typeface="Lato Light"/>
                <a:ea typeface="微软雅黑" panose="020B0503020204020204" pitchFamily="34" charset="-122"/>
                <a:cs typeface="Lato Light"/>
              </a:rPr>
              <a:t>玩家具有在游戏世界中发挥创造力的能力被定义为创造力控制。</a:t>
            </a:r>
            <a:endParaRPr altLang="en-US" dirty="0" sz="1000" lang="zh-CN">
              <a:solidFill>
                <a:srgbClr val="282E33"/>
              </a:solidFill>
              <a:latin typeface="Lato Light"/>
              <a:ea typeface="微软雅黑" panose="020B0503020204020204" pitchFamily="34" charset="-122"/>
              <a:cs typeface="Lato Light"/>
            </a:endParaRPr>
          </a:p>
        </p:txBody>
      </p:sp>
      <p:sp>
        <p:nvSpPr>
          <p:cNvPr id="1048866" name="Freeform 237"/>
          <p:cNvSpPr>
            <a:spLocks noChangeAspect="1" noChangeArrowheads="1"/>
          </p:cNvSpPr>
          <p:nvPr/>
        </p:nvSpPr>
        <p:spPr bwMode="auto">
          <a:xfrm>
            <a:off x="2407860" y="1745152"/>
            <a:ext cx="346494" cy="253394"/>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rgbClr val="17B59E"/>
          </a:solidFill>
          <a:ln>
            <a:noFill/>
          </a:ln>
          <a:effectLst/>
        </p:spPr>
        <p:txBody>
          <a:bodyPr anchor="ctr" bIns="44917" lIns="89835" rIns="89835" tIns="44917" wrap="none"/>
          <a:p>
            <a:endParaRPr dirty="0" sz="800" lang="en-US">
              <a:solidFill>
                <a:srgbClr val="282E33"/>
              </a:solidFill>
              <a:latin typeface="微软雅黑" panose="020B0503020204020204" pitchFamily="34" charset="-122"/>
            </a:endParaRPr>
          </a:p>
        </p:txBody>
      </p:sp>
      <p:sp>
        <p:nvSpPr>
          <p:cNvPr id="1048867" name="AutoShape 124"/>
          <p:cNvSpPr>
            <a:spLocks noChangeAspect="1"/>
          </p:cNvSpPr>
          <p:nvPr/>
        </p:nvSpPr>
        <p:spPr bwMode="auto">
          <a:xfrm>
            <a:off x="6164882" y="3509071"/>
            <a:ext cx="391622" cy="31157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84" y="0"/>
                </a:moveTo>
                <a:cubicBezTo>
                  <a:pt x="20941" y="0"/>
                  <a:pt x="21159" y="103"/>
                  <a:pt x="21335" y="310"/>
                </a:cubicBezTo>
                <a:cubicBezTo>
                  <a:pt x="21511" y="518"/>
                  <a:pt x="21599" y="760"/>
                  <a:pt x="21599" y="1048"/>
                </a:cubicBezTo>
                <a:lnTo>
                  <a:pt x="21599" y="16238"/>
                </a:lnTo>
                <a:cubicBezTo>
                  <a:pt x="21599" y="16523"/>
                  <a:pt x="21511" y="16767"/>
                  <a:pt x="21335" y="16969"/>
                </a:cubicBezTo>
                <a:cubicBezTo>
                  <a:pt x="21161" y="17173"/>
                  <a:pt x="20943" y="17274"/>
                  <a:pt x="20684" y="17274"/>
                </a:cubicBezTo>
                <a:lnTo>
                  <a:pt x="19807" y="17274"/>
                </a:lnTo>
                <a:lnTo>
                  <a:pt x="19807" y="17369"/>
                </a:lnTo>
                <a:cubicBezTo>
                  <a:pt x="19807" y="17948"/>
                  <a:pt x="19709" y="18498"/>
                  <a:pt x="19513" y="19017"/>
                </a:cubicBezTo>
                <a:cubicBezTo>
                  <a:pt x="19317" y="19535"/>
                  <a:pt x="19060" y="19984"/>
                  <a:pt x="18746" y="20361"/>
                </a:cubicBezTo>
                <a:cubicBezTo>
                  <a:pt x="18433" y="20738"/>
                  <a:pt x="18051" y="21038"/>
                  <a:pt x="17608" y="21263"/>
                </a:cubicBezTo>
                <a:cubicBezTo>
                  <a:pt x="17167" y="21487"/>
                  <a:pt x="16697" y="21599"/>
                  <a:pt x="16197" y="21599"/>
                </a:cubicBezTo>
                <a:cubicBezTo>
                  <a:pt x="15705" y="21599"/>
                  <a:pt x="15237" y="21487"/>
                  <a:pt x="14796" y="21263"/>
                </a:cubicBezTo>
                <a:cubicBezTo>
                  <a:pt x="14353" y="21038"/>
                  <a:pt x="13973" y="20738"/>
                  <a:pt x="13653" y="20361"/>
                </a:cubicBezTo>
                <a:cubicBezTo>
                  <a:pt x="13332" y="19984"/>
                  <a:pt x="13077" y="19535"/>
                  <a:pt x="12886" y="19017"/>
                </a:cubicBezTo>
                <a:cubicBezTo>
                  <a:pt x="12695" y="18498"/>
                  <a:pt x="12600" y="17948"/>
                  <a:pt x="12600" y="17369"/>
                </a:cubicBezTo>
                <a:lnTo>
                  <a:pt x="12600" y="17274"/>
                </a:lnTo>
                <a:lnTo>
                  <a:pt x="9000" y="17274"/>
                </a:lnTo>
                <a:lnTo>
                  <a:pt x="9000" y="17369"/>
                </a:lnTo>
                <a:cubicBezTo>
                  <a:pt x="9000" y="17948"/>
                  <a:pt x="8904" y="18498"/>
                  <a:pt x="8713" y="19017"/>
                </a:cubicBezTo>
                <a:cubicBezTo>
                  <a:pt x="8522" y="19535"/>
                  <a:pt x="8265" y="19984"/>
                  <a:pt x="7946" y="20361"/>
                </a:cubicBezTo>
                <a:cubicBezTo>
                  <a:pt x="7628" y="20738"/>
                  <a:pt x="7244" y="21038"/>
                  <a:pt x="6803" y="21263"/>
                </a:cubicBezTo>
                <a:cubicBezTo>
                  <a:pt x="6360" y="21487"/>
                  <a:pt x="5894" y="21599"/>
                  <a:pt x="5402" y="21599"/>
                </a:cubicBezTo>
                <a:cubicBezTo>
                  <a:pt x="4910" y="21599"/>
                  <a:pt x="4442" y="21487"/>
                  <a:pt x="4004" y="21263"/>
                </a:cubicBezTo>
                <a:cubicBezTo>
                  <a:pt x="3558" y="21038"/>
                  <a:pt x="3178" y="20738"/>
                  <a:pt x="2857" y="20361"/>
                </a:cubicBezTo>
                <a:cubicBezTo>
                  <a:pt x="2537" y="19984"/>
                  <a:pt x="2282" y="19535"/>
                  <a:pt x="2091" y="19017"/>
                </a:cubicBezTo>
                <a:cubicBezTo>
                  <a:pt x="1900" y="18498"/>
                  <a:pt x="1804" y="17948"/>
                  <a:pt x="1804" y="17369"/>
                </a:cubicBezTo>
                <a:lnTo>
                  <a:pt x="1804" y="17274"/>
                </a:lnTo>
                <a:lnTo>
                  <a:pt x="891" y="17274"/>
                </a:lnTo>
                <a:cubicBezTo>
                  <a:pt x="646" y="17274"/>
                  <a:pt x="438" y="17168"/>
                  <a:pt x="262" y="16960"/>
                </a:cubicBezTo>
                <a:cubicBezTo>
                  <a:pt x="88" y="16756"/>
                  <a:pt x="0" y="16514"/>
                  <a:pt x="0" y="16238"/>
                </a:cubicBezTo>
                <a:lnTo>
                  <a:pt x="0" y="10668"/>
                </a:lnTo>
                <a:cubicBezTo>
                  <a:pt x="0" y="10441"/>
                  <a:pt x="26" y="10205"/>
                  <a:pt x="68" y="9960"/>
                </a:cubicBezTo>
                <a:cubicBezTo>
                  <a:pt x="117" y="9715"/>
                  <a:pt x="186" y="9474"/>
                  <a:pt x="274" y="9229"/>
                </a:cubicBezTo>
                <a:cubicBezTo>
                  <a:pt x="364" y="8984"/>
                  <a:pt x="470" y="8751"/>
                  <a:pt x="592" y="8526"/>
                </a:cubicBezTo>
                <a:cubicBezTo>
                  <a:pt x="712" y="8301"/>
                  <a:pt x="837" y="8114"/>
                  <a:pt x="959" y="7964"/>
                </a:cubicBezTo>
                <a:lnTo>
                  <a:pt x="3573" y="4906"/>
                </a:lnTo>
                <a:cubicBezTo>
                  <a:pt x="3697" y="4759"/>
                  <a:pt x="3857" y="4613"/>
                  <a:pt x="4053" y="4474"/>
                </a:cubicBezTo>
                <a:cubicBezTo>
                  <a:pt x="4248" y="4330"/>
                  <a:pt x="4449" y="4209"/>
                  <a:pt x="4657" y="4109"/>
                </a:cubicBezTo>
                <a:cubicBezTo>
                  <a:pt x="4863" y="4005"/>
                  <a:pt x="5071" y="3927"/>
                  <a:pt x="5277" y="3867"/>
                </a:cubicBezTo>
                <a:cubicBezTo>
                  <a:pt x="5485" y="3806"/>
                  <a:pt x="5686" y="3775"/>
                  <a:pt x="5882" y="3775"/>
                </a:cubicBezTo>
                <a:lnTo>
                  <a:pt x="6820" y="3775"/>
                </a:lnTo>
                <a:lnTo>
                  <a:pt x="6820" y="1048"/>
                </a:lnTo>
                <a:cubicBezTo>
                  <a:pt x="6820" y="760"/>
                  <a:pt x="6908" y="518"/>
                  <a:pt x="7082" y="310"/>
                </a:cubicBezTo>
                <a:cubicBezTo>
                  <a:pt x="7258" y="103"/>
                  <a:pt x="7464" y="0"/>
                  <a:pt x="7699" y="0"/>
                </a:cubicBezTo>
                <a:lnTo>
                  <a:pt x="20684" y="0"/>
                </a:lnTo>
                <a:close/>
                <a:moveTo>
                  <a:pt x="6791" y="6438"/>
                </a:moveTo>
                <a:lnTo>
                  <a:pt x="5877" y="6438"/>
                </a:lnTo>
                <a:cubicBezTo>
                  <a:pt x="5799" y="6438"/>
                  <a:pt x="5676" y="6478"/>
                  <a:pt x="5510" y="6550"/>
                </a:cubicBezTo>
                <a:cubicBezTo>
                  <a:pt x="5341" y="6625"/>
                  <a:pt x="5223" y="6703"/>
                  <a:pt x="5152" y="6784"/>
                </a:cubicBezTo>
                <a:lnTo>
                  <a:pt x="2539" y="9830"/>
                </a:lnTo>
                <a:cubicBezTo>
                  <a:pt x="2478" y="9902"/>
                  <a:pt x="2412" y="10040"/>
                  <a:pt x="2351" y="10239"/>
                </a:cubicBezTo>
                <a:cubicBezTo>
                  <a:pt x="2289" y="10435"/>
                  <a:pt x="2257" y="10579"/>
                  <a:pt x="2257" y="10671"/>
                </a:cubicBezTo>
                <a:lnTo>
                  <a:pt x="2257" y="11527"/>
                </a:lnTo>
                <a:lnTo>
                  <a:pt x="6795" y="11527"/>
                </a:lnTo>
                <a:lnTo>
                  <a:pt x="6795" y="6438"/>
                </a:lnTo>
                <a:close/>
                <a:moveTo>
                  <a:pt x="5395" y="18942"/>
                </a:moveTo>
                <a:cubicBezTo>
                  <a:pt x="5760" y="18942"/>
                  <a:pt x="6075" y="18789"/>
                  <a:pt x="6340" y="18481"/>
                </a:cubicBezTo>
                <a:cubicBezTo>
                  <a:pt x="6600" y="18173"/>
                  <a:pt x="6732" y="17804"/>
                  <a:pt x="6732" y="17372"/>
                </a:cubicBezTo>
                <a:cubicBezTo>
                  <a:pt x="6732" y="16940"/>
                  <a:pt x="6600" y="16569"/>
                  <a:pt x="6340" y="16252"/>
                </a:cubicBezTo>
                <a:cubicBezTo>
                  <a:pt x="6078" y="15944"/>
                  <a:pt x="5762" y="15786"/>
                  <a:pt x="5395" y="15786"/>
                </a:cubicBezTo>
                <a:cubicBezTo>
                  <a:pt x="5027" y="15786"/>
                  <a:pt x="4714" y="15941"/>
                  <a:pt x="4444" y="16246"/>
                </a:cubicBezTo>
                <a:cubicBezTo>
                  <a:pt x="4180" y="16557"/>
                  <a:pt x="4045" y="16932"/>
                  <a:pt x="4045" y="17372"/>
                </a:cubicBezTo>
                <a:cubicBezTo>
                  <a:pt x="4045" y="17804"/>
                  <a:pt x="4180" y="18173"/>
                  <a:pt x="4444" y="18481"/>
                </a:cubicBezTo>
                <a:cubicBezTo>
                  <a:pt x="4714" y="18789"/>
                  <a:pt x="5027" y="18942"/>
                  <a:pt x="5395" y="18942"/>
                </a:cubicBezTo>
                <a:moveTo>
                  <a:pt x="16195" y="18942"/>
                </a:moveTo>
                <a:cubicBezTo>
                  <a:pt x="16560" y="18942"/>
                  <a:pt x="16878" y="18789"/>
                  <a:pt x="17145" y="18481"/>
                </a:cubicBezTo>
                <a:cubicBezTo>
                  <a:pt x="17409" y="18173"/>
                  <a:pt x="17544" y="17804"/>
                  <a:pt x="17544" y="17372"/>
                </a:cubicBezTo>
                <a:cubicBezTo>
                  <a:pt x="17544" y="16940"/>
                  <a:pt x="17412" y="16569"/>
                  <a:pt x="17150" y="16252"/>
                </a:cubicBezTo>
                <a:cubicBezTo>
                  <a:pt x="16890" y="15944"/>
                  <a:pt x="16572" y="15786"/>
                  <a:pt x="16195" y="15786"/>
                </a:cubicBezTo>
                <a:cubicBezTo>
                  <a:pt x="15827" y="15786"/>
                  <a:pt x="15514" y="15941"/>
                  <a:pt x="15249" y="16246"/>
                </a:cubicBezTo>
                <a:cubicBezTo>
                  <a:pt x="14990" y="16557"/>
                  <a:pt x="14857" y="16932"/>
                  <a:pt x="14857" y="17372"/>
                </a:cubicBezTo>
                <a:cubicBezTo>
                  <a:pt x="14857" y="17804"/>
                  <a:pt x="14990" y="18173"/>
                  <a:pt x="15249" y="18481"/>
                </a:cubicBezTo>
                <a:cubicBezTo>
                  <a:pt x="15511" y="18789"/>
                  <a:pt x="15825" y="18942"/>
                  <a:pt x="16195" y="18942"/>
                </a:cubicBezTo>
              </a:path>
            </a:pathLst>
          </a:custGeom>
          <a:solidFill>
            <a:srgbClr val="17B59E"/>
          </a:solidFill>
          <a:ln>
            <a:noFill/>
          </a:ln>
          <a:effectLst/>
        </p:spPr>
        <p:txBody>
          <a:bodyPr anchor="ctr" bIns="74863" lIns="74863" rIns="74863" tIns="74863"/>
          <a:p>
            <a:pPr defTabSz="673100"/>
            <a:endParaRPr dirty="0" sz="5300" lang="es-ES">
              <a:solidFill>
                <a:srgbClr val="282E33"/>
              </a:solidFill>
              <a:effectLst>
                <a:outerShdw algn="tl" blurRad="38100" dir="2700000" dist="38100">
                  <a:srgbClr val="000000"/>
                </a:outerShdw>
              </a:effectLst>
              <a:latin typeface="Gill Sans" charset="0"/>
              <a:ea typeface="微软雅黑" panose="020B0503020204020204" pitchFamily="34" charset="-122"/>
              <a:cs typeface="Gill Sans" charset="0"/>
              <a:sym typeface="Gill Sans" charset="0"/>
            </a:endParaRPr>
          </a:p>
        </p:txBody>
      </p:sp>
      <p:sp>
        <p:nvSpPr>
          <p:cNvPr id="1048868" name="Freeform 290"/>
          <p:cNvSpPr>
            <a:spLocks noChangeAspect="1" noChangeArrowheads="1"/>
          </p:cNvSpPr>
          <p:nvPr/>
        </p:nvSpPr>
        <p:spPr bwMode="auto">
          <a:xfrm>
            <a:off x="6173063" y="1757780"/>
            <a:ext cx="428834" cy="330651"/>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rgbClr val="595959"/>
          </a:solidFill>
          <a:ln>
            <a:noFill/>
          </a:ln>
          <a:effectLst/>
        </p:spPr>
        <p:txBody>
          <a:bodyPr anchor="ctr" bIns="67378" lIns="134755" rIns="134755" tIns="67378" wrap="none"/>
          <a:p>
            <a:endParaRPr dirty="0" sz="2100" lang="en-US">
              <a:solidFill>
                <a:srgbClr val="282E33"/>
              </a:solidFill>
              <a:latin typeface="微软雅黑" panose="020B0503020204020204" pitchFamily="34" charset="-122"/>
            </a:endParaRPr>
          </a:p>
        </p:txBody>
      </p:sp>
      <p:sp>
        <p:nvSpPr>
          <p:cNvPr id="1048869" name="Freeform 526"/>
          <p:cNvSpPr>
            <a:spLocks noChangeAspect="1" noChangeArrowheads="1"/>
          </p:cNvSpPr>
          <p:nvPr/>
        </p:nvSpPr>
        <p:spPr bwMode="auto">
          <a:xfrm>
            <a:off x="2435090" y="3447784"/>
            <a:ext cx="331187" cy="427404"/>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rgbClr val="595959"/>
          </a:solidFill>
          <a:ln>
            <a:noFill/>
          </a:ln>
          <a:effectLst/>
        </p:spPr>
        <p:txBody>
          <a:bodyPr anchor="ctr" bIns="89834" lIns="179670" rIns="179670" tIns="89834" wrap="none"/>
          <a:p>
            <a:endParaRPr dirty="0" sz="2100" lang="en-US">
              <a:solidFill>
                <a:srgbClr val="282E33"/>
              </a:solidFill>
              <a:latin typeface="微软雅黑" panose="020B0503020204020204" pitchFamily="34" charset="-122"/>
            </a:endParaRPr>
          </a:p>
        </p:txBody>
      </p:sp>
      <p:cxnSp>
        <p:nvCxnSpPr>
          <p:cNvPr id="3145728" name="Straight Connector 37"/>
          <p:cNvCxnSpPr>
            <a:cxnSpLocks/>
          </p:cNvCxnSpPr>
          <p:nvPr/>
        </p:nvCxnSpPr>
        <p:spPr>
          <a:xfrm>
            <a:off x="2879510" y="1852211"/>
            <a:ext cx="588096" cy="0"/>
          </a:xfrm>
          <a:prstGeom prst="line"/>
          <a:ln w="12700">
            <a:solidFill>
              <a:srgbClr val="17B59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29" name="Straight Connector 38"/>
          <p:cNvCxnSpPr>
            <a:cxnSpLocks/>
          </p:cNvCxnSpPr>
          <p:nvPr/>
        </p:nvCxnSpPr>
        <p:spPr>
          <a:xfrm>
            <a:off x="2879510" y="3627419"/>
            <a:ext cx="588096" cy="0"/>
          </a:xfrm>
          <a:prstGeom prst="line"/>
          <a:ln w="12700">
            <a:solidFill>
              <a:srgbClr val="17B59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30" name="Straight Connector 39"/>
          <p:cNvCxnSpPr>
            <a:cxnSpLocks/>
          </p:cNvCxnSpPr>
          <p:nvPr/>
        </p:nvCxnSpPr>
        <p:spPr>
          <a:xfrm>
            <a:off x="5434785" y="1852211"/>
            <a:ext cx="588096" cy="0"/>
          </a:xfrm>
          <a:prstGeom prst="line"/>
          <a:ln w="12700">
            <a:solidFill>
              <a:srgbClr val="17B59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45731" name="Straight Connector 40"/>
          <p:cNvCxnSpPr>
            <a:cxnSpLocks/>
          </p:cNvCxnSpPr>
          <p:nvPr/>
        </p:nvCxnSpPr>
        <p:spPr>
          <a:xfrm>
            <a:off x="5434785" y="3627419"/>
            <a:ext cx="588096" cy="0"/>
          </a:xfrm>
          <a:prstGeom prst="line"/>
          <a:ln w="12700">
            <a:solidFill>
              <a:srgbClr val="17B59E"/>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pic>
        <p:nvPicPr>
          <p:cNvPr id="2097171" name="图片 29"/>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873" name="文本框 30"/>
          <p:cNvSpPr txBox="1"/>
          <p:nvPr/>
        </p:nvSpPr>
        <p:spPr>
          <a:xfrm>
            <a:off x="447590" y="359976"/>
            <a:ext cx="32308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社交互动与沟通渠道游戏设计模式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874" name="Freeform 55"/>
          <p:cNvSpPr/>
          <p:nvPr/>
        </p:nvSpPr>
        <p:spPr>
          <a:xfrm rot="16200000">
            <a:off x="5833110" y="214757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75" name="Freeform 52"/>
          <p:cNvSpPr/>
          <p:nvPr/>
        </p:nvSpPr>
        <p:spPr>
          <a:xfrm rot="16200000">
            <a:off x="4261485" y="210439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76" name="Freeform 51"/>
          <p:cNvSpPr/>
          <p:nvPr/>
        </p:nvSpPr>
        <p:spPr>
          <a:xfrm rot="16200000">
            <a:off x="2590165" y="2098675"/>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77" name="Freeform 50"/>
          <p:cNvSpPr/>
          <p:nvPr/>
        </p:nvSpPr>
        <p:spPr>
          <a:xfrm rot="16200000">
            <a:off x="993775" y="2096135"/>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cxnSp>
        <p:nvCxnSpPr>
          <p:cNvPr id="3145732" name="Straight Connector 29"/>
          <p:cNvCxnSpPr>
            <a:cxnSpLocks/>
          </p:cNvCxnSpPr>
          <p:nvPr/>
        </p:nvCxnSpPr>
        <p:spPr>
          <a:xfrm>
            <a:off x="1571997" y="2347654"/>
            <a:ext cx="6426200" cy="0"/>
          </a:xfrm>
          <a:prstGeom prst="line"/>
          <a:noFill/>
          <a:ln w="19050" cap="flat" cmpd="sng" algn="ctr">
            <a:solidFill>
              <a:srgbClr val="262626">
                <a:lumMod val="50000"/>
                <a:lumOff val="50000"/>
              </a:srgbClr>
            </a:solidFill>
            <a:prstDash val="sysDot"/>
            <a:headEnd type="oval"/>
            <a:tailEnd type="oval"/>
          </a:ln>
          <a:effectLst/>
        </p:spPr>
      </p:cxnSp>
      <p:sp>
        <p:nvSpPr>
          <p:cNvPr id="1048878" name="Freeform 44"/>
          <p:cNvSpPr/>
          <p:nvPr/>
        </p:nvSpPr>
        <p:spPr>
          <a:xfrm rot="16200000">
            <a:off x="993140" y="203327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79" name="Freeform 53"/>
          <p:cNvSpPr/>
          <p:nvPr/>
        </p:nvSpPr>
        <p:spPr>
          <a:xfrm rot="16200000">
            <a:off x="2590165" y="203327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80" name="Freeform 68"/>
          <p:cNvSpPr/>
          <p:nvPr/>
        </p:nvSpPr>
        <p:spPr>
          <a:xfrm rot="16200000">
            <a:off x="4261485" y="2051685"/>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81" name="Freeform 71"/>
          <p:cNvSpPr/>
          <p:nvPr/>
        </p:nvSpPr>
        <p:spPr>
          <a:xfrm rot="16200000">
            <a:off x="5805170" y="2080260"/>
            <a:ext cx="110299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82" name="Arc 30"/>
          <p:cNvSpPr/>
          <p:nvPr/>
        </p:nvSpPr>
        <p:spPr>
          <a:xfrm rot="19051047">
            <a:off x="1621790" y="1611630"/>
            <a:ext cx="1454785" cy="1416685"/>
          </a:xfrm>
          <a:prstGeom prst="arc"/>
          <a:noFill/>
          <a:ln w="28575" cap="flat" cmpd="sng" algn="ctr">
            <a:solidFill>
              <a:srgbClr val="FFFFFF">
                <a:lumMod val="65000"/>
              </a:srgbClr>
            </a:solidFill>
            <a:prstDash val="sysDot"/>
            <a:tailEnd type="stealth"/>
          </a:ln>
          <a:effectLst/>
        </p:spPr>
        <p:txBody>
          <a:bodyPr anchor="ctr" bIns="33696" lIns="67391" rIns="67391" rtlCol="0" tIns="33696"/>
          <a:p>
            <a:pPr algn="ctr" defTabSz="1013460"/>
            <a:endParaRPr dirty="0" sz="2000" kern="0" lang="en-US">
              <a:solidFill>
                <a:srgbClr val="262626"/>
              </a:solidFill>
              <a:latin typeface="Arial" panose="020B0604020202020204"/>
            </a:endParaRPr>
          </a:p>
        </p:txBody>
      </p:sp>
      <p:sp>
        <p:nvSpPr>
          <p:cNvPr id="1048883" name="Arc 31"/>
          <p:cNvSpPr/>
          <p:nvPr/>
        </p:nvSpPr>
        <p:spPr>
          <a:xfrm rot="19051047">
            <a:off x="3358515" y="1611630"/>
            <a:ext cx="1454785" cy="1416685"/>
          </a:xfrm>
          <a:prstGeom prst="arc"/>
          <a:noFill/>
          <a:ln w="28575" cap="flat" cmpd="sng" algn="ctr">
            <a:solidFill>
              <a:srgbClr val="FFFFFF">
                <a:lumMod val="65000"/>
              </a:srgbClr>
            </a:solidFill>
            <a:prstDash val="sysDot"/>
            <a:tailEnd type="stealth"/>
          </a:ln>
          <a:effectLst/>
        </p:spPr>
        <p:txBody>
          <a:bodyPr anchor="ctr" bIns="33696" lIns="67391" rIns="67391" rtlCol="0" tIns="33696"/>
          <a:p>
            <a:pPr algn="ctr" defTabSz="1013460"/>
            <a:endParaRPr dirty="0" sz="2000" kern="0" lang="en-US">
              <a:solidFill>
                <a:srgbClr val="262626"/>
              </a:solidFill>
              <a:latin typeface="Arial" panose="020B0604020202020204"/>
            </a:endParaRPr>
          </a:p>
        </p:txBody>
      </p:sp>
      <p:sp>
        <p:nvSpPr>
          <p:cNvPr id="1048884" name="Arc 32"/>
          <p:cNvSpPr/>
          <p:nvPr/>
        </p:nvSpPr>
        <p:spPr>
          <a:xfrm rot="19051047">
            <a:off x="4961890" y="1611630"/>
            <a:ext cx="1454785" cy="1416685"/>
          </a:xfrm>
          <a:prstGeom prst="arc"/>
          <a:noFill/>
          <a:ln w="28575" cap="flat" cmpd="sng" algn="ctr">
            <a:solidFill>
              <a:srgbClr val="FFFFFF">
                <a:lumMod val="65000"/>
              </a:srgbClr>
            </a:solidFill>
            <a:prstDash val="sysDot"/>
            <a:tailEnd type="stealth"/>
          </a:ln>
          <a:effectLst/>
        </p:spPr>
        <p:txBody>
          <a:bodyPr anchor="ctr" bIns="33696" lIns="67391" rIns="67391" rtlCol="0" tIns="33696"/>
          <a:p>
            <a:pPr algn="ctr" defTabSz="1013460"/>
            <a:endParaRPr dirty="0" sz="2000" kern="0" lang="en-US">
              <a:solidFill>
                <a:srgbClr val="262626"/>
              </a:solidFill>
              <a:latin typeface="Arial" panose="020B0604020202020204"/>
            </a:endParaRPr>
          </a:p>
        </p:txBody>
      </p:sp>
      <p:sp>
        <p:nvSpPr>
          <p:cNvPr id="1048885" name="Freeform 103"/>
          <p:cNvSpPr>
            <a:spLocks noEditPoints="1"/>
          </p:cNvSpPr>
          <p:nvPr/>
        </p:nvSpPr>
        <p:spPr bwMode="auto">
          <a:xfrm>
            <a:off x="1190625" y="2109470"/>
            <a:ext cx="331470" cy="474980"/>
          </a:xfrm>
          <a:custGeom>
            <a:av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886" name="Freeform 52"/>
          <p:cNvSpPr>
            <a:spLocks noEditPoints="1"/>
          </p:cNvSpPr>
          <p:nvPr/>
        </p:nvSpPr>
        <p:spPr bwMode="auto">
          <a:xfrm>
            <a:off x="2777490" y="2104390"/>
            <a:ext cx="411480" cy="431165"/>
          </a:xfrm>
          <a:custGeom>
            <a:av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887" name="Freeform 83"/>
          <p:cNvSpPr>
            <a:spLocks noEditPoints="1"/>
          </p:cNvSpPr>
          <p:nvPr/>
        </p:nvSpPr>
        <p:spPr bwMode="auto">
          <a:xfrm>
            <a:off x="4457065" y="2129155"/>
            <a:ext cx="325120" cy="473710"/>
          </a:xfrm>
          <a:custGeom>
            <a:av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888" name="Freeform 152"/>
          <p:cNvSpPr>
            <a:spLocks noEditPoints="1"/>
          </p:cNvSpPr>
          <p:nvPr/>
        </p:nvSpPr>
        <p:spPr bwMode="auto">
          <a:xfrm>
            <a:off x="6011545" y="2271395"/>
            <a:ext cx="402590" cy="362585"/>
          </a:xfrm>
          <a:custGeom>
            <a:av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889" name="文本框 40"/>
          <p:cNvSpPr txBox="1"/>
          <p:nvPr/>
        </p:nvSpPr>
        <p:spPr>
          <a:xfrm>
            <a:off x="2583815" y="3260725"/>
            <a:ext cx="1207135" cy="739140"/>
          </a:xfrm>
          <a:prstGeom prst="rect"/>
          <a:noFill/>
          <a:ln w="9525">
            <a:noFill/>
          </a:ln>
        </p:spPr>
        <p:txBody>
          <a:bodyPr wrap="square">
            <a:spAutoFit/>
          </a:bodyPr>
          <a:p>
            <a:pPr algn="l">
              <a:lnSpc>
                <a:spcPct val="150000"/>
              </a:lnSpc>
            </a:pPr>
            <a:r>
              <a:rPr b="1" sz="10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玩家将在游戏状态更改后发送或接收消息。</a:t>
            </a:r>
            <a:endParaRPr altLang="en-US" b="1" sz="10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890" name="文本框 40"/>
          <p:cNvSpPr txBox="1"/>
          <p:nvPr/>
        </p:nvSpPr>
        <p:spPr>
          <a:xfrm>
            <a:off x="4250690" y="3260725"/>
            <a:ext cx="1193165" cy="1386840"/>
          </a:xfrm>
          <a:prstGeom prst="rect"/>
          <a:noFill/>
          <a:ln w="9525">
            <a:noFill/>
          </a:ln>
        </p:spPr>
        <p:txBody>
          <a:bodyPr wrap="square">
            <a:spAutoFit/>
          </a:bodyPr>
          <a:p>
            <a:pPr algn="l">
              <a:lnSpc>
                <a:spcPct val="150000"/>
              </a:lnSpc>
            </a:pPr>
            <a:r>
              <a:rPr b="1" sz="10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玩家可以将触发事件、发现的敌人、玩家的状态、位置等信息发送给队友，协同完成目标。</a:t>
            </a:r>
            <a:endParaRPr altLang="en-US" b="1" sz="10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891" name="文本框 40"/>
          <p:cNvSpPr txBox="1"/>
          <p:nvPr/>
        </p:nvSpPr>
        <p:spPr>
          <a:xfrm>
            <a:off x="5871210" y="3260725"/>
            <a:ext cx="1099820" cy="1170941"/>
          </a:xfrm>
          <a:prstGeom prst="rect"/>
          <a:noFill/>
          <a:ln w="9525">
            <a:noFill/>
          </a:ln>
        </p:spPr>
        <p:txBody>
          <a:bodyPr wrap="square">
            <a:spAutoFit/>
          </a:bodyPr>
          <a:p>
            <a:pPr algn="l">
              <a:lnSpc>
                <a:spcPct val="150000"/>
              </a:lnSpc>
            </a:pPr>
            <a:r>
              <a:rPr b="1" sz="10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沟通渠道不仅是为玩家提供的，也允许那些试图阻碍玩家目标的敌人协同工作。</a:t>
            </a:r>
            <a:endParaRPr altLang="en-US" b="1" sz="10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892" name="Freeform 55"/>
          <p:cNvSpPr/>
          <p:nvPr/>
        </p:nvSpPr>
        <p:spPr>
          <a:xfrm rot="16200000">
            <a:off x="7399655" y="210820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93" name="Freeform 71"/>
          <p:cNvSpPr/>
          <p:nvPr/>
        </p:nvSpPr>
        <p:spPr>
          <a:xfrm rot="16200000">
            <a:off x="7404100" y="2033270"/>
            <a:ext cx="1047115" cy="972820"/>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894" name="Freeform 152"/>
          <p:cNvSpPr>
            <a:spLocks noEditPoints="1"/>
          </p:cNvSpPr>
          <p:nvPr/>
        </p:nvSpPr>
        <p:spPr bwMode="auto">
          <a:xfrm>
            <a:off x="7582535" y="2196465"/>
            <a:ext cx="402590" cy="362585"/>
          </a:xfrm>
          <a:custGeom>
            <a:av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895" name="Arc 32"/>
          <p:cNvSpPr/>
          <p:nvPr/>
        </p:nvSpPr>
        <p:spPr>
          <a:xfrm rot="19051047">
            <a:off x="6538595" y="1611630"/>
            <a:ext cx="1454785" cy="1416685"/>
          </a:xfrm>
          <a:prstGeom prst="arc"/>
          <a:noFill/>
          <a:ln w="28575" cap="flat" cmpd="sng" algn="ctr">
            <a:solidFill>
              <a:srgbClr val="FFFFFF">
                <a:lumMod val="65000"/>
              </a:srgbClr>
            </a:solidFill>
            <a:prstDash val="sysDot"/>
            <a:tailEnd type="stealth"/>
          </a:ln>
          <a:effectLst/>
        </p:spPr>
        <p:txBody>
          <a:bodyPr anchor="ctr" bIns="33696" lIns="67391" rIns="67391" rtlCol="0" tIns="33696"/>
          <a:p>
            <a:pPr algn="ctr" defTabSz="1013460"/>
            <a:endParaRPr dirty="0" sz="2000" kern="0" lang="en-US">
              <a:solidFill>
                <a:srgbClr val="262626"/>
              </a:solidFill>
              <a:latin typeface="Arial" panose="020B0604020202020204"/>
            </a:endParaRPr>
          </a:p>
        </p:txBody>
      </p:sp>
      <p:sp>
        <p:nvSpPr>
          <p:cNvPr id="1048896" name="文本框 40"/>
          <p:cNvSpPr txBox="1"/>
          <p:nvPr/>
        </p:nvSpPr>
        <p:spPr>
          <a:xfrm>
            <a:off x="909955" y="3260725"/>
            <a:ext cx="1214120" cy="1386840"/>
          </a:xfrm>
          <a:prstGeom prst="rect"/>
          <a:noFill/>
          <a:ln w="9525">
            <a:noFill/>
          </a:ln>
        </p:spPr>
        <p:txBody>
          <a:bodyPr wrap="square">
            <a:spAutoFit/>
          </a:bodyPr>
          <a:p>
            <a:pPr algn="l">
              <a:lnSpc>
                <a:spcPct val="150000"/>
              </a:lnSpc>
            </a:pPr>
            <a:r>
              <a:rPr b="1" sz="10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社交互动是指两个或两个以上的玩家之间进行双向交流，即其他玩家可以对单个玩家的交流做出反应。</a:t>
            </a:r>
            <a:endParaRPr b="1" sz="10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897" name="文本框 36"/>
          <p:cNvSpPr txBox="1"/>
          <p:nvPr/>
        </p:nvSpPr>
        <p:spPr>
          <a:xfrm>
            <a:off x="7386320" y="3339465"/>
            <a:ext cx="1084580" cy="1488441"/>
          </a:xfrm>
          <a:prstGeom prst="rect"/>
          <a:noFill/>
        </p:spPr>
        <p:txBody>
          <a:bodyPr rtlCol="0" wrap="square">
            <a:spAutoFit/>
          </a:bodyPr>
          <a:p>
            <a:r>
              <a:rPr b="1" sz="1000">
                <a:solidFill>
                  <a:schemeClr val="bg1">
                    <a:lumMod val="50000"/>
                  </a:schemeClr>
                </a:solidFill>
                <a:latin typeface="微软雅黑" panose="020B0503020204020204" pitchFamily="34" charset="-122"/>
                <a:ea typeface="微软雅黑" panose="020B0503020204020204" pitchFamily="34" charset="-122"/>
                <a:cs typeface="+mn-ea"/>
              </a:rPr>
              <a:t>例如，玩家一旦触发敌人的行为，通常由非玩家角色（NPC）定义的敌人也需要通过单向或双向的交流来反映玩家与游戏世界的互动所导致的游戏状态的变化。</a:t>
            </a:r>
            <a:endParaRPr altLang="en-US" b="1" sz="1000" lang="zh-CN">
              <a:solidFill>
                <a:schemeClr val="bg1">
                  <a:lumMod val="50000"/>
                </a:schemeClr>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pic>
        <p:nvPicPr>
          <p:cNvPr id="2097172" name="图片 4"/>
          <p:cNvPicPr>
            <a:picLocks noChangeAspect="1"/>
          </p:cNvPicPr>
          <p:nvPr/>
        </p:nvPicPr>
        <p:blipFill>
          <a:blip xmlns:r="http://schemas.openxmlformats.org/officeDocument/2006/relationships" r:embed="rId1"/>
          <a:stretch>
            <a:fillRect/>
          </a:stretch>
        </p:blipFill>
        <p:spPr>
          <a:xfrm rot="9104315">
            <a:off x="-1534324" y="-1977383"/>
            <a:ext cx="8960556" cy="5040313"/>
          </a:xfrm>
          <a:prstGeom prst="rect"/>
        </p:spPr>
      </p:pic>
      <p:pic>
        <p:nvPicPr>
          <p:cNvPr id="2097173" name="图片 5"/>
          <p:cNvPicPr>
            <a:picLocks noChangeAspect="1"/>
          </p:cNvPicPr>
          <p:nvPr/>
        </p:nvPicPr>
        <p:blipFill>
          <a:blip xmlns:r="http://schemas.openxmlformats.org/officeDocument/2006/relationships" r:embed="rId1"/>
          <a:stretch>
            <a:fillRect/>
          </a:stretch>
        </p:blipFill>
        <p:spPr>
          <a:xfrm rot="9788566">
            <a:off x="-958275" y="-1041304"/>
            <a:ext cx="8960556" cy="5040313"/>
          </a:xfrm>
          <a:prstGeom prst="rect"/>
        </p:spPr>
      </p:pic>
      <p:pic>
        <p:nvPicPr>
          <p:cNvPr id="2097174" name="图片 2"/>
          <p:cNvPicPr>
            <a:picLocks noChangeAspect="1"/>
          </p:cNvPicPr>
          <p:nvPr/>
        </p:nvPicPr>
        <p:blipFill>
          <a:blip xmlns:r="http://schemas.openxmlformats.org/officeDocument/2006/relationships" r:embed="rId1"/>
          <a:stretch>
            <a:fillRect/>
          </a:stretch>
        </p:blipFill>
        <p:spPr>
          <a:xfrm rot="9104315">
            <a:off x="-1269392" y="-843297"/>
            <a:ext cx="8960556" cy="5040313"/>
          </a:xfrm>
          <a:prstGeom prst="rect"/>
        </p:spPr>
      </p:pic>
      <p:pic>
        <p:nvPicPr>
          <p:cNvPr id="2097175" name="图片 3"/>
          <p:cNvPicPr>
            <a:picLocks noChangeAspect="1"/>
          </p:cNvPicPr>
          <p:nvPr/>
        </p:nvPicPr>
        <p:blipFill>
          <a:blip xmlns:r="http://schemas.openxmlformats.org/officeDocument/2006/relationships" r:embed="rId1"/>
          <a:stretch>
            <a:fillRect/>
          </a:stretch>
        </p:blipFill>
        <p:spPr>
          <a:xfrm rot="9788566">
            <a:off x="-693343" y="92783"/>
            <a:ext cx="8960556" cy="5040313"/>
          </a:xfrm>
          <a:prstGeom prst="rect"/>
        </p:spPr>
      </p:pic>
      <p:sp>
        <p:nvSpPr>
          <p:cNvPr id="1048901" name="椭圆 6"/>
          <p:cNvSpPr/>
          <p:nvPr/>
        </p:nvSpPr>
        <p:spPr>
          <a:xfrm>
            <a:off x="6640105" y="2016114"/>
            <a:ext cx="1440120" cy="1440120"/>
          </a:xfrm>
          <a:prstGeom prst="ellipse"/>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6000" lang="en-US">
                <a:latin typeface="微软雅黑" panose="020B0503020204020204" pitchFamily="34" charset="-122"/>
                <a:ea typeface="微软雅黑" panose="020B0503020204020204" pitchFamily="34" charset="-122"/>
              </a:rPr>
              <a:t>3</a:t>
            </a:r>
            <a:endParaRPr altLang="en-US" dirty="0" sz="6000" lang="zh-CN">
              <a:latin typeface="微软雅黑" panose="020B0503020204020204" pitchFamily="34" charset="-122"/>
              <a:ea typeface="微软雅黑" panose="020B0503020204020204" pitchFamily="34" charset="-122"/>
            </a:endParaRPr>
          </a:p>
        </p:txBody>
      </p:sp>
      <p:sp>
        <p:nvSpPr>
          <p:cNvPr id="1048902" name="文本框 7"/>
          <p:cNvSpPr txBox="1"/>
          <p:nvPr/>
        </p:nvSpPr>
        <p:spPr>
          <a:xfrm>
            <a:off x="5405755" y="3600450"/>
            <a:ext cx="4308475" cy="368300"/>
          </a:xfrm>
          <a:prstGeom prst="rect"/>
          <a:noFill/>
        </p:spPr>
        <p:txBody>
          <a:bodyPr rtlCol="0" wrap="square">
            <a:spAutoFit/>
          </a:bodyPr>
          <a:p>
            <a:pPr algn="l"/>
            <a:r>
              <a:rPr altLang="en-US" dirty="0" lang="zh-CN" spc="300">
                <a:solidFill>
                  <a:srgbClr val="17B59E"/>
                </a:solidFill>
                <a:latin typeface="微软雅黑" panose="020B0503020204020204" pitchFamily="34" charset="-122"/>
                <a:ea typeface="微软雅黑" panose="020B0503020204020204" pitchFamily="34" charset="-122"/>
              </a:rPr>
              <a:t>设计模式在游戏设计中的应用</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Inverted="1"/>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901"/>
                                        </p:tgtEl>
                                        <p:attrNameLst>
                                          <p:attrName>style.visibility</p:attrName>
                                        </p:attrNameLst>
                                      </p:cBhvr>
                                      <p:to>
                                        <p:strVal val="visible"/>
                                      </p:to>
                                    </p:set>
                                    <p:anim calcmode="lin" valueType="num">
                                      <p:cBhvr>
                                        <p:cTn dur="500" fill="hold" id="7"/>
                                        <p:tgtEl>
                                          <p:spTgt spid="1048901"/>
                                        </p:tgtEl>
                                        <p:attrNameLst>
                                          <p:attrName>ppt_w</p:attrName>
                                        </p:attrNameLst>
                                      </p:cBhvr>
                                      <p:tavLst>
                                        <p:tav tm="0">
                                          <p:val>
                                            <p:fltVal val="0.0"/>
                                          </p:val>
                                        </p:tav>
                                        <p:tav tm="100000">
                                          <p:val>
                                            <p:strVal val="#ppt_w"/>
                                          </p:val>
                                        </p:tav>
                                      </p:tavLst>
                                    </p:anim>
                                    <p:anim calcmode="lin" valueType="num">
                                      <p:cBhvr>
                                        <p:cTn dur="500" fill="hold" id="8"/>
                                        <p:tgtEl>
                                          <p:spTgt spid="1048901"/>
                                        </p:tgtEl>
                                        <p:attrNameLst>
                                          <p:attrName>ppt_h</p:attrName>
                                        </p:attrNameLst>
                                      </p:cBhvr>
                                      <p:tavLst>
                                        <p:tav tm="0">
                                          <p:val>
                                            <p:fltVal val="0.0"/>
                                          </p:val>
                                        </p:tav>
                                        <p:tav tm="100000">
                                          <p:val>
                                            <p:strVal val="#ppt_h"/>
                                          </p:val>
                                        </p:tav>
                                      </p:tavLst>
                                    </p:anim>
                                    <p:animEffect transition="in" filter="fade">
                                      <p:cBhvr>
                                        <p:cTn dur="500" id="9"/>
                                        <p:tgtEl>
                                          <p:spTgt spid="1048901"/>
                                        </p:tgtEl>
                                      </p:cBhvr>
                                    </p:animEffect>
                                  </p:childTnLst>
                                </p:cTn>
                              </p:par>
                            </p:childTnLst>
                          </p:cTn>
                        </p:par>
                        <p:par>
                          <p:cTn fill="hold" id="10">
                            <p:stCondLst>
                              <p:cond delay="500"/>
                            </p:stCondLst>
                            <p:childTnLst>
                              <p:par>
                                <p:cTn fill="hold" grpId="0" id="11" nodeType="afterEffect" presetClass="entr" presetID="41" presetSubtype="0">
                                  <p:stCondLst>
                                    <p:cond delay="0"/>
                                  </p:stCondLst>
                                  <p:iterate type="lt">
                                    <p:tmPct val="10000"/>
                                  </p:iterate>
                                  <p:childTnLst>
                                    <p:set>
                                      <p:cBhvr>
                                        <p:cTn dur="1" fill="hold" id="12">
                                          <p:stCondLst>
                                            <p:cond delay="0"/>
                                          </p:stCondLst>
                                        </p:cTn>
                                        <p:tgtEl>
                                          <p:spTgt spid="1048902"/>
                                        </p:tgtEl>
                                        <p:attrNameLst>
                                          <p:attrName>style.visibility</p:attrName>
                                        </p:attrNameLst>
                                      </p:cBhvr>
                                      <p:to>
                                        <p:strVal val="visible"/>
                                      </p:to>
                                    </p:set>
                                    <p:anim calcmode="lin" valueType="num">
                                      <p:cBhvr>
                                        <p:cTn dur="500" fill="hold" id="13"/>
                                        <p:tgtEl>
                                          <p:spTgt spid="104890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4"/>
                                        <p:tgtEl>
                                          <p:spTgt spid="1048902"/>
                                        </p:tgtEl>
                                        <p:attrNameLst>
                                          <p:attrName>ppt_y</p:attrName>
                                        </p:attrNameLst>
                                      </p:cBhvr>
                                      <p:tavLst>
                                        <p:tav tm="0">
                                          <p:val>
                                            <p:strVal val="#ppt_y"/>
                                          </p:val>
                                        </p:tav>
                                        <p:tav tm="100000">
                                          <p:val>
                                            <p:strVal val="#ppt_y"/>
                                          </p:val>
                                        </p:tav>
                                      </p:tavLst>
                                    </p:anim>
                                    <p:anim calcmode="lin" valueType="num">
                                      <p:cBhvr>
                                        <p:cTn dur="500" fill="hold" id="15"/>
                                        <p:tgtEl>
                                          <p:spTgt spid="104890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6"/>
                                        <p:tgtEl>
                                          <p:spTgt spid="1048902"/>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7" tmFilter="0,0; .5, 1; 1, 1"/>
                                        <p:tgtEl>
                                          <p:spTgt spid="10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1" grpId="0" animBg="1"/>
      <p:bldP spid="10489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pic>
        <p:nvPicPr>
          <p:cNvPr id="2097176" name="图片 33"/>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06" name="文本框 34"/>
          <p:cNvSpPr txBox="1"/>
          <p:nvPr/>
        </p:nvSpPr>
        <p:spPr>
          <a:xfrm>
            <a:off x="447590" y="359976"/>
            <a:ext cx="28244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具有原型模式的快速敌人克隆</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07" name="圆角矩形 2"/>
          <p:cNvSpPr/>
          <p:nvPr/>
        </p:nvSpPr>
        <p:spPr>
          <a:xfrm>
            <a:off x="635000" y="909955"/>
            <a:ext cx="3615055" cy="3702050"/>
          </a:xfrm>
          <a:custGeom>
            <a:avLst/>
            <a:ah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17B59E"/>
          </a:solidFill>
          <a:ln w="25400" cap="flat" cmpd="sng" algn="ctr">
            <a:noFill/>
            <a:prstDash val="solid"/>
          </a:ln>
          <a:effectLst/>
        </p:spPr>
        <p:txBody>
          <a:bodyPr anchor="ctr" bIns="33696" lIns="67391" rIns="67391" rtlCol="0" tIns="33696"/>
          <a:p>
            <a:pPr algn="ctr"/>
            <a:endParaRPr kern="0" lang="en-US">
              <a:solidFill>
                <a:sysClr lastClr="FFFFFF" val="window"/>
              </a:solidFill>
              <a:latin typeface="Calibri" panose="020F0502020204030204"/>
            </a:endParaRPr>
          </a:p>
        </p:txBody>
      </p:sp>
      <p:sp>
        <p:nvSpPr>
          <p:cNvPr id="1048908" name="圆角矩形 2"/>
          <p:cNvSpPr/>
          <p:nvPr/>
        </p:nvSpPr>
        <p:spPr>
          <a:xfrm>
            <a:off x="4852035" y="1048385"/>
            <a:ext cx="3466465" cy="3650615"/>
          </a:xfrm>
          <a:custGeom>
            <a:avLst/>
            <a:ah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595959"/>
          </a:solidFill>
          <a:ln w="25400" cap="flat" cmpd="sng" algn="ctr">
            <a:noFill/>
            <a:prstDash val="solid"/>
          </a:ln>
          <a:effectLst/>
        </p:spPr>
        <p:txBody>
          <a:bodyPr anchor="ctr" bIns="33696" lIns="67391" rIns="67391" rtlCol="0" tIns="33696"/>
          <a:p>
            <a:pPr algn="ctr"/>
            <a:endParaRPr kern="0" lang="en-US">
              <a:solidFill>
                <a:sysClr lastClr="FFFFFF" val="window"/>
              </a:solidFill>
              <a:latin typeface="Calibri" panose="020F0502020204030204"/>
            </a:endParaRPr>
          </a:p>
        </p:txBody>
      </p:sp>
      <p:sp>
        <p:nvSpPr>
          <p:cNvPr id="1048909" name="Freeform 68"/>
          <p:cNvSpPr>
            <a:spLocks noEditPoints="1"/>
          </p:cNvSpPr>
          <p:nvPr/>
        </p:nvSpPr>
        <p:spPr bwMode="auto">
          <a:xfrm>
            <a:off x="1699956" y="1207056"/>
            <a:ext cx="344556" cy="341424"/>
          </a:xfrm>
          <a:custGeom>
            <a:avLst/>
            <a:gdLst>
              <a:gd name="T0" fmla="*/ 184 w 184"/>
              <a:gd name="T1" fmla="*/ 26 h 183"/>
              <a:gd name="T2" fmla="*/ 176 w 184"/>
              <a:gd name="T3" fmla="*/ 176 h 183"/>
              <a:gd name="T4" fmla="*/ 158 w 184"/>
              <a:gd name="T5" fmla="*/ 183 h 183"/>
              <a:gd name="T6" fmla="*/ 8 w 184"/>
              <a:gd name="T7" fmla="*/ 176 h 183"/>
              <a:gd name="T8" fmla="*/ 0 w 184"/>
              <a:gd name="T9" fmla="*/ 26 h 183"/>
              <a:gd name="T10" fmla="*/ 55 w 184"/>
              <a:gd name="T11" fmla="*/ 95 h 183"/>
              <a:gd name="T12" fmla="*/ 22 w 184"/>
              <a:gd name="T13" fmla="*/ 128 h 183"/>
              <a:gd name="T14" fmla="*/ 55 w 184"/>
              <a:gd name="T15" fmla="*/ 103 h 183"/>
              <a:gd name="T16" fmla="*/ 80 w 184"/>
              <a:gd name="T17" fmla="*/ 128 h 183"/>
              <a:gd name="T18" fmla="*/ 55 w 184"/>
              <a:gd name="T19" fmla="*/ 117 h 183"/>
              <a:gd name="T20" fmla="*/ 44 w 184"/>
              <a:gd name="T21" fmla="*/ 128 h 183"/>
              <a:gd name="T22" fmla="*/ 52 w 184"/>
              <a:gd name="T23" fmla="*/ 128 h 183"/>
              <a:gd name="T24" fmla="*/ 55 w 184"/>
              <a:gd name="T25" fmla="*/ 125 h 183"/>
              <a:gd name="T26" fmla="*/ 129 w 184"/>
              <a:gd name="T27" fmla="*/ 95 h 183"/>
              <a:gd name="T28" fmla="*/ 129 w 184"/>
              <a:gd name="T29" fmla="*/ 162 h 183"/>
              <a:gd name="T30" fmla="*/ 129 w 184"/>
              <a:gd name="T31" fmla="*/ 103 h 183"/>
              <a:gd name="T32" fmla="*/ 129 w 184"/>
              <a:gd name="T33" fmla="*/ 153 h 183"/>
              <a:gd name="T34" fmla="*/ 129 w 184"/>
              <a:gd name="T35" fmla="*/ 103 h 183"/>
              <a:gd name="T36" fmla="*/ 141 w 184"/>
              <a:gd name="T37" fmla="*/ 128 h 183"/>
              <a:gd name="T38" fmla="*/ 129 w 184"/>
              <a:gd name="T39" fmla="*/ 117 h 183"/>
              <a:gd name="T40" fmla="*/ 129 w 184"/>
              <a:gd name="T41" fmla="*/ 132 h 183"/>
              <a:gd name="T42" fmla="*/ 125 w 184"/>
              <a:gd name="T43" fmla="*/ 128 h 183"/>
              <a:gd name="T44" fmla="*/ 129 w 184"/>
              <a:gd name="T45" fmla="*/ 21 h 183"/>
              <a:gd name="T46" fmla="*/ 129 w 184"/>
              <a:gd name="T47" fmla="*/ 88 h 183"/>
              <a:gd name="T48" fmla="*/ 129 w 184"/>
              <a:gd name="T49" fmla="*/ 21 h 183"/>
              <a:gd name="T50" fmla="*/ 104 w 184"/>
              <a:gd name="T51" fmla="*/ 55 h 183"/>
              <a:gd name="T52" fmla="*/ 146 w 184"/>
              <a:gd name="T53" fmla="*/ 37 h 183"/>
              <a:gd name="T54" fmla="*/ 129 w 184"/>
              <a:gd name="T55" fmla="*/ 43 h 183"/>
              <a:gd name="T56" fmla="*/ 117 w 184"/>
              <a:gd name="T57" fmla="*/ 55 h 183"/>
              <a:gd name="T58" fmla="*/ 125 w 184"/>
              <a:gd name="T59" fmla="*/ 55 h 183"/>
              <a:gd name="T60" fmla="*/ 129 w 184"/>
              <a:gd name="T61" fmla="*/ 52 h 183"/>
              <a:gd name="T62" fmla="*/ 55 w 184"/>
              <a:gd name="T63" fmla="*/ 21 h 183"/>
              <a:gd name="T64" fmla="*/ 89 w 184"/>
              <a:gd name="T65" fmla="*/ 55 h 183"/>
              <a:gd name="T66" fmla="*/ 55 w 184"/>
              <a:gd name="T67" fmla="*/ 21 h 183"/>
              <a:gd name="T68" fmla="*/ 30 w 184"/>
              <a:gd name="T69" fmla="*/ 55 h 183"/>
              <a:gd name="T70" fmla="*/ 73 w 184"/>
              <a:gd name="T71" fmla="*/ 37 h 183"/>
              <a:gd name="T72" fmla="*/ 55 w 184"/>
              <a:gd name="T73" fmla="*/ 43 h 183"/>
              <a:gd name="T74" fmla="*/ 44 w 184"/>
              <a:gd name="T75" fmla="*/ 55 h 183"/>
              <a:gd name="T76" fmla="*/ 52 w 184"/>
              <a:gd name="T77" fmla="*/ 55 h 183"/>
              <a:gd name="T78" fmla="*/ 55 w 184"/>
              <a:gd name="T79" fmla="*/ 52 h 183"/>
              <a:gd name="T80" fmla="*/ 158 w 184"/>
              <a:gd name="T81" fmla="*/ 14 h 183"/>
              <a:gd name="T82" fmla="*/ 15 w 184"/>
              <a:gd name="T83" fmla="*/ 158 h 183"/>
              <a:gd name="T84" fmla="*/ 18 w 184"/>
              <a:gd name="T85" fmla="*/ 166 h 183"/>
              <a:gd name="T86" fmla="*/ 166 w 184"/>
              <a:gd name="T87" fmla="*/ 166 h 183"/>
              <a:gd name="T88" fmla="*/ 170 w 184"/>
              <a:gd name="T89" fmla="*/ 15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4" h="183">
                <a:moveTo>
                  <a:pt x="26" y="0"/>
                </a:moveTo>
                <a:cubicBezTo>
                  <a:pt x="158" y="0"/>
                  <a:pt x="158" y="0"/>
                  <a:pt x="158" y="0"/>
                </a:cubicBezTo>
                <a:cubicBezTo>
                  <a:pt x="172" y="0"/>
                  <a:pt x="184" y="11"/>
                  <a:pt x="184" y="26"/>
                </a:cubicBezTo>
                <a:cubicBezTo>
                  <a:pt x="184" y="158"/>
                  <a:pt x="184" y="158"/>
                  <a:pt x="184" y="158"/>
                </a:cubicBezTo>
                <a:cubicBezTo>
                  <a:pt x="184" y="165"/>
                  <a:pt x="181" y="171"/>
                  <a:pt x="176" y="176"/>
                </a:cubicBezTo>
                <a:cubicBezTo>
                  <a:pt x="176" y="176"/>
                  <a:pt x="176" y="176"/>
                  <a:pt x="176" y="176"/>
                </a:cubicBezTo>
                <a:cubicBezTo>
                  <a:pt x="176" y="176"/>
                  <a:pt x="176" y="176"/>
                  <a:pt x="176" y="176"/>
                </a:cubicBezTo>
                <a:cubicBezTo>
                  <a:pt x="176" y="176"/>
                  <a:pt x="176" y="176"/>
                  <a:pt x="176" y="176"/>
                </a:cubicBezTo>
                <a:cubicBezTo>
                  <a:pt x="172" y="180"/>
                  <a:pt x="165" y="183"/>
                  <a:pt x="158" y="183"/>
                </a:cubicBezTo>
                <a:cubicBezTo>
                  <a:pt x="26" y="183"/>
                  <a:pt x="26" y="183"/>
                  <a:pt x="26" y="183"/>
                </a:cubicBezTo>
                <a:cubicBezTo>
                  <a:pt x="19" y="183"/>
                  <a:pt x="12" y="180"/>
                  <a:pt x="8" y="176"/>
                </a:cubicBezTo>
                <a:cubicBezTo>
                  <a:pt x="8" y="176"/>
                  <a:pt x="8" y="176"/>
                  <a:pt x="8" y="176"/>
                </a:cubicBezTo>
                <a:cubicBezTo>
                  <a:pt x="8" y="176"/>
                  <a:pt x="8" y="176"/>
                  <a:pt x="8" y="176"/>
                </a:cubicBezTo>
                <a:cubicBezTo>
                  <a:pt x="3" y="171"/>
                  <a:pt x="0" y="165"/>
                  <a:pt x="0" y="158"/>
                </a:cubicBezTo>
                <a:cubicBezTo>
                  <a:pt x="0" y="26"/>
                  <a:pt x="0" y="26"/>
                  <a:pt x="0" y="26"/>
                </a:cubicBezTo>
                <a:cubicBezTo>
                  <a:pt x="0" y="11"/>
                  <a:pt x="12" y="0"/>
                  <a:pt x="26" y="0"/>
                </a:cubicBezTo>
                <a:close/>
                <a:moveTo>
                  <a:pt x="55" y="95"/>
                </a:moveTo>
                <a:cubicBezTo>
                  <a:pt x="55" y="95"/>
                  <a:pt x="55" y="95"/>
                  <a:pt x="55" y="95"/>
                </a:cubicBezTo>
                <a:cubicBezTo>
                  <a:pt x="74" y="95"/>
                  <a:pt x="89" y="110"/>
                  <a:pt x="89" y="128"/>
                </a:cubicBezTo>
                <a:cubicBezTo>
                  <a:pt x="89" y="147"/>
                  <a:pt x="74" y="162"/>
                  <a:pt x="55" y="162"/>
                </a:cubicBezTo>
                <a:cubicBezTo>
                  <a:pt x="37" y="162"/>
                  <a:pt x="22" y="147"/>
                  <a:pt x="22" y="128"/>
                </a:cubicBezTo>
                <a:cubicBezTo>
                  <a:pt x="22" y="110"/>
                  <a:pt x="37" y="95"/>
                  <a:pt x="55" y="95"/>
                </a:cubicBezTo>
                <a:close/>
                <a:moveTo>
                  <a:pt x="55" y="103"/>
                </a:moveTo>
                <a:cubicBezTo>
                  <a:pt x="55" y="103"/>
                  <a:pt x="55" y="103"/>
                  <a:pt x="55" y="103"/>
                </a:cubicBezTo>
                <a:cubicBezTo>
                  <a:pt x="42" y="103"/>
                  <a:pt x="30" y="115"/>
                  <a:pt x="30" y="128"/>
                </a:cubicBezTo>
                <a:cubicBezTo>
                  <a:pt x="30" y="142"/>
                  <a:pt x="42" y="153"/>
                  <a:pt x="55" y="153"/>
                </a:cubicBezTo>
                <a:cubicBezTo>
                  <a:pt x="69" y="153"/>
                  <a:pt x="80" y="142"/>
                  <a:pt x="80" y="128"/>
                </a:cubicBezTo>
                <a:cubicBezTo>
                  <a:pt x="80" y="115"/>
                  <a:pt x="69" y="103"/>
                  <a:pt x="55" y="103"/>
                </a:cubicBezTo>
                <a:close/>
                <a:moveTo>
                  <a:pt x="55" y="117"/>
                </a:moveTo>
                <a:cubicBezTo>
                  <a:pt x="55" y="117"/>
                  <a:pt x="55" y="117"/>
                  <a:pt x="55" y="117"/>
                </a:cubicBezTo>
                <a:cubicBezTo>
                  <a:pt x="62" y="117"/>
                  <a:pt x="67" y="122"/>
                  <a:pt x="67" y="128"/>
                </a:cubicBezTo>
                <a:cubicBezTo>
                  <a:pt x="67" y="135"/>
                  <a:pt x="62" y="140"/>
                  <a:pt x="55" y="140"/>
                </a:cubicBezTo>
                <a:cubicBezTo>
                  <a:pt x="49" y="140"/>
                  <a:pt x="44" y="135"/>
                  <a:pt x="44" y="128"/>
                </a:cubicBezTo>
                <a:cubicBezTo>
                  <a:pt x="44" y="122"/>
                  <a:pt x="49" y="117"/>
                  <a:pt x="55" y="117"/>
                </a:cubicBezTo>
                <a:close/>
                <a:moveTo>
                  <a:pt x="52" y="128"/>
                </a:moveTo>
                <a:cubicBezTo>
                  <a:pt x="52" y="128"/>
                  <a:pt x="52" y="128"/>
                  <a:pt x="52" y="128"/>
                </a:cubicBezTo>
                <a:cubicBezTo>
                  <a:pt x="52" y="130"/>
                  <a:pt x="54" y="132"/>
                  <a:pt x="55" y="132"/>
                </a:cubicBezTo>
                <a:cubicBezTo>
                  <a:pt x="57" y="132"/>
                  <a:pt x="59" y="130"/>
                  <a:pt x="59" y="128"/>
                </a:cubicBezTo>
                <a:cubicBezTo>
                  <a:pt x="59" y="126"/>
                  <a:pt x="57" y="125"/>
                  <a:pt x="55" y="125"/>
                </a:cubicBezTo>
                <a:cubicBezTo>
                  <a:pt x="54" y="125"/>
                  <a:pt x="52" y="126"/>
                  <a:pt x="52" y="128"/>
                </a:cubicBezTo>
                <a:close/>
                <a:moveTo>
                  <a:pt x="129" y="95"/>
                </a:moveTo>
                <a:cubicBezTo>
                  <a:pt x="129" y="95"/>
                  <a:pt x="129" y="95"/>
                  <a:pt x="129" y="95"/>
                </a:cubicBezTo>
                <a:cubicBezTo>
                  <a:pt x="137" y="95"/>
                  <a:pt x="146" y="98"/>
                  <a:pt x="152" y="105"/>
                </a:cubicBezTo>
                <a:cubicBezTo>
                  <a:pt x="159" y="111"/>
                  <a:pt x="162" y="120"/>
                  <a:pt x="162" y="128"/>
                </a:cubicBezTo>
                <a:cubicBezTo>
                  <a:pt x="162" y="147"/>
                  <a:pt x="147" y="162"/>
                  <a:pt x="129" y="162"/>
                </a:cubicBezTo>
                <a:cubicBezTo>
                  <a:pt x="110" y="162"/>
                  <a:pt x="95" y="147"/>
                  <a:pt x="95" y="128"/>
                </a:cubicBezTo>
                <a:cubicBezTo>
                  <a:pt x="95" y="110"/>
                  <a:pt x="110" y="95"/>
                  <a:pt x="129" y="95"/>
                </a:cubicBezTo>
                <a:close/>
                <a:moveTo>
                  <a:pt x="129" y="103"/>
                </a:moveTo>
                <a:cubicBezTo>
                  <a:pt x="129" y="103"/>
                  <a:pt x="129" y="103"/>
                  <a:pt x="129" y="103"/>
                </a:cubicBezTo>
                <a:cubicBezTo>
                  <a:pt x="115" y="103"/>
                  <a:pt x="104" y="115"/>
                  <a:pt x="104" y="128"/>
                </a:cubicBezTo>
                <a:cubicBezTo>
                  <a:pt x="104" y="142"/>
                  <a:pt x="115" y="153"/>
                  <a:pt x="129" y="153"/>
                </a:cubicBezTo>
                <a:cubicBezTo>
                  <a:pt x="143" y="153"/>
                  <a:pt x="154" y="142"/>
                  <a:pt x="154" y="128"/>
                </a:cubicBezTo>
                <a:cubicBezTo>
                  <a:pt x="154" y="122"/>
                  <a:pt x="151" y="116"/>
                  <a:pt x="146" y="111"/>
                </a:cubicBezTo>
                <a:cubicBezTo>
                  <a:pt x="142" y="106"/>
                  <a:pt x="135" y="103"/>
                  <a:pt x="129" y="103"/>
                </a:cubicBezTo>
                <a:close/>
                <a:moveTo>
                  <a:pt x="129" y="117"/>
                </a:moveTo>
                <a:cubicBezTo>
                  <a:pt x="129" y="117"/>
                  <a:pt x="129" y="117"/>
                  <a:pt x="129" y="117"/>
                </a:cubicBezTo>
                <a:cubicBezTo>
                  <a:pt x="135" y="117"/>
                  <a:pt x="141" y="122"/>
                  <a:pt x="141" y="128"/>
                </a:cubicBezTo>
                <a:cubicBezTo>
                  <a:pt x="141" y="135"/>
                  <a:pt x="135" y="140"/>
                  <a:pt x="129" y="140"/>
                </a:cubicBezTo>
                <a:cubicBezTo>
                  <a:pt x="122" y="140"/>
                  <a:pt x="117" y="135"/>
                  <a:pt x="117" y="128"/>
                </a:cubicBezTo>
                <a:cubicBezTo>
                  <a:pt x="117" y="122"/>
                  <a:pt x="122" y="117"/>
                  <a:pt x="129" y="117"/>
                </a:cubicBezTo>
                <a:close/>
                <a:moveTo>
                  <a:pt x="125" y="128"/>
                </a:moveTo>
                <a:cubicBezTo>
                  <a:pt x="125" y="128"/>
                  <a:pt x="125" y="128"/>
                  <a:pt x="125" y="128"/>
                </a:cubicBezTo>
                <a:cubicBezTo>
                  <a:pt x="125" y="130"/>
                  <a:pt x="127" y="132"/>
                  <a:pt x="129" y="132"/>
                </a:cubicBezTo>
                <a:cubicBezTo>
                  <a:pt x="131" y="132"/>
                  <a:pt x="132" y="130"/>
                  <a:pt x="132" y="128"/>
                </a:cubicBezTo>
                <a:cubicBezTo>
                  <a:pt x="132" y="126"/>
                  <a:pt x="131" y="125"/>
                  <a:pt x="129" y="125"/>
                </a:cubicBezTo>
                <a:cubicBezTo>
                  <a:pt x="127" y="125"/>
                  <a:pt x="125" y="126"/>
                  <a:pt x="125" y="128"/>
                </a:cubicBezTo>
                <a:close/>
                <a:moveTo>
                  <a:pt x="129" y="21"/>
                </a:moveTo>
                <a:cubicBezTo>
                  <a:pt x="129" y="21"/>
                  <a:pt x="129" y="21"/>
                  <a:pt x="129" y="21"/>
                </a:cubicBezTo>
                <a:cubicBezTo>
                  <a:pt x="129" y="21"/>
                  <a:pt x="129" y="21"/>
                  <a:pt x="129" y="21"/>
                </a:cubicBezTo>
                <a:cubicBezTo>
                  <a:pt x="137" y="21"/>
                  <a:pt x="146" y="25"/>
                  <a:pt x="152" y="31"/>
                </a:cubicBezTo>
                <a:cubicBezTo>
                  <a:pt x="159" y="38"/>
                  <a:pt x="162" y="46"/>
                  <a:pt x="162" y="55"/>
                </a:cubicBezTo>
                <a:cubicBezTo>
                  <a:pt x="162" y="73"/>
                  <a:pt x="147" y="88"/>
                  <a:pt x="129" y="88"/>
                </a:cubicBezTo>
                <a:cubicBezTo>
                  <a:pt x="120" y="88"/>
                  <a:pt x="111" y="85"/>
                  <a:pt x="105" y="79"/>
                </a:cubicBezTo>
                <a:cubicBezTo>
                  <a:pt x="99" y="72"/>
                  <a:pt x="95" y="64"/>
                  <a:pt x="95" y="55"/>
                </a:cubicBezTo>
                <a:cubicBezTo>
                  <a:pt x="95" y="36"/>
                  <a:pt x="110" y="21"/>
                  <a:pt x="129" y="21"/>
                </a:cubicBezTo>
                <a:close/>
                <a:moveTo>
                  <a:pt x="129" y="30"/>
                </a:moveTo>
                <a:cubicBezTo>
                  <a:pt x="129" y="30"/>
                  <a:pt x="129" y="30"/>
                  <a:pt x="129" y="30"/>
                </a:cubicBezTo>
                <a:cubicBezTo>
                  <a:pt x="115" y="30"/>
                  <a:pt x="104" y="41"/>
                  <a:pt x="104" y="55"/>
                </a:cubicBezTo>
                <a:cubicBezTo>
                  <a:pt x="104" y="69"/>
                  <a:pt x="115" y="80"/>
                  <a:pt x="129" y="80"/>
                </a:cubicBezTo>
                <a:cubicBezTo>
                  <a:pt x="143" y="80"/>
                  <a:pt x="154" y="69"/>
                  <a:pt x="154" y="55"/>
                </a:cubicBezTo>
                <a:cubicBezTo>
                  <a:pt x="154" y="48"/>
                  <a:pt x="151" y="42"/>
                  <a:pt x="146" y="37"/>
                </a:cubicBezTo>
                <a:cubicBezTo>
                  <a:pt x="142" y="32"/>
                  <a:pt x="135" y="30"/>
                  <a:pt x="129" y="30"/>
                </a:cubicBezTo>
                <a:close/>
                <a:moveTo>
                  <a:pt x="129" y="43"/>
                </a:moveTo>
                <a:cubicBezTo>
                  <a:pt x="129" y="43"/>
                  <a:pt x="129" y="43"/>
                  <a:pt x="129" y="43"/>
                </a:cubicBezTo>
                <a:cubicBezTo>
                  <a:pt x="135" y="43"/>
                  <a:pt x="141" y="48"/>
                  <a:pt x="141" y="55"/>
                </a:cubicBezTo>
                <a:cubicBezTo>
                  <a:pt x="141" y="61"/>
                  <a:pt x="135" y="67"/>
                  <a:pt x="129" y="67"/>
                </a:cubicBezTo>
                <a:cubicBezTo>
                  <a:pt x="122" y="67"/>
                  <a:pt x="117" y="61"/>
                  <a:pt x="117" y="55"/>
                </a:cubicBezTo>
                <a:cubicBezTo>
                  <a:pt x="117" y="48"/>
                  <a:pt x="122" y="43"/>
                  <a:pt x="129" y="43"/>
                </a:cubicBezTo>
                <a:close/>
                <a:moveTo>
                  <a:pt x="125" y="55"/>
                </a:moveTo>
                <a:cubicBezTo>
                  <a:pt x="125" y="55"/>
                  <a:pt x="125" y="55"/>
                  <a:pt x="125" y="55"/>
                </a:cubicBezTo>
                <a:cubicBezTo>
                  <a:pt x="125" y="57"/>
                  <a:pt x="127" y="58"/>
                  <a:pt x="129" y="58"/>
                </a:cubicBezTo>
                <a:cubicBezTo>
                  <a:pt x="131" y="58"/>
                  <a:pt x="132" y="57"/>
                  <a:pt x="132" y="55"/>
                </a:cubicBezTo>
                <a:cubicBezTo>
                  <a:pt x="132" y="53"/>
                  <a:pt x="131" y="52"/>
                  <a:pt x="129" y="52"/>
                </a:cubicBezTo>
                <a:cubicBezTo>
                  <a:pt x="127" y="52"/>
                  <a:pt x="125" y="53"/>
                  <a:pt x="125" y="55"/>
                </a:cubicBezTo>
                <a:close/>
                <a:moveTo>
                  <a:pt x="55" y="21"/>
                </a:moveTo>
                <a:cubicBezTo>
                  <a:pt x="55" y="21"/>
                  <a:pt x="55" y="21"/>
                  <a:pt x="55" y="21"/>
                </a:cubicBezTo>
                <a:cubicBezTo>
                  <a:pt x="55" y="21"/>
                  <a:pt x="55" y="21"/>
                  <a:pt x="55" y="21"/>
                </a:cubicBezTo>
                <a:cubicBezTo>
                  <a:pt x="64" y="21"/>
                  <a:pt x="72" y="25"/>
                  <a:pt x="79" y="31"/>
                </a:cubicBezTo>
                <a:cubicBezTo>
                  <a:pt x="86" y="38"/>
                  <a:pt x="89" y="46"/>
                  <a:pt x="89" y="55"/>
                </a:cubicBezTo>
                <a:cubicBezTo>
                  <a:pt x="89" y="73"/>
                  <a:pt x="74" y="88"/>
                  <a:pt x="55" y="88"/>
                </a:cubicBezTo>
                <a:cubicBezTo>
                  <a:pt x="37" y="88"/>
                  <a:pt x="22" y="73"/>
                  <a:pt x="22" y="55"/>
                </a:cubicBezTo>
                <a:cubicBezTo>
                  <a:pt x="22" y="36"/>
                  <a:pt x="37" y="21"/>
                  <a:pt x="55" y="21"/>
                </a:cubicBezTo>
                <a:close/>
                <a:moveTo>
                  <a:pt x="55" y="30"/>
                </a:moveTo>
                <a:cubicBezTo>
                  <a:pt x="55" y="30"/>
                  <a:pt x="55" y="30"/>
                  <a:pt x="55" y="30"/>
                </a:cubicBezTo>
                <a:cubicBezTo>
                  <a:pt x="42" y="30"/>
                  <a:pt x="30" y="41"/>
                  <a:pt x="30" y="55"/>
                </a:cubicBezTo>
                <a:cubicBezTo>
                  <a:pt x="30" y="69"/>
                  <a:pt x="42" y="80"/>
                  <a:pt x="55" y="80"/>
                </a:cubicBezTo>
                <a:cubicBezTo>
                  <a:pt x="69" y="80"/>
                  <a:pt x="80" y="69"/>
                  <a:pt x="80" y="55"/>
                </a:cubicBezTo>
                <a:cubicBezTo>
                  <a:pt x="80" y="48"/>
                  <a:pt x="78" y="42"/>
                  <a:pt x="73" y="37"/>
                </a:cubicBezTo>
                <a:cubicBezTo>
                  <a:pt x="68" y="32"/>
                  <a:pt x="62" y="30"/>
                  <a:pt x="55" y="30"/>
                </a:cubicBezTo>
                <a:close/>
                <a:moveTo>
                  <a:pt x="55" y="43"/>
                </a:moveTo>
                <a:cubicBezTo>
                  <a:pt x="55" y="43"/>
                  <a:pt x="55" y="43"/>
                  <a:pt x="55" y="43"/>
                </a:cubicBezTo>
                <a:cubicBezTo>
                  <a:pt x="62" y="43"/>
                  <a:pt x="67" y="48"/>
                  <a:pt x="67" y="55"/>
                </a:cubicBezTo>
                <a:cubicBezTo>
                  <a:pt x="67" y="61"/>
                  <a:pt x="62" y="67"/>
                  <a:pt x="55" y="67"/>
                </a:cubicBezTo>
                <a:cubicBezTo>
                  <a:pt x="49" y="67"/>
                  <a:pt x="44" y="61"/>
                  <a:pt x="44" y="55"/>
                </a:cubicBezTo>
                <a:cubicBezTo>
                  <a:pt x="44" y="48"/>
                  <a:pt x="49" y="43"/>
                  <a:pt x="55" y="43"/>
                </a:cubicBezTo>
                <a:close/>
                <a:moveTo>
                  <a:pt x="52" y="55"/>
                </a:moveTo>
                <a:cubicBezTo>
                  <a:pt x="52" y="55"/>
                  <a:pt x="52" y="55"/>
                  <a:pt x="52" y="55"/>
                </a:cubicBezTo>
                <a:cubicBezTo>
                  <a:pt x="52" y="57"/>
                  <a:pt x="54" y="58"/>
                  <a:pt x="55" y="58"/>
                </a:cubicBezTo>
                <a:cubicBezTo>
                  <a:pt x="57" y="58"/>
                  <a:pt x="59" y="57"/>
                  <a:pt x="59" y="55"/>
                </a:cubicBezTo>
                <a:cubicBezTo>
                  <a:pt x="59" y="53"/>
                  <a:pt x="57" y="52"/>
                  <a:pt x="55" y="52"/>
                </a:cubicBezTo>
                <a:cubicBezTo>
                  <a:pt x="54" y="52"/>
                  <a:pt x="52" y="53"/>
                  <a:pt x="52" y="55"/>
                </a:cubicBezTo>
                <a:close/>
                <a:moveTo>
                  <a:pt x="158" y="14"/>
                </a:moveTo>
                <a:cubicBezTo>
                  <a:pt x="158" y="14"/>
                  <a:pt x="158" y="14"/>
                  <a:pt x="158" y="14"/>
                </a:cubicBezTo>
                <a:cubicBezTo>
                  <a:pt x="26" y="14"/>
                  <a:pt x="26" y="14"/>
                  <a:pt x="26" y="14"/>
                </a:cubicBezTo>
                <a:cubicBezTo>
                  <a:pt x="20" y="14"/>
                  <a:pt x="15" y="19"/>
                  <a:pt x="15" y="26"/>
                </a:cubicBezTo>
                <a:cubicBezTo>
                  <a:pt x="15" y="158"/>
                  <a:pt x="15" y="158"/>
                  <a:pt x="15" y="158"/>
                </a:cubicBezTo>
                <a:cubicBezTo>
                  <a:pt x="15" y="161"/>
                  <a:pt x="16" y="164"/>
                  <a:pt x="18" y="166"/>
                </a:cubicBezTo>
                <a:cubicBezTo>
                  <a:pt x="18" y="166"/>
                  <a:pt x="18" y="166"/>
                  <a:pt x="18" y="166"/>
                </a:cubicBezTo>
                <a:cubicBezTo>
                  <a:pt x="18" y="166"/>
                  <a:pt x="18" y="166"/>
                  <a:pt x="18" y="166"/>
                </a:cubicBezTo>
                <a:cubicBezTo>
                  <a:pt x="20" y="168"/>
                  <a:pt x="23" y="169"/>
                  <a:pt x="26" y="169"/>
                </a:cubicBezTo>
                <a:cubicBezTo>
                  <a:pt x="158" y="169"/>
                  <a:pt x="158" y="169"/>
                  <a:pt x="158" y="169"/>
                </a:cubicBezTo>
                <a:cubicBezTo>
                  <a:pt x="161" y="169"/>
                  <a:pt x="164" y="168"/>
                  <a:pt x="166" y="166"/>
                </a:cubicBezTo>
                <a:cubicBezTo>
                  <a:pt x="166" y="166"/>
                  <a:pt x="166" y="166"/>
                  <a:pt x="166" y="166"/>
                </a:cubicBezTo>
                <a:cubicBezTo>
                  <a:pt x="166" y="166"/>
                  <a:pt x="166" y="166"/>
                  <a:pt x="166" y="166"/>
                </a:cubicBezTo>
                <a:cubicBezTo>
                  <a:pt x="168" y="164"/>
                  <a:pt x="170" y="161"/>
                  <a:pt x="170" y="158"/>
                </a:cubicBezTo>
                <a:cubicBezTo>
                  <a:pt x="170" y="26"/>
                  <a:pt x="170" y="26"/>
                  <a:pt x="170" y="26"/>
                </a:cubicBezTo>
                <a:cubicBezTo>
                  <a:pt x="170" y="19"/>
                  <a:pt x="165" y="14"/>
                  <a:pt x="158" y="14"/>
                </a:cubicBezTo>
                <a:close/>
              </a:path>
            </a:pathLst>
          </a:custGeom>
          <a:solidFill>
            <a:schemeClr val="bg1"/>
          </a:solidFill>
          <a:ln>
            <a:noFill/>
          </a:ln>
        </p:spPr>
        <p:txBody>
          <a:bodyPr anchor="t" anchorCtr="0" bIns="33696" compatLnSpc="1" lIns="67391" numCol="1" rIns="67391" tIns="33696" vert="horz" wrap="square"/>
          <a:p>
            <a:endParaRPr altLang="en-US" lang="zh-CN"/>
          </a:p>
        </p:txBody>
      </p:sp>
      <p:sp>
        <p:nvSpPr>
          <p:cNvPr id="1048910" name="Freeform 85"/>
          <p:cNvSpPr>
            <a:spLocks noEditPoints="1"/>
          </p:cNvSpPr>
          <p:nvPr/>
        </p:nvSpPr>
        <p:spPr bwMode="auto">
          <a:xfrm>
            <a:off x="6373968" y="1300366"/>
            <a:ext cx="342972" cy="283075"/>
          </a:xfrm>
          <a:custGeom>
            <a:avLst/>
            <a:gdLst>
              <a:gd name="T0" fmla="*/ 7 w 183"/>
              <a:gd name="T1" fmla="*/ 0 h 152"/>
              <a:gd name="T2" fmla="*/ 183 w 183"/>
              <a:gd name="T3" fmla="*/ 7 h 152"/>
              <a:gd name="T4" fmla="*/ 183 w 183"/>
              <a:gd name="T5" fmla="*/ 128 h 152"/>
              <a:gd name="T6" fmla="*/ 176 w 183"/>
              <a:gd name="T7" fmla="*/ 135 h 152"/>
              <a:gd name="T8" fmla="*/ 99 w 183"/>
              <a:gd name="T9" fmla="*/ 143 h 152"/>
              <a:gd name="T10" fmla="*/ 138 w 183"/>
              <a:gd name="T11" fmla="*/ 144 h 152"/>
              <a:gd name="T12" fmla="*/ 138 w 183"/>
              <a:gd name="T13" fmla="*/ 152 h 152"/>
              <a:gd name="T14" fmla="*/ 41 w 183"/>
              <a:gd name="T15" fmla="*/ 148 h 152"/>
              <a:gd name="T16" fmla="*/ 85 w 183"/>
              <a:gd name="T17" fmla="*/ 144 h 152"/>
              <a:gd name="T18" fmla="*/ 85 w 183"/>
              <a:gd name="T19" fmla="*/ 135 h 152"/>
              <a:gd name="T20" fmla="*/ 0 w 183"/>
              <a:gd name="T21" fmla="*/ 128 h 152"/>
              <a:gd name="T22" fmla="*/ 0 w 183"/>
              <a:gd name="T23" fmla="*/ 7 h 152"/>
              <a:gd name="T24" fmla="*/ 134 w 183"/>
              <a:gd name="T25" fmla="*/ 62 h 152"/>
              <a:gd name="T26" fmla="*/ 139 w 183"/>
              <a:gd name="T27" fmla="*/ 58 h 152"/>
              <a:gd name="T28" fmla="*/ 143 w 183"/>
              <a:gd name="T29" fmla="*/ 73 h 152"/>
              <a:gd name="T30" fmla="*/ 134 w 183"/>
              <a:gd name="T31" fmla="*/ 73 h 152"/>
              <a:gd name="T32" fmla="*/ 121 w 183"/>
              <a:gd name="T33" fmla="*/ 48 h 152"/>
              <a:gd name="T34" fmla="*/ 125 w 183"/>
              <a:gd name="T35" fmla="*/ 43 h 152"/>
              <a:gd name="T36" fmla="*/ 129 w 183"/>
              <a:gd name="T37" fmla="*/ 87 h 152"/>
              <a:gd name="T38" fmla="*/ 121 w 183"/>
              <a:gd name="T39" fmla="*/ 87 h 152"/>
              <a:gd name="T40" fmla="*/ 108 w 183"/>
              <a:gd name="T41" fmla="*/ 36 h 152"/>
              <a:gd name="T42" fmla="*/ 112 w 183"/>
              <a:gd name="T43" fmla="*/ 31 h 152"/>
              <a:gd name="T44" fmla="*/ 116 w 183"/>
              <a:gd name="T45" fmla="*/ 99 h 152"/>
              <a:gd name="T46" fmla="*/ 108 w 183"/>
              <a:gd name="T47" fmla="*/ 99 h 152"/>
              <a:gd name="T48" fmla="*/ 94 w 183"/>
              <a:gd name="T49" fmla="*/ 54 h 152"/>
              <a:gd name="T50" fmla="*/ 98 w 183"/>
              <a:gd name="T51" fmla="*/ 50 h 152"/>
              <a:gd name="T52" fmla="*/ 103 w 183"/>
              <a:gd name="T53" fmla="*/ 81 h 152"/>
              <a:gd name="T54" fmla="*/ 94 w 183"/>
              <a:gd name="T55" fmla="*/ 81 h 152"/>
              <a:gd name="T56" fmla="*/ 81 w 183"/>
              <a:gd name="T57" fmla="*/ 43 h 152"/>
              <a:gd name="T58" fmla="*/ 85 w 183"/>
              <a:gd name="T59" fmla="*/ 39 h 152"/>
              <a:gd name="T60" fmla="*/ 89 w 183"/>
              <a:gd name="T61" fmla="*/ 92 h 152"/>
              <a:gd name="T62" fmla="*/ 81 w 183"/>
              <a:gd name="T63" fmla="*/ 92 h 152"/>
              <a:gd name="T64" fmla="*/ 67 w 183"/>
              <a:gd name="T65" fmla="*/ 53 h 152"/>
              <a:gd name="T66" fmla="*/ 71 w 183"/>
              <a:gd name="T67" fmla="*/ 49 h 152"/>
              <a:gd name="T68" fmla="*/ 76 w 183"/>
              <a:gd name="T69" fmla="*/ 82 h 152"/>
              <a:gd name="T70" fmla="*/ 67 w 183"/>
              <a:gd name="T71" fmla="*/ 82 h 152"/>
              <a:gd name="T72" fmla="*/ 40 w 183"/>
              <a:gd name="T73" fmla="*/ 59 h 152"/>
              <a:gd name="T74" fmla="*/ 45 w 183"/>
              <a:gd name="T75" fmla="*/ 55 h 152"/>
              <a:gd name="T76" fmla="*/ 49 w 183"/>
              <a:gd name="T77" fmla="*/ 76 h 152"/>
              <a:gd name="T78" fmla="*/ 40 w 183"/>
              <a:gd name="T79" fmla="*/ 76 h 152"/>
              <a:gd name="T80" fmla="*/ 54 w 183"/>
              <a:gd name="T81" fmla="*/ 41 h 152"/>
              <a:gd name="T82" fmla="*/ 58 w 183"/>
              <a:gd name="T83" fmla="*/ 37 h 152"/>
              <a:gd name="T84" fmla="*/ 62 w 183"/>
              <a:gd name="T85" fmla="*/ 94 h 152"/>
              <a:gd name="T86" fmla="*/ 54 w 183"/>
              <a:gd name="T87" fmla="*/ 94 h 152"/>
              <a:gd name="T88" fmla="*/ 157 w 183"/>
              <a:gd name="T89" fmla="*/ 102 h 152"/>
              <a:gd name="T90" fmla="*/ 164 w 183"/>
              <a:gd name="T91" fmla="*/ 109 h 152"/>
              <a:gd name="T92" fmla="*/ 150 w 183"/>
              <a:gd name="T93" fmla="*/ 109 h 152"/>
              <a:gd name="T94" fmla="*/ 169 w 183"/>
              <a:gd name="T95" fmla="*/ 14 h 152"/>
              <a:gd name="T96" fmla="*/ 14 w 183"/>
              <a:gd name="T97" fmla="*/ 14 h 152"/>
              <a:gd name="T98" fmla="*/ 169 w 183"/>
              <a:gd name="T99" fmla="*/ 12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3" h="152">
                <a:moveTo>
                  <a:pt x="7" y="0"/>
                </a:moveTo>
                <a:cubicBezTo>
                  <a:pt x="7" y="0"/>
                  <a:pt x="7" y="0"/>
                  <a:pt x="7" y="0"/>
                </a:cubicBezTo>
                <a:cubicBezTo>
                  <a:pt x="176" y="0"/>
                  <a:pt x="176" y="0"/>
                  <a:pt x="176" y="0"/>
                </a:cubicBezTo>
                <a:cubicBezTo>
                  <a:pt x="180" y="0"/>
                  <a:pt x="183" y="3"/>
                  <a:pt x="183" y="7"/>
                </a:cubicBezTo>
                <a:cubicBezTo>
                  <a:pt x="183" y="7"/>
                  <a:pt x="183" y="7"/>
                  <a:pt x="183" y="7"/>
                </a:cubicBezTo>
                <a:cubicBezTo>
                  <a:pt x="183" y="128"/>
                  <a:pt x="183" y="128"/>
                  <a:pt x="183" y="128"/>
                </a:cubicBezTo>
                <a:cubicBezTo>
                  <a:pt x="183" y="132"/>
                  <a:pt x="180" y="135"/>
                  <a:pt x="176" y="135"/>
                </a:cubicBezTo>
                <a:cubicBezTo>
                  <a:pt x="176" y="135"/>
                  <a:pt x="176" y="135"/>
                  <a:pt x="176" y="135"/>
                </a:cubicBezTo>
                <a:cubicBezTo>
                  <a:pt x="99" y="135"/>
                  <a:pt x="99" y="135"/>
                  <a:pt x="99" y="135"/>
                </a:cubicBezTo>
                <a:cubicBezTo>
                  <a:pt x="99" y="143"/>
                  <a:pt x="99" y="143"/>
                  <a:pt x="99" y="143"/>
                </a:cubicBezTo>
                <a:cubicBezTo>
                  <a:pt x="99" y="144"/>
                  <a:pt x="99" y="144"/>
                  <a:pt x="99" y="144"/>
                </a:cubicBezTo>
                <a:cubicBezTo>
                  <a:pt x="138" y="144"/>
                  <a:pt x="138" y="144"/>
                  <a:pt x="138" y="144"/>
                </a:cubicBezTo>
                <a:cubicBezTo>
                  <a:pt x="140" y="144"/>
                  <a:pt x="142" y="146"/>
                  <a:pt x="142" y="148"/>
                </a:cubicBezTo>
                <a:cubicBezTo>
                  <a:pt x="142" y="150"/>
                  <a:pt x="140" y="152"/>
                  <a:pt x="138" y="152"/>
                </a:cubicBezTo>
                <a:cubicBezTo>
                  <a:pt x="45" y="152"/>
                  <a:pt x="45" y="152"/>
                  <a:pt x="45" y="152"/>
                </a:cubicBezTo>
                <a:cubicBezTo>
                  <a:pt x="43" y="152"/>
                  <a:pt x="41" y="150"/>
                  <a:pt x="41" y="148"/>
                </a:cubicBezTo>
                <a:cubicBezTo>
                  <a:pt x="41" y="146"/>
                  <a:pt x="43" y="144"/>
                  <a:pt x="45" y="144"/>
                </a:cubicBezTo>
                <a:cubicBezTo>
                  <a:pt x="85" y="144"/>
                  <a:pt x="85" y="144"/>
                  <a:pt x="85" y="144"/>
                </a:cubicBezTo>
                <a:cubicBezTo>
                  <a:pt x="85" y="143"/>
                  <a:pt x="85" y="143"/>
                  <a:pt x="85" y="143"/>
                </a:cubicBezTo>
                <a:cubicBezTo>
                  <a:pt x="85" y="135"/>
                  <a:pt x="85" y="135"/>
                  <a:pt x="85" y="135"/>
                </a:cubicBezTo>
                <a:cubicBezTo>
                  <a:pt x="7" y="135"/>
                  <a:pt x="7" y="135"/>
                  <a:pt x="7" y="135"/>
                </a:cubicBezTo>
                <a:cubicBezTo>
                  <a:pt x="3" y="135"/>
                  <a:pt x="0" y="132"/>
                  <a:pt x="0" y="128"/>
                </a:cubicBezTo>
                <a:cubicBezTo>
                  <a:pt x="0" y="128"/>
                  <a:pt x="0" y="128"/>
                  <a:pt x="0" y="128"/>
                </a:cubicBezTo>
                <a:cubicBezTo>
                  <a:pt x="0" y="7"/>
                  <a:pt x="0" y="7"/>
                  <a:pt x="0" y="7"/>
                </a:cubicBezTo>
                <a:cubicBezTo>
                  <a:pt x="0" y="3"/>
                  <a:pt x="3" y="0"/>
                  <a:pt x="7" y="0"/>
                </a:cubicBezTo>
                <a:close/>
                <a:moveTo>
                  <a:pt x="134" y="62"/>
                </a:moveTo>
                <a:cubicBezTo>
                  <a:pt x="134" y="62"/>
                  <a:pt x="134" y="62"/>
                  <a:pt x="134" y="62"/>
                </a:cubicBezTo>
                <a:cubicBezTo>
                  <a:pt x="134" y="60"/>
                  <a:pt x="136" y="58"/>
                  <a:pt x="139" y="58"/>
                </a:cubicBezTo>
                <a:cubicBezTo>
                  <a:pt x="141" y="58"/>
                  <a:pt x="143" y="60"/>
                  <a:pt x="143" y="62"/>
                </a:cubicBezTo>
                <a:cubicBezTo>
                  <a:pt x="143" y="73"/>
                  <a:pt x="143" y="73"/>
                  <a:pt x="143" y="73"/>
                </a:cubicBezTo>
                <a:cubicBezTo>
                  <a:pt x="143" y="75"/>
                  <a:pt x="141" y="77"/>
                  <a:pt x="139" y="77"/>
                </a:cubicBezTo>
                <a:cubicBezTo>
                  <a:pt x="136" y="77"/>
                  <a:pt x="134" y="75"/>
                  <a:pt x="134" y="73"/>
                </a:cubicBezTo>
                <a:cubicBezTo>
                  <a:pt x="134" y="62"/>
                  <a:pt x="134" y="62"/>
                  <a:pt x="134" y="62"/>
                </a:cubicBezTo>
                <a:close/>
                <a:moveTo>
                  <a:pt x="121" y="48"/>
                </a:moveTo>
                <a:cubicBezTo>
                  <a:pt x="121" y="48"/>
                  <a:pt x="121" y="48"/>
                  <a:pt x="121" y="48"/>
                </a:cubicBezTo>
                <a:cubicBezTo>
                  <a:pt x="121" y="45"/>
                  <a:pt x="123" y="43"/>
                  <a:pt x="125" y="43"/>
                </a:cubicBezTo>
                <a:cubicBezTo>
                  <a:pt x="128" y="43"/>
                  <a:pt x="129" y="45"/>
                  <a:pt x="129" y="48"/>
                </a:cubicBezTo>
                <a:cubicBezTo>
                  <a:pt x="129" y="87"/>
                  <a:pt x="129" y="87"/>
                  <a:pt x="129" y="87"/>
                </a:cubicBezTo>
                <a:cubicBezTo>
                  <a:pt x="129" y="90"/>
                  <a:pt x="128" y="92"/>
                  <a:pt x="125" y="92"/>
                </a:cubicBezTo>
                <a:cubicBezTo>
                  <a:pt x="123" y="92"/>
                  <a:pt x="121" y="90"/>
                  <a:pt x="121" y="87"/>
                </a:cubicBezTo>
                <a:cubicBezTo>
                  <a:pt x="121" y="48"/>
                  <a:pt x="121" y="48"/>
                  <a:pt x="121" y="48"/>
                </a:cubicBezTo>
                <a:close/>
                <a:moveTo>
                  <a:pt x="108" y="36"/>
                </a:moveTo>
                <a:cubicBezTo>
                  <a:pt x="108" y="36"/>
                  <a:pt x="108" y="36"/>
                  <a:pt x="108" y="36"/>
                </a:cubicBezTo>
                <a:cubicBezTo>
                  <a:pt x="108" y="33"/>
                  <a:pt x="109" y="31"/>
                  <a:pt x="112" y="31"/>
                </a:cubicBezTo>
                <a:cubicBezTo>
                  <a:pt x="114" y="31"/>
                  <a:pt x="116" y="33"/>
                  <a:pt x="116" y="36"/>
                </a:cubicBezTo>
                <a:cubicBezTo>
                  <a:pt x="116" y="99"/>
                  <a:pt x="116" y="99"/>
                  <a:pt x="116" y="99"/>
                </a:cubicBezTo>
                <a:cubicBezTo>
                  <a:pt x="116" y="102"/>
                  <a:pt x="114" y="104"/>
                  <a:pt x="112" y="104"/>
                </a:cubicBezTo>
                <a:cubicBezTo>
                  <a:pt x="109" y="104"/>
                  <a:pt x="108" y="102"/>
                  <a:pt x="108" y="99"/>
                </a:cubicBezTo>
                <a:cubicBezTo>
                  <a:pt x="108" y="36"/>
                  <a:pt x="108" y="36"/>
                  <a:pt x="108" y="36"/>
                </a:cubicBezTo>
                <a:close/>
                <a:moveTo>
                  <a:pt x="94" y="54"/>
                </a:moveTo>
                <a:cubicBezTo>
                  <a:pt x="94" y="54"/>
                  <a:pt x="94" y="54"/>
                  <a:pt x="94" y="54"/>
                </a:cubicBezTo>
                <a:cubicBezTo>
                  <a:pt x="94" y="52"/>
                  <a:pt x="96" y="50"/>
                  <a:pt x="98" y="50"/>
                </a:cubicBezTo>
                <a:cubicBezTo>
                  <a:pt x="101" y="50"/>
                  <a:pt x="103" y="52"/>
                  <a:pt x="103" y="54"/>
                </a:cubicBezTo>
                <a:cubicBezTo>
                  <a:pt x="103" y="81"/>
                  <a:pt x="103" y="81"/>
                  <a:pt x="103" y="81"/>
                </a:cubicBezTo>
                <a:cubicBezTo>
                  <a:pt x="103" y="83"/>
                  <a:pt x="101" y="85"/>
                  <a:pt x="98" y="85"/>
                </a:cubicBezTo>
                <a:cubicBezTo>
                  <a:pt x="96" y="85"/>
                  <a:pt x="94" y="83"/>
                  <a:pt x="94" y="81"/>
                </a:cubicBezTo>
                <a:cubicBezTo>
                  <a:pt x="94" y="54"/>
                  <a:pt x="94" y="54"/>
                  <a:pt x="94" y="54"/>
                </a:cubicBezTo>
                <a:close/>
                <a:moveTo>
                  <a:pt x="81" y="43"/>
                </a:moveTo>
                <a:cubicBezTo>
                  <a:pt x="81" y="43"/>
                  <a:pt x="81" y="43"/>
                  <a:pt x="81" y="43"/>
                </a:cubicBezTo>
                <a:cubicBezTo>
                  <a:pt x="81" y="41"/>
                  <a:pt x="83" y="39"/>
                  <a:pt x="85" y="39"/>
                </a:cubicBezTo>
                <a:cubicBezTo>
                  <a:pt x="87" y="39"/>
                  <a:pt x="89" y="41"/>
                  <a:pt x="89" y="43"/>
                </a:cubicBezTo>
                <a:cubicBezTo>
                  <a:pt x="89" y="92"/>
                  <a:pt x="89" y="92"/>
                  <a:pt x="89" y="92"/>
                </a:cubicBezTo>
                <a:cubicBezTo>
                  <a:pt x="89" y="94"/>
                  <a:pt x="87" y="96"/>
                  <a:pt x="85" y="96"/>
                </a:cubicBezTo>
                <a:cubicBezTo>
                  <a:pt x="83" y="96"/>
                  <a:pt x="81" y="94"/>
                  <a:pt x="81" y="92"/>
                </a:cubicBezTo>
                <a:cubicBezTo>
                  <a:pt x="81" y="43"/>
                  <a:pt x="81" y="43"/>
                  <a:pt x="81" y="43"/>
                </a:cubicBezTo>
                <a:close/>
                <a:moveTo>
                  <a:pt x="67" y="53"/>
                </a:moveTo>
                <a:cubicBezTo>
                  <a:pt x="67" y="53"/>
                  <a:pt x="67" y="53"/>
                  <a:pt x="67" y="53"/>
                </a:cubicBezTo>
                <a:cubicBezTo>
                  <a:pt x="67" y="51"/>
                  <a:pt x="69" y="49"/>
                  <a:pt x="71" y="49"/>
                </a:cubicBezTo>
                <a:cubicBezTo>
                  <a:pt x="74" y="49"/>
                  <a:pt x="76" y="51"/>
                  <a:pt x="76" y="53"/>
                </a:cubicBezTo>
                <a:cubicBezTo>
                  <a:pt x="76" y="82"/>
                  <a:pt x="76" y="82"/>
                  <a:pt x="76" y="82"/>
                </a:cubicBezTo>
                <a:cubicBezTo>
                  <a:pt x="76" y="84"/>
                  <a:pt x="74" y="86"/>
                  <a:pt x="71" y="86"/>
                </a:cubicBezTo>
                <a:cubicBezTo>
                  <a:pt x="69" y="86"/>
                  <a:pt x="67" y="84"/>
                  <a:pt x="67" y="82"/>
                </a:cubicBezTo>
                <a:cubicBezTo>
                  <a:pt x="67" y="53"/>
                  <a:pt x="67" y="53"/>
                  <a:pt x="67" y="53"/>
                </a:cubicBezTo>
                <a:close/>
                <a:moveTo>
                  <a:pt x="40" y="59"/>
                </a:moveTo>
                <a:cubicBezTo>
                  <a:pt x="40" y="59"/>
                  <a:pt x="40" y="59"/>
                  <a:pt x="40" y="59"/>
                </a:cubicBezTo>
                <a:cubicBezTo>
                  <a:pt x="40" y="56"/>
                  <a:pt x="42" y="55"/>
                  <a:pt x="45" y="55"/>
                </a:cubicBezTo>
                <a:cubicBezTo>
                  <a:pt x="47" y="55"/>
                  <a:pt x="49" y="56"/>
                  <a:pt x="49" y="59"/>
                </a:cubicBezTo>
                <a:cubicBezTo>
                  <a:pt x="49" y="76"/>
                  <a:pt x="49" y="76"/>
                  <a:pt x="49" y="76"/>
                </a:cubicBezTo>
                <a:cubicBezTo>
                  <a:pt x="49" y="79"/>
                  <a:pt x="47" y="80"/>
                  <a:pt x="45" y="80"/>
                </a:cubicBezTo>
                <a:cubicBezTo>
                  <a:pt x="42" y="80"/>
                  <a:pt x="40" y="79"/>
                  <a:pt x="40" y="76"/>
                </a:cubicBezTo>
                <a:cubicBezTo>
                  <a:pt x="40" y="59"/>
                  <a:pt x="40" y="59"/>
                  <a:pt x="40" y="59"/>
                </a:cubicBezTo>
                <a:close/>
                <a:moveTo>
                  <a:pt x="54" y="41"/>
                </a:moveTo>
                <a:cubicBezTo>
                  <a:pt x="54" y="41"/>
                  <a:pt x="54" y="41"/>
                  <a:pt x="54" y="41"/>
                </a:cubicBezTo>
                <a:cubicBezTo>
                  <a:pt x="54" y="39"/>
                  <a:pt x="56" y="37"/>
                  <a:pt x="58" y="37"/>
                </a:cubicBezTo>
                <a:cubicBezTo>
                  <a:pt x="60" y="37"/>
                  <a:pt x="62" y="39"/>
                  <a:pt x="62" y="41"/>
                </a:cubicBezTo>
                <a:cubicBezTo>
                  <a:pt x="62" y="94"/>
                  <a:pt x="62" y="94"/>
                  <a:pt x="62" y="94"/>
                </a:cubicBezTo>
                <a:cubicBezTo>
                  <a:pt x="62" y="97"/>
                  <a:pt x="60" y="98"/>
                  <a:pt x="58" y="98"/>
                </a:cubicBezTo>
                <a:cubicBezTo>
                  <a:pt x="56" y="98"/>
                  <a:pt x="54" y="97"/>
                  <a:pt x="54" y="94"/>
                </a:cubicBezTo>
                <a:cubicBezTo>
                  <a:pt x="54" y="41"/>
                  <a:pt x="54" y="41"/>
                  <a:pt x="54" y="41"/>
                </a:cubicBezTo>
                <a:close/>
                <a:moveTo>
                  <a:pt x="157" y="102"/>
                </a:moveTo>
                <a:cubicBezTo>
                  <a:pt x="157" y="102"/>
                  <a:pt x="157" y="102"/>
                  <a:pt x="157" y="102"/>
                </a:cubicBezTo>
                <a:cubicBezTo>
                  <a:pt x="160" y="102"/>
                  <a:pt x="164" y="105"/>
                  <a:pt x="164" y="109"/>
                </a:cubicBezTo>
                <a:cubicBezTo>
                  <a:pt x="164" y="113"/>
                  <a:pt x="160" y="116"/>
                  <a:pt x="157" y="116"/>
                </a:cubicBezTo>
                <a:cubicBezTo>
                  <a:pt x="153" y="116"/>
                  <a:pt x="150" y="113"/>
                  <a:pt x="150" y="109"/>
                </a:cubicBezTo>
                <a:cubicBezTo>
                  <a:pt x="150" y="105"/>
                  <a:pt x="153" y="102"/>
                  <a:pt x="157" y="102"/>
                </a:cubicBezTo>
                <a:close/>
                <a:moveTo>
                  <a:pt x="169" y="14"/>
                </a:moveTo>
                <a:cubicBezTo>
                  <a:pt x="169" y="14"/>
                  <a:pt x="169" y="14"/>
                  <a:pt x="169" y="14"/>
                </a:cubicBezTo>
                <a:cubicBezTo>
                  <a:pt x="14" y="14"/>
                  <a:pt x="14" y="14"/>
                  <a:pt x="14" y="14"/>
                </a:cubicBezTo>
                <a:cubicBezTo>
                  <a:pt x="14" y="50"/>
                  <a:pt x="14" y="85"/>
                  <a:pt x="14" y="121"/>
                </a:cubicBezTo>
                <a:cubicBezTo>
                  <a:pt x="66" y="121"/>
                  <a:pt x="117" y="121"/>
                  <a:pt x="169" y="121"/>
                </a:cubicBezTo>
                <a:cubicBezTo>
                  <a:pt x="169" y="85"/>
                  <a:pt x="169" y="50"/>
                  <a:pt x="169" y="14"/>
                </a:cubicBezTo>
                <a:close/>
              </a:path>
            </a:pathLst>
          </a:custGeom>
          <a:solidFill>
            <a:schemeClr val="bg1"/>
          </a:solidFill>
          <a:ln>
            <a:noFill/>
          </a:ln>
        </p:spPr>
        <p:txBody>
          <a:bodyPr anchor="t" anchorCtr="0" bIns="33696" compatLnSpc="1" lIns="67391" numCol="1" rIns="67391" tIns="33696" vert="horz" wrap="square"/>
          <a:p>
            <a:endParaRPr altLang="en-US" lang="zh-CN"/>
          </a:p>
        </p:txBody>
      </p:sp>
      <p:sp>
        <p:nvSpPr>
          <p:cNvPr id="1048911" name="矩形 13"/>
          <p:cNvSpPr/>
          <p:nvPr/>
        </p:nvSpPr>
        <p:spPr>
          <a:xfrm>
            <a:off x="635000" y="1918335"/>
            <a:ext cx="3568700" cy="1273893"/>
          </a:xfrm>
          <a:prstGeom prst="rect"/>
        </p:spPr>
        <p:txBody>
          <a:bodyPr bIns="33696" lIns="67391" rIns="67391" tIns="33696" wrap="square">
            <a:spAutoFit/>
          </a:bodyPr>
          <a:p>
            <a:pPr algn="l">
              <a:lnSpc>
                <a:spcPct val="120000"/>
              </a:lnSpc>
            </a:pPr>
            <a:r>
              <a:rPr altLang="zh-CN" dirty="0" sz="1000" lang="en-US">
                <a:solidFill>
                  <a:schemeClr val="bg1"/>
                </a:solidFill>
                <a:latin typeface="华文细黑" panose="02010600040101010101" pitchFamily="2" charset="-122"/>
                <a:ea typeface="华文细黑" panose="02010600040101010101" pitchFamily="2" charset="-122"/>
              </a:rPr>
              <a:t>        </a:t>
            </a:r>
            <a:r>
              <a:rPr altLang="zh-CN" dirty="0" sz="1400" lang="en-US">
                <a:solidFill>
                  <a:schemeClr val="bg1"/>
                </a:solidFill>
                <a:latin typeface="华文细黑" panose="02010600040101010101" pitchFamily="2" charset="-122"/>
                <a:ea typeface="华文细黑" panose="02010600040101010101" pitchFamily="2" charset="-122"/>
              </a:rPr>
              <a:t>电子游戏会在不同位置渲染大量相似的敌人，以挑战和阻碍玩家轻松实现目标，并使玩家专注于任务和目标。这些敌人的能力可能不同，这取决于场景中的位置或与其他敌人的团队。</a:t>
            </a:r>
            <a:endParaRPr altLang="zh-CN" dirty="0" sz="1400" lang="en-US">
              <a:solidFill>
                <a:schemeClr val="bg1"/>
              </a:solidFill>
              <a:latin typeface="华文细黑" panose="02010600040101010101" pitchFamily="2" charset="-122"/>
              <a:ea typeface="华文细黑" panose="02010600040101010101" pitchFamily="2" charset="-122"/>
            </a:endParaRPr>
          </a:p>
        </p:txBody>
      </p:sp>
      <p:sp>
        <p:nvSpPr>
          <p:cNvPr id="1048912" name="矩形 19"/>
          <p:cNvSpPr/>
          <p:nvPr/>
        </p:nvSpPr>
        <p:spPr>
          <a:xfrm>
            <a:off x="4852035" y="1689100"/>
            <a:ext cx="3465830" cy="2480392"/>
          </a:xfrm>
          <a:prstGeom prst="rect"/>
        </p:spPr>
        <p:txBody>
          <a:bodyPr bIns="33696" lIns="67391" rIns="67391" tIns="33696" wrap="square">
            <a:spAutoFit/>
          </a:bodyPr>
          <a:p>
            <a:pPr algn="l">
              <a:lnSpc>
                <a:spcPct val="120000"/>
              </a:lnSpc>
            </a:pPr>
            <a:r>
              <a:rPr altLang="zh-CN" dirty="0" sz="1000" lang="en-US">
                <a:solidFill>
                  <a:schemeClr val="bg1"/>
                </a:solidFill>
                <a:latin typeface="华文细黑" panose="02010600040101010101" pitchFamily="2" charset="-122"/>
                <a:ea typeface="华文细黑" panose="02010600040101010101" pitchFamily="2" charset="-122"/>
              </a:rPr>
              <a:t>      </a:t>
            </a:r>
            <a:r>
              <a:rPr altLang="zh-CN" dirty="0" sz="1400" lang="en-US">
                <a:solidFill>
                  <a:schemeClr val="bg1"/>
                </a:solidFill>
                <a:latin typeface="华文细黑" panose="02010600040101010101" pitchFamily="2" charset="-122"/>
                <a:ea typeface="华文细黑" panose="02010600040101010101" pitchFamily="2" charset="-122"/>
              </a:rPr>
              <a:t>  一种解决方案是创建一个抽象的敌人类，然后根据敌人的力量和能力需求（如第二节A所述的射击游戏中的士兵、进攻者、航母、坦克）创建不同的子类。这里可以使用工厂方法根据需要创建不同的敌人。这种方法的问题是，如果游戏中所需的敌人能力数量大幅增加，那么类的数量将失去控制。另一方面，每种类型的敌人的初始化都很耗时，可能无法满足射击游戏快速转移和变化的需求。</a:t>
            </a:r>
            <a:endParaRPr altLang="zh-CN" dirty="0" sz="1400" lang="en-US">
              <a:solidFill>
                <a:schemeClr val="bg1"/>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pic>
        <p:nvPicPr>
          <p:cNvPr id="2097177" name="图片 33"/>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16" name="文本框 34"/>
          <p:cNvSpPr txBox="1"/>
          <p:nvPr/>
        </p:nvSpPr>
        <p:spPr>
          <a:xfrm>
            <a:off x="840655" y="359976"/>
            <a:ext cx="28244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具有原型模式的快速敌人克隆</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17" name="圆角矩形 2"/>
          <p:cNvSpPr/>
          <p:nvPr/>
        </p:nvSpPr>
        <p:spPr>
          <a:xfrm>
            <a:off x="5403850" y="631190"/>
            <a:ext cx="2705100" cy="4033520"/>
          </a:xfrm>
          <a:custGeom>
            <a:avLst/>
            <a:ahLst/>
            <a:rect l="l" t="t" r="r" b="b"/>
            <a:pathLst>
              <a:path w="1138560" h="4101401">
                <a:moveTo>
                  <a:pt x="0" y="0"/>
                </a:moveTo>
                <a:lnTo>
                  <a:pt x="1138560" y="0"/>
                </a:lnTo>
                <a:lnTo>
                  <a:pt x="1138560" y="3532121"/>
                </a:lnTo>
                <a:cubicBezTo>
                  <a:pt x="1138560" y="3846526"/>
                  <a:pt x="883685" y="4101401"/>
                  <a:pt x="569280" y="4101401"/>
                </a:cubicBezTo>
                <a:cubicBezTo>
                  <a:pt x="254875" y="4101401"/>
                  <a:pt x="0" y="3846526"/>
                  <a:pt x="0" y="3532121"/>
                </a:cubicBezTo>
                <a:close/>
              </a:path>
            </a:pathLst>
          </a:custGeom>
          <a:solidFill>
            <a:srgbClr val="17B59E"/>
          </a:solidFill>
          <a:ln w="25400" cap="flat" cmpd="sng" algn="ctr">
            <a:noFill/>
            <a:prstDash val="solid"/>
          </a:ln>
          <a:effectLst/>
        </p:spPr>
        <p:txBody>
          <a:bodyPr anchor="ctr" bIns="33696" lIns="67391" rIns="67391" rtlCol="0" tIns="33696"/>
          <a:p>
            <a:pPr algn="ctr"/>
            <a:endParaRPr kern="0" lang="en-US">
              <a:solidFill>
                <a:sysClr lastClr="FFFFFF" val="window"/>
              </a:solidFill>
              <a:latin typeface="Calibri" panose="020F0502020204030204"/>
            </a:endParaRPr>
          </a:p>
        </p:txBody>
      </p:sp>
      <p:sp>
        <p:nvSpPr>
          <p:cNvPr id="1048918" name="Freeform 86"/>
          <p:cNvSpPr>
            <a:spLocks noEditPoints="1"/>
          </p:cNvSpPr>
          <p:nvPr/>
        </p:nvSpPr>
        <p:spPr bwMode="auto">
          <a:xfrm>
            <a:off x="6573162" y="631478"/>
            <a:ext cx="366732" cy="380062"/>
          </a:xfrm>
          <a:custGeom>
            <a:avLst/>
            <a:gdLst>
              <a:gd name="T0" fmla="*/ 16 w 196"/>
              <a:gd name="T1" fmla="*/ 106 h 204"/>
              <a:gd name="T2" fmla="*/ 187 w 196"/>
              <a:gd name="T3" fmla="*/ 113 h 204"/>
              <a:gd name="T4" fmla="*/ 187 w 196"/>
              <a:gd name="T5" fmla="*/ 137 h 204"/>
              <a:gd name="T6" fmla="*/ 179 w 196"/>
              <a:gd name="T7" fmla="*/ 144 h 204"/>
              <a:gd name="T8" fmla="*/ 179 w 196"/>
              <a:gd name="T9" fmla="*/ 187 h 204"/>
              <a:gd name="T10" fmla="*/ 36 w 196"/>
              <a:gd name="T11" fmla="*/ 204 h 204"/>
              <a:gd name="T12" fmla="*/ 16 w 196"/>
              <a:gd name="T13" fmla="*/ 144 h 204"/>
              <a:gd name="T14" fmla="*/ 9 w 196"/>
              <a:gd name="T15" fmla="*/ 137 h 204"/>
              <a:gd name="T16" fmla="*/ 9 w 196"/>
              <a:gd name="T17" fmla="*/ 113 h 204"/>
              <a:gd name="T18" fmla="*/ 96 w 196"/>
              <a:gd name="T19" fmla="*/ 59 h 204"/>
              <a:gd name="T20" fmla="*/ 98 w 196"/>
              <a:gd name="T21" fmla="*/ 65 h 204"/>
              <a:gd name="T22" fmla="*/ 95 w 196"/>
              <a:gd name="T23" fmla="*/ 67 h 204"/>
              <a:gd name="T24" fmla="*/ 90 w 196"/>
              <a:gd name="T25" fmla="*/ 64 h 204"/>
              <a:gd name="T26" fmla="*/ 96 w 196"/>
              <a:gd name="T27" fmla="*/ 59 h 204"/>
              <a:gd name="T28" fmla="*/ 100 w 196"/>
              <a:gd name="T29" fmla="*/ 52 h 204"/>
              <a:gd name="T30" fmla="*/ 29 w 196"/>
              <a:gd name="T31" fmla="*/ 11 h 204"/>
              <a:gd name="T32" fmla="*/ 81 w 196"/>
              <a:gd name="T33" fmla="*/ 62 h 204"/>
              <a:gd name="T34" fmla="*/ 97 w 196"/>
              <a:gd name="T35" fmla="*/ 75 h 204"/>
              <a:gd name="T36" fmla="*/ 105 w 196"/>
              <a:gd name="T37" fmla="*/ 69 h 204"/>
              <a:gd name="T38" fmla="*/ 58 w 196"/>
              <a:gd name="T39" fmla="*/ 43 h 204"/>
              <a:gd name="T40" fmla="*/ 19 w 196"/>
              <a:gd name="T41" fmla="*/ 25 h 204"/>
              <a:gd name="T42" fmla="*/ 58 w 196"/>
              <a:gd name="T43" fmla="*/ 43 h 204"/>
              <a:gd name="T44" fmla="*/ 100 w 196"/>
              <a:gd name="T45" fmla="*/ 86 h 204"/>
              <a:gd name="T46" fmla="*/ 98 w 196"/>
              <a:gd name="T47" fmla="*/ 92 h 204"/>
              <a:gd name="T48" fmla="*/ 106 w 196"/>
              <a:gd name="T49" fmla="*/ 91 h 204"/>
              <a:gd name="T50" fmla="*/ 100 w 196"/>
              <a:gd name="T51" fmla="*/ 86 h 204"/>
              <a:gd name="T52" fmla="*/ 96 w 196"/>
              <a:gd name="T53" fmla="*/ 79 h 204"/>
              <a:gd name="T54" fmla="*/ 167 w 196"/>
              <a:gd name="T55" fmla="*/ 38 h 204"/>
              <a:gd name="T56" fmla="*/ 115 w 196"/>
              <a:gd name="T57" fmla="*/ 89 h 204"/>
              <a:gd name="T58" fmla="*/ 99 w 196"/>
              <a:gd name="T59" fmla="*/ 102 h 204"/>
              <a:gd name="T60" fmla="*/ 91 w 196"/>
              <a:gd name="T61" fmla="*/ 96 h 204"/>
              <a:gd name="T62" fmla="*/ 137 w 196"/>
              <a:gd name="T63" fmla="*/ 69 h 204"/>
              <a:gd name="T64" fmla="*/ 176 w 196"/>
              <a:gd name="T65" fmla="*/ 52 h 204"/>
              <a:gd name="T66" fmla="*/ 137 w 196"/>
              <a:gd name="T67" fmla="*/ 69 h 204"/>
              <a:gd name="T68" fmla="*/ 74 w 196"/>
              <a:gd name="T69" fmla="*/ 149 h 204"/>
              <a:gd name="T70" fmla="*/ 90 w 196"/>
              <a:gd name="T71" fmla="*/ 189 h 204"/>
              <a:gd name="T72" fmla="*/ 43 w 196"/>
              <a:gd name="T73" fmla="*/ 189 h 204"/>
              <a:gd name="T74" fmla="*/ 31 w 196"/>
              <a:gd name="T75" fmla="*/ 158 h 204"/>
              <a:gd name="T76" fmla="*/ 36 w 196"/>
              <a:gd name="T77" fmla="*/ 189 h 204"/>
              <a:gd name="T78" fmla="*/ 34 w 196"/>
              <a:gd name="T79" fmla="*/ 144 h 204"/>
              <a:gd name="T80" fmla="*/ 51 w 196"/>
              <a:gd name="T81" fmla="*/ 185 h 204"/>
              <a:gd name="T82" fmla="*/ 34 w 196"/>
              <a:gd name="T83" fmla="*/ 144 h 204"/>
              <a:gd name="T84" fmla="*/ 81 w 196"/>
              <a:gd name="T85" fmla="*/ 144 h 204"/>
              <a:gd name="T86" fmla="*/ 115 w 196"/>
              <a:gd name="T87" fmla="*/ 144 h 204"/>
              <a:gd name="T88" fmla="*/ 122 w 196"/>
              <a:gd name="T89" fmla="*/ 149 h 204"/>
              <a:gd name="T90" fmla="*/ 105 w 196"/>
              <a:gd name="T91" fmla="*/ 189 h 204"/>
              <a:gd name="T92" fmla="*/ 122 w 196"/>
              <a:gd name="T93" fmla="*/ 149 h 204"/>
              <a:gd name="T94" fmla="*/ 165 w 196"/>
              <a:gd name="T95" fmla="*/ 158 h 204"/>
              <a:gd name="T96" fmla="*/ 160 w 196"/>
              <a:gd name="T97" fmla="*/ 189 h 204"/>
              <a:gd name="T98" fmla="*/ 165 w 196"/>
              <a:gd name="T99" fmla="*/ 158 h 204"/>
              <a:gd name="T100" fmla="*/ 128 w 196"/>
              <a:gd name="T101" fmla="*/ 144 h 204"/>
              <a:gd name="T102" fmla="*/ 162 w 196"/>
              <a:gd name="T103" fmla="*/ 144 h 204"/>
              <a:gd name="T104" fmla="*/ 173 w 196"/>
              <a:gd name="T105" fmla="*/ 120 h 204"/>
              <a:gd name="T106" fmla="*/ 23 w 196"/>
              <a:gd name="T107" fmla="*/ 120 h 204"/>
              <a:gd name="T108" fmla="*/ 173 w 196"/>
              <a:gd name="T109" fmla="*/ 13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6" h="204">
                <a:moveTo>
                  <a:pt x="16" y="106"/>
                </a:moveTo>
                <a:cubicBezTo>
                  <a:pt x="16" y="106"/>
                  <a:pt x="16" y="106"/>
                  <a:pt x="16" y="106"/>
                </a:cubicBezTo>
                <a:cubicBezTo>
                  <a:pt x="180" y="106"/>
                  <a:pt x="180" y="106"/>
                  <a:pt x="180" y="106"/>
                </a:cubicBezTo>
                <a:cubicBezTo>
                  <a:pt x="183" y="106"/>
                  <a:pt x="187" y="109"/>
                  <a:pt x="187" y="113"/>
                </a:cubicBezTo>
                <a:cubicBezTo>
                  <a:pt x="187" y="113"/>
                  <a:pt x="187" y="113"/>
                  <a:pt x="187" y="113"/>
                </a:cubicBezTo>
                <a:cubicBezTo>
                  <a:pt x="187" y="137"/>
                  <a:pt x="187" y="137"/>
                  <a:pt x="187" y="137"/>
                </a:cubicBezTo>
                <a:cubicBezTo>
                  <a:pt x="187" y="141"/>
                  <a:pt x="183" y="144"/>
                  <a:pt x="180" y="144"/>
                </a:cubicBezTo>
                <a:cubicBezTo>
                  <a:pt x="179" y="144"/>
                  <a:pt x="179" y="144"/>
                  <a:pt x="179" y="144"/>
                </a:cubicBezTo>
                <a:cubicBezTo>
                  <a:pt x="179" y="144"/>
                  <a:pt x="179" y="144"/>
                  <a:pt x="179" y="144"/>
                </a:cubicBezTo>
                <a:cubicBezTo>
                  <a:pt x="179" y="187"/>
                  <a:pt x="179" y="187"/>
                  <a:pt x="179" y="187"/>
                </a:cubicBezTo>
                <a:cubicBezTo>
                  <a:pt x="179" y="197"/>
                  <a:pt x="170" y="204"/>
                  <a:pt x="160" y="204"/>
                </a:cubicBezTo>
                <a:cubicBezTo>
                  <a:pt x="36" y="204"/>
                  <a:pt x="36" y="204"/>
                  <a:pt x="36" y="204"/>
                </a:cubicBezTo>
                <a:cubicBezTo>
                  <a:pt x="26" y="204"/>
                  <a:pt x="16" y="197"/>
                  <a:pt x="16" y="187"/>
                </a:cubicBezTo>
                <a:cubicBezTo>
                  <a:pt x="16" y="144"/>
                  <a:pt x="16" y="144"/>
                  <a:pt x="16" y="144"/>
                </a:cubicBezTo>
                <a:cubicBezTo>
                  <a:pt x="16" y="144"/>
                  <a:pt x="16" y="144"/>
                  <a:pt x="16" y="144"/>
                </a:cubicBezTo>
                <a:cubicBezTo>
                  <a:pt x="12" y="144"/>
                  <a:pt x="9" y="141"/>
                  <a:pt x="9" y="137"/>
                </a:cubicBezTo>
                <a:cubicBezTo>
                  <a:pt x="9" y="137"/>
                  <a:pt x="9" y="137"/>
                  <a:pt x="9" y="137"/>
                </a:cubicBezTo>
                <a:cubicBezTo>
                  <a:pt x="9" y="113"/>
                  <a:pt x="9" y="113"/>
                  <a:pt x="9" y="113"/>
                </a:cubicBezTo>
                <a:cubicBezTo>
                  <a:pt x="9" y="109"/>
                  <a:pt x="12" y="106"/>
                  <a:pt x="16" y="106"/>
                </a:cubicBezTo>
                <a:close/>
                <a:moveTo>
                  <a:pt x="96" y="59"/>
                </a:moveTo>
                <a:cubicBezTo>
                  <a:pt x="96" y="59"/>
                  <a:pt x="96" y="59"/>
                  <a:pt x="96" y="59"/>
                </a:cubicBezTo>
                <a:cubicBezTo>
                  <a:pt x="98" y="60"/>
                  <a:pt x="99" y="63"/>
                  <a:pt x="98" y="65"/>
                </a:cubicBezTo>
                <a:cubicBezTo>
                  <a:pt x="97" y="65"/>
                  <a:pt x="97" y="65"/>
                  <a:pt x="97" y="65"/>
                </a:cubicBezTo>
                <a:cubicBezTo>
                  <a:pt x="97" y="66"/>
                  <a:pt x="96" y="67"/>
                  <a:pt x="95" y="67"/>
                </a:cubicBezTo>
                <a:cubicBezTo>
                  <a:pt x="93" y="68"/>
                  <a:pt x="90" y="66"/>
                  <a:pt x="90" y="64"/>
                </a:cubicBezTo>
                <a:cubicBezTo>
                  <a:pt x="90" y="64"/>
                  <a:pt x="90" y="64"/>
                  <a:pt x="90" y="64"/>
                </a:cubicBezTo>
                <a:cubicBezTo>
                  <a:pt x="89" y="62"/>
                  <a:pt x="90" y="59"/>
                  <a:pt x="93" y="59"/>
                </a:cubicBezTo>
                <a:cubicBezTo>
                  <a:pt x="94" y="58"/>
                  <a:pt x="95" y="59"/>
                  <a:pt x="96" y="59"/>
                </a:cubicBezTo>
                <a:close/>
                <a:moveTo>
                  <a:pt x="100" y="52"/>
                </a:moveTo>
                <a:cubicBezTo>
                  <a:pt x="100" y="52"/>
                  <a:pt x="100" y="52"/>
                  <a:pt x="100" y="52"/>
                </a:cubicBezTo>
                <a:cubicBezTo>
                  <a:pt x="96" y="49"/>
                  <a:pt x="90" y="50"/>
                  <a:pt x="86" y="52"/>
                </a:cubicBezTo>
                <a:cubicBezTo>
                  <a:pt x="29" y="11"/>
                  <a:pt x="29" y="11"/>
                  <a:pt x="29" y="11"/>
                </a:cubicBezTo>
                <a:cubicBezTo>
                  <a:pt x="15" y="0"/>
                  <a:pt x="0" y="26"/>
                  <a:pt x="16" y="33"/>
                </a:cubicBezTo>
                <a:cubicBezTo>
                  <a:pt x="81" y="62"/>
                  <a:pt x="81" y="62"/>
                  <a:pt x="81" y="62"/>
                </a:cubicBezTo>
                <a:cubicBezTo>
                  <a:pt x="81" y="65"/>
                  <a:pt x="82" y="69"/>
                  <a:pt x="84" y="71"/>
                </a:cubicBezTo>
                <a:cubicBezTo>
                  <a:pt x="87" y="75"/>
                  <a:pt x="92" y="77"/>
                  <a:pt x="97" y="75"/>
                </a:cubicBezTo>
                <a:cubicBezTo>
                  <a:pt x="100" y="74"/>
                  <a:pt x="103" y="73"/>
                  <a:pt x="105" y="70"/>
                </a:cubicBezTo>
                <a:cubicBezTo>
                  <a:pt x="105" y="69"/>
                  <a:pt x="105" y="69"/>
                  <a:pt x="105" y="69"/>
                </a:cubicBezTo>
                <a:cubicBezTo>
                  <a:pt x="108" y="63"/>
                  <a:pt x="106" y="55"/>
                  <a:pt x="100" y="52"/>
                </a:cubicBezTo>
                <a:close/>
                <a:moveTo>
                  <a:pt x="58" y="43"/>
                </a:moveTo>
                <a:cubicBezTo>
                  <a:pt x="58" y="43"/>
                  <a:pt x="58" y="43"/>
                  <a:pt x="58" y="43"/>
                </a:cubicBezTo>
                <a:cubicBezTo>
                  <a:pt x="19" y="25"/>
                  <a:pt x="19" y="25"/>
                  <a:pt x="19" y="25"/>
                </a:cubicBezTo>
                <a:cubicBezTo>
                  <a:pt x="15" y="23"/>
                  <a:pt x="20" y="15"/>
                  <a:pt x="24" y="17"/>
                </a:cubicBezTo>
                <a:cubicBezTo>
                  <a:pt x="58" y="43"/>
                  <a:pt x="58" y="43"/>
                  <a:pt x="58" y="43"/>
                </a:cubicBezTo>
                <a:close/>
                <a:moveTo>
                  <a:pt x="100" y="86"/>
                </a:moveTo>
                <a:cubicBezTo>
                  <a:pt x="100" y="86"/>
                  <a:pt x="100" y="86"/>
                  <a:pt x="100" y="86"/>
                </a:cubicBezTo>
                <a:cubicBezTo>
                  <a:pt x="98" y="87"/>
                  <a:pt x="97" y="90"/>
                  <a:pt x="98" y="92"/>
                </a:cubicBezTo>
                <a:cubicBezTo>
                  <a:pt x="98" y="92"/>
                  <a:pt x="98" y="92"/>
                  <a:pt x="98" y="92"/>
                </a:cubicBezTo>
                <a:cubicBezTo>
                  <a:pt x="99" y="93"/>
                  <a:pt x="100" y="94"/>
                  <a:pt x="101" y="94"/>
                </a:cubicBezTo>
                <a:cubicBezTo>
                  <a:pt x="103" y="95"/>
                  <a:pt x="106" y="93"/>
                  <a:pt x="106" y="91"/>
                </a:cubicBezTo>
                <a:cubicBezTo>
                  <a:pt x="107" y="89"/>
                  <a:pt x="106" y="86"/>
                  <a:pt x="103" y="86"/>
                </a:cubicBezTo>
                <a:cubicBezTo>
                  <a:pt x="102" y="85"/>
                  <a:pt x="101" y="86"/>
                  <a:pt x="100" y="86"/>
                </a:cubicBezTo>
                <a:close/>
                <a:moveTo>
                  <a:pt x="96" y="79"/>
                </a:moveTo>
                <a:cubicBezTo>
                  <a:pt x="96" y="79"/>
                  <a:pt x="96" y="79"/>
                  <a:pt x="96" y="79"/>
                </a:cubicBezTo>
                <a:cubicBezTo>
                  <a:pt x="100" y="76"/>
                  <a:pt x="105" y="77"/>
                  <a:pt x="109" y="79"/>
                </a:cubicBezTo>
                <a:cubicBezTo>
                  <a:pt x="167" y="38"/>
                  <a:pt x="167" y="38"/>
                  <a:pt x="167" y="38"/>
                </a:cubicBezTo>
                <a:cubicBezTo>
                  <a:pt x="181" y="27"/>
                  <a:pt x="196" y="53"/>
                  <a:pt x="180" y="60"/>
                </a:cubicBezTo>
                <a:cubicBezTo>
                  <a:pt x="115" y="89"/>
                  <a:pt x="115" y="89"/>
                  <a:pt x="115" y="89"/>
                </a:cubicBezTo>
                <a:cubicBezTo>
                  <a:pt x="115" y="92"/>
                  <a:pt x="114" y="95"/>
                  <a:pt x="112" y="98"/>
                </a:cubicBezTo>
                <a:cubicBezTo>
                  <a:pt x="109" y="102"/>
                  <a:pt x="104" y="104"/>
                  <a:pt x="99" y="102"/>
                </a:cubicBezTo>
                <a:cubicBezTo>
                  <a:pt x="96" y="102"/>
                  <a:pt x="93" y="100"/>
                  <a:pt x="91" y="97"/>
                </a:cubicBezTo>
                <a:cubicBezTo>
                  <a:pt x="91" y="96"/>
                  <a:pt x="91" y="96"/>
                  <a:pt x="91" y="96"/>
                </a:cubicBezTo>
                <a:cubicBezTo>
                  <a:pt x="87" y="90"/>
                  <a:pt x="90" y="82"/>
                  <a:pt x="96" y="79"/>
                </a:cubicBezTo>
                <a:close/>
                <a:moveTo>
                  <a:pt x="137" y="69"/>
                </a:moveTo>
                <a:cubicBezTo>
                  <a:pt x="137" y="69"/>
                  <a:pt x="137" y="69"/>
                  <a:pt x="137" y="69"/>
                </a:cubicBezTo>
                <a:cubicBezTo>
                  <a:pt x="176" y="52"/>
                  <a:pt x="176" y="52"/>
                  <a:pt x="176" y="52"/>
                </a:cubicBezTo>
                <a:cubicBezTo>
                  <a:pt x="181" y="50"/>
                  <a:pt x="176" y="41"/>
                  <a:pt x="172" y="44"/>
                </a:cubicBezTo>
                <a:cubicBezTo>
                  <a:pt x="137" y="69"/>
                  <a:pt x="137" y="69"/>
                  <a:pt x="137" y="69"/>
                </a:cubicBezTo>
                <a:close/>
                <a:moveTo>
                  <a:pt x="74" y="149"/>
                </a:moveTo>
                <a:cubicBezTo>
                  <a:pt x="74" y="149"/>
                  <a:pt x="74" y="149"/>
                  <a:pt x="74" y="149"/>
                </a:cubicBezTo>
                <a:cubicBezTo>
                  <a:pt x="58" y="189"/>
                  <a:pt x="58" y="189"/>
                  <a:pt x="58" y="189"/>
                </a:cubicBezTo>
                <a:cubicBezTo>
                  <a:pt x="90" y="189"/>
                  <a:pt x="90" y="189"/>
                  <a:pt x="90" y="189"/>
                </a:cubicBezTo>
                <a:cubicBezTo>
                  <a:pt x="74" y="149"/>
                  <a:pt x="74" y="149"/>
                  <a:pt x="74" y="149"/>
                </a:cubicBezTo>
                <a:close/>
                <a:moveTo>
                  <a:pt x="43" y="189"/>
                </a:moveTo>
                <a:cubicBezTo>
                  <a:pt x="43" y="189"/>
                  <a:pt x="43" y="189"/>
                  <a:pt x="43" y="189"/>
                </a:cubicBezTo>
                <a:cubicBezTo>
                  <a:pt x="31" y="158"/>
                  <a:pt x="31" y="158"/>
                  <a:pt x="31" y="158"/>
                </a:cubicBezTo>
                <a:cubicBezTo>
                  <a:pt x="31" y="187"/>
                  <a:pt x="31" y="187"/>
                  <a:pt x="31" y="187"/>
                </a:cubicBezTo>
                <a:cubicBezTo>
                  <a:pt x="31" y="189"/>
                  <a:pt x="34" y="189"/>
                  <a:pt x="36" y="189"/>
                </a:cubicBezTo>
                <a:cubicBezTo>
                  <a:pt x="43" y="189"/>
                  <a:pt x="43" y="189"/>
                  <a:pt x="43" y="189"/>
                </a:cubicBezTo>
                <a:close/>
                <a:moveTo>
                  <a:pt x="34" y="144"/>
                </a:moveTo>
                <a:cubicBezTo>
                  <a:pt x="34" y="144"/>
                  <a:pt x="34" y="144"/>
                  <a:pt x="34" y="144"/>
                </a:cubicBezTo>
                <a:cubicBezTo>
                  <a:pt x="51" y="185"/>
                  <a:pt x="51" y="185"/>
                  <a:pt x="51" y="185"/>
                </a:cubicBezTo>
                <a:cubicBezTo>
                  <a:pt x="67" y="144"/>
                  <a:pt x="67" y="144"/>
                  <a:pt x="67" y="144"/>
                </a:cubicBezTo>
                <a:cubicBezTo>
                  <a:pt x="34" y="144"/>
                  <a:pt x="34" y="144"/>
                  <a:pt x="34" y="144"/>
                </a:cubicBezTo>
                <a:close/>
                <a:moveTo>
                  <a:pt x="81" y="144"/>
                </a:moveTo>
                <a:cubicBezTo>
                  <a:pt x="81" y="144"/>
                  <a:pt x="81" y="144"/>
                  <a:pt x="81" y="144"/>
                </a:cubicBezTo>
                <a:cubicBezTo>
                  <a:pt x="98" y="185"/>
                  <a:pt x="98" y="185"/>
                  <a:pt x="98" y="185"/>
                </a:cubicBezTo>
                <a:cubicBezTo>
                  <a:pt x="115" y="144"/>
                  <a:pt x="115" y="144"/>
                  <a:pt x="115" y="144"/>
                </a:cubicBezTo>
                <a:cubicBezTo>
                  <a:pt x="81" y="144"/>
                  <a:pt x="81" y="144"/>
                  <a:pt x="81" y="144"/>
                </a:cubicBezTo>
                <a:close/>
                <a:moveTo>
                  <a:pt x="122" y="149"/>
                </a:moveTo>
                <a:cubicBezTo>
                  <a:pt x="122" y="149"/>
                  <a:pt x="122" y="149"/>
                  <a:pt x="122" y="149"/>
                </a:cubicBezTo>
                <a:cubicBezTo>
                  <a:pt x="105" y="189"/>
                  <a:pt x="105" y="189"/>
                  <a:pt x="105" y="189"/>
                </a:cubicBezTo>
                <a:cubicBezTo>
                  <a:pt x="138" y="189"/>
                  <a:pt x="138" y="189"/>
                  <a:pt x="138" y="189"/>
                </a:cubicBezTo>
                <a:cubicBezTo>
                  <a:pt x="122" y="149"/>
                  <a:pt x="122" y="149"/>
                  <a:pt x="122" y="149"/>
                </a:cubicBezTo>
                <a:close/>
                <a:moveTo>
                  <a:pt x="165" y="158"/>
                </a:moveTo>
                <a:cubicBezTo>
                  <a:pt x="165" y="158"/>
                  <a:pt x="165" y="158"/>
                  <a:pt x="165" y="158"/>
                </a:cubicBezTo>
                <a:cubicBezTo>
                  <a:pt x="153" y="189"/>
                  <a:pt x="153" y="189"/>
                  <a:pt x="153" y="189"/>
                </a:cubicBezTo>
                <a:cubicBezTo>
                  <a:pt x="160" y="189"/>
                  <a:pt x="160" y="189"/>
                  <a:pt x="160" y="189"/>
                </a:cubicBezTo>
                <a:cubicBezTo>
                  <a:pt x="162" y="189"/>
                  <a:pt x="165" y="189"/>
                  <a:pt x="165" y="187"/>
                </a:cubicBezTo>
                <a:cubicBezTo>
                  <a:pt x="165" y="158"/>
                  <a:pt x="165" y="158"/>
                  <a:pt x="165" y="158"/>
                </a:cubicBezTo>
                <a:close/>
                <a:moveTo>
                  <a:pt x="128" y="144"/>
                </a:moveTo>
                <a:cubicBezTo>
                  <a:pt x="128" y="144"/>
                  <a:pt x="128" y="144"/>
                  <a:pt x="128" y="144"/>
                </a:cubicBezTo>
                <a:cubicBezTo>
                  <a:pt x="145" y="185"/>
                  <a:pt x="145" y="185"/>
                  <a:pt x="145" y="185"/>
                </a:cubicBezTo>
                <a:cubicBezTo>
                  <a:pt x="162" y="144"/>
                  <a:pt x="162" y="144"/>
                  <a:pt x="162" y="144"/>
                </a:cubicBezTo>
                <a:cubicBezTo>
                  <a:pt x="128" y="144"/>
                  <a:pt x="128" y="144"/>
                  <a:pt x="128" y="144"/>
                </a:cubicBezTo>
                <a:close/>
                <a:moveTo>
                  <a:pt x="173" y="120"/>
                </a:moveTo>
                <a:cubicBezTo>
                  <a:pt x="173" y="120"/>
                  <a:pt x="173" y="120"/>
                  <a:pt x="173" y="120"/>
                </a:cubicBezTo>
                <a:cubicBezTo>
                  <a:pt x="23" y="120"/>
                  <a:pt x="23" y="120"/>
                  <a:pt x="23" y="120"/>
                </a:cubicBezTo>
                <a:cubicBezTo>
                  <a:pt x="23" y="130"/>
                  <a:pt x="23" y="130"/>
                  <a:pt x="23" y="130"/>
                </a:cubicBezTo>
                <a:cubicBezTo>
                  <a:pt x="173" y="130"/>
                  <a:pt x="173" y="130"/>
                  <a:pt x="173" y="130"/>
                </a:cubicBezTo>
                <a:cubicBezTo>
                  <a:pt x="173" y="120"/>
                  <a:pt x="173" y="120"/>
                  <a:pt x="173" y="120"/>
                </a:cubicBezTo>
                <a:close/>
              </a:path>
            </a:pathLst>
          </a:custGeom>
          <a:solidFill>
            <a:schemeClr val="bg1"/>
          </a:solidFill>
          <a:ln>
            <a:noFill/>
          </a:ln>
        </p:spPr>
        <p:txBody>
          <a:bodyPr anchor="t" anchorCtr="0" bIns="33696" compatLnSpc="1" lIns="67391" numCol="1" rIns="67391" tIns="33696" vert="horz" wrap="square"/>
          <a:p>
            <a:endParaRPr altLang="en-US" lang="zh-CN"/>
          </a:p>
        </p:txBody>
      </p:sp>
      <p:sp>
        <p:nvSpPr>
          <p:cNvPr id="1048919" name="矩形 25"/>
          <p:cNvSpPr/>
          <p:nvPr/>
        </p:nvSpPr>
        <p:spPr>
          <a:xfrm>
            <a:off x="5403850" y="1144905"/>
            <a:ext cx="2633980" cy="2442293"/>
          </a:xfrm>
          <a:prstGeom prst="rect"/>
        </p:spPr>
        <p:txBody>
          <a:bodyPr bIns="33696" lIns="67391" rIns="67391" tIns="33696" wrap="square">
            <a:spAutoFit/>
          </a:bodyPr>
          <a:p>
            <a:pPr algn="l">
              <a:lnSpc>
                <a:spcPct val="120000"/>
              </a:lnSpc>
            </a:pPr>
            <a:r>
              <a:rPr altLang="zh-CN" dirty="0" sz="1200" lang="en-US">
                <a:solidFill>
                  <a:schemeClr val="bg1"/>
                </a:solidFill>
                <a:latin typeface="华文细黑" panose="02010600040101010101" pitchFamily="2" charset="-122"/>
                <a:ea typeface="华文细黑" panose="02010600040101010101" pitchFamily="2" charset="-122"/>
              </a:rPr>
              <a:t>        </a:t>
            </a:r>
            <a:r>
              <a:rPr altLang="en-US" dirty="0" sz="1200" lang="zh-CN">
                <a:solidFill>
                  <a:schemeClr val="bg1"/>
                </a:solidFill>
                <a:latin typeface="华文细黑" panose="02010600040101010101" pitchFamily="2" charset="-122"/>
                <a:ea typeface="华文细黑" panose="02010600040101010101" pitchFamily="2" charset="-122"/>
              </a:rPr>
              <a:t>原型</a:t>
            </a:r>
            <a:r>
              <a:rPr altLang="zh-CN" dirty="0" sz="1200" lang="en-US">
                <a:solidFill>
                  <a:schemeClr val="bg1"/>
                </a:solidFill>
                <a:latin typeface="华文细黑" panose="02010600040101010101" pitchFamily="2" charset="-122"/>
                <a:ea typeface="华文细黑" panose="02010600040101010101" pitchFamily="2" charset="-122"/>
              </a:rPr>
              <a:t>模式能够通过复制其原型来创建新对象，其中定义了用于克隆的接口。子类实现克隆自身的操作。对象初始化后，开发人员仅根据地图上的位置来证明敌人的能力。</a:t>
            </a:r>
            <a:endParaRPr altLang="zh-CN" dirty="0" sz="1200" lang="en-US">
              <a:solidFill>
                <a:schemeClr val="bg1"/>
              </a:solidFill>
              <a:latin typeface="华文细黑" panose="02010600040101010101" pitchFamily="2" charset="-122"/>
              <a:ea typeface="华文细黑" panose="02010600040101010101" pitchFamily="2" charset="-122"/>
            </a:endParaRPr>
          </a:p>
          <a:p>
            <a:pPr algn="l">
              <a:lnSpc>
                <a:spcPct val="120000"/>
              </a:lnSpc>
            </a:pPr>
            <a:r>
              <a:rPr altLang="zh-CN" dirty="0" sz="1200" lang="en-US">
                <a:solidFill>
                  <a:schemeClr val="bg1"/>
                </a:solidFill>
                <a:latin typeface="华文细黑" panose="02010600040101010101" pitchFamily="2" charset="-122"/>
                <a:ea typeface="华文细黑" panose="02010600040101010101" pitchFamily="2" charset="-122"/>
              </a:rPr>
              <a:t>        如</a:t>
            </a:r>
            <a:r>
              <a:rPr altLang="en-US" dirty="0" sz="1200" lang="zh-CN">
                <a:solidFill>
                  <a:schemeClr val="bg1"/>
                </a:solidFill>
                <a:latin typeface="华文细黑" panose="02010600040101010101" pitchFamily="2" charset="-122"/>
                <a:ea typeface="华文细黑" panose="02010600040101010101" pitchFamily="2" charset="-122"/>
              </a:rPr>
              <a:t>左</a:t>
            </a:r>
            <a:r>
              <a:rPr altLang="zh-CN" dirty="0" sz="1200" lang="en-US">
                <a:solidFill>
                  <a:schemeClr val="bg1"/>
                </a:solidFill>
                <a:latin typeface="华文细黑" panose="02010600040101010101" pitchFamily="2" charset="-122"/>
                <a:ea typeface="华文细黑" panose="02010600040101010101" pitchFamily="2" charset="-122"/>
              </a:rPr>
              <a:t>图所示。抽象Enemy类定义了位置、力量、速度等共同属性，继承的类定义了solider , elite 定义了具体的行动和克隆。Scene类负责通过让敌人克隆自己来创建新对象，并根据需要对每个克隆稍作调整。</a:t>
            </a:r>
            <a:endParaRPr altLang="zh-CN" dirty="0" sz="1200" lang="en-US">
              <a:solidFill>
                <a:schemeClr val="bg1"/>
              </a:solidFill>
              <a:latin typeface="华文细黑" panose="02010600040101010101" pitchFamily="2" charset="-122"/>
              <a:ea typeface="华文细黑" panose="02010600040101010101" pitchFamily="2" charset="-122"/>
            </a:endParaRPr>
          </a:p>
        </p:txBody>
      </p:sp>
      <p:pic>
        <p:nvPicPr>
          <p:cNvPr id="2097178" name="图片 9"/>
          <p:cNvPicPr>
            <a:picLocks noChangeAspect="1"/>
          </p:cNvPicPr>
          <p:nvPr/>
        </p:nvPicPr>
        <p:blipFill>
          <a:blip xmlns:r="http://schemas.openxmlformats.org/officeDocument/2006/relationships" r:embed="rId2"/>
          <a:stretch>
            <a:fillRect/>
          </a:stretch>
        </p:blipFill>
        <p:spPr>
          <a:xfrm>
            <a:off x="748665" y="697230"/>
            <a:ext cx="4041140" cy="423418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pic>
        <p:nvPicPr>
          <p:cNvPr id="2097179" name="图片 58"/>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23" name="文本框 59"/>
          <p:cNvSpPr txBox="1"/>
          <p:nvPr/>
        </p:nvSpPr>
        <p:spPr>
          <a:xfrm>
            <a:off x="447590" y="359976"/>
            <a:ext cx="36372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具有策略和状态模式的敌人状态和行为</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15" name="Group 118"/>
          <p:cNvGrpSpPr/>
          <p:nvPr/>
        </p:nvGrpSpPr>
        <p:grpSpPr>
          <a:xfrm>
            <a:off x="589003" y="1127205"/>
            <a:ext cx="675084" cy="672042"/>
            <a:chOff x="6858000" y="2647950"/>
            <a:chExt cx="533400" cy="533400"/>
          </a:xfrm>
        </p:grpSpPr>
        <p:sp>
          <p:nvSpPr>
            <p:cNvPr id="1048924" name="Rounded Rectangle 120"/>
            <p:cNvSpPr/>
            <p:nvPr/>
          </p:nvSpPr>
          <p:spPr>
            <a:xfrm>
              <a:off x="6858000" y="26479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116" name="Group 103"/>
            <p:cNvGrpSpPr/>
            <p:nvPr/>
          </p:nvGrpSpPr>
          <p:grpSpPr>
            <a:xfrm>
              <a:off x="6928379" y="2716243"/>
              <a:ext cx="392518" cy="396785"/>
              <a:chOff x="4427538" y="1254125"/>
              <a:chExt cx="292100" cy="295275"/>
            </a:xfrm>
            <a:solidFill>
              <a:schemeClr val="bg1"/>
            </a:solidFill>
          </p:grpSpPr>
          <p:sp>
            <p:nvSpPr>
              <p:cNvPr id="1048925" name="Freeform 211"/>
              <p:cNvSpPr/>
              <p:nvPr/>
            </p:nvSpPr>
            <p:spPr bwMode="auto">
              <a:xfrm>
                <a:off x="4471988" y="1287463"/>
                <a:ext cx="33338" cy="33338"/>
              </a:xfrm>
              <a:custGeom>
                <a:avLst/>
                <a:ahLst/>
                <a:cxnLst>
                  <a:cxn ang="0">
                    <a:pos x="12" y="7"/>
                  </a:cxn>
                  <a:cxn ang="0">
                    <a:pos x="7" y="2"/>
                  </a:cxn>
                  <a:cxn ang="0">
                    <a:pos x="2" y="2"/>
                  </a:cxn>
                  <a:cxn ang="0">
                    <a:pos x="2" y="7"/>
                  </a:cxn>
                  <a:cxn ang="0">
                    <a:pos x="7" y="12"/>
                  </a:cxn>
                  <a:cxn ang="0">
                    <a:pos x="12" y="12"/>
                  </a:cxn>
                  <a:cxn ang="0">
                    <a:pos x="12" y="7"/>
                  </a:cxn>
                </a:cxnLst>
                <a:rect l="0" t="0" r="r" b="b"/>
                <a:pathLst>
                  <a:path w="13" h="13">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grpFill/>
              <a:ln w="9525">
                <a:noFill/>
                <a:round/>
              </a:ln>
            </p:spPr>
            <p:txBody>
              <a:bodyPr anchor="t" anchorCtr="0" bIns="60960" compatLnSpc="1" lIns="121920" numCol="1" rIns="121920" tIns="60960" vert="horz" wrap="square"/>
              <a:p>
                <a:endParaRPr lang="en-US"/>
              </a:p>
            </p:txBody>
          </p:sp>
          <p:sp>
            <p:nvSpPr>
              <p:cNvPr id="1048926" name="Freeform 212"/>
              <p:cNvSpPr/>
              <p:nvPr/>
            </p:nvSpPr>
            <p:spPr bwMode="auto">
              <a:xfrm>
                <a:off x="4427538" y="1382713"/>
                <a:ext cx="34925" cy="19050"/>
              </a:xfrm>
              <a:custGeom>
                <a:avLst/>
                <a:ahLst/>
                <a:cxnLst>
                  <a:cxn ang="0">
                    <a:pos x="11" y="0"/>
                  </a:cxn>
                  <a:cxn ang="0">
                    <a:pos x="4" y="0"/>
                  </a:cxn>
                  <a:cxn ang="0">
                    <a:pos x="0" y="4"/>
                  </a:cxn>
                  <a:cxn ang="0">
                    <a:pos x="4" y="7"/>
                  </a:cxn>
                  <a:cxn ang="0">
                    <a:pos x="11" y="7"/>
                  </a:cxn>
                  <a:cxn ang="0">
                    <a:pos x="14" y="4"/>
                  </a:cxn>
                  <a:cxn ang="0">
                    <a:pos x="11" y="0"/>
                  </a:cxn>
                </a:cxnLst>
                <a:rect l="0" t="0" r="r" b="b"/>
                <a:pathLst>
                  <a:path w="14" h="7">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grpFill/>
              <a:ln w="9525">
                <a:noFill/>
                <a:round/>
              </a:ln>
            </p:spPr>
            <p:txBody>
              <a:bodyPr anchor="t" anchorCtr="0" bIns="60960" compatLnSpc="1" lIns="121920" numCol="1" rIns="121920" tIns="60960" vert="horz" wrap="square"/>
              <a:p>
                <a:endParaRPr lang="en-US"/>
              </a:p>
            </p:txBody>
          </p:sp>
          <p:sp>
            <p:nvSpPr>
              <p:cNvPr id="1048927" name="Freeform 213"/>
              <p:cNvSpPr/>
              <p:nvPr/>
            </p:nvSpPr>
            <p:spPr bwMode="auto">
              <a:xfrm>
                <a:off x="4684713" y="1401763"/>
                <a:ext cx="34925" cy="19050"/>
              </a:xfrm>
              <a:custGeom>
                <a:avLst/>
                <a:ahLst/>
                <a:cxnLst>
                  <a:cxn ang="0">
                    <a:pos x="10" y="0"/>
                  </a:cxn>
                  <a:cxn ang="0">
                    <a:pos x="3" y="0"/>
                  </a:cxn>
                  <a:cxn ang="0">
                    <a:pos x="0" y="4"/>
                  </a:cxn>
                  <a:cxn ang="0">
                    <a:pos x="3" y="8"/>
                  </a:cxn>
                  <a:cxn ang="0">
                    <a:pos x="10" y="8"/>
                  </a:cxn>
                  <a:cxn ang="0">
                    <a:pos x="14" y="4"/>
                  </a:cxn>
                  <a:cxn ang="0">
                    <a:pos x="10" y="0"/>
                  </a:cxn>
                </a:cxnLst>
                <a:rect l="0" t="0" r="r" b="b"/>
                <a:pathLst>
                  <a:path w="14" h="8">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grpFill/>
              <a:ln w="9525">
                <a:noFill/>
                <a:round/>
              </a:ln>
            </p:spPr>
            <p:txBody>
              <a:bodyPr anchor="t" anchorCtr="0" bIns="60960" compatLnSpc="1" lIns="121920" numCol="1" rIns="121920" tIns="60960" vert="horz" wrap="square"/>
              <a:p>
                <a:endParaRPr lang="en-US"/>
              </a:p>
            </p:txBody>
          </p:sp>
          <p:sp>
            <p:nvSpPr>
              <p:cNvPr id="1048928" name="Freeform 214"/>
              <p:cNvSpPr/>
              <p:nvPr/>
            </p:nvSpPr>
            <p:spPr bwMode="auto">
              <a:xfrm>
                <a:off x="4654551" y="1303338"/>
                <a:ext cx="31750" cy="31750"/>
              </a:xfrm>
              <a:custGeom>
                <a:avLst/>
                <a:ahLst/>
                <a:cxnLst>
                  <a:cxn ang="0">
                    <a:pos x="12" y="1"/>
                  </a:cxn>
                  <a:cxn ang="0">
                    <a:pos x="6" y="1"/>
                  </a:cxn>
                  <a:cxn ang="0">
                    <a:pos x="1" y="6"/>
                  </a:cxn>
                  <a:cxn ang="0">
                    <a:pos x="1" y="11"/>
                  </a:cxn>
                  <a:cxn ang="0">
                    <a:pos x="6" y="11"/>
                  </a:cxn>
                  <a:cxn ang="0">
                    <a:pos x="12" y="6"/>
                  </a:cxn>
                  <a:cxn ang="0">
                    <a:pos x="12" y="1"/>
                  </a:cxn>
                </a:cxnLst>
                <a:rect l="0" t="0" r="r" b="b"/>
                <a:pathLst>
                  <a:path w="13" h="13">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grpFill/>
              <a:ln w="9525">
                <a:noFill/>
                <a:round/>
              </a:ln>
            </p:spPr>
            <p:txBody>
              <a:bodyPr anchor="t" anchorCtr="0" bIns="60960" compatLnSpc="1" lIns="121920" numCol="1" rIns="121920" tIns="60960" vert="horz" wrap="square"/>
              <a:p>
                <a:endParaRPr lang="en-US"/>
              </a:p>
            </p:txBody>
          </p:sp>
          <p:sp>
            <p:nvSpPr>
              <p:cNvPr id="1048929" name="Freeform 215"/>
              <p:cNvSpPr/>
              <p:nvPr/>
            </p:nvSpPr>
            <p:spPr bwMode="auto">
              <a:xfrm>
                <a:off x="4573588" y="1254125"/>
                <a:ext cx="17463" cy="38100"/>
              </a:xfrm>
              <a:custGeom>
                <a:avLst/>
                <a:ahLst/>
                <a:cxnLst>
                  <a:cxn ang="0">
                    <a:pos x="4" y="15"/>
                  </a:cxn>
                  <a:cxn ang="0">
                    <a:pos x="6" y="14"/>
                  </a:cxn>
                  <a:cxn ang="0">
                    <a:pos x="7" y="11"/>
                  </a:cxn>
                  <a:cxn ang="0">
                    <a:pos x="7" y="4"/>
                  </a:cxn>
                  <a:cxn ang="0">
                    <a:pos x="4" y="0"/>
                  </a:cxn>
                  <a:cxn ang="0">
                    <a:pos x="0" y="3"/>
                  </a:cxn>
                  <a:cxn ang="0">
                    <a:pos x="0" y="4"/>
                  </a:cxn>
                  <a:cxn ang="0">
                    <a:pos x="0" y="11"/>
                  </a:cxn>
                  <a:cxn ang="0">
                    <a:pos x="4" y="15"/>
                  </a:cxn>
                </a:cxnLst>
                <a:rect l="0" t="0" r="r" b="b"/>
                <a:pathLst>
                  <a:path w="7" h="15">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grpFill/>
              <a:ln w="9525">
                <a:noFill/>
                <a:round/>
              </a:ln>
            </p:spPr>
            <p:txBody>
              <a:bodyPr anchor="t" anchorCtr="0" bIns="60960" compatLnSpc="1" lIns="121920" numCol="1" rIns="121920" tIns="60960" vert="horz" wrap="square"/>
              <a:p>
                <a:endParaRPr lang="en-US"/>
              </a:p>
            </p:txBody>
          </p:sp>
          <p:sp>
            <p:nvSpPr>
              <p:cNvPr id="1048930" name="Freeform 216"/>
              <p:cNvSpPr>
                <a:spLocks noEditPoints="1"/>
              </p:cNvSpPr>
              <p:nvPr/>
            </p:nvSpPr>
            <p:spPr bwMode="auto">
              <a:xfrm>
                <a:off x="4500563" y="1327150"/>
                <a:ext cx="146050" cy="166688"/>
              </a:xfrm>
              <a:custGeom>
                <a:avLst/>
                <a:ahLst/>
                <a:cxnLst>
                  <a:cxn ang="0">
                    <a:pos x="29" y="0"/>
                  </a:cxn>
                  <a:cxn ang="0">
                    <a:pos x="0" y="29"/>
                  </a:cxn>
                  <a:cxn ang="0">
                    <a:pos x="14" y="54"/>
                  </a:cxn>
                  <a:cxn ang="0">
                    <a:pos x="14" y="66"/>
                  </a:cxn>
                  <a:cxn ang="0">
                    <a:pos x="44" y="66"/>
                  </a:cxn>
                  <a:cxn ang="0">
                    <a:pos x="44" y="54"/>
                  </a:cxn>
                  <a:cxn ang="0">
                    <a:pos x="58" y="29"/>
                  </a:cxn>
                  <a:cxn ang="0">
                    <a:pos x="29" y="0"/>
                  </a:cxn>
                  <a:cxn ang="0">
                    <a:pos x="40" y="48"/>
                  </a:cxn>
                  <a:cxn ang="0">
                    <a:pos x="36" y="50"/>
                  </a:cxn>
                  <a:cxn ang="0">
                    <a:pos x="36" y="54"/>
                  </a:cxn>
                  <a:cxn ang="0">
                    <a:pos x="36" y="58"/>
                  </a:cxn>
                  <a:cxn ang="0">
                    <a:pos x="22" y="58"/>
                  </a:cxn>
                  <a:cxn ang="0">
                    <a:pos x="22" y="54"/>
                  </a:cxn>
                  <a:cxn ang="0">
                    <a:pos x="22" y="50"/>
                  </a:cxn>
                  <a:cxn ang="0">
                    <a:pos x="18" y="48"/>
                  </a:cxn>
                  <a:cxn ang="0">
                    <a:pos x="7" y="29"/>
                  </a:cxn>
                  <a:cxn ang="0">
                    <a:pos x="29" y="8"/>
                  </a:cxn>
                  <a:cxn ang="0">
                    <a:pos x="51" y="29"/>
                  </a:cxn>
                  <a:cxn ang="0">
                    <a:pos x="40" y="48"/>
                  </a:cxn>
                </a:cxnLst>
                <a:rect l="0" t="0" r="r" b="b"/>
                <a:pathLst>
                  <a:path w="58" h="66">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grpFill/>
              <a:ln w="9525">
                <a:noFill/>
                <a:round/>
              </a:ln>
            </p:spPr>
            <p:txBody>
              <a:bodyPr anchor="t" anchorCtr="0" bIns="60960" compatLnSpc="1" lIns="121920" numCol="1" rIns="121920" tIns="60960" vert="horz" wrap="square"/>
              <a:p>
                <a:endParaRPr lang="en-US"/>
              </a:p>
            </p:txBody>
          </p:sp>
          <p:sp>
            <p:nvSpPr>
              <p:cNvPr id="1048931" name="Freeform 217"/>
              <p:cNvSpPr/>
              <p:nvPr/>
            </p:nvSpPr>
            <p:spPr bwMode="auto">
              <a:xfrm>
                <a:off x="4535488" y="1511300"/>
                <a:ext cx="76200" cy="38100"/>
              </a:xfrm>
              <a:custGeom>
                <a:avLst/>
                <a:ahLst/>
                <a:cxnLst>
                  <a:cxn ang="0">
                    <a:pos x="0" y="7"/>
                  </a:cxn>
                  <a:cxn ang="0">
                    <a:pos x="8" y="7"/>
                  </a:cxn>
                  <a:cxn ang="0">
                    <a:pos x="8" y="8"/>
                  </a:cxn>
                  <a:cxn ang="0">
                    <a:pos x="15" y="15"/>
                  </a:cxn>
                  <a:cxn ang="0">
                    <a:pos x="22" y="8"/>
                  </a:cxn>
                  <a:cxn ang="0">
                    <a:pos x="22" y="7"/>
                  </a:cxn>
                  <a:cxn ang="0">
                    <a:pos x="30" y="7"/>
                  </a:cxn>
                  <a:cxn ang="0">
                    <a:pos x="30" y="0"/>
                  </a:cxn>
                  <a:cxn ang="0">
                    <a:pos x="0" y="0"/>
                  </a:cxn>
                  <a:cxn ang="0">
                    <a:pos x="0" y="7"/>
                  </a:cxn>
                </a:cxnLst>
                <a:rect l="0" t="0" r="r" b="b"/>
                <a:pathLst>
                  <a:path w="30" h="15">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grpFill/>
              <a:ln w="9525">
                <a:noFill/>
                <a:round/>
              </a:ln>
            </p:spPr>
            <p:txBody>
              <a:bodyPr anchor="t" anchorCtr="0" bIns="60960" compatLnSpc="1" lIns="121920" numCol="1" rIns="121920" tIns="60960" vert="horz" wrap="square"/>
              <a:p>
                <a:endParaRPr lang="en-US"/>
              </a:p>
            </p:txBody>
          </p:sp>
        </p:grpSp>
      </p:grpSp>
      <p:grpSp>
        <p:nvGrpSpPr>
          <p:cNvPr id="117" name="Group 147"/>
          <p:cNvGrpSpPr/>
          <p:nvPr/>
        </p:nvGrpSpPr>
        <p:grpSpPr>
          <a:xfrm>
            <a:off x="561698" y="2534964"/>
            <a:ext cx="675084" cy="672042"/>
            <a:chOff x="5257800" y="1733550"/>
            <a:chExt cx="533400" cy="533400"/>
          </a:xfrm>
        </p:grpSpPr>
        <p:sp>
          <p:nvSpPr>
            <p:cNvPr id="1048932" name="Rounded Rectangle 138"/>
            <p:cNvSpPr/>
            <p:nvPr/>
          </p:nvSpPr>
          <p:spPr>
            <a:xfrm>
              <a:off x="5257800" y="17335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118" name="Group 119"/>
            <p:cNvGrpSpPr/>
            <p:nvPr/>
          </p:nvGrpSpPr>
          <p:grpSpPr>
            <a:xfrm>
              <a:off x="5353650" y="1844020"/>
              <a:ext cx="341700" cy="312460"/>
              <a:chOff x="2046288" y="3759200"/>
              <a:chExt cx="296863" cy="271463"/>
            </a:xfrm>
            <a:solidFill>
              <a:schemeClr val="bg1"/>
            </a:solidFill>
          </p:grpSpPr>
          <p:sp>
            <p:nvSpPr>
              <p:cNvPr id="1048933" name="Rectangle 160"/>
              <p:cNvSpPr>
                <a:spLocks noChangeArrowheads="1"/>
              </p:cNvSpPr>
              <p:nvPr/>
            </p:nvSpPr>
            <p:spPr bwMode="auto">
              <a:xfrm>
                <a:off x="2065338" y="3973513"/>
                <a:ext cx="55563" cy="57150"/>
              </a:xfrm>
              <a:prstGeom prst="rect"/>
              <a:grpFill/>
              <a:ln w="9525">
                <a:noFill/>
                <a:miter lim="800000"/>
              </a:ln>
            </p:spPr>
            <p:txBody>
              <a:bodyPr anchor="t" anchorCtr="0" bIns="60960" compatLnSpc="1" lIns="121920" numCol="1" rIns="121920" tIns="60960" vert="horz" wrap="square"/>
              <a:p>
                <a:endParaRPr lang="en-US"/>
              </a:p>
            </p:txBody>
          </p:sp>
          <p:sp>
            <p:nvSpPr>
              <p:cNvPr id="1048934" name="Rectangle 161"/>
              <p:cNvSpPr>
                <a:spLocks noChangeArrowheads="1"/>
              </p:cNvSpPr>
              <p:nvPr/>
            </p:nvSpPr>
            <p:spPr bwMode="auto">
              <a:xfrm>
                <a:off x="2139950" y="3935413"/>
                <a:ext cx="55563" cy="95250"/>
              </a:xfrm>
              <a:prstGeom prst="rect"/>
              <a:grpFill/>
              <a:ln w="9525">
                <a:noFill/>
                <a:miter lim="800000"/>
              </a:ln>
            </p:spPr>
            <p:txBody>
              <a:bodyPr anchor="t" anchorCtr="0" bIns="60960" compatLnSpc="1" lIns="121920" numCol="1" rIns="121920" tIns="60960" vert="horz" wrap="square"/>
              <a:p>
                <a:endParaRPr lang="en-US"/>
              </a:p>
            </p:txBody>
          </p:sp>
          <p:sp>
            <p:nvSpPr>
              <p:cNvPr id="1048935" name="Rectangle 162"/>
              <p:cNvSpPr>
                <a:spLocks noChangeArrowheads="1"/>
              </p:cNvSpPr>
              <p:nvPr/>
            </p:nvSpPr>
            <p:spPr bwMode="auto">
              <a:xfrm>
                <a:off x="2212975" y="3898900"/>
                <a:ext cx="57150" cy="131763"/>
              </a:xfrm>
              <a:prstGeom prst="rect"/>
              <a:grpFill/>
              <a:ln w="9525">
                <a:noFill/>
                <a:miter lim="800000"/>
              </a:ln>
            </p:spPr>
            <p:txBody>
              <a:bodyPr anchor="t" anchorCtr="0" bIns="60960" compatLnSpc="1" lIns="121920" numCol="1" rIns="121920" tIns="60960" vert="horz" wrap="square"/>
              <a:p>
                <a:endParaRPr lang="en-US"/>
              </a:p>
            </p:txBody>
          </p:sp>
          <p:sp>
            <p:nvSpPr>
              <p:cNvPr id="1048936" name="Rectangle 163"/>
              <p:cNvSpPr>
                <a:spLocks noChangeArrowheads="1"/>
              </p:cNvSpPr>
              <p:nvPr/>
            </p:nvSpPr>
            <p:spPr bwMode="auto">
              <a:xfrm>
                <a:off x="2287588" y="3860800"/>
                <a:ext cx="55563" cy="169863"/>
              </a:xfrm>
              <a:prstGeom prst="rect"/>
              <a:grpFill/>
              <a:ln w="9525">
                <a:noFill/>
                <a:miter lim="800000"/>
              </a:ln>
            </p:spPr>
            <p:txBody>
              <a:bodyPr anchor="t" anchorCtr="0" bIns="60960" compatLnSpc="1" lIns="121920" numCol="1" rIns="121920" tIns="60960" vert="horz" wrap="square"/>
              <a:p>
                <a:endParaRPr lang="en-US"/>
              </a:p>
            </p:txBody>
          </p:sp>
          <p:sp>
            <p:nvSpPr>
              <p:cNvPr id="1048937" name="Freeform 164"/>
              <p:cNvSpPr/>
              <p:nvPr/>
            </p:nvSpPr>
            <p:spPr bwMode="auto">
              <a:xfrm>
                <a:off x="2046288" y="3759200"/>
                <a:ext cx="296863" cy="176213"/>
              </a:xfrm>
              <a:custGeom>
                <a:av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anchor="t" anchorCtr="0" bIns="60960" compatLnSpc="1" lIns="121920" numCol="1" rIns="121920" tIns="60960" vert="horz" wrap="square"/>
              <a:p>
                <a:endParaRPr lang="en-US"/>
              </a:p>
            </p:txBody>
          </p:sp>
        </p:grpSp>
      </p:grpSp>
      <p:sp>
        <p:nvSpPr>
          <p:cNvPr id="1048938" name="Text Placeholder 3"/>
          <p:cNvSpPr txBox="1"/>
          <p:nvPr/>
        </p:nvSpPr>
        <p:spPr>
          <a:xfrm>
            <a:off x="1553845" y="1172210"/>
            <a:ext cx="4775835" cy="553720"/>
          </a:xfrm>
          <a:prstGeom prst="rect"/>
        </p:spPr>
        <p:txBody>
          <a:bodyPr anchor="t" anchorCtr="0" bIns="0" lIns="0" rIns="0" tIns="0" wrap="square">
            <a:spAutoFit/>
          </a:bodyPr>
          <a:lstStyle>
            <a:lvl1pPr algn="ctr" indent="0" marL="0">
              <a:buNone/>
              <a:defRPr baseline="0" sz="1600">
                <a:solidFill>
                  <a:schemeClr val="tx1">
                    <a:lumMod val="95000"/>
                    <a:lumOff val="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897890">
              <a:spcBef>
                <a:spcPct val="20000"/>
              </a:spcBef>
            </a:pPr>
            <a:r>
              <a:rPr altLang="zh-CN" dirty="0" sz="1000" lang="en-US">
                <a:solidFill>
                  <a:schemeClr val="tx1"/>
                </a:solidFill>
                <a:latin typeface="微软雅黑" panose="020B0503020204020204" pitchFamily="34" charset="-122"/>
                <a:ea typeface="微软雅黑" panose="020B0503020204020204" pitchFamily="34" charset="-122"/>
                <a:cs typeface="+mj-cs"/>
              </a:rPr>
              <a:t>        </a:t>
            </a:r>
            <a:r>
              <a:rPr altLang="en-US" dirty="0" sz="1200" lang="zh-CN">
                <a:solidFill>
                  <a:schemeClr val="tx1"/>
                </a:solidFill>
                <a:latin typeface="微软雅黑" panose="020B0503020204020204" pitchFamily="34" charset="-122"/>
                <a:ea typeface="微软雅黑" panose="020B0503020204020204" pitchFamily="34" charset="-122"/>
                <a:cs typeface="+mj-cs"/>
              </a:rPr>
              <a:t>射击游戏中的npc往往设计成正常、暂停、死亡、损坏等不同的状态，角色在不同的游戏中也表现出不同的行为。状态模式和策略模式也可以用于射击游戏中，以处理游戏开发中的不同状态和不同行为</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p:txBody>
      </p:sp>
      <p:sp>
        <p:nvSpPr>
          <p:cNvPr id="1048939" name="Text Placeholder 3"/>
          <p:cNvSpPr txBox="1"/>
          <p:nvPr/>
        </p:nvSpPr>
        <p:spPr>
          <a:xfrm>
            <a:off x="1553845" y="2534920"/>
            <a:ext cx="4776470" cy="1249680"/>
          </a:xfrm>
          <a:prstGeom prst="rect"/>
        </p:spPr>
        <p:txBody>
          <a:bodyPr anchor="t" anchorCtr="0" bIns="0" lIns="0" rIns="0" tIns="0" wrap="square">
            <a:spAutoFit/>
          </a:bodyPr>
          <a:lstStyle>
            <a:lvl1pPr algn="ctr" indent="0" marL="0">
              <a:buNone/>
              <a:defRPr baseline="0" sz="1600">
                <a:solidFill>
                  <a:schemeClr val="tx1">
                    <a:lumMod val="95000"/>
                    <a:lumOff val="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897890">
              <a:spcBef>
                <a:spcPct val="20000"/>
              </a:spcBef>
            </a:pPr>
            <a:r>
              <a:rPr altLang="zh-CN" dirty="0" sz="1200" lang="en-US">
                <a:solidFill>
                  <a:schemeClr val="tx1"/>
                </a:solidFill>
                <a:latin typeface="微软雅黑" panose="020B0503020204020204" pitchFamily="34" charset="-122"/>
                <a:ea typeface="微软雅黑" panose="020B0503020204020204" pitchFamily="34" charset="-122"/>
                <a:cs typeface="+mj-cs"/>
              </a:rPr>
              <a:t>      </a:t>
            </a:r>
            <a:r>
              <a:rPr altLang="en-US" dirty="0" sz="1200" lang="zh-CN">
                <a:solidFill>
                  <a:schemeClr val="tx1"/>
                </a:solidFill>
                <a:latin typeface="微软雅黑" panose="020B0503020204020204" pitchFamily="34" charset="-122"/>
                <a:ea typeface="微软雅黑" panose="020B0503020204020204" pitchFamily="34" charset="-122"/>
                <a:cs typeface="+mj-cs"/>
              </a:rPr>
              <a:t>常见的运动类型：</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a:p>
            <a:pPr algn="l" defTabSz="897890">
              <a:spcBef>
                <a:spcPct val="20000"/>
              </a:spcBef>
            </a:pPr>
            <a:r>
              <a:rPr altLang="en-US" dirty="0" sz="1200" lang="zh-CN">
                <a:solidFill>
                  <a:schemeClr val="tx1"/>
                </a:solidFill>
                <a:latin typeface="微软雅黑" panose="020B0503020204020204" pitchFamily="34" charset="-122"/>
                <a:ea typeface="微软雅黑" panose="020B0503020204020204" pitchFamily="34" charset="-122"/>
                <a:cs typeface="+mj-cs"/>
              </a:rPr>
              <a:t>Flanking Intensive-NPC从意想不到的方向发起攻击。</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a:p>
            <a:pPr algn="l" defTabSz="897890">
              <a:spcBef>
                <a:spcPct val="20000"/>
              </a:spcBef>
            </a:pPr>
            <a:r>
              <a:rPr altLang="en-US" dirty="0" sz="1200" lang="zh-CN">
                <a:solidFill>
                  <a:schemeClr val="tx1"/>
                </a:solidFill>
                <a:latin typeface="微软雅黑" panose="020B0503020204020204" pitchFamily="34" charset="-122"/>
                <a:ea typeface="微软雅黑" panose="020B0503020204020204" pitchFamily="34" charset="-122"/>
                <a:cs typeface="+mj-cs"/>
              </a:rPr>
              <a:t>Passive-攻击时不移动</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a:p>
            <a:pPr algn="l" defTabSz="897890">
              <a:spcBef>
                <a:spcPct val="20000"/>
              </a:spcBef>
            </a:pPr>
            <a:r>
              <a:rPr altLang="en-US" dirty="0" sz="1200" lang="zh-CN">
                <a:solidFill>
                  <a:schemeClr val="tx1"/>
                </a:solidFill>
                <a:latin typeface="微软雅黑" panose="020B0503020204020204" pitchFamily="34" charset="-122"/>
                <a:ea typeface="微软雅黑" panose="020B0503020204020204" pitchFamily="34" charset="-122"/>
                <a:cs typeface="+mj-cs"/>
              </a:rPr>
              <a:t>Slow Push-慢慢移动到玩家</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a:p>
            <a:pPr algn="l" defTabSz="897890">
              <a:spcBef>
                <a:spcPct val="20000"/>
              </a:spcBef>
            </a:pPr>
            <a:r>
              <a:rPr altLang="en-US" dirty="0" sz="1200" lang="zh-CN">
                <a:solidFill>
                  <a:schemeClr val="tx1"/>
                </a:solidFill>
                <a:latin typeface="微软雅黑" panose="020B0503020204020204" pitchFamily="34" charset="-122"/>
                <a:ea typeface="微软雅黑" panose="020B0503020204020204" pitchFamily="34" charset="-122"/>
                <a:cs typeface="+mj-cs"/>
              </a:rPr>
              <a:t>Rush</a:t>
            </a:r>
            <a:r>
              <a:rPr altLang="zh-CN" dirty="0" sz="1200" lang="en-US">
                <a:solidFill>
                  <a:schemeClr val="tx1"/>
                </a:solidFill>
                <a:latin typeface="微软雅黑" panose="020B0503020204020204" pitchFamily="34" charset="-122"/>
                <a:ea typeface="微软雅黑" panose="020B0503020204020204" pitchFamily="34" charset="-122"/>
                <a:cs typeface="+mj-cs"/>
              </a:rPr>
              <a:t>-</a:t>
            </a:r>
            <a:r>
              <a:rPr altLang="en-US" dirty="0" sz="1200" lang="zh-CN">
                <a:solidFill>
                  <a:schemeClr val="tx1"/>
                </a:solidFill>
                <a:latin typeface="微软雅黑" panose="020B0503020204020204" pitchFamily="34" charset="-122"/>
                <a:ea typeface="微软雅黑" panose="020B0503020204020204" pitchFamily="34" charset="-122"/>
                <a:cs typeface="+mj-cs"/>
              </a:rPr>
              <a:t>冲向目标</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a:p>
            <a:pPr algn="l" defTabSz="897890">
              <a:spcBef>
                <a:spcPct val="20000"/>
              </a:spcBef>
            </a:pPr>
            <a:r>
              <a:rPr altLang="en-US" dirty="0" sz="1200" lang="zh-CN">
                <a:solidFill>
                  <a:schemeClr val="tx1"/>
                </a:solidFill>
                <a:latin typeface="微软雅黑" panose="020B0503020204020204" pitchFamily="34" charset="-122"/>
                <a:ea typeface="微软雅黑" panose="020B0503020204020204" pitchFamily="34" charset="-122"/>
                <a:cs typeface="+mj-cs"/>
              </a:rPr>
              <a:t>Cautious</a:t>
            </a:r>
            <a:r>
              <a:rPr altLang="zh-CN" dirty="0" sz="1200" lang="en-US">
                <a:solidFill>
                  <a:schemeClr val="tx1"/>
                </a:solidFill>
                <a:latin typeface="微软雅黑" panose="020B0503020204020204" pitchFamily="34" charset="-122"/>
                <a:ea typeface="微软雅黑" panose="020B0503020204020204" pitchFamily="34" charset="-122"/>
                <a:cs typeface="+mj-cs"/>
              </a:rPr>
              <a:t>-</a:t>
            </a:r>
            <a:r>
              <a:rPr altLang="en-US" dirty="0" sz="1200" lang="zh-CN">
                <a:solidFill>
                  <a:schemeClr val="tx1"/>
                </a:solidFill>
                <a:latin typeface="微软雅黑" panose="020B0503020204020204" pitchFamily="34" charset="-122"/>
                <a:ea typeface="微软雅黑" panose="020B0503020204020204" pitchFamily="34" charset="-122"/>
                <a:cs typeface="+mj-cs"/>
              </a:rPr>
              <a:t>四处走动，与目标保持距离</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2" name="图片 2"/>
          <p:cNvPicPr>
            <a:picLocks noChangeAspect="1"/>
          </p:cNvPicPr>
          <p:nvPr/>
        </p:nvPicPr>
        <p:blipFill>
          <a:blip xmlns:r="http://schemas.openxmlformats.org/officeDocument/2006/relationships" r:embed="rId1"/>
          <a:stretch>
            <a:fillRect/>
          </a:stretch>
        </p:blipFill>
        <p:spPr>
          <a:xfrm rot="5400000">
            <a:off x="416560" y="-835025"/>
            <a:ext cx="6209030" cy="7141210"/>
          </a:xfrm>
          <a:prstGeom prst="rect"/>
        </p:spPr>
      </p:pic>
      <p:sp>
        <p:nvSpPr>
          <p:cNvPr id="1048593" name="椭圆 3"/>
          <p:cNvSpPr/>
          <p:nvPr/>
        </p:nvSpPr>
        <p:spPr>
          <a:xfrm>
            <a:off x="1387861" y="1080272"/>
            <a:ext cx="2448204" cy="2448204"/>
          </a:xfrm>
          <a:prstGeom prst="ellipse"/>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dirty="0" sz="6600" lang="zh-CN">
                <a:latin typeface="微软雅黑" panose="020B0503020204020204" pitchFamily="34" charset="-122"/>
                <a:ea typeface="微软雅黑" panose="020B0503020204020204" pitchFamily="34" charset="-122"/>
              </a:rPr>
              <a:t>目录</a:t>
            </a:r>
            <a:endParaRPr altLang="en-US" dirty="0" sz="6600" lang="zh-CN">
              <a:latin typeface="微软雅黑" panose="020B0503020204020204" pitchFamily="34" charset="-122"/>
              <a:ea typeface="微软雅黑" panose="020B0503020204020204" pitchFamily="34" charset="-122"/>
            </a:endParaRPr>
          </a:p>
        </p:txBody>
      </p:sp>
      <p:sp>
        <p:nvSpPr>
          <p:cNvPr id="1048594" name="椭圆 4"/>
          <p:cNvSpPr/>
          <p:nvPr/>
        </p:nvSpPr>
        <p:spPr>
          <a:xfrm>
            <a:off x="4587210" y="1080287"/>
            <a:ext cx="432036" cy="432036"/>
          </a:xfrm>
          <a:prstGeom prst="ellipse"/>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a:latin typeface="微软雅黑" panose="020B0503020204020204" pitchFamily="34" charset="-122"/>
                <a:ea typeface="微软雅黑" panose="020B0503020204020204" pitchFamily="34" charset="-122"/>
              </a:rPr>
              <a:t>1</a:t>
            </a:r>
            <a:endParaRPr altLang="en-US" dirty="0" sz="2000" lang="zh-CN">
              <a:latin typeface="微软雅黑" panose="020B0503020204020204" pitchFamily="34" charset="-122"/>
              <a:ea typeface="微软雅黑" panose="020B0503020204020204" pitchFamily="34" charset="-122"/>
            </a:endParaRPr>
          </a:p>
        </p:txBody>
      </p:sp>
      <p:sp>
        <p:nvSpPr>
          <p:cNvPr id="1048595" name="文本框 5"/>
          <p:cNvSpPr txBox="1"/>
          <p:nvPr/>
        </p:nvSpPr>
        <p:spPr>
          <a:xfrm>
            <a:off x="5163259" y="1152293"/>
            <a:ext cx="1554480" cy="358140"/>
          </a:xfrm>
          <a:prstGeom prst="rect"/>
          <a:noFill/>
        </p:spPr>
        <p:txBody>
          <a:bodyPr rtlCol="0" wrap="none">
            <a:spAutoFit/>
          </a:bodyPr>
          <a:p>
            <a:r>
              <a:rPr altLang="en-US" dirty="0" lang="zh-CN" spc="300">
                <a:solidFill>
                  <a:srgbClr val="17B59E"/>
                </a:solidFill>
                <a:latin typeface="微软雅黑" panose="020B0503020204020204" pitchFamily="34" charset="-122"/>
                <a:ea typeface="微软雅黑" panose="020B0503020204020204" pitchFamily="34" charset="-122"/>
              </a:rPr>
              <a:t>游戏开发背景</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
        <p:nvSpPr>
          <p:cNvPr id="1048596" name="椭圆 14"/>
          <p:cNvSpPr/>
          <p:nvPr/>
        </p:nvSpPr>
        <p:spPr>
          <a:xfrm>
            <a:off x="4587210" y="1728341"/>
            <a:ext cx="432036" cy="432036"/>
          </a:xfrm>
          <a:prstGeom prst="ellipse"/>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a:latin typeface="微软雅黑" panose="020B0503020204020204" pitchFamily="34" charset="-122"/>
                <a:ea typeface="微软雅黑" panose="020B0503020204020204" pitchFamily="34" charset="-122"/>
              </a:rPr>
              <a:t>2</a:t>
            </a:r>
            <a:endParaRPr altLang="en-US" dirty="0" sz="2000" lang="zh-CN">
              <a:latin typeface="微软雅黑" panose="020B0503020204020204" pitchFamily="34" charset="-122"/>
              <a:ea typeface="微软雅黑" panose="020B0503020204020204" pitchFamily="34" charset="-122"/>
            </a:endParaRPr>
          </a:p>
        </p:txBody>
      </p:sp>
      <p:sp>
        <p:nvSpPr>
          <p:cNvPr id="1048597" name="文本框 15"/>
          <p:cNvSpPr txBox="1"/>
          <p:nvPr/>
        </p:nvSpPr>
        <p:spPr>
          <a:xfrm>
            <a:off x="5163259" y="1800347"/>
            <a:ext cx="1554480" cy="358140"/>
          </a:xfrm>
          <a:prstGeom prst="rect"/>
          <a:noFill/>
        </p:spPr>
        <p:txBody>
          <a:bodyPr rtlCol="0" wrap="none">
            <a:spAutoFit/>
          </a:bodyPr>
          <a:p>
            <a:r>
              <a:rPr altLang="en-US" dirty="0" lang="zh-CN" spc="300">
                <a:solidFill>
                  <a:srgbClr val="17B59E"/>
                </a:solidFill>
                <a:latin typeface="微软雅黑" panose="020B0503020204020204" pitchFamily="34" charset="-122"/>
                <a:ea typeface="微软雅黑" panose="020B0503020204020204" pitchFamily="34" charset="-122"/>
              </a:rPr>
              <a:t>游戏设计模式</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
        <p:nvSpPr>
          <p:cNvPr id="1048598" name="椭圆 16"/>
          <p:cNvSpPr/>
          <p:nvPr/>
        </p:nvSpPr>
        <p:spPr>
          <a:xfrm>
            <a:off x="4587210" y="2376395"/>
            <a:ext cx="432036" cy="432036"/>
          </a:xfrm>
          <a:prstGeom prst="ellipse"/>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a:latin typeface="微软雅黑" panose="020B0503020204020204" pitchFamily="34" charset="-122"/>
                <a:ea typeface="微软雅黑" panose="020B0503020204020204" pitchFamily="34" charset="-122"/>
              </a:rPr>
              <a:t>3</a:t>
            </a:r>
            <a:endParaRPr altLang="en-US" dirty="0" sz="2000" lang="zh-CN">
              <a:latin typeface="微软雅黑" panose="020B0503020204020204" pitchFamily="34" charset="-122"/>
              <a:ea typeface="微软雅黑" panose="020B0503020204020204" pitchFamily="34" charset="-122"/>
            </a:endParaRPr>
          </a:p>
        </p:txBody>
      </p:sp>
      <p:sp>
        <p:nvSpPr>
          <p:cNvPr id="1048599" name="文本框 17"/>
          <p:cNvSpPr txBox="1"/>
          <p:nvPr/>
        </p:nvSpPr>
        <p:spPr>
          <a:xfrm>
            <a:off x="5163259" y="2448401"/>
            <a:ext cx="3154681" cy="358140"/>
          </a:xfrm>
          <a:prstGeom prst="rect"/>
          <a:noFill/>
        </p:spPr>
        <p:txBody>
          <a:bodyPr rtlCol="0" wrap="none">
            <a:spAutoFit/>
          </a:bodyPr>
          <a:p>
            <a:pPr algn="l"/>
            <a:r>
              <a:rPr altLang="en-US" dirty="0" lang="zh-CN" spc="300">
                <a:solidFill>
                  <a:srgbClr val="17B59E"/>
                </a:solidFill>
                <a:latin typeface="微软雅黑" panose="020B0503020204020204" pitchFamily="34" charset="-122"/>
                <a:ea typeface="微软雅黑" panose="020B0503020204020204" pitchFamily="34" charset="-122"/>
              </a:rPr>
              <a:t>设计模式在游戏设计中的应用</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
        <p:nvSpPr>
          <p:cNvPr id="1048600" name="椭圆 18"/>
          <p:cNvSpPr/>
          <p:nvPr/>
        </p:nvSpPr>
        <p:spPr>
          <a:xfrm>
            <a:off x="4587210" y="3024449"/>
            <a:ext cx="432036" cy="432036"/>
          </a:xfrm>
          <a:prstGeom prst="ellipse"/>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2000" lang="en-US">
                <a:latin typeface="微软雅黑" panose="020B0503020204020204" pitchFamily="34" charset="-122"/>
                <a:ea typeface="微软雅黑" panose="020B0503020204020204" pitchFamily="34" charset="-122"/>
              </a:rPr>
              <a:t>4</a:t>
            </a:r>
            <a:endParaRPr altLang="en-US" dirty="0" sz="2000" lang="zh-CN">
              <a:latin typeface="微软雅黑" panose="020B0503020204020204" pitchFamily="34" charset="-122"/>
              <a:ea typeface="微软雅黑" panose="020B0503020204020204" pitchFamily="34" charset="-122"/>
            </a:endParaRPr>
          </a:p>
        </p:txBody>
      </p:sp>
      <p:sp>
        <p:nvSpPr>
          <p:cNvPr id="1048601" name="文本框 19"/>
          <p:cNvSpPr txBox="1"/>
          <p:nvPr/>
        </p:nvSpPr>
        <p:spPr>
          <a:xfrm>
            <a:off x="5163259" y="3096455"/>
            <a:ext cx="640080" cy="358140"/>
          </a:xfrm>
          <a:prstGeom prst="rect"/>
          <a:noFill/>
        </p:spPr>
        <p:txBody>
          <a:bodyPr rtlCol="0" wrap="none">
            <a:spAutoFit/>
          </a:bodyPr>
          <a:p>
            <a:r>
              <a:rPr altLang="en-US" dirty="0" lang="zh-CN" spc="300">
                <a:solidFill>
                  <a:srgbClr val="17B59E"/>
                </a:solidFill>
                <a:latin typeface="微软雅黑" panose="020B0503020204020204" pitchFamily="34" charset="-122"/>
                <a:ea typeface="微软雅黑" panose="020B0503020204020204" pitchFamily="34" charset="-122"/>
              </a:rPr>
              <a:t>总结</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593"/>
                                        </p:tgtEl>
                                        <p:attrNameLst>
                                          <p:attrName>style.visibility</p:attrName>
                                        </p:attrNameLst>
                                      </p:cBhvr>
                                      <p:to>
                                        <p:strVal val="visible"/>
                                      </p:to>
                                    </p:set>
                                    <p:anim calcmode="lin" valueType="num">
                                      <p:cBhvr>
                                        <p:cTn dur="500" fill="hold" id="7"/>
                                        <p:tgtEl>
                                          <p:spTgt spid="1048593"/>
                                        </p:tgtEl>
                                        <p:attrNameLst>
                                          <p:attrName>ppt_w</p:attrName>
                                        </p:attrNameLst>
                                      </p:cBhvr>
                                      <p:tavLst>
                                        <p:tav tm="0">
                                          <p:val>
                                            <p:fltVal val="0.0"/>
                                          </p:val>
                                        </p:tav>
                                        <p:tav tm="100000">
                                          <p:val>
                                            <p:strVal val="#ppt_w"/>
                                          </p:val>
                                        </p:tav>
                                      </p:tavLst>
                                    </p:anim>
                                    <p:anim calcmode="lin" valueType="num">
                                      <p:cBhvr>
                                        <p:cTn dur="500" fill="hold" id="8"/>
                                        <p:tgtEl>
                                          <p:spTgt spid="1048593"/>
                                        </p:tgtEl>
                                        <p:attrNameLst>
                                          <p:attrName>ppt_h</p:attrName>
                                        </p:attrNameLst>
                                      </p:cBhvr>
                                      <p:tavLst>
                                        <p:tav tm="0">
                                          <p:val>
                                            <p:fltVal val="0.0"/>
                                          </p:val>
                                        </p:tav>
                                        <p:tav tm="100000">
                                          <p:val>
                                            <p:strVal val="#ppt_h"/>
                                          </p:val>
                                        </p:tav>
                                      </p:tavLst>
                                    </p:anim>
                                    <p:animEffect transition="in" filter="fade">
                                      <p:cBhvr>
                                        <p:cTn dur="500" id="9"/>
                                        <p:tgtEl>
                                          <p:spTgt spid="1048593"/>
                                        </p:tgtEl>
                                      </p:cBhvr>
                                    </p:animEffect>
                                  </p:childTnLst>
                                </p:cTn>
                              </p:par>
                            </p:childTnLst>
                          </p:cTn>
                        </p:par>
                        <p:par>
                          <p:cTn fill="hold" id="10">
                            <p:stCondLst>
                              <p:cond delay="500"/>
                            </p:stCondLst>
                            <p:childTnLst>
                              <p:par>
                                <p:cTn fill="hold" grpId="0" id="11" nodeType="afterEffect" presetClass="entr" presetID="53" presetSubtype="16">
                                  <p:stCondLst>
                                    <p:cond delay="0"/>
                                  </p:stCondLst>
                                  <p:childTnLst>
                                    <p:set>
                                      <p:cBhvr>
                                        <p:cTn dur="1" fill="hold" id="12">
                                          <p:stCondLst>
                                            <p:cond delay="0"/>
                                          </p:stCondLst>
                                        </p:cTn>
                                        <p:tgtEl>
                                          <p:spTgt spid="1048594"/>
                                        </p:tgtEl>
                                        <p:attrNameLst>
                                          <p:attrName>style.visibility</p:attrName>
                                        </p:attrNameLst>
                                      </p:cBhvr>
                                      <p:to>
                                        <p:strVal val="visible"/>
                                      </p:to>
                                    </p:set>
                                    <p:anim calcmode="lin" valueType="num">
                                      <p:cBhvr>
                                        <p:cTn dur="500" fill="hold" id="13"/>
                                        <p:tgtEl>
                                          <p:spTgt spid="1048594"/>
                                        </p:tgtEl>
                                        <p:attrNameLst>
                                          <p:attrName>ppt_w</p:attrName>
                                        </p:attrNameLst>
                                      </p:cBhvr>
                                      <p:tavLst>
                                        <p:tav tm="0">
                                          <p:val>
                                            <p:fltVal val="0.0"/>
                                          </p:val>
                                        </p:tav>
                                        <p:tav tm="100000">
                                          <p:val>
                                            <p:strVal val="#ppt_w"/>
                                          </p:val>
                                        </p:tav>
                                      </p:tavLst>
                                    </p:anim>
                                    <p:anim calcmode="lin" valueType="num">
                                      <p:cBhvr>
                                        <p:cTn dur="500" fill="hold" id="14"/>
                                        <p:tgtEl>
                                          <p:spTgt spid="1048594"/>
                                        </p:tgtEl>
                                        <p:attrNameLst>
                                          <p:attrName>ppt_h</p:attrName>
                                        </p:attrNameLst>
                                      </p:cBhvr>
                                      <p:tavLst>
                                        <p:tav tm="0">
                                          <p:val>
                                            <p:fltVal val="0.0"/>
                                          </p:val>
                                        </p:tav>
                                        <p:tav tm="100000">
                                          <p:val>
                                            <p:strVal val="#ppt_h"/>
                                          </p:val>
                                        </p:tav>
                                      </p:tavLst>
                                    </p:anim>
                                    <p:animEffect transition="in" filter="fade">
                                      <p:cBhvr>
                                        <p:cTn dur="500" id="15"/>
                                        <p:tgtEl>
                                          <p:spTgt spid="1048594"/>
                                        </p:tgtEl>
                                      </p:cBhvr>
                                    </p:animEffect>
                                  </p:childTnLst>
                                </p:cTn>
                              </p:par>
                            </p:childTnLst>
                          </p:cTn>
                        </p:par>
                        <p:par>
                          <p:cTn fill="hold" id="16">
                            <p:stCondLst>
                              <p:cond delay="1000"/>
                            </p:stCondLst>
                            <p:childTnLst>
                              <p:par>
                                <p:cTn fill="hold" grpId="0" id="17" nodeType="afterEffect" presetClass="entr" presetID="42" presetSubtype="0">
                                  <p:stCondLst>
                                    <p:cond delay="0"/>
                                  </p:stCondLst>
                                  <p:childTnLst>
                                    <p:set>
                                      <p:cBhvr>
                                        <p:cTn dur="1" fill="hold" id="18">
                                          <p:stCondLst>
                                            <p:cond delay="0"/>
                                          </p:stCondLst>
                                        </p:cTn>
                                        <p:tgtEl>
                                          <p:spTgt spid="1048595"/>
                                        </p:tgtEl>
                                        <p:attrNameLst>
                                          <p:attrName>style.visibility</p:attrName>
                                        </p:attrNameLst>
                                      </p:cBhvr>
                                      <p:to>
                                        <p:strVal val="visible"/>
                                      </p:to>
                                    </p:set>
                                    <p:animEffect transition="in" filter="fade">
                                      <p:cBhvr>
                                        <p:cTn dur="1000" id="19"/>
                                        <p:tgtEl>
                                          <p:spTgt spid="1048595"/>
                                        </p:tgtEl>
                                      </p:cBhvr>
                                    </p:animEffect>
                                    <p:anim calcmode="lin" valueType="num">
                                      <p:cBhvr>
                                        <p:cTn dur="1000" fill="hold" id="20"/>
                                        <p:tgtEl>
                                          <p:spTgt spid="1048595"/>
                                        </p:tgtEl>
                                        <p:attrNameLst>
                                          <p:attrName>ppt_x</p:attrName>
                                        </p:attrNameLst>
                                      </p:cBhvr>
                                      <p:tavLst>
                                        <p:tav tm="0">
                                          <p:val>
                                            <p:strVal val="#ppt_x"/>
                                          </p:val>
                                        </p:tav>
                                        <p:tav tm="100000">
                                          <p:val>
                                            <p:strVal val="#ppt_x"/>
                                          </p:val>
                                        </p:tav>
                                      </p:tavLst>
                                    </p:anim>
                                    <p:anim calcmode="lin" valueType="num">
                                      <p:cBhvr>
                                        <p:cTn dur="1000" fill="hold" id="21"/>
                                        <p:tgtEl>
                                          <p:spTgt spid="1048595"/>
                                        </p:tgtEl>
                                        <p:attrNameLst>
                                          <p:attrName>ppt_y</p:attrName>
                                        </p:attrNameLst>
                                      </p:cBhvr>
                                      <p:tavLst>
                                        <p:tav tm="0">
                                          <p:val>
                                            <p:strVal val="#ppt_y+.1"/>
                                          </p:val>
                                        </p:tav>
                                        <p:tav tm="100000">
                                          <p:val>
                                            <p:strVal val="#ppt_y"/>
                                          </p:val>
                                        </p:tav>
                                      </p:tavLst>
                                    </p:anim>
                                  </p:childTnLst>
                                </p:cTn>
                              </p:par>
                            </p:childTnLst>
                          </p:cTn>
                        </p:par>
                        <p:par>
                          <p:cTn fill="hold" id="22">
                            <p:stCondLst>
                              <p:cond delay="2000"/>
                            </p:stCondLst>
                            <p:childTnLst>
                              <p:par>
                                <p:cTn fill="hold" grpId="0" id="23" nodeType="afterEffect" presetClass="entr" presetID="53" presetSubtype="16">
                                  <p:stCondLst>
                                    <p:cond delay="0"/>
                                  </p:stCondLst>
                                  <p:childTnLst>
                                    <p:set>
                                      <p:cBhvr>
                                        <p:cTn dur="1" fill="hold" id="24">
                                          <p:stCondLst>
                                            <p:cond delay="0"/>
                                          </p:stCondLst>
                                        </p:cTn>
                                        <p:tgtEl>
                                          <p:spTgt spid="1048596"/>
                                        </p:tgtEl>
                                        <p:attrNameLst>
                                          <p:attrName>style.visibility</p:attrName>
                                        </p:attrNameLst>
                                      </p:cBhvr>
                                      <p:to>
                                        <p:strVal val="visible"/>
                                      </p:to>
                                    </p:set>
                                    <p:anim calcmode="lin" valueType="num">
                                      <p:cBhvr>
                                        <p:cTn dur="500" fill="hold" id="25"/>
                                        <p:tgtEl>
                                          <p:spTgt spid="1048596"/>
                                        </p:tgtEl>
                                        <p:attrNameLst>
                                          <p:attrName>ppt_w</p:attrName>
                                        </p:attrNameLst>
                                      </p:cBhvr>
                                      <p:tavLst>
                                        <p:tav tm="0">
                                          <p:val>
                                            <p:fltVal val="0.0"/>
                                          </p:val>
                                        </p:tav>
                                        <p:tav tm="100000">
                                          <p:val>
                                            <p:strVal val="#ppt_w"/>
                                          </p:val>
                                        </p:tav>
                                      </p:tavLst>
                                    </p:anim>
                                    <p:anim calcmode="lin" valueType="num">
                                      <p:cBhvr>
                                        <p:cTn dur="500" fill="hold" id="26"/>
                                        <p:tgtEl>
                                          <p:spTgt spid="1048596"/>
                                        </p:tgtEl>
                                        <p:attrNameLst>
                                          <p:attrName>ppt_h</p:attrName>
                                        </p:attrNameLst>
                                      </p:cBhvr>
                                      <p:tavLst>
                                        <p:tav tm="0">
                                          <p:val>
                                            <p:fltVal val="0.0"/>
                                          </p:val>
                                        </p:tav>
                                        <p:tav tm="100000">
                                          <p:val>
                                            <p:strVal val="#ppt_h"/>
                                          </p:val>
                                        </p:tav>
                                      </p:tavLst>
                                    </p:anim>
                                    <p:animEffect transition="in" filter="fade">
                                      <p:cBhvr>
                                        <p:cTn dur="500" id="27"/>
                                        <p:tgtEl>
                                          <p:spTgt spid="1048596"/>
                                        </p:tgtEl>
                                      </p:cBhvr>
                                    </p:animEffect>
                                  </p:childTnLst>
                                </p:cTn>
                              </p:par>
                            </p:childTnLst>
                          </p:cTn>
                        </p:par>
                        <p:par>
                          <p:cTn fill="hold" id="28">
                            <p:stCondLst>
                              <p:cond delay="2500"/>
                            </p:stCondLst>
                            <p:childTnLst>
                              <p:par>
                                <p:cTn fill="hold" grpId="0" id="29" nodeType="afterEffect" presetClass="entr" presetID="42" presetSubtype="0">
                                  <p:stCondLst>
                                    <p:cond delay="0"/>
                                  </p:stCondLst>
                                  <p:childTnLst>
                                    <p:set>
                                      <p:cBhvr>
                                        <p:cTn dur="1" fill="hold" id="30">
                                          <p:stCondLst>
                                            <p:cond delay="0"/>
                                          </p:stCondLst>
                                        </p:cTn>
                                        <p:tgtEl>
                                          <p:spTgt spid="1048597"/>
                                        </p:tgtEl>
                                        <p:attrNameLst>
                                          <p:attrName>style.visibility</p:attrName>
                                        </p:attrNameLst>
                                      </p:cBhvr>
                                      <p:to>
                                        <p:strVal val="visible"/>
                                      </p:to>
                                    </p:set>
                                    <p:animEffect transition="in" filter="fade">
                                      <p:cBhvr>
                                        <p:cTn dur="1000" id="31"/>
                                        <p:tgtEl>
                                          <p:spTgt spid="1048597"/>
                                        </p:tgtEl>
                                      </p:cBhvr>
                                    </p:animEffect>
                                    <p:anim calcmode="lin" valueType="num">
                                      <p:cBhvr>
                                        <p:cTn dur="1000" fill="hold" id="32"/>
                                        <p:tgtEl>
                                          <p:spTgt spid="1048597"/>
                                        </p:tgtEl>
                                        <p:attrNameLst>
                                          <p:attrName>ppt_x</p:attrName>
                                        </p:attrNameLst>
                                      </p:cBhvr>
                                      <p:tavLst>
                                        <p:tav tm="0">
                                          <p:val>
                                            <p:strVal val="#ppt_x"/>
                                          </p:val>
                                        </p:tav>
                                        <p:tav tm="100000">
                                          <p:val>
                                            <p:strVal val="#ppt_x"/>
                                          </p:val>
                                        </p:tav>
                                      </p:tavLst>
                                    </p:anim>
                                    <p:anim calcmode="lin" valueType="num">
                                      <p:cBhvr>
                                        <p:cTn dur="1000" fill="hold" id="33"/>
                                        <p:tgtEl>
                                          <p:spTgt spid="1048597"/>
                                        </p:tgtEl>
                                        <p:attrNameLst>
                                          <p:attrName>ppt_y</p:attrName>
                                        </p:attrNameLst>
                                      </p:cBhvr>
                                      <p:tavLst>
                                        <p:tav tm="0">
                                          <p:val>
                                            <p:strVal val="#ppt_y+.1"/>
                                          </p:val>
                                        </p:tav>
                                        <p:tav tm="100000">
                                          <p:val>
                                            <p:strVal val="#ppt_y"/>
                                          </p:val>
                                        </p:tav>
                                      </p:tavLst>
                                    </p:anim>
                                  </p:childTnLst>
                                </p:cTn>
                              </p:par>
                            </p:childTnLst>
                          </p:cTn>
                        </p:par>
                        <p:par>
                          <p:cTn fill="hold" id="34">
                            <p:stCondLst>
                              <p:cond delay="3500"/>
                            </p:stCondLst>
                            <p:childTnLst>
                              <p:par>
                                <p:cTn fill="hold" grpId="0" id="35" nodeType="afterEffect" presetClass="entr" presetID="53" presetSubtype="16">
                                  <p:stCondLst>
                                    <p:cond delay="0"/>
                                  </p:stCondLst>
                                  <p:childTnLst>
                                    <p:set>
                                      <p:cBhvr>
                                        <p:cTn dur="1" fill="hold" id="36">
                                          <p:stCondLst>
                                            <p:cond delay="0"/>
                                          </p:stCondLst>
                                        </p:cTn>
                                        <p:tgtEl>
                                          <p:spTgt spid="1048598"/>
                                        </p:tgtEl>
                                        <p:attrNameLst>
                                          <p:attrName>style.visibility</p:attrName>
                                        </p:attrNameLst>
                                      </p:cBhvr>
                                      <p:to>
                                        <p:strVal val="visible"/>
                                      </p:to>
                                    </p:set>
                                    <p:anim calcmode="lin" valueType="num">
                                      <p:cBhvr>
                                        <p:cTn dur="500" fill="hold" id="37"/>
                                        <p:tgtEl>
                                          <p:spTgt spid="1048598"/>
                                        </p:tgtEl>
                                        <p:attrNameLst>
                                          <p:attrName>ppt_w</p:attrName>
                                        </p:attrNameLst>
                                      </p:cBhvr>
                                      <p:tavLst>
                                        <p:tav tm="0">
                                          <p:val>
                                            <p:fltVal val="0.0"/>
                                          </p:val>
                                        </p:tav>
                                        <p:tav tm="100000">
                                          <p:val>
                                            <p:strVal val="#ppt_w"/>
                                          </p:val>
                                        </p:tav>
                                      </p:tavLst>
                                    </p:anim>
                                    <p:anim calcmode="lin" valueType="num">
                                      <p:cBhvr>
                                        <p:cTn dur="500" fill="hold" id="38"/>
                                        <p:tgtEl>
                                          <p:spTgt spid="1048598"/>
                                        </p:tgtEl>
                                        <p:attrNameLst>
                                          <p:attrName>ppt_h</p:attrName>
                                        </p:attrNameLst>
                                      </p:cBhvr>
                                      <p:tavLst>
                                        <p:tav tm="0">
                                          <p:val>
                                            <p:fltVal val="0.0"/>
                                          </p:val>
                                        </p:tav>
                                        <p:tav tm="100000">
                                          <p:val>
                                            <p:strVal val="#ppt_h"/>
                                          </p:val>
                                        </p:tav>
                                      </p:tavLst>
                                    </p:anim>
                                    <p:animEffect transition="in" filter="fade">
                                      <p:cBhvr>
                                        <p:cTn dur="500" id="39"/>
                                        <p:tgtEl>
                                          <p:spTgt spid="1048598"/>
                                        </p:tgtEl>
                                      </p:cBhvr>
                                    </p:animEffect>
                                  </p:childTnLst>
                                </p:cTn>
                              </p:par>
                            </p:childTnLst>
                          </p:cTn>
                        </p:par>
                        <p:par>
                          <p:cTn fill="hold" id="40">
                            <p:stCondLst>
                              <p:cond delay="4000"/>
                            </p:stCondLst>
                            <p:childTnLst>
                              <p:par>
                                <p:cTn fill="hold" grpId="0" id="41" nodeType="afterEffect" presetClass="entr" presetID="42" presetSubtype="0">
                                  <p:stCondLst>
                                    <p:cond delay="0"/>
                                  </p:stCondLst>
                                  <p:childTnLst>
                                    <p:set>
                                      <p:cBhvr>
                                        <p:cTn dur="1" fill="hold" id="42">
                                          <p:stCondLst>
                                            <p:cond delay="0"/>
                                          </p:stCondLst>
                                        </p:cTn>
                                        <p:tgtEl>
                                          <p:spTgt spid="1048599"/>
                                        </p:tgtEl>
                                        <p:attrNameLst>
                                          <p:attrName>style.visibility</p:attrName>
                                        </p:attrNameLst>
                                      </p:cBhvr>
                                      <p:to>
                                        <p:strVal val="visible"/>
                                      </p:to>
                                    </p:set>
                                    <p:animEffect transition="in" filter="fade">
                                      <p:cBhvr>
                                        <p:cTn dur="1000" id="43"/>
                                        <p:tgtEl>
                                          <p:spTgt spid="1048599"/>
                                        </p:tgtEl>
                                      </p:cBhvr>
                                    </p:animEffect>
                                    <p:anim calcmode="lin" valueType="num">
                                      <p:cBhvr>
                                        <p:cTn dur="1000" fill="hold" id="44"/>
                                        <p:tgtEl>
                                          <p:spTgt spid="1048599"/>
                                        </p:tgtEl>
                                        <p:attrNameLst>
                                          <p:attrName>ppt_x</p:attrName>
                                        </p:attrNameLst>
                                      </p:cBhvr>
                                      <p:tavLst>
                                        <p:tav tm="0">
                                          <p:val>
                                            <p:strVal val="#ppt_x"/>
                                          </p:val>
                                        </p:tav>
                                        <p:tav tm="100000">
                                          <p:val>
                                            <p:strVal val="#ppt_x"/>
                                          </p:val>
                                        </p:tav>
                                      </p:tavLst>
                                    </p:anim>
                                    <p:anim calcmode="lin" valueType="num">
                                      <p:cBhvr>
                                        <p:cTn dur="1000" fill="hold" id="45"/>
                                        <p:tgtEl>
                                          <p:spTgt spid="1048599"/>
                                        </p:tgtEl>
                                        <p:attrNameLst>
                                          <p:attrName>ppt_y</p:attrName>
                                        </p:attrNameLst>
                                      </p:cBhvr>
                                      <p:tavLst>
                                        <p:tav tm="0">
                                          <p:val>
                                            <p:strVal val="#ppt_y+.1"/>
                                          </p:val>
                                        </p:tav>
                                        <p:tav tm="100000">
                                          <p:val>
                                            <p:strVal val="#ppt_y"/>
                                          </p:val>
                                        </p:tav>
                                      </p:tavLst>
                                    </p:anim>
                                  </p:childTnLst>
                                </p:cTn>
                              </p:par>
                            </p:childTnLst>
                          </p:cTn>
                        </p:par>
                        <p:par>
                          <p:cTn fill="hold" id="46">
                            <p:stCondLst>
                              <p:cond delay="5000"/>
                            </p:stCondLst>
                            <p:childTnLst>
                              <p:par>
                                <p:cTn fill="hold" grpId="0" id="47" nodeType="afterEffect" presetClass="entr" presetID="53" presetSubtype="16">
                                  <p:stCondLst>
                                    <p:cond delay="0"/>
                                  </p:stCondLst>
                                  <p:childTnLst>
                                    <p:set>
                                      <p:cBhvr>
                                        <p:cTn dur="1" fill="hold" id="48">
                                          <p:stCondLst>
                                            <p:cond delay="0"/>
                                          </p:stCondLst>
                                        </p:cTn>
                                        <p:tgtEl>
                                          <p:spTgt spid="1048600"/>
                                        </p:tgtEl>
                                        <p:attrNameLst>
                                          <p:attrName>style.visibility</p:attrName>
                                        </p:attrNameLst>
                                      </p:cBhvr>
                                      <p:to>
                                        <p:strVal val="visible"/>
                                      </p:to>
                                    </p:set>
                                    <p:anim calcmode="lin" valueType="num">
                                      <p:cBhvr>
                                        <p:cTn dur="500" fill="hold" id="49"/>
                                        <p:tgtEl>
                                          <p:spTgt spid="1048600"/>
                                        </p:tgtEl>
                                        <p:attrNameLst>
                                          <p:attrName>ppt_w</p:attrName>
                                        </p:attrNameLst>
                                      </p:cBhvr>
                                      <p:tavLst>
                                        <p:tav tm="0">
                                          <p:val>
                                            <p:fltVal val="0.0"/>
                                          </p:val>
                                        </p:tav>
                                        <p:tav tm="100000">
                                          <p:val>
                                            <p:strVal val="#ppt_w"/>
                                          </p:val>
                                        </p:tav>
                                      </p:tavLst>
                                    </p:anim>
                                    <p:anim calcmode="lin" valueType="num">
                                      <p:cBhvr>
                                        <p:cTn dur="500" fill="hold" id="50"/>
                                        <p:tgtEl>
                                          <p:spTgt spid="1048600"/>
                                        </p:tgtEl>
                                        <p:attrNameLst>
                                          <p:attrName>ppt_h</p:attrName>
                                        </p:attrNameLst>
                                      </p:cBhvr>
                                      <p:tavLst>
                                        <p:tav tm="0">
                                          <p:val>
                                            <p:fltVal val="0.0"/>
                                          </p:val>
                                        </p:tav>
                                        <p:tav tm="100000">
                                          <p:val>
                                            <p:strVal val="#ppt_h"/>
                                          </p:val>
                                        </p:tav>
                                      </p:tavLst>
                                    </p:anim>
                                    <p:animEffect transition="in" filter="fade">
                                      <p:cBhvr>
                                        <p:cTn dur="500" id="51"/>
                                        <p:tgtEl>
                                          <p:spTgt spid="1048600"/>
                                        </p:tgtEl>
                                      </p:cBhvr>
                                    </p:animEffect>
                                  </p:childTnLst>
                                </p:cTn>
                              </p:par>
                            </p:childTnLst>
                          </p:cTn>
                        </p:par>
                        <p:par>
                          <p:cTn fill="hold" id="52">
                            <p:stCondLst>
                              <p:cond delay="5500"/>
                            </p:stCondLst>
                            <p:childTnLst>
                              <p:par>
                                <p:cTn fill="hold" grpId="0" id="53" nodeType="afterEffect" presetClass="entr" presetID="42" presetSubtype="0">
                                  <p:stCondLst>
                                    <p:cond delay="0"/>
                                  </p:stCondLst>
                                  <p:childTnLst>
                                    <p:set>
                                      <p:cBhvr>
                                        <p:cTn dur="1" fill="hold" id="54">
                                          <p:stCondLst>
                                            <p:cond delay="0"/>
                                          </p:stCondLst>
                                        </p:cTn>
                                        <p:tgtEl>
                                          <p:spTgt spid="1048601"/>
                                        </p:tgtEl>
                                        <p:attrNameLst>
                                          <p:attrName>style.visibility</p:attrName>
                                        </p:attrNameLst>
                                      </p:cBhvr>
                                      <p:to>
                                        <p:strVal val="visible"/>
                                      </p:to>
                                    </p:set>
                                    <p:animEffect transition="in" filter="fade">
                                      <p:cBhvr>
                                        <p:cTn dur="1000" id="55"/>
                                        <p:tgtEl>
                                          <p:spTgt spid="1048601"/>
                                        </p:tgtEl>
                                      </p:cBhvr>
                                    </p:animEffect>
                                    <p:anim calcmode="lin" valueType="num">
                                      <p:cBhvr>
                                        <p:cTn dur="1000" fill="hold" id="56"/>
                                        <p:tgtEl>
                                          <p:spTgt spid="1048601"/>
                                        </p:tgtEl>
                                        <p:attrNameLst>
                                          <p:attrName>ppt_x</p:attrName>
                                        </p:attrNameLst>
                                      </p:cBhvr>
                                      <p:tavLst>
                                        <p:tav tm="0">
                                          <p:val>
                                            <p:strVal val="#ppt_x"/>
                                          </p:val>
                                        </p:tav>
                                        <p:tav tm="100000">
                                          <p:val>
                                            <p:strVal val="#ppt_x"/>
                                          </p:val>
                                        </p:tav>
                                      </p:tavLst>
                                    </p:anim>
                                    <p:anim calcmode="lin" valueType="num">
                                      <p:cBhvr>
                                        <p:cTn dur="1000" fill="hold" id="57"/>
                                        <p:tgtEl>
                                          <p:spTgt spid="10486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ldLvl="0" animBg="1"/>
      <p:bldP spid="1048594" grpId="0" bldLvl="0" animBg="1"/>
      <p:bldP spid="1048595" grpId="0"/>
      <p:bldP spid="1048596" grpId="0" bldLvl="0" animBg="1"/>
      <p:bldP spid="1048597" grpId="0"/>
      <p:bldP spid="1048598" grpId="0" bldLvl="0" animBg="1"/>
      <p:bldP spid="1048599" grpId="0"/>
      <p:bldP spid="1048600" grpId="0" bldLvl="0" animBg="1"/>
      <p:bldP spid="104860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pic>
        <p:nvPicPr>
          <p:cNvPr id="2097180" name="图片 58"/>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43" name="文本框 59"/>
          <p:cNvSpPr txBox="1"/>
          <p:nvPr/>
        </p:nvSpPr>
        <p:spPr>
          <a:xfrm>
            <a:off x="447590" y="359976"/>
            <a:ext cx="36372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具有策略和状态模式的敌人状态和行为</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22" name="Group 118"/>
          <p:cNvGrpSpPr/>
          <p:nvPr/>
        </p:nvGrpSpPr>
        <p:grpSpPr>
          <a:xfrm>
            <a:off x="589003" y="1127205"/>
            <a:ext cx="675084" cy="672042"/>
            <a:chOff x="6858000" y="2647950"/>
            <a:chExt cx="533400" cy="533400"/>
          </a:xfrm>
        </p:grpSpPr>
        <p:sp>
          <p:nvSpPr>
            <p:cNvPr id="1048944" name="Rounded Rectangle 120"/>
            <p:cNvSpPr/>
            <p:nvPr/>
          </p:nvSpPr>
          <p:spPr>
            <a:xfrm>
              <a:off x="6858000" y="26479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123" name="Group 103"/>
            <p:cNvGrpSpPr/>
            <p:nvPr/>
          </p:nvGrpSpPr>
          <p:grpSpPr>
            <a:xfrm>
              <a:off x="6928379" y="2716243"/>
              <a:ext cx="392518" cy="396785"/>
              <a:chOff x="4427538" y="1254125"/>
              <a:chExt cx="292100" cy="295275"/>
            </a:xfrm>
            <a:solidFill>
              <a:schemeClr val="bg1"/>
            </a:solidFill>
          </p:grpSpPr>
          <p:sp>
            <p:nvSpPr>
              <p:cNvPr id="1048945" name="Freeform 211"/>
              <p:cNvSpPr/>
              <p:nvPr/>
            </p:nvSpPr>
            <p:spPr bwMode="auto">
              <a:xfrm>
                <a:off x="4471988" y="1287463"/>
                <a:ext cx="33338" cy="33338"/>
              </a:xfrm>
              <a:custGeom>
                <a:avLst/>
                <a:ahLst/>
                <a:cxnLst>
                  <a:cxn ang="0">
                    <a:pos x="12" y="7"/>
                  </a:cxn>
                  <a:cxn ang="0">
                    <a:pos x="7" y="2"/>
                  </a:cxn>
                  <a:cxn ang="0">
                    <a:pos x="2" y="2"/>
                  </a:cxn>
                  <a:cxn ang="0">
                    <a:pos x="2" y="7"/>
                  </a:cxn>
                  <a:cxn ang="0">
                    <a:pos x="7" y="12"/>
                  </a:cxn>
                  <a:cxn ang="0">
                    <a:pos x="12" y="12"/>
                  </a:cxn>
                  <a:cxn ang="0">
                    <a:pos x="12" y="7"/>
                  </a:cxn>
                </a:cxnLst>
                <a:rect l="0" t="0" r="r" b="b"/>
                <a:pathLst>
                  <a:path w="13" h="13">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grpFill/>
              <a:ln w="9525">
                <a:noFill/>
                <a:round/>
              </a:ln>
            </p:spPr>
            <p:txBody>
              <a:bodyPr anchor="t" anchorCtr="0" bIns="60960" compatLnSpc="1" lIns="121920" numCol="1" rIns="121920" tIns="60960" vert="horz" wrap="square"/>
              <a:p>
                <a:endParaRPr lang="en-US"/>
              </a:p>
            </p:txBody>
          </p:sp>
          <p:sp>
            <p:nvSpPr>
              <p:cNvPr id="1048946" name="Freeform 212"/>
              <p:cNvSpPr/>
              <p:nvPr/>
            </p:nvSpPr>
            <p:spPr bwMode="auto">
              <a:xfrm>
                <a:off x="4427538" y="1382713"/>
                <a:ext cx="34925" cy="19050"/>
              </a:xfrm>
              <a:custGeom>
                <a:avLst/>
                <a:ahLst/>
                <a:cxnLst>
                  <a:cxn ang="0">
                    <a:pos x="11" y="0"/>
                  </a:cxn>
                  <a:cxn ang="0">
                    <a:pos x="4" y="0"/>
                  </a:cxn>
                  <a:cxn ang="0">
                    <a:pos x="0" y="4"/>
                  </a:cxn>
                  <a:cxn ang="0">
                    <a:pos x="4" y="7"/>
                  </a:cxn>
                  <a:cxn ang="0">
                    <a:pos x="11" y="7"/>
                  </a:cxn>
                  <a:cxn ang="0">
                    <a:pos x="14" y="4"/>
                  </a:cxn>
                  <a:cxn ang="0">
                    <a:pos x="11" y="0"/>
                  </a:cxn>
                </a:cxnLst>
                <a:rect l="0" t="0" r="r" b="b"/>
                <a:pathLst>
                  <a:path w="14" h="7">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grpFill/>
              <a:ln w="9525">
                <a:noFill/>
                <a:round/>
              </a:ln>
            </p:spPr>
            <p:txBody>
              <a:bodyPr anchor="t" anchorCtr="0" bIns="60960" compatLnSpc="1" lIns="121920" numCol="1" rIns="121920" tIns="60960" vert="horz" wrap="square"/>
              <a:p>
                <a:endParaRPr lang="en-US"/>
              </a:p>
            </p:txBody>
          </p:sp>
          <p:sp>
            <p:nvSpPr>
              <p:cNvPr id="1048947" name="Freeform 213"/>
              <p:cNvSpPr/>
              <p:nvPr/>
            </p:nvSpPr>
            <p:spPr bwMode="auto">
              <a:xfrm>
                <a:off x="4684713" y="1401763"/>
                <a:ext cx="34925" cy="19050"/>
              </a:xfrm>
              <a:custGeom>
                <a:avLst/>
                <a:ahLst/>
                <a:cxnLst>
                  <a:cxn ang="0">
                    <a:pos x="10" y="0"/>
                  </a:cxn>
                  <a:cxn ang="0">
                    <a:pos x="3" y="0"/>
                  </a:cxn>
                  <a:cxn ang="0">
                    <a:pos x="0" y="4"/>
                  </a:cxn>
                  <a:cxn ang="0">
                    <a:pos x="3" y="8"/>
                  </a:cxn>
                  <a:cxn ang="0">
                    <a:pos x="10" y="8"/>
                  </a:cxn>
                  <a:cxn ang="0">
                    <a:pos x="14" y="4"/>
                  </a:cxn>
                  <a:cxn ang="0">
                    <a:pos x="10" y="0"/>
                  </a:cxn>
                </a:cxnLst>
                <a:rect l="0" t="0" r="r" b="b"/>
                <a:pathLst>
                  <a:path w="14" h="8">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grpFill/>
              <a:ln w="9525">
                <a:noFill/>
                <a:round/>
              </a:ln>
            </p:spPr>
            <p:txBody>
              <a:bodyPr anchor="t" anchorCtr="0" bIns="60960" compatLnSpc="1" lIns="121920" numCol="1" rIns="121920" tIns="60960" vert="horz" wrap="square"/>
              <a:p>
                <a:endParaRPr lang="en-US"/>
              </a:p>
            </p:txBody>
          </p:sp>
          <p:sp>
            <p:nvSpPr>
              <p:cNvPr id="1048948" name="Freeform 214"/>
              <p:cNvSpPr/>
              <p:nvPr/>
            </p:nvSpPr>
            <p:spPr bwMode="auto">
              <a:xfrm>
                <a:off x="4654551" y="1303338"/>
                <a:ext cx="31750" cy="31750"/>
              </a:xfrm>
              <a:custGeom>
                <a:avLst/>
                <a:ahLst/>
                <a:cxnLst>
                  <a:cxn ang="0">
                    <a:pos x="12" y="1"/>
                  </a:cxn>
                  <a:cxn ang="0">
                    <a:pos x="6" y="1"/>
                  </a:cxn>
                  <a:cxn ang="0">
                    <a:pos x="1" y="6"/>
                  </a:cxn>
                  <a:cxn ang="0">
                    <a:pos x="1" y="11"/>
                  </a:cxn>
                  <a:cxn ang="0">
                    <a:pos x="6" y="11"/>
                  </a:cxn>
                  <a:cxn ang="0">
                    <a:pos x="12" y="6"/>
                  </a:cxn>
                  <a:cxn ang="0">
                    <a:pos x="12" y="1"/>
                  </a:cxn>
                </a:cxnLst>
                <a:rect l="0" t="0" r="r" b="b"/>
                <a:pathLst>
                  <a:path w="13" h="13">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grpFill/>
              <a:ln w="9525">
                <a:noFill/>
                <a:round/>
              </a:ln>
            </p:spPr>
            <p:txBody>
              <a:bodyPr anchor="t" anchorCtr="0" bIns="60960" compatLnSpc="1" lIns="121920" numCol="1" rIns="121920" tIns="60960" vert="horz" wrap="square"/>
              <a:p>
                <a:endParaRPr lang="en-US"/>
              </a:p>
            </p:txBody>
          </p:sp>
          <p:sp>
            <p:nvSpPr>
              <p:cNvPr id="1048949" name="Freeform 215"/>
              <p:cNvSpPr/>
              <p:nvPr/>
            </p:nvSpPr>
            <p:spPr bwMode="auto">
              <a:xfrm>
                <a:off x="4573588" y="1254125"/>
                <a:ext cx="17463" cy="38100"/>
              </a:xfrm>
              <a:custGeom>
                <a:avLst/>
                <a:ahLst/>
                <a:cxnLst>
                  <a:cxn ang="0">
                    <a:pos x="4" y="15"/>
                  </a:cxn>
                  <a:cxn ang="0">
                    <a:pos x="6" y="14"/>
                  </a:cxn>
                  <a:cxn ang="0">
                    <a:pos x="7" y="11"/>
                  </a:cxn>
                  <a:cxn ang="0">
                    <a:pos x="7" y="4"/>
                  </a:cxn>
                  <a:cxn ang="0">
                    <a:pos x="4" y="0"/>
                  </a:cxn>
                  <a:cxn ang="0">
                    <a:pos x="0" y="3"/>
                  </a:cxn>
                  <a:cxn ang="0">
                    <a:pos x="0" y="4"/>
                  </a:cxn>
                  <a:cxn ang="0">
                    <a:pos x="0" y="11"/>
                  </a:cxn>
                  <a:cxn ang="0">
                    <a:pos x="4" y="15"/>
                  </a:cxn>
                </a:cxnLst>
                <a:rect l="0" t="0" r="r" b="b"/>
                <a:pathLst>
                  <a:path w="7" h="15">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grpFill/>
              <a:ln w="9525">
                <a:noFill/>
                <a:round/>
              </a:ln>
            </p:spPr>
            <p:txBody>
              <a:bodyPr anchor="t" anchorCtr="0" bIns="60960" compatLnSpc="1" lIns="121920" numCol="1" rIns="121920" tIns="60960" vert="horz" wrap="square"/>
              <a:p>
                <a:endParaRPr lang="en-US"/>
              </a:p>
            </p:txBody>
          </p:sp>
          <p:sp>
            <p:nvSpPr>
              <p:cNvPr id="1048950" name="Freeform 216"/>
              <p:cNvSpPr>
                <a:spLocks noEditPoints="1"/>
              </p:cNvSpPr>
              <p:nvPr/>
            </p:nvSpPr>
            <p:spPr bwMode="auto">
              <a:xfrm>
                <a:off x="4500563" y="1327150"/>
                <a:ext cx="146050" cy="166688"/>
              </a:xfrm>
              <a:custGeom>
                <a:avLst/>
                <a:ahLst/>
                <a:cxnLst>
                  <a:cxn ang="0">
                    <a:pos x="29" y="0"/>
                  </a:cxn>
                  <a:cxn ang="0">
                    <a:pos x="0" y="29"/>
                  </a:cxn>
                  <a:cxn ang="0">
                    <a:pos x="14" y="54"/>
                  </a:cxn>
                  <a:cxn ang="0">
                    <a:pos x="14" y="66"/>
                  </a:cxn>
                  <a:cxn ang="0">
                    <a:pos x="44" y="66"/>
                  </a:cxn>
                  <a:cxn ang="0">
                    <a:pos x="44" y="54"/>
                  </a:cxn>
                  <a:cxn ang="0">
                    <a:pos x="58" y="29"/>
                  </a:cxn>
                  <a:cxn ang="0">
                    <a:pos x="29" y="0"/>
                  </a:cxn>
                  <a:cxn ang="0">
                    <a:pos x="40" y="48"/>
                  </a:cxn>
                  <a:cxn ang="0">
                    <a:pos x="36" y="50"/>
                  </a:cxn>
                  <a:cxn ang="0">
                    <a:pos x="36" y="54"/>
                  </a:cxn>
                  <a:cxn ang="0">
                    <a:pos x="36" y="58"/>
                  </a:cxn>
                  <a:cxn ang="0">
                    <a:pos x="22" y="58"/>
                  </a:cxn>
                  <a:cxn ang="0">
                    <a:pos x="22" y="54"/>
                  </a:cxn>
                  <a:cxn ang="0">
                    <a:pos x="22" y="50"/>
                  </a:cxn>
                  <a:cxn ang="0">
                    <a:pos x="18" y="48"/>
                  </a:cxn>
                  <a:cxn ang="0">
                    <a:pos x="7" y="29"/>
                  </a:cxn>
                  <a:cxn ang="0">
                    <a:pos x="29" y="8"/>
                  </a:cxn>
                  <a:cxn ang="0">
                    <a:pos x="51" y="29"/>
                  </a:cxn>
                  <a:cxn ang="0">
                    <a:pos x="40" y="48"/>
                  </a:cxn>
                </a:cxnLst>
                <a:rect l="0" t="0" r="r" b="b"/>
                <a:pathLst>
                  <a:path w="58" h="66">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grpFill/>
              <a:ln w="9525">
                <a:noFill/>
                <a:round/>
              </a:ln>
            </p:spPr>
            <p:txBody>
              <a:bodyPr anchor="t" anchorCtr="0" bIns="60960" compatLnSpc="1" lIns="121920" numCol="1" rIns="121920" tIns="60960" vert="horz" wrap="square"/>
              <a:p>
                <a:endParaRPr lang="en-US"/>
              </a:p>
            </p:txBody>
          </p:sp>
          <p:sp>
            <p:nvSpPr>
              <p:cNvPr id="1048951" name="Freeform 217"/>
              <p:cNvSpPr/>
              <p:nvPr/>
            </p:nvSpPr>
            <p:spPr bwMode="auto">
              <a:xfrm>
                <a:off x="4535488" y="1511300"/>
                <a:ext cx="76200" cy="38100"/>
              </a:xfrm>
              <a:custGeom>
                <a:avLst/>
                <a:ahLst/>
                <a:cxnLst>
                  <a:cxn ang="0">
                    <a:pos x="0" y="7"/>
                  </a:cxn>
                  <a:cxn ang="0">
                    <a:pos x="8" y="7"/>
                  </a:cxn>
                  <a:cxn ang="0">
                    <a:pos x="8" y="8"/>
                  </a:cxn>
                  <a:cxn ang="0">
                    <a:pos x="15" y="15"/>
                  </a:cxn>
                  <a:cxn ang="0">
                    <a:pos x="22" y="8"/>
                  </a:cxn>
                  <a:cxn ang="0">
                    <a:pos x="22" y="7"/>
                  </a:cxn>
                  <a:cxn ang="0">
                    <a:pos x="30" y="7"/>
                  </a:cxn>
                  <a:cxn ang="0">
                    <a:pos x="30" y="0"/>
                  </a:cxn>
                  <a:cxn ang="0">
                    <a:pos x="0" y="0"/>
                  </a:cxn>
                  <a:cxn ang="0">
                    <a:pos x="0" y="7"/>
                  </a:cxn>
                </a:cxnLst>
                <a:rect l="0" t="0" r="r" b="b"/>
                <a:pathLst>
                  <a:path w="30" h="15">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grpFill/>
              <a:ln w="9525">
                <a:noFill/>
                <a:round/>
              </a:ln>
            </p:spPr>
            <p:txBody>
              <a:bodyPr anchor="t" anchorCtr="0" bIns="60960" compatLnSpc="1" lIns="121920" numCol="1" rIns="121920" tIns="60960" vert="horz" wrap="square"/>
              <a:p>
                <a:endParaRPr lang="en-US"/>
              </a:p>
            </p:txBody>
          </p:sp>
        </p:grpSp>
      </p:grpSp>
      <p:grpSp>
        <p:nvGrpSpPr>
          <p:cNvPr id="124" name="Group 147"/>
          <p:cNvGrpSpPr/>
          <p:nvPr/>
        </p:nvGrpSpPr>
        <p:grpSpPr>
          <a:xfrm>
            <a:off x="561698" y="2534964"/>
            <a:ext cx="675084" cy="672042"/>
            <a:chOff x="5257800" y="1733550"/>
            <a:chExt cx="533400" cy="533400"/>
          </a:xfrm>
        </p:grpSpPr>
        <p:sp>
          <p:nvSpPr>
            <p:cNvPr id="1048952" name="Rounded Rectangle 138"/>
            <p:cNvSpPr/>
            <p:nvPr/>
          </p:nvSpPr>
          <p:spPr>
            <a:xfrm>
              <a:off x="5257800" y="17335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grpSp>
          <p:nvGrpSpPr>
            <p:cNvPr id="125" name="Group 119"/>
            <p:cNvGrpSpPr/>
            <p:nvPr/>
          </p:nvGrpSpPr>
          <p:grpSpPr>
            <a:xfrm>
              <a:off x="5353650" y="1844020"/>
              <a:ext cx="341700" cy="312460"/>
              <a:chOff x="2046288" y="3759200"/>
              <a:chExt cx="296863" cy="271463"/>
            </a:xfrm>
            <a:solidFill>
              <a:schemeClr val="bg1"/>
            </a:solidFill>
          </p:grpSpPr>
          <p:sp>
            <p:nvSpPr>
              <p:cNvPr id="1048953" name="Rectangle 160"/>
              <p:cNvSpPr>
                <a:spLocks noChangeArrowheads="1"/>
              </p:cNvSpPr>
              <p:nvPr/>
            </p:nvSpPr>
            <p:spPr bwMode="auto">
              <a:xfrm>
                <a:off x="2065338" y="3973513"/>
                <a:ext cx="55563" cy="57150"/>
              </a:xfrm>
              <a:prstGeom prst="rect"/>
              <a:grpFill/>
              <a:ln w="9525">
                <a:noFill/>
                <a:miter lim="800000"/>
              </a:ln>
            </p:spPr>
            <p:txBody>
              <a:bodyPr anchor="t" anchorCtr="0" bIns="60960" compatLnSpc="1" lIns="121920" numCol="1" rIns="121920" tIns="60960" vert="horz" wrap="square"/>
              <a:p>
                <a:endParaRPr lang="en-US"/>
              </a:p>
            </p:txBody>
          </p:sp>
          <p:sp>
            <p:nvSpPr>
              <p:cNvPr id="1048954" name="Rectangle 161"/>
              <p:cNvSpPr>
                <a:spLocks noChangeArrowheads="1"/>
              </p:cNvSpPr>
              <p:nvPr/>
            </p:nvSpPr>
            <p:spPr bwMode="auto">
              <a:xfrm>
                <a:off x="2139950" y="3935413"/>
                <a:ext cx="55563" cy="95250"/>
              </a:xfrm>
              <a:prstGeom prst="rect"/>
              <a:grpFill/>
              <a:ln w="9525">
                <a:noFill/>
                <a:miter lim="800000"/>
              </a:ln>
            </p:spPr>
            <p:txBody>
              <a:bodyPr anchor="t" anchorCtr="0" bIns="60960" compatLnSpc="1" lIns="121920" numCol="1" rIns="121920" tIns="60960" vert="horz" wrap="square"/>
              <a:p>
                <a:endParaRPr lang="en-US"/>
              </a:p>
            </p:txBody>
          </p:sp>
          <p:sp>
            <p:nvSpPr>
              <p:cNvPr id="1048955" name="Rectangle 162"/>
              <p:cNvSpPr>
                <a:spLocks noChangeArrowheads="1"/>
              </p:cNvSpPr>
              <p:nvPr/>
            </p:nvSpPr>
            <p:spPr bwMode="auto">
              <a:xfrm>
                <a:off x="2212975" y="3898900"/>
                <a:ext cx="57150" cy="131763"/>
              </a:xfrm>
              <a:prstGeom prst="rect"/>
              <a:grpFill/>
              <a:ln w="9525">
                <a:noFill/>
                <a:miter lim="800000"/>
              </a:ln>
            </p:spPr>
            <p:txBody>
              <a:bodyPr anchor="t" anchorCtr="0" bIns="60960" compatLnSpc="1" lIns="121920" numCol="1" rIns="121920" tIns="60960" vert="horz" wrap="square"/>
              <a:p>
                <a:endParaRPr lang="en-US"/>
              </a:p>
            </p:txBody>
          </p:sp>
          <p:sp>
            <p:nvSpPr>
              <p:cNvPr id="1048956" name="Rectangle 163"/>
              <p:cNvSpPr>
                <a:spLocks noChangeArrowheads="1"/>
              </p:cNvSpPr>
              <p:nvPr/>
            </p:nvSpPr>
            <p:spPr bwMode="auto">
              <a:xfrm>
                <a:off x="2287588" y="3860800"/>
                <a:ext cx="55563" cy="169863"/>
              </a:xfrm>
              <a:prstGeom prst="rect"/>
              <a:grpFill/>
              <a:ln w="9525">
                <a:noFill/>
                <a:miter lim="800000"/>
              </a:ln>
            </p:spPr>
            <p:txBody>
              <a:bodyPr anchor="t" anchorCtr="0" bIns="60960" compatLnSpc="1" lIns="121920" numCol="1" rIns="121920" tIns="60960" vert="horz" wrap="square"/>
              <a:p>
                <a:endParaRPr lang="en-US"/>
              </a:p>
            </p:txBody>
          </p:sp>
          <p:sp>
            <p:nvSpPr>
              <p:cNvPr id="1048957" name="Freeform 164"/>
              <p:cNvSpPr/>
              <p:nvPr/>
            </p:nvSpPr>
            <p:spPr bwMode="auto">
              <a:xfrm>
                <a:off x="2046288" y="3759200"/>
                <a:ext cx="296863" cy="176213"/>
              </a:xfrm>
              <a:custGeom>
                <a:av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anchor="t" anchorCtr="0" bIns="60960" compatLnSpc="1" lIns="121920" numCol="1" rIns="121920" tIns="60960" vert="horz" wrap="square"/>
              <a:p>
                <a:endParaRPr lang="en-US"/>
              </a:p>
            </p:txBody>
          </p:sp>
        </p:grpSp>
      </p:grpSp>
      <p:sp>
        <p:nvSpPr>
          <p:cNvPr id="1048958" name="Text Placeholder 3"/>
          <p:cNvSpPr txBox="1"/>
          <p:nvPr/>
        </p:nvSpPr>
        <p:spPr>
          <a:xfrm>
            <a:off x="1564005" y="1127125"/>
            <a:ext cx="2524125" cy="1244600"/>
          </a:xfrm>
          <a:prstGeom prst="rect"/>
        </p:spPr>
        <p:txBody>
          <a:bodyPr anchor="t" anchorCtr="0" bIns="0" lIns="0" rIns="0" tIns="0" wrap="square">
            <a:spAutoFit/>
          </a:bodyPr>
          <a:lstStyle>
            <a:lvl1pPr algn="ctr" indent="0" marL="0">
              <a:buNone/>
              <a:defRPr baseline="0" sz="1600">
                <a:solidFill>
                  <a:schemeClr val="tx1">
                    <a:lumMod val="95000"/>
                    <a:lumOff val="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algn="l" defTabSz="897890">
              <a:spcBef>
                <a:spcPct val="20000"/>
              </a:spcBef>
            </a:pPr>
            <a:r>
              <a:rPr altLang="zh-CN" dirty="0" sz="1200" lang="en-US">
                <a:solidFill>
                  <a:schemeClr val="tx1"/>
                </a:solidFill>
                <a:latin typeface="微软雅黑" panose="020B0503020204020204" pitchFamily="34" charset="-122"/>
                <a:ea typeface="微软雅黑" panose="020B0503020204020204" pitchFamily="34" charset="-122"/>
                <a:cs typeface="+mj-cs"/>
              </a:rPr>
              <a:t>      </a:t>
            </a:r>
            <a:r>
              <a:rPr altLang="en-US" dirty="0" sz="1200" lang="zh-CN">
                <a:solidFill>
                  <a:schemeClr val="tx1"/>
                </a:solidFill>
                <a:latin typeface="微软雅黑" panose="020B0503020204020204" pitchFamily="34" charset="-122"/>
                <a:ea typeface="微软雅黑" panose="020B0503020204020204" pitchFamily="34" charset="-122"/>
                <a:cs typeface="+mj-cs"/>
              </a:rPr>
              <a:t>如右图所示。</a:t>
            </a:r>
            <a:r>
              <a:rPr altLang="zh-CN" dirty="0" sz="1200" lang="en-US">
                <a:solidFill>
                  <a:schemeClr val="tx1"/>
                </a:solidFill>
                <a:latin typeface="微软雅黑" panose="020B0503020204020204" pitchFamily="34" charset="-122"/>
                <a:ea typeface="微软雅黑" panose="020B0503020204020204" pitchFamily="34" charset="-122"/>
                <a:cs typeface="+mj-cs"/>
              </a:rPr>
              <a:t>M</a:t>
            </a:r>
            <a:r>
              <a:rPr altLang="en-US" dirty="0" sz="1200" lang="zh-CN">
                <a:solidFill>
                  <a:schemeClr val="tx1"/>
                </a:solidFill>
                <a:latin typeface="微软雅黑" panose="020B0503020204020204" pitchFamily="34" charset="-122"/>
                <a:ea typeface="微软雅黑" panose="020B0503020204020204" pitchFamily="34" charset="-122"/>
                <a:cs typeface="+mj-cs"/>
              </a:rPr>
              <a:t>ovement</a:t>
            </a:r>
            <a:r>
              <a:rPr altLang="zh-CN" dirty="0" sz="1200" lang="en-US">
                <a:solidFill>
                  <a:schemeClr val="tx1"/>
                </a:solidFill>
                <a:latin typeface="微软雅黑" panose="020B0503020204020204" pitchFamily="34" charset="-122"/>
                <a:ea typeface="微软雅黑" panose="020B0503020204020204" pitchFamily="34" charset="-122"/>
                <a:cs typeface="+mj-cs"/>
              </a:rPr>
              <a:t>T</a:t>
            </a:r>
            <a:r>
              <a:rPr altLang="en-US" dirty="0" sz="1200" lang="zh-CN">
                <a:solidFill>
                  <a:schemeClr val="tx1"/>
                </a:solidFill>
                <a:latin typeface="微软雅黑" panose="020B0503020204020204" pitchFamily="34" charset="-122"/>
                <a:ea typeface="微软雅黑" panose="020B0503020204020204" pitchFamily="34" charset="-122"/>
                <a:cs typeface="+mj-cs"/>
              </a:rPr>
              <a:t>ype是一个抽象的状态类，它的子类是具体的类，通过pause（）、start（）、attacked（）等方法实现了不同状态之间的转换，状态模式允许开发者在角色开发中适应游戏设计的变化，并可以用子类方便地扩展移动类型。</a:t>
            </a:r>
            <a:endParaRPr altLang="en-US" dirty="0" sz="1200" lang="zh-CN">
              <a:solidFill>
                <a:schemeClr val="tx1"/>
              </a:solidFill>
              <a:latin typeface="微软雅黑" panose="020B0503020204020204" pitchFamily="34" charset="-122"/>
              <a:ea typeface="微软雅黑" panose="020B0503020204020204" pitchFamily="34" charset="-122"/>
              <a:cs typeface="+mj-cs"/>
            </a:endParaRPr>
          </a:p>
        </p:txBody>
      </p:sp>
      <p:pic>
        <p:nvPicPr>
          <p:cNvPr id="2097181" name="图片 1"/>
          <p:cNvPicPr>
            <a:picLocks noChangeAspect="1"/>
          </p:cNvPicPr>
          <p:nvPr/>
        </p:nvPicPr>
        <p:blipFill>
          <a:blip xmlns:r="http://schemas.openxmlformats.org/officeDocument/2006/relationships" r:embed="rId2"/>
          <a:stretch>
            <a:fillRect/>
          </a:stretch>
        </p:blipFill>
        <p:spPr>
          <a:xfrm>
            <a:off x="4284980" y="622935"/>
            <a:ext cx="4657725" cy="3794760"/>
          </a:xfrm>
          <a:prstGeom prst="rect"/>
        </p:spPr>
      </p:pic>
      <p:sp>
        <p:nvSpPr>
          <p:cNvPr id="1048959" name="文本框 2"/>
          <p:cNvSpPr txBox="1"/>
          <p:nvPr/>
        </p:nvSpPr>
        <p:spPr>
          <a:xfrm>
            <a:off x="1510665" y="2673985"/>
            <a:ext cx="2631440" cy="1513841"/>
          </a:xfrm>
          <a:prstGeom prst="rect"/>
          <a:noFill/>
        </p:spPr>
        <p:txBody>
          <a:bodyPr rtlCol="0" wrap="square">
            <a:spAutoFit/>
          </a:bodyPr>
          <a:p>
            <a:pPr algn="l" defTabSz="897890">
              <a:spcBef>
                <a:spcPct val="20000"/>
              </a:spcBef>
            </a:pPr>
            <a:r>
              <a:rPr altLang="zh-CN" dirty="0" sz="1200" lang="en-US">
                <a:latin typeface="微软雅黑" panose="020B0503020204020204" pitchFamily="34" charset="-122"/>
                <a:ea typeface="微软雅黑" panose="020B0503020204020204" pitchFamily="34" charset="-122"/>
                <a:cs typeface="+mj-cs"/>
              </a:rPr>
              <a:t>       </a:t>
            </a:r>
            <a:r>
              <a:rPr altLang="en-US" dirty="0" sz="1200" lang="zh-CN">
                <a:latin typeface="微软雅黑" panose="020B0503020204020204" pitchFamily="34" charset="-122"/>
                <a:ea typeface="微软雅黑" panose="020B0503020204020204" pitchFamily="34" charset="-122"/>
                <a:cs typeface="+mj-cs"/>
              </a:rPr>
              <a:t>AIStragegy类中，根据环境的变化，抽象出attack,spawn等动作类型的策略，这些行为往往随着故事情节的展开或场景的变化而变化。开发人员从给定的类中抽象出一种基本类型的行为，并将该行为放入单独的类中。抽象类提供一个访问接口，具体类根据需要执行各种行为解释</a:t>
            </a:r>
            <a:r>
              <a:rPr altLang="zh-CN" dirty="0" sz="1200" lang="en-US">
                <a:latin typeface="微软雅黑" panose="020B0503020204020204" pitchFamily="34" charset="-122"/>
                <a:ea typeface="微软雅黑" panose="020B0503020204020204" pitchFamily="34" charset="-122"/>
                <a:cs typeface="+mj-cs"/>
              </a:rPr>
              <a:t>.</a:t>
            </a:r>
            <a:endParaRPr altLang="zh-CN" dirty="0" sz="1200" lang="en-US">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pic>
        <p:nvPicPr>
          <p:cNvPr id="2097182" name="图片 29"/>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63" name="文本框 30"/>
          <p:cNvSpPr txBox="1"/>
          <p:nvPr/>
        </p:nvSpPr>
        <p:spPr>
          <a:xfrm>
            <a:off x="447590" y="359976"/>
            <a:ext cx="22148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创造性控制的构建模式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64" name="Freeform 51"/>
          <p:cNvSpPr/>
          <p:nvPr/>
        </p:nvSpPr>
        <p:spPr>
          <a:xfrm rot="16200000">
            <a:off x="4457086" y="1295731"/>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965" name="Freeform 50"/>
          <p:cNvSpPr/>
          <p:nvPr/>
        </p:nvSpPr>
        <p:spPr>
          <a:xfrm rot="16200000">
            <a:off x="2018000" y="1293245"/>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966" name="Freeform 44"/>
          <p:cNvSpPr/>
          <p:nvPr/>
        </p:nvSpPr>
        <p:spPr>
          <a:xfrm rot="16200000">
            <a:off x="2017581" y="1230394"/>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967" name="Freeform 53"/>
          <p:cNvSpPr/>
          <p:nvPr/>
        </p:nvSpPr>
        <p:spPr>
          <a:xfrm rot="16200000">
            <a:off x="4457086" y="1230394"/>
            <a:ext cx="1185477" cy="1077431"/>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968" name="Freeform 103"/>
          <p:cNvSpPr>
            <a:spLocks noEditPoints="1"/>
          </p:cNvSpPr>
          <p:nvPr/>
        </p:nvSpPr>
        <p:spPr bwMode="auto">
          <a:xfrm>
            <a:off x="2430974" y="1366004"/>
            <a:ext cx="366536" cy="537299"/>
          </a:xfrm>
          <a:custGeom>
            <a:av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969" name="Freeform 52"/>
          <p:cNvSpPr>
            <a:spLocks noEditPoints="1"/>
          </p:cNvSpPr>
          <p:nvPr/>
        </p:nvSpPr>
        <p:spPr bwMode="auto">
          <a:xfrm>
            <a:off x="4835038" y="1366002"/>
            <a:ext cx="456181" cy="488576"/>
          </a:xfrm>
          <a:custGeom>
            <a:av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970" name="文本框 40"/>
          <p:cNvSpPr txBox="1"/>
          <p:nvPr/>
        </p:nvSpPr>
        <p:spPr>
          <a:xfrm>
            <a:off x="1885950" y="2633980"/>
            <a:ext cx="1824990" cy="1691640"/>
          </a:xfrm>
          <a:prstGeom prst="rect"/>
          <a:noFill/>
          <a:ln w="9525">
            <a:noFill/>
          </a:ln>
        </p:spPr>
        <p:txBody>
          <a:bodyPr wrap="square">
            <a:spAutoFit/>
          </a:bodyPr>
          <a:p>
            <a:pPr algn="l">
              <a:lnSpc>
                <a:spcPct val="150000"/>
              </a:lnSpc>
            </a:pPr>
            <a:r>
              <a:rPr sz="1200" lang="en-US"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电子游戏通常允许玩家通过选择反映玩家个性的化身来表达自己。玩家还将定制化身，如服装、性别、体型、肤色、力量、智力等。</a:t>
            </a:r>
            <a:endParaRPr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971" name="文本框 40"/>
          <p:cNvSpPr txBox="1"/>
          <p:nvPr/>
        </p:nvSpPr>
        <p:spPr>
          <a:xfrm>
            <a:off x="4453890" y="2635885"/>
            <a:ext cx="1548765" cy="1424941"/>
          </a:xfrm>
          <a:prstGeom prst="rect"/>
          <a:noFill/>
          <a:ln w="9525">
            <a:noFill/>
          </a:ln>
        </p:spPr>
        <p:txBody>
          <a:bodyPr wrap="square">
            <a:spAutoFit/>
          </a:bodyPr>
          <a:p>
            <a:pPr algn="l">
              <a:lnSpc>
                <a:spcPct val="150000"/>
              </a:lnSpc>
            </a:pPr>
            <a:r>
              <a:rPr sz="900" lang="en-US">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sz="120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这些定制可以在游戏开始时，也可以在游戏过程中通过玩家的升级或升级来实现。</a:t>
            </a:r>
            <a:endParaRPr altLang="en-US" sz="12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pic>
        <p:nvPicPr>
          <p:cNvPr id="2097183" name="图片 29"/>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75" name="文本框 30"/>
          <p:cNvSpPr txBox="1"/>
          <p:nvPr/>
        </p:nvSpPr>
        <p:spPr>
          <a:xfrm>
            <a:off x="447590" y="359976"/>
            <a:ext cx="22148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创造性控制的构建模式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76" name="文本框 40"/>
          <p:cNvSpPr txBox="1"/>
          <p:nvPr/>
        </p:nvSpPr>
        <p:spPr>
          <a:xfrm>
            <a:off x="995680" y="1148715"/>
            <a:ext cx="2404110" cy="1615441"/>
          </a:xfrm>
          <a:prstGeom prst="rect"/>
          <a:noFill/>
          <a:ln w="9525">
            <a:noFill/>
          </a:ln>
        </p:spPr>
        <p:txBody>
          <a:bodyPr wrap="square">
            <a:spAutoFit/>
          </a:bodyPr>
          <a:p>
            <a:pPr algn="l">
              <a:lnSpc>
                <a:spcPct val="150000"/>
              </a:lnSpc>
            </a:pPr>
            <a:r>
              <a:rPr altLang="zh-CN" sz="900" lang="en-US"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sz="9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右图</a:t>
            </a: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显示了一个skeleton builder模式，用于创建具有身体、服装等的不同角色。抽象CharacterBuilder类提供了创建角色每个部分的接口，CharacterBuilder的子类负责使用characterbuilderdirector指导的特定自定义部分构建每个具体角色，characterbuilderdirector知道如何构建每个具体角色。</a:t>
            </a:r>
            <a:endParaRPr altLang="en-US" sz="9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pic>
        <p:nvPicPr>
          <p:cNvPr id="2097184" name="图片 31"/>
          <p:cNvPicPr>
            <a:picLocks noChangeAspect="1"/>
          </p:cNvPicPr>
          <p:nvPr/>
        </p:nvPicPr>
        <p:blipFill>
          <a:blip xmlns:r="http://schemas.openxmlformats.org/officeDocument/2006/relationships" r:embed="rId2"/>
          <a:stretch>
            <a:fillRect/>
          </a:stretch>
        </p:blipFill>
        <p:spPr>
          <a:xfrm>
            <a:off x="4205605" y="239395"/>
            <a:ext cx="3843655" cy="421005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pic>
        <p:nvPicPr>
          <p:cNvPr id="2097185" name="图片 17"/>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80" name="文本框 18"/>
          <p:cNvSpPr txBox="1"/>
          <p:nvPr/>
        </p:nvSpPr>
        <p:spPr>
          <a:xfrm>
            <a:off x="447590" y="359976"/>
            <a:ext cx="14020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动态武器功能</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35" name="组合 2"/>
          <p:cNvGrpSpPr/>
          <p:nvPr/>
        </p:nvGrpSpPr>
        <p:grpSpPr>
          <a:xfrm>
            <a:off x="875868" y="1148764"/>
            <a:ext cx="621507" cy="618705"/>
            <a:chOff x="2082405" y="1855715"/>
            <a:chExt cx="841829" cy="841829"/>
          </a:xfrm>
        </p:grpSpPr>
        <p:sp>
          <p:nvSpPr>
            <p:cNvPr id="1048981" name="椭圆 3"/>
            <p:cNvSpPr/>
            <p:nvPr/>
          </p:nvSpPr>
          <p:spPr>
            <a:xfrm>
              <a:off x="2082405" y="1855715"/>
              <a:ext cx="841829" cy="841829"/>
            </a:xfrm>
            <a:prstGeom prst="ellipse"/>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solidFill>
                  <a:schemeClr val="tx1">
                    <a:lumMod val="95000"/>
                    <a:lumOff val="5000"/>
                  </a:schemeClr>
                </a:solidFill>
              </a:endParaRPr>
            </a:p>
          </p:txBody>
        </p:sp>
        <p:sp>
          <p:nvSpPr>
            <p:cNvPr id="1048982" name="椭圆 4"/>
            <p:cNvSpPr/>
            <p:nvPr/>
          </p:nvSpPr>
          <p:spPr>
            <a:xfrm>
              <a:off x="2201241" y="1974551"/>
              <a:ext cx="604157" cy="604157"/>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1200" lang="en-US">
                  <a:solidFill>
                    <a:schemeClr val="tx1">
                      <a:lumMod val="95000"/>
                      <a:lumOff val="5000"/>
                    </a:schemeClr>
                  </a:solidFill>
                  <a:latin typeface="微软雅黑" panose="020B0503020204020204" pitchFamily="34" charset="-122"/>
                  <a:ea typeface="微软雅黑" panose="020B0503020204020204" pitchFamily="34" charset="-122"/>
                </a:rPr>
                <a:t>01</a:t>
              </a:r>
              <a:endParaRPr altLang="en-US" dirty="0" sz="12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048983" name="矩形: 圆角 14"/>
          <p:cNvSpPr/>
          <p:nvPr/>
        </p:nvSpPr>
        <p:spPr>
          <a:xfrm>
            <a:off x="1733238" y="1182182"/>
            <a:ext cx="6513477" cy="61870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anchor="ctr" bIns="33696" lIns="67391" rIns="67391" rtlCol="0" tIns="33696"/>
          <a:p>
            <a:pPr algn="ctr"/>
            <a:endParaRPr altLang="en-US" lang="zh-CN"/>
          </a:p>
        </p:txBody>
      </p:sp>
      <p:sp>
        <p:nvSpPr>
          <p:cNvPr id="1048984" name="矩形 6"/>
          <p:cNvSpPr/>
          <p:nvPr/>
        </p:nvSpPr>
        <p:spPr>
          <a:xfrm>
            <a:off x="2094931" y="1272596"/>
            <a:ext cx="6030374" cy="233045"/>
          </a:xfrm>
          <a:prstGeom prst="rect"/>
        </p:spPr>
        <p:txBody>
          <a:bodyPr bIns="33696" lIns="67391" rIns="67391" tIns="33696" wrap="square">
            <a:spAutoFit/>
          </a:bodyPr>
          <a:p>
            <a:pPr>
              <a:lnSpc>
                <a:spcPct val="120000"/>
              </a:lnSpc>
            </a:pPr>
            <a:r>
              <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rPr>
              <a:t>引入了工厂方法模式，创建不同类别的武器，并促进武器游戏设计模式中未涉及的新武器的扩展。</a:t>
            </a:r>
            <a:endPar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136" name="组合 7"/>
          <p:cNvGrpSpPr/>
          <p:nvPr/>
        </p:nvGrpSpPr>
        <p:grpSpPr>
          <a:xfrm>
            <a:off x="875868" y="2101085"/>
            <a:ext cx="621507" cy="618705"/>
            <a:chOff x="2082405" y="1855715"/>
            <a:chExt cx="841829" cy="841829"/>
          </a:xfrm>
        </p:grpSpPr>
        <p:sp>
          <p:nvSpPr>
            <p:cNvPr id="1048985" name="椭圆 8"/>
            <p:cNvSpPr/>
            <p:nvPr/>
          </p:nvSpPr>
          <p:spPr>
            <a:xfrm>
              <a:off x="2082405" y="1855715"/>
              <a:ext cx="841829" cy="841829"/>
            </a:xfrm>
            <a:prstGeom prst="ellipse"/>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lumMod val="95000"/>
                    <a:lumOff val="5000"/>
                  </a:schemeClr>
                </a:solidFill>
              </a:endParaRPr>
            </a:p>
          </p:txBody>
        </p:sp>
        <p:sp>
          <p:nvSpPr>
            <p:cNvPr id="1048986" name="椭圆 9"/>
            <p:cNvSpPr/>
            <p:nvPr/>
          </p:nvSpPr>
          <p:spPr>
            <a:xfrm>
              <a:off x="2201241" y="1974551"/>
              <a:ext cx="604157" cy="604157"/>
            </a:xfrm>
            <a:prstGeom prst="ellipse"/>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sz="1200" lang="en-US">
                  <a:solidFill>
                    <a:schemeClr val="tx1">
                      <a:lumMod val="95000"/>
                      <a:lumOff val="5000"/>
                    </a:schemeClr>
                  </a:solidFill>
                  <a:latin typeface="微软雅黑" panose="020B0503020204020204" pitchFamily="34" charset="-122"/>
                  <a:ea typeface="微软雅黑" panose="020B0503020204020204" pitchFamily="34" charset="-122"/>
                </a:rPr>
                <a:t>02</a:t>
              </a:r>
              <a:endParaRPr altLang="en-US" sz="12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048987" name="矩形: 圆角 19"/>
          <p:cNvSpPr/>
          <p:nvPr/>
        </p:nvSpPr>
        <p:spPr>
          <a:xfrm>
            <a:off x="1733238" y="2134504"/>
            <a:ext cx="6513477" cy="618705"/>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anchor="ctr" bIns="33696" lIns="67391" rIns="67391" rtlCol="0" tIns="33696"/>
          <a:p>
            <a:pPr algn="ctr"/>
            <a:endParaRPr altLang="en-US" lang="zh-CN"/>
          </a:p>
        </p:txBody>
      </p:sp>
      <p:sp>
        <p:nvSpPr>
          <p:cNvPr id="1048988" name="矩形 11"/>
          <p:cNvSpPr/>
          <p:nvPr/>
        </p:nvSpPr>
        <p:spPr>
          <a:xfrm>
            <a:off x="2094931" y="2224917"/>
            <a:ext cx="6030374" cy="372192"/>
          </a:xfrm>
          <a:prstGeom prst="rect"/>
        </p:spPr>
        <p:txBody>
          <a:bodyPr bIns="33696" lIns="67391" rIns="67391" tIns="33696" wrap="square">
            <a:spAutoFit/>
          </a:bodyPr>
          <a:p>
            <a:pPr>
              <a:lnSpc>
                <a:spcPct val="120000"/>
              </a:lnSpc>
            </a:pPr>
            <a:r>
              <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sym typeface="+mn-ea"/>
              </a:rPr>
              <a:t>装饰器模式提供了一种灵活的方式来扩展功能，附加的功能，动态的武器，新的功能，如范围，消音器，磨损，上电的不同组合动态。</a:t>
            </a:r>
            <a:endParaRPr altLang="en-US" dirty="0" sz="900" lang="zh-CN">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pic>
        <p:nvPicPr>
          <p:cNvPr id="2097186" name="图片 17"/>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92" name="文本框 18"/>
          <p:cNvSpPr txBox="1"/>
          <p:nvPr/>
        </p:nvSpPr>
        <p:spPr>
          <a:xfrm>
            <a:off x="742865" y="579051"/>
            <a:ext cx="1402080" cy="332740"/>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动态武器功能</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93" name="矩形: 圆角 14"/>
          <p:cNvSpPr/>
          <p:nvPr/>
        </p:nvSpPr>
        <p:spPr>
          <a:xfrm>
            <a:off x="447675" y="1918335"/>
            <a:ext cx="3075305" cy="182562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anchor="ctr" bIns="33696" lIns="67391" rIns="67391" rtlCol="0" tIns="33696"/>
          <a:p>
            <a:pPr algn="ctr"/>
            <a:endParaRPr altLang="en-US" lang="zh-CN"/>
          </a:p>
        </p:txBody>
      </p:sp>
      <p:sp>
        <p:nvSpPr>
          <p:cNvPr id="1048994" name="矩形 6"/>
          <p:cNvSpPr/>
          <p:nvPr/>
        </p:nvSpPr>
        <p:spPr>
          <a:xfrm>
            <a:off x="808990" y="2063750"/>
            <a:ext cx="2545715" cy="1438992"/>
          </a:xfrm>
          <a:prstGeom prst="rect"/>
        </p:spPr>
        <p:txBody>
          <a:bodyPr bIns="33696" lIns="67391" rIns="67391" tIns="33696" wrap="square">
            <a:spAutoFit/>
          </a:bodyPr>
          <a:p>
            <a:pPr>
              <a:lnSpc>
                <a:spcPct val="120000"/>
              </a:lnSpc>
            </a:pPr>
            <a:r>
              <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rPr>
              <a:t>         在设计中，WeaponFactory是一个抽象类，可以扩展为不同的具体类，如SnipperWeaponFactory等，以创建不同的具体武器。类是一个抽象类，用不同的具体Weapon进行扩展，实现不同的功能。Decorator类维护对武器对象的引用，并定义符合Weapon接口的接口，并赋予开发人员灵活性，以扩展功能，如电源、磨损、消音器等，以满足游戏设计者的要求。</a:t>
            </a:r>
            <a:endPar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endParaRPr>
          </a:p>
        </p:txBody>
      </p:sp>
      <p:pic>
        <p:nvPicPr>
          <p:cNvPr id="2097187" name="图片 1"/>
          <p:cNvPicPr>
            <a:picLocks noChangeAspect="1"/>
          </p:cNvPicPr>
          <p:nvPr/>
        </p:nvPicPr>
        <p:blipFill>
          <a:blip xmlns:r="http://schemas.openxmlformats.org/officeDocument/2006/relationships" r:embed="rId2"/>
          <a:stretch>
            <a:fillRect/>
          </a:stretch>
        </p:blipFill>
        <p:spPr>
          <a:xfrm>
            <a:off x="3665855" y="697230"/>
            <a:ext cx="5090795" cy="353250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pic>
        <p:nvPicPr>
          <p:cNvPr id="2097188" name="图片 45"/>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998" name="文本框 46"/>
          <p:cNvSpPr txBox="1"/>
          <p:nvPr/>
        </p:nvSpPr>
        <p:spPr>
          <a:xfrm>
            <a:off x="447590" y="359976"/>
            <a:ext cx="3637281"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社会互动与沟通渠道的中介与命令模式</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999" name="TextBox 25"/>
          <p:cNvSpPr txBox="1"/>
          <p:nvPr/>
        </p:nvSpPr>
        <p:spPr>
          <a:xfrm>
            <a:off x="4883150" y="1307465"/>
            <a:ext cx="3631565" cy="1742441"/>
          </a:xfrm>
          <a:prstGeom prst="rect"/>
          <a:noFill/>
        </p:spPr>
        <p:txBody>
          <a:bodyPr rtlCol="0" wrap="square">
            <a:spAutoFit/>
          </a:bodyPr>
          <a:p>
            <a:pPr>
              <a:lnSpc>
                <a:spcPct val="120000"/>
              </a:lnSpc>
            </a:pPr>
            <a:r>
              <a:rPr altLang="zh-CN" dirty="0" sz="1000" lang="en-US">
                <a:latin typeface="微软雅黑" panose="020B0503020204020204" pitchFamily="34" charset="-122"/>
                <a:ea typeface="微软雅黑" panose="020B0503020204020204" pitchFamily="34" charset="-122"/>
              </a:rPr>
              <a:t>      </a:t>
            </a:r>
            <a:r>
              <a:rPr altLang="en-US" dirty="0" sz="1000" lang="zh-CN">
                <a:latin typeface="微软雅黑" panose="020B0503020204020204" pitchFamily="34" charset="-122"/>
                <a:ea typeface="微软雅黑" panose="020B0503020204020204" pitchFamily="34" charset="-122"/>
              </a:rPr>
              <a:t>社交互动或沟通渠道显示游戏设计者如何使用沟通来通知玩家、目标协作和实时游戏状态更改通知。</a:t>
            </a:r>
            <a:endParaRPr altLang="en-US" dirty="0" sz="1000" lang="zh-CN">
              <a:latin typeface="微软雅黑" panose="020B0503020204020204" pitchFamily="34" charset="-122"/>
              <a:ea typeface="微软雅黑" panose="020B0503020204020204" pitchFamily="34" charset="-122"/>
            </a:endParaRPr>
          </a:p>
          <a:p>
            <a:pPr>
              <a:lnSpc>
                <a:spcPct val="120000"/>
              </a:lnSpc>
            </a:pPr>
            <a:r>
              <a:rPr altLang="en-US" dirty="0" sz="1000" lang="zh-CN">
                <a:latin typeface="微软雅黑" panose="020B0503020204020204" pitchFamily="34" charset="-122"/>
                <a:ea typeface="微软雅黑" panose="020B0503020204020204" pitchFamily="34" charset="-122"/>
              </a:rPr>
              <a:t>      通信可以是单向的，也可以是双向的。以NPCSoldier 为例，Soldier 组成以调停者为代表的Squad，每个具体的</a:t>
            </a:r>
            <a:r>
              <a:rPr altLang="en-US" dirty="0" sz="1000" lang="zh-CN">
                <a:latin typeface="微软雅黑" panose="020B0503020204020204" pitchFamily="34" charset="-122"/>
                <a:ea typeface="微软雅黑" panose="020B0503020204020204" pitchFamily="34" charset="-122"/>
                <a:sym typeface="+mn-ea"/>
              </a:rPr>
              <a:t>Soldier</a:t>
            </a:r>
            <a:r>
              <a:rPr altLang="en-US" dirty="0" sz="1000" lang="zh-CN">
                <a:latin typeface="微软雅黑" panose="020B0503020204020204" pitchFamily="34" charset="-122"/>
                <a:ea typeface="微软雅黑" panose="020B0503020204020204" pitchFamily="34" charset="-122"/>
              </a:rPr>
              <a:t>如Elite, Grunt 等，如果</a:t>
            </a:r>
            <a:r>
              <a:rPr altLang="en-US" dirty="0" sz="1000" lang="zh-CN">
                <a:latin typeface="微软雅黑" panose="020B0503020204020204" pitchFamily="34" charset="-122"/>
                <a:ea typeface="微软雅黑" panose="020B0503020204020204" pitchFamily="34" charset="-122"/>
                <a:sym typeface="+mn-ea"/>
              </a:rPr>
              <a:t>Soldier</a:t>
            </a:r>
            <a:r>
              <a:rPr altLang="en-US" dirty="0" sz="1000" lang="zh-CN">
                <a:latin typeface="微软雅黑" panose="020B0503020204020204" pitchFamily="34" charset="-122"/>
                <a:ea typeface="微软雅黑" panose="020B0503020204020204" pitchFamily="34" charset="-122"/>
              </a:rPr>
              <a:t>的事件被触发，如发现敌人、被击中等，</a:t>
            </a:r>
            <a:r>
              <a:rPr altLang="en-US" dirty="0" sz="1000" lang="zh-CN">
                <a:latin typeface="微软雅黑" panose="020B0503020204020204" pitchFamily="34" charset="-122"/>
                <a:ea typeface="微软雅黑" panose="020B0503020204020204" pitchFamily="34" charset="-122"/>
                <a:sym typeface="+mn-ea"/>
              </a:rPr>
              <a:t>Soldier</a:t>
            </a:r>
            <a:r>
              <a:rPr altLang="en-US" dirty="0" sz="1000" lang="zh-CN">
                <a:latin typeface="微软雅黑" panose="020B0503020204020204" pitchFamily="34" charset="-122"/>
                <a:ea typeface="微软雅黑" panose="020B0503020204020204" pitchFamily="34" charset="-122"/>
              </a:rPr>
              <a:t>通知Squad，然后Squad更新Squad中的所有</a:t>
            </a:r>
            <a:r>
              <a:rPr altLang="en-US" dirty="0" sz="1000" lang="zh-CN">
                <a:latin typeface="微软雅黑" panose="020B0503020204020204" pitchFamily="34" charset="-122"/>
                <a:ea typeface="微软雅黑" panose="020B0503020204020204" pitchFamily="34" charset="-122"/>
                <a:sym typeface="+mn-ea"/>
              </a:rPr>
              <a:t>Soldier</a:t>
            </a:r>
            <a:r>
              <a:rPr altLang="en-US" dirty="0" sz="1000" lang="zh-CN">
                <a:latin typeface="微软雅黑" panose="020B0503020204020204" pitchFamily="34" charset="-122"/>
                <a:ea typeface="微软雅黑" panose="020B0503020204020204" pitchFamily="34" charset="-122"/>
              </a:rPr>
              <a:t>，</a:t>
            </a:r>
            <a:r>
              <a:rPr altLang="en-US" dirty="0" sz="1000" lang="zh-CN">
                <a:latin typeface="微软雅黑" panose="020B0503020204020204" pitchFamily="34" charset="-122"/>
                <a:ea typeface="微软雅黑" panose="020B0503020204020204" pitchFamily="34" charset="-122"/>
                <a:sym typeface="+mn-ea"/>
              </a:rPr>
              <a:t>Soldier</a:t>
            </a:r>
            <a:r>
              <a:rPr altLang="en-US" dirty="0" sz="1000" lang="zh-CN">
                <a:latin typeface="微软雅黑" panose="020B0503020204020204" pitchFamily="34" charset="-122"/>
                <a:ea typeface="微软雅黑" panose="020B0503020204020204" pitchFamily="34" charset="-122"/>
              </a:rPr>
              <a:t>相应行动。</a:t>
            </a:r>
            <a:endParaRPr altLang="en-US" dirty="0" sz="1000" lang="zh-CN">
              <a:latin typeface="微软雅黑" panose="020B0503020204020204" pitchFamily="34" charset="-122"/>
              <a:ea typeface="微软雅黑" panose="020B0503020204020204" pitchFamily="34" charset="-122"/>
            </a:endParaRPr>
          </a:p>
          <a:p>
            <a:pPr>
              <a:lnSpc>
                <a:spcPct val="120000"/>
              </a:lnSpc>
            </a:pPr>
            <a:r>
              <a:rPr altLang="en-US" dirty="0" sz="1000" lang="zh-CN">
                <a:latin typeface="微软雅黑" panose="020B0503020204020204" pitchFamily="34" charset="-122"/>
                <a:ea typeface="微软雅黑" panose="020B0503020204020204" pitchFamily="34" charset="-122"/>
              </a:rPr>
              <a:t>       每个Squad都充当一个接受者，有许多不同的命令，例如不同的进攻或撤退命令。这些命令由事件处理程序调用，以便在玩家与游戏对象交互时执行不同的命令。如左图所示。</a:t>
            </a:r>
            <a:endParaRPr altLang="en-US" dirty="0" sz="1000" lang="zh-CN">
              <a:latin typeface="微软雅黑" panose="020B0503020204020204" pitchFamily="34" charset="-122"/>
              <a:ea typeface="微软雅黑" panose="020B0503020204020204" pitchFamily="34" charset="-122"/>
            </a:endParaRPr>
          </a:p>
        </p:txBody>
      </p:sp>
      <p:grpSp>
        <p:nvGrpSpPr>
          <p:cNvPr id="143" name="Group 45"/>
          <p:cNvGrpSpPr/>
          <p:nvPr/>
        </p:nvGrpSpPr>
        <p:grpSpPr>
          <a:xfrm>
            <a:off x="4277793" y="2258069"/>
            <a:ext cx="404495" cy="402672"/>
            <a:chOff x="5987351" y="4263852"/>
            <a:chExt cx="547887" cy="547887"/>
          </a:xfrm>
        </p:grpSpPr>
        <p:sp>
          <p:nvSpPr>
            <p:cNvPr id="1049000" name="Teardrop 46"/>
            <p:cNvSpPr/>
            <p:nvPr/>
          </p:nvSpPr>
          <p:spPr>
            <a:xfrm rot="18877745">
              <a:off x="5987351" y="4263852"/>
              <a:ext cx="547887" cy="547887"/>
            </a:xfrm>
            <a:prstGeom prst="teardrop"/>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latin typeface="微软雅黑" panose="020B0503020204020204" pitchFamily="34" charset="-122"/>
                <a:ea typeface="微软雅黑" panose="020B0503020204020204" pitchFamily="34" charset="-122"/>
              </a:endParaRPr>
            </a:p>
          </p:txBody>
        </p:sp>
        <p:sp>
          <p:nvSpPr>
            <p:cNvPr id="1049001" name="Freeform 299"/>
            <p:cNvSpPr>
              <a:spLocks noChangeAspect="1" noChangeArrowheads="1"/>
            </p:cNvSpPr>
            <p:nvPr/>
          </p:nvSpPr>
          <p:spPr bwMode="auto">
            <a:xfrm>
              <a:off x="6109068" y="4377574"/>
              <a:ext cx="292744" cy="280426"/>
            </a:xfrm>
            <a:custGeom>
              <a:avLst/>
              <a:gdLst>
                <a:gd name="T0" fmla="*/ 1229 w 1665"/>
                <a:gd name="T1" fmla="*/ 561 h 1598"/>
                <a:gd name="T2" fmla="*/ 911 w 1665"/>
                <a:gd name="T3" fmla="*/ 686 h 1598"/>
                <a:gd name="T4" fmla="*/ 1246 w 1665"/>
                <a:gd name="T5" fmla="*/ 419 h 1598"/>
                <a:gd name="T6" fmla="*/ 1664 w 1665"/>
                <a:gd name="T7" fmla="*/ 76 h 1598"/>
                <a:gd name="T8" fmla="*/ 1597 w 1665"/>
                <a:gd name="T9" fmla="*/ 0 h 1598"/>
                <a:gd name="T10" fmla="*/ 1530 w 1665"/>
                <a:gd name="T11" fmla="*/ 76 h 1598"/>
                <a:gd name="T12" fmla="*/ 1246 w 1665"/>
                <a:gd name="T13" fmla="*/ 276 h 1598"/>
                <a:gd name="T14" fmla="*/ 769 w 1665"/>
                <a:gd name="T15" fmla="*/ 686 h 1598"/>
                <a:gd name="T16" fmla="*/ 435 w 1665"/>
                <a:gd name="T17" fmla="*/ 561 h 1598"/>
                <a:gd name="T18" fmla="*/ 0 w 1665"/>
                <a:gd name="T19" fmla="*/ 1288 h 1598"/>
                <a:gd name="T20" fmla="*/ 201 w 1665"/>
                <a:gd name="T21" fmla="*/ 1597 h 1598"/>
                <a:gd name="T22" fmla="*/ 836 w 1665"/>
                <a:gd name="T23" fmla="*/ 1255 h 1598"/>
                <a:gd name="T24" fmla="*/ 1463 w 1665"/>
                <a:gd name="T25" fmla="*/ 1597 h 1598"/>
                <a:gd name="T26" fmla="*/ 1664 w 1665"/>
                <a:gd name="T27" fmla="*/ 1288 h 1598"/>
                <a:gd name="T28" fmla="*/ 1229 w 1665"/>
                <a:gd name="T29" fmla="*/ 561 h 1598"/>
                <a:gd name="T30" fmla="*/ 1246 w 1665"/>
                <a:gd name="T31" fmla="*/ 811 h 1598"/>
                <a:gd name="T32" fmla="*/ 1338 w 1665"/>
                <a:gd name="T33" fmla="*/ 903 h 1598"/>
                <a:gd name="T34" fmla="*/ 1246 w 1665"/>
                <a:gd name="T35" fmla="*/ 995 h 1598"/>
                <a:gd name="T36" fmla="*/ 1162 w 1665"/>
                <a:gd name="T37" fmla="*/ 903 h 1598"/>
                <a:gd name="T38" fmla="*/ 1246 w 1665"/>
                <a:gd name="T39" fmla="*/ 811 h 1598"/>
                <a:gd name="T40" fmla="*/ 627 w 1665"/>
                <a:gd name="T41" fmla="*/ 1112 h 1598"/>
                <a:gd name="T42" fmla="*/ 485 w 1665"/>
                <a:gd name="T43" fmla="*/ 1112 h 1598"/>
                <a:gd name="T44" fmla="*/ 485 w 1665"/>
                <a:gd name="T45" fmla="*/ 1255 h 1598"/>
                <a:gd name="T46" fmla="*/ 351 w 1665"/>
                <a:gd name="T47" fmla="*/ 1255 h 1598"/>
                <a:gd name="T48" fmla="*/ 351 w 1665"/>
                <a:gd name="T49" fmla="*/ 1112 h 1598"/>
                <a:gd name="T50" fmla="*/ 209 w 1665"/>
                <a:gd name="T51" fmla="*/ 1112 h 1598"/>
                <a:gd name="T52" fmla="*/ 209 w 1665"/>
                <a:gd name="T53" fmla="*/ 970 h 1598"/>
                <a:gd name="T54" fmla="*/ 351 w 1665"/>
                <a:gd name="T55" fmla="*/ 970 h 1598"/>
                <a:gd name="T56" fmla="*/ 351 w 1665"/>
                <a:gd name="T57" fmla="*/ 836 h 1598"/>
                <a:gd name="T58" fmla="*/ 485 w 1665"/>
                <a:gd name="T59" fmla="*/ 836 h 1598"/>
                <a:gd name="T60" fmla="*/ 485 w 1665"/>
                <a:gd name="T61" fmla="*/ 970 h 1598"/>
                <a:gd name="T62" fmla="*/ 627 w 1665"/>
                <a:gd name="T63" fmla="*/ 970 h 1598"/>
                <a:gd name="T64" fmla="*/ 627 w 1665"/>
                <a:gd name="T65" fmla="*/ 1112 h 1598"/>
                <a:gd name="T66" fmla="*/ 1020 w 1665"/>
                <a:gd name="T67" fmla="*/ 1045 h 1598"/>
                <a:gd name="T68" fmla="*/ 1112 w 1665"/>
                <a:gd name="T69" fmla="*/ 954 h 1598"/>
                <a:gd name="T70" fmla="*/ 1204 w 1665"/>
                <a:gd name="T71" fmla="*/ 1045 h 1598"/>
                <a:gd name="T72" fmla="*/ 1112 w 1665"/>
                <a:gd name="T73" fmla="*/ 1129 h 1598"/>
                <a:gd name="T74" fmla="*/ 1020 w 1665"/>
                <a:gd name="T75" fmla="*/ 1045 h 1598"/>
                <a:gd name="T76" fmla="*/ 1246 w 1665"/>
                <a:gd name="T77" fmla="*/ 1271 h 1598"/>
                <a:gd name="T78" fmla="*/ 1162 w 1665"/>
                <a:gd name="T79" fmla="*/ 1179 h 1598"/>
                <a:gd name="T80" fmla="*/ 1246 w 1665"/>
                <a:gd name="T81" fmla="*/ 1087 h 1598"/>
                <a:gd name="T82" fmla="*/ 1338 w 1665"/>
                <a:gd name="T83" fmla="*/ 1179 h 1598"/>
                <a:gd name="T84" fmla="*/ 1246 w 1665"/>
                <a:gd name="T85" fmla="*/ 1271 h 1598"/>
                <a:gd name="T86" fmla="*/ 1480 w 1665"/>
                <a:gd name="T87" fmla="*/ 1045 h 1598"/>
                <a:gd name="T88" fmla="*/ 1388 w 1665"/>
                <a:gd name="T89" fmla="*/ 1129 h 1598"/>
                <a:gd name="T90" fmla="*/ 1296 w 1665"/>
                <a:gd name="T91" fmla="*/ 1045 h 1598"/>
                <a:gd name="T92" fmla="*/ 1388 w 1665"/>
                <a:gd name="T93" fmla="*/ 954 h 1598"/>
                <a:gd name="T94" fmla="*/ 1480 w 1665"/>
                <a:gd name="T95" fmla="*/ 1045 h 1598"/>
                <a:gd name="T96" fmla="*/ 1480 w 1665"/>
                <a:gd name="T97" fmla="*/ 1045 h 1598"/>
                <a:gd name="T98" fmla="*/ 1480 w 1665"/>
                <a:gd name="T99" fmla="*/ 1045 h 1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5" h="1598">
                  <a:moveTo>
                    <a:pt x="1229" y="561"/>
                  </a:moveTo>
                  <a:cubicBezTo>
                    <a:pt x="1079" y="561"/>
                    <a:pt x="1028" y="653"/>
                    <a:pt x="911" y="686"/>
                  </a:cubicBezTo>
                  <a:cubicBezTo>
                    <a:pt x="928" y="552"/>
                    <a:pt x="1012" y="419"/>
                    <a:pt x="1246" y="419"/>
                  </a:cubicBezTo>
                  <a:cubicBezTo>
                    <a:pt x="1580" y="419"/>
                    <a:pt x="1664" y="193"/>
                    <a:pt x="1664" y="76"/>
                  </a:cubicBezTo>
                  <a:cubicBezTo>
                    <a:pt x="1664" y="34"/>
                    <a:pt x="1630" y="0"/>
                    <a:pt x="1597" y="0"/>
                  </a:cubicBezTo>
                  <a:cubicBezTo>
                    <a:pt x="1555" y="0"/>
                    <a:pt x="1530" y="34"/>
                    <a:pt x="1530" y="76"/>
                  </a:cubicBezTo>
                  <a:cubicBezTo>
                    <a:pt x="1530" y="84"/>
                    <a:pt x="1522" y="276"/>
                    <a:pt x="1246" y="276"/>
                  </a:cubicBezTo>
                  <a:cubicBezTo>
                    <a:pt x="870" y="276"/>
                    <a:pt x="786" y="535"/>
                    <a:pt x="769" y="686"/>
                  </a:cubicBezTo>
                  <a:cubicBezTo>
                    <a:pt x="644" y="661"/>
                    <a:pt x="594" y="561"/>
                    <a:pt x="435" y="561"/>
                  </a:cubicBezTo>
                  <a:cubicBezTo>
                    <a:pt x="268" y="561"/>
                    <a:pt x="0" y="887"/>
                    <a:pt x="0" y="1288"/>
                  </a:cubicBezTo>
                  <a:cubicBezTo>
                    <a:pt x="0" y="1489"/>
                    <a:pt x="100" y="1597"/>
                    <a:pt x="201" y="1597"/>
                  </a:cubicBezTo>
                  <a:cubicBezTo>
                    <a:pt x="418" y="1597"/>
                    <a:pt x="460" y="1255"/>
                    <a:pt x="836" y="1255"/>
                  </a:cubicBezTo>
                  <a:cubicBezTo>
                    <a:pt x="1204" y="1255"/>
                    <a:pt x="1246" y="1597"/>
                    <a:pt x="1463" y="1597"/>
                  </a:cubicBezTo>
                  <a:cubicBezTo>
                    <a:pt x="1564" y="1597"/>
                    <a:pt x="1664" y="1497"/>
                    <a:pt x="1664" y="1288"/>
                  </a:cubicBezTo>
                  <a:cubicBezTo>
                    <a:pt x="1664" y="887"/>
                    <a:pt x="1405" y="561"/>
                    <a:pt x="1229" y="561"/>
                  </a:cubicBezTo>
                  <a:close/>
                  <a:moveTo>
                    <a:pt x="1246" y="811"/>
                  </a:moveTo>
                  <a:cubicBezTo>
                    <a:pt x="1296" y="811"/>
                    <a:pt x="1338" y="853"/>
                    <a:pt x="1338" y="903"/>
                  </a:cubicBezTo>
                  <a:cubicBezTo>
                    <a:pt x="1338" y="954"/>
                    <a:pt x="1296" y="995"/>
                    <a:pt x="1246" y="995"/>
                  </a:cubicBezTo>
                  <a:cubicBezTo>
                    <a:pt x="1204" y="995"/>
                    <a:pt x="1162" y="954"/>
                    <a:pt x="1162" y="903"/>
                  </a:cubicBezTo>
                  <a:cubicBezTo>
                    <a:pt x="1162" y="853"/>
                    <a:pt x="1204" y="811"/>
                    <a:pt x="1246" y="811"/>
                  </a:cubicBezTo>
                  <a:close/>
                  <a:moveTo>
                    <a:pt x="627" y="1112"/>
                  </a:moveTo>
                  <a:cubicBezTo>
                    <a:pt x="485" y="1112"/>
                    <a:pt x="485" y="1112"/>
                    <a:pt x="485" y="1112"/>
                  </a:cubicBezTo>
                  <a:cubicBezTo>
                    <a:pt x="485" y="1255"/>
                    <a:pt x="485" y="1255"/>
                    <a:pt x="485" y="1255"/>
                  </a:cubicBezTo>
                  <a:cubicBezTo>
                    <a:pt x="351" y="1255"/>
                    <a:pt x="351" y="1255"/>
                    <a:pt x="351" y="1255"/>
                  </a:cubicBezTo>
                  <a:cubicBezTo>
                    <a:pt x="351" y="1112"/>
                    <a:pt x="351" y="1112"/>
                    <a:pt x="351" y="1112"/>
                  </a:cubicBezTo>
                  <a:cubicBezTo>
                    <a:pt x="209" y="1112"/>
                    <a:pt x="209" y="1112"/>
                    <a:pt x="209" y="1112"/>
                  </a:cubicBezTo>
                  <a:cubicBezTo>
                    <a:pt x="209" y="970"/>
                    <a:pt x="209" y="970"/>
                    <a:pt x="209" y="970"/>
                  </a:cubicBezTo>
                  <a:cubicBezTo>
                    <a:pt x="351" y="970"/>
                    <a:pt x="351" y="970"/>
                    <a:pt x="351" y="970"/>
                  </a:cubicBezTo>
                  <a:cubicBezTo>
                    <a:pt x="351" y="836"/>
                    <a:pt x="351" y="836"/>
                    <a:pt x="351" y="836"/>
                  </a:cubicBezTo>
                  <a:cubicBezTo>
                    <a:pt x="485" y="836"/>
                    <a:pt x="485" y="836"/>
                    <a:pt x="485" y="836"/>
                  </a:cubicBezTo>
                  <a:cubicBezTo>
                    <a:pt x="485" y="970"/>
                    <a:pt x="485" y="970"/>
                    <a:pt x="485" y="970"/>
                  </a:cubicBezTo>
                  <a:cubicBezTo>
                    <a:pt x="627" y="970"/>
                    <a:pt x="627" y="970"/>
                    <a:pt x="627" y="970"/>
                  </a:cubicBezTo>
                  <a:lnTo>
                    <a:pt x="627" y="1112"/>
                  </a:lnTo>
                  <a:close/>
                  <a:moveTo>
                    <a:pt x="1020" y="1045"/>
                  </a:moveTo>
                  <a:cubicBezTo>
                    <a:pt x="1020" y="995"/>
                    <a:pt x="1062" y="954"/>
                    <a:pt x="1112" y="954"/>
                  </a:cubicBezTo>
                  <a:cubicBezTo>
                    <a:pt x="1162" y="954"/>
                    <a:pt x="1204" y="995"/>
                    <a:pt x="1204" y="1045"/>
                  </a:cubicBezTo>
                  <a:cubicBezTo>
                    <a:pt x="1204" y="1087"/>
                    <a:pt x="1162" y="1129"/>
                    <a:pt x="1112" y="1129"/>
                  </a:cubicBezTo>
                  <a:cubicBezTo>
                    <a:pt x="1062" y="1129"/>
                    <a:pt x="1020" y="1087"/>
                    <a:pt x="1020" y="1045"/>
                  </a:cubicBezTo>
                  <a:close/>
                  <a:moveTo>
                    <a:pt x="1246" y="1271"/>
                  </a:moveTo>
                  <a:cubicBezTo>
                    <a:pt x="1204" y="1271"/>
                    <a:pt x="1162" y="1229"/>
                    <a:pt x="1162" y="1179"/>
                  </a:cubicBezTo>
                  <a:cubicBezTo>
                    <a:pt x="1162" y="1129"/>
                    <a:pt x="1204" y="1087"/>
                    <a:pt x="1246" y="1087"/>
                  </a:cubicBezTo>
                  <a:cubicBezTo>
                    <a:pt x="1296" y="1087"/>
                    <a:pt x="1338" y="1129"/>
                    <a:pt x="1338" y="1179"/>
                  </a:cubicBezTo>
                  <a:cubicBezTo>
                    <a:pt x="1338" y="1229"/>
                    <a:pt x="1296" y="1271"/>
                    <a:pt x="1246" y="1271"/>
                  </a:cubicBezTo>
                  <a:close/>
                  <a:moveTo>
                    <a:pt x="1480" y="1045"/>
                  </a:moveTo>
                  <a:cubicBezTo>
                    <a:pt x="1480" y="1087"/>
                    <a:pt x="1438" y="1129"/>
                    <a:pt x="1388" y="1129"/>
                  </a:cubicBezTo>
                  <a:cubicBezTo>
                    <a:pt x="1338" y="1129"/>
                    <a:pt x="1296" y="1087"/>
                    <a:pt x="1296" y="1045"/>
                  </a:cubicBezTo>
                  <a:cubicBezTo>
                    <a:pt x="1296" y="995"/>
                    <a:pt x="1338" y="954"/>
                    <a:pt x="1388" y="954"/>
                  </a:cubicBezTo>
                  <a:cubicBezTo>
                    <a:pt x="1438" y="954"/>
                    <a:pt x="1480" y="995"/>
                    <a:pt x="1480" y="1045"/>
                  </a:cubicBezTo>
                  <a:close/>
                  <a:moveTo>
                    <a:pt x="1480" y="1045"/>
                  </a:moveTo>
                  <a:lnTo>
                    <a:pt x="1480" y="1045"/>
                  </a:lnTo>
                  <a:close/>
                </a:path>
              </a:pathLst>
            </a:custGeom>
            <a:solidFill>
              <a:schemeClr val="bg1"/>
            </a:solidFill>
            <a:ln>
              <a:noFill/>
            </a:ln>
            <a:effectLst/>
          </p:spPr>
          <p:txBody>
            <a:bodyPr anchor="ctr" bIns="121892" lIns="243785" rIns="243785" tIns="121892" wrap="none"/>
            <a:p>
              <a:endParaRPr dirty="0" lang="en-US">
                <a:latin typeface="微软雅黑" panose="020B0503020204020204" pitchFamily="34" charset="-122"/>
              </a:endParaRPr>
            </a:p>
          </p:txBody>
        </p:sp>
      </p:grpSp>
      <p:pic>
        <p:nvPicPr>
          <p:cNvPr id="2097189" name="图片 47"/>
          <p:cNvPicPr>
            <a:picLocks noChangeAspect="1"/>
          </p:cNvPicPr>
          <p:nvPr/>
        </p:nvPicPr>
        <p:blipFill>
          <a:blip xmlns:r="http://schemas.openxmlformats.org/officeDocument/2006/relationships" r:embed="rId2"/>
          <a:stretch>
            <a:fillRect/>
          </a:stretch>
        </p:blipFill>
        <p:spPr>
          <a:xfrm>
            <a:off x="582295" y="992505"/>
            <a:ext cx="3505200" cy="378968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pic>
        <p:nvPicPr>
          <p:cNvPr id="2097190" name="图片 4"/>
          <p:cNvPicPr>
            <a:picLocks noChangeAspect="1"/>
          </p:cNvPicPr>
          <p:nvPr/>
        </p:nvPicPr>
        <p:blipFill>
          <a:blip xmlns:r="http://schemas.openxmlformats.org/officeDocument/2006/relationships" r:embed="rId1"/>
          <a:stretch>
            <a:fillRect/>
          </a:stretch>
        </p:blipFill>
        <p:spPr>
          <a:xfrm rot="9104315">
            <a:off x="-1534324" y="-1977383"/>
            <a:ext cx="8960556" cy="5040313"/>
          </a:xfrm>
          <a:prstGeom prst="rect"/>
        </p:spPr>
      </p:pic>
      <p:pic>
        <p:nvPicPr>
          <p:cNvPr id="2097191" name="图片 5"/>
          <p:cNvPicPr>
            <a:picLocks noChangeAspect="1"/>
          </p:cNvPicPr>
          <p:nvPr/>
        </p:nvPicPr>
        <p:blipFill>
          <a:blip xmlns:r="http://schemas.openxmlformats.org/officeDocument/2006/relationships" r:embed="rId1"/>
          <a:stretch>
            <a:fillRect/>
          </a:stretch>
        </p:blipFill>
        <p:spPr>
          <a:xfrm rot="9788566">
            <a:off x="-958275" y="-1041304"/>
            <a:ext cx="8960556" cy="5040313"/>
          </a:xfrm>
          <a:prstGeom prst="rect"/>
        </p:spPr>
      </p:pic>
      <p:pic>
        <p:nvPicPr>
          <p:cNvPr id="2097192" name="图片 2"/>
          <p:cNvPicPr>
            <a:picLocks noChangeAspect="1"/>
          </p:cNvPicPr>
          <p:nvPr/>
        </p:nvPicPr>
        <p:blipFill>
          <a:blip xmlns:r="http://schemas.openxmlformats.org/officeDocument/2006/relationships" r:embed="rId1"/>
          <a:stretch>
            <a:fillRect/>
          </a:stretch>
        </p:blipFill>
        <p:spPr>
          <a:xfrm rot="9104315">
            <a:off x="-1269392" y="-843297"/>
            <a:ext cx="8960556" cy="5040313"/>
          </a:xfrm>
          <a:prstGeom prst="rect"/>
        </p:spPr>
      </p:pic>
      <p:pic>
        <p:nvPicPr>
          <p:cNvPr id="2097193" name="图片 3"/>
          <p:cNvPicPr>
            <a:picLocks noChangeAspect="1"/>
          </p:cNvPicPr>
          <p:nvPr/>
        </p:nvPicPr>
        <p:blipFill>
          <a:blip xmlns:r="http://schemas.openxmlformats.org/officeDocument/2006/relationships" r:embed="rId1"/>
          <a:stretch>
            <a:fillRect/>
          </a:stretch>
        </p:blipFill>
        <p:spPr>
          <a:xfrm rot="9788566">
            <a:off x="-693343" y="92783"/>
            <a:ext cx="8960556" cy="5040313"/>
          </a:xfrm>
          <a:prstGeom prst="rect"/>
        </p:spPr>
      </p:pic>
      <p:sp>
        <p:nvSpPr>
          <p:cNvPr id="1049005" name="椭圆 6"/>
          <p:cNvSpPr/>
          <p:nvPr/>
        </p:nvSpPr>
        <p:spPr>
          <a:xfrm>
            <a:off x="6640105" y="2016114"/>
            <a:ext cx="1440120" cy="1440120"/>
          </a:xfrm>
          <a:prstGeom prst="ellipse"/>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6000" lang="en-US">
                <a:latin typeface="微软雅黑" panose="020B0503020204020204" pitchFamily="34" charset="-122"/>
                <a:ea typeface="微软雅黑" panose="020B0503020204020204" pitchFamily="34" charset="-122"/>
              </a:rPr>
              <a:t>4</a:t>
            </a:r>
            <a:endParaRPr altLang="en-US" dirty="0" sz="6000" lang="zh-CN">
              <a:latin typeface="微软雅黑" panose="020B0503020204020204" pitchFamily="34" charset="-122"/>
              <a:ea typeface="微软雅黑" panose="020B0503020204020204" pitchFamily="34" charset="-122"/>
            </a:endParaRPr>
          </a:p>
        </p:txBody>
      </p:sp>
      <p:sp>
        <p:nvSpPr>
          <p:cNvPr id="1049006" name="文本框 7"/>
          <p:cNvSpPr txBox="1"/>
          <p:nvPr/>
        </p:nvSpPr>
        <p:spPr>
          <a:xfrm>
            <a:off x="7083233" y="3657396"/>
            <a:ext cx="640080" cy="358140"/>
          </a:xfrm>
          <a:prstGeom prst="rect"/>
          <a:noFill/>
        </p:spPr>
        <p:txBody>
          <a:bodyPr rtlCol="0" wrap="none">
            <a:spAutoFit/>
          </a:bodyPr>
          <a:p>
            <a:r>
              <a:rPr altLang="en-US" dirty="0" lang="zh-CN" spc="300">
                <a:solidFill>
                  <a:srgbClr val="17B59E"/>
                </a:solidFill>
                <a:latin typeface="微软雅黑" panose="020B0503020204020204" pitchFamily="34" charset="-122"/>
                <a:ea typeface="微软雅黑" panose="020B0503020204020204" pitchFamily="34" charset="-122"/>
              </a:rPr>
              <a:t>总结</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9005"/>
                                        </p:tgtEl>
                                        <p:attrNameLst>
                                          <p:attrName>style.visibility</p:attrName>
                                        </p:attrNameLst>
                                      </p:cBhvr>
                                      <p:to>
                                        <p:strVal val="visible"/>
                                      </p:to>
                                    </p:set>
                                    <p:anim calcmode="lin" valueType="num">
                                      <p:cBhvr>
                                        <p:cTn dur="500" fill="hold" id="7"/>
                                        <p:tgtEl>
                                          <p:spTgt spid="1049005"/>
                                        </p:tgtEl>
                                        <p:attrNameLst>
                                          <p:attrName>ppt_w</p:attrName>
                                        </p:attrNameLst>
                                      </p:cBhvr>
                                      <p:tavLst>
                                        <p:tav tm="0">
                                          <p:val>
                                            <p:fltVal val="0.0"/>
                                          </p:val>
                                        </p:tav>
                                        <p:tav tm="100000">
                                          <p:val>
                                            <p:strVal val="#ppt_w"/>
                                          </p:val>
                                        </p:tav>
                                      </p:tavLst>
                                    </p:anim>
                                    <p:anim calcmode="lin" valueType="num">
                                      <p:cBhvr>
                                        <p:cTn dur="500" fill="hold" id="8"/>
                                        <p:tgtEl>
                                          <p:spTgt spid="1049005"/>
                                        </p:tgtEl>
                                        <p:attrNameLst>
                                          <p:attrName>ppt_h</p:attrName>
                                        </p:attrNameLst>
                                      </p:cBhvr>
                                      <p:tavLst>
                                        <p:tav tm="0">
                                          <p:val>
                                            <p:fltVal val="0.0"/>
                                          </p:val>
                                        </p:tav>
                                        <p:tav tm="100000">
                                          <p:val>
                                            <p:strVal val="#ppt_h"/>
                                          </p:val>
                                        </p:tav>
                                      </p:tavLst>
                                    </p:anim>
                                    <p:animEffect transition="in" filter="fade">
                                      <p:cBhvr>
                                        <p:cTn dur="500" id="9"/>
                                        <p:tgtEl>
                                          <p:spTgt spid="1049005"/>
                                        </p:tgtEl>
                                      </p:cBhvr>
                                    </p:animEffect>
                                  </p:childTnLst>
                                </p:cTn>
                              </p:par>
                            </p:childTnLst>
                          </p:cTn>
                        </p:par>
                        <p:par>
                          <p:cTn fill="hold" id="10">
                            <p:stCondLst>
                              <p:cond delay="500"/>
                            </p:stCondLst>
                            <p:childTnLst>
                              <p:par>
                                <p:cTn fill="hold" grpId="0" id="11" nodeType="afterEffect" presetClass="entr" presetID="41" presetSubtype="0">
                                  <p:stCondLst>
                                    <p:cond delay="0"/>
                                  </p:stCondLst>
                                  <p:iterate type="lt">
                                    <p:tmPct val="10000"/>
                                  </p:iterate>
                                  <p:childTnLst>
                                    <p:set>
                                      <p:cBhvr>
                                        <p:cTn dur="1" fill="hold" id="12">
                                          <p:stCondLst>
                                            <p:cond delay="0"/>
                                          </p:stCondLst>
                                        </p:cTn>
                                        <p:tgtEl>
                                          <p:spTgt spid="1049006"/>
                                        </p:tgtEl>
                                        <p:attrNameLst>
                                          <p:attrName>style.visibility</p:attrName>
                                        </p:attrNameLst>
                                      </p:cBhvr>
                                      <p:to>
                                        <p:strVal val="visible"/>
                                      </p:to>
                                    </p:set>
                                    <p:anim calcmode="lin" valueType="num">
                                      <p:cBhvr>
                                        <p:cTn dur="500" fill="hold" id="13"/>
                                        <p:tgtEl>
                                          <p:spTgt spid="1049006"/>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4"/>
                                        <p:tgtEl>
                                          <p:spTgt spid="1049006"/>
                                        </p:tgtEl>
                                        <p:attrNameLst>
                                          <p:attrName>ppt_y</p:attrName>
                                        </p:attrNameLst>
                                      </p:cBhvr>
                                      <p:tavLst>
                                        <p:tav tm="0">
                                          <p:val>
                                            <p:strVal val="#ppt_y"/>
                                          </p:val>
                                        </p:tav>
                                        <p:tav tm="100000">
                                          <p:val>
                                            <p:strVal val="#ppt_y"/>
                                          </p:val>
                                        </p:tav>
                                      </p:tavLst>
                                    </p:anim>
                                    <p:anim calcmode="lin" valueType="num">
                                      <p:cBhvr>
                                        <p:cTn dur="500" fill="hold" id="15"/>
                                        <p:tgtEl>
                                          <p:spTgt spid="1049006"/>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6"/>
                                        <p:tgtEl>
                                          <p:spTgt spid="1049006"/>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7" tmFilter="0,0; .5, 1; 1, 1"/>
                                        <p:tgtEl>
                                          <p:spTgt spid="1049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5" grpId="0" animBg="1"/>
      <p:bldP spid="10490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pic>
        <p:nvPicPr>
          <p:cNvPr id="2097194" name="图片 25"/>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9010" name="文本框 26"/>
          <p:cNvSpPr txBox="1"/>
          <p:nvPr/>
        </p:nvSpPr>
        <p:spPr>
          <a:xfrm>
            <a:off x="447590" y="359976"/>
            <a:ext cx="589280" cy="332741"/>
          </a:xfrm>
          <a:prstGeom prst="rect"/>
          <a:noFill/>
        </p:spPr>
        <p:txBody>
          <a:bodyPr rtlCol="0" wrap="none">
            <a:spAutoFit/>
          </a:bodyPr>
          <a:p>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总结</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9011" name="矩形 6"/>
          <p:cNvSpPr/>
          <p:nvPr/>
        </p:nvSpPr>
        <p:spPr>
          <a:xfrm>
            <a:off x="4375150" y="826770"/>
            <a:ext cx="638175" cy="2413635"/>
          </a:xfrm>
          <a:prstGeom prst="rect"/>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bIns="33696" lIns="67391" rIns="67391" rtlCol="0" tIns="33696"/>
          <a:p>
            <a:pPr algn="ctr"/>
            <a:endParaRPr altLang="en-US" lang="zh-CN"/>
          </a:p>
        </p:txBody>
      </p:sp>
      <p:grpSp>
        <p:nvGrpSpPr>
          <p:cNvPr id="150" name="组合 7"/>
          <p:cNvGrpSpPr/>
          <p:nvPr/>
        </p:nvGrpSpPr>
        <p:grpSpPr>
          <a:xfrm>
            <a:off x="5029405" y="1080343"/>
            <a:ext cx="3291205" cy="975995"/>
            <a:chOff x="6528048" y="1369386"/>
            <a:chExt cx="4457930" cy="1327969"/>
          </a:xfrm>
          <a:solidFill>
            <a:srgbClr val="595959"/>
          </a:solidFill>
        </p:grpSpPr>
        <p:cxnSp>
          <p:nvCxnSpPr>
            <p:cNvPr id="3145733" name="直接连接符 8"/>
            <p:cNvCxnSpPr>
              <a:cxnSpLocks/>
            </p:cNvCxnSpPr>
            <p:nvPr/>
          </p:nvCxnSpPr>
          <p:spPr>
            <a:xfrm>
              <a:off x="6528048" y="1753507"/>
              <a:ext cx="679862" cy="0"/>
            </a:xfrm>
            <a:prstGeom prst="line"/>
            <a:grpFill/>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1049012" name="文本框 13"/>
            <p:cNvSpPr txBox="1"/>
            <p:nvPr/>
          </p:nvSpPr>
          <p:spPr>
            <a:xfrm>
              <a:off x="7204952" y="1369386"/>
              <a:ext cx="3781026" cy="1327969"/>
            </a:xfrm>
            <a:prstGeom prst="rect"/>
            <a:grpFill/>
          </p:spPr>
          <p:txBody>
            <a:bodyPr rtlCol="0" wrap="square">
              <a:spAutoFit/>
            </a:bodyPr>
            <a:p>
              <a:pPr>
                <a:lnSpc>
                  <a:spcPct val="120000"/>
                </a:lnSpc>
              </a:pPr>
              <a:r>
                <a:rPr altLang="zh-CN" dirty="0" sz="1200" lang="en-US">
                  <a:solidFill>
                    <a:schemeClr val="bg1"/>
                  </a:solidFill>
                  <a:latin typeface="华文细黑" panose="02010600040101010101" pitchFamily="2" charset="-122"/>
                  <a:ea typeface="华文细黑" panose="02010600040101010101" pitchFamily="2" charset="-122"/>
                  <a:sym typeface="+mn-ea"/>
                </a:rPr>
                <a:t>本文应用设计模式为一些常见的游戏设计模式提供解决方案，使游戏开发在软件可重用性、可维护性、可扩展性等方面更好地适应游戏设计者的变化。</a:t>
              </a:r>
              <a:endParaRPr altLang="zh-CN" dirty="0" sz="1200" lang="en-US">
                <a:solidFill>
                  <a:schemeClr val="bg1"/>
                </a:solidFill>
                <a:latin typeface="华文细黑" panose="02010600040101010101" pitchFamily="2" charset="-122"/>
                <a:ea typeface="华文细黑" panose="02010600040101010101" pitchFamily="2" charset="-122"/>
                <a:sym typeface="+mn-ea"/>
              </a:endParaRPr>
            </a:p>
          </p:txBody>
        </p:sp>
      </p:grpSp>
      <p:sp>
        <p:nvSpPr>
          <p:cNvPr id="1049013" name="文本框 15"/>
          <p:cNvSpPr txBox="1"/>
          <p:nvPr/>
        </p:nvSpPr>
        <p:spPr>
          <a:xfrm>
            <a:off x="4489137" y="1209884"/>
            <a:ext cx="428625" cy="345049"/>
          </a:xfrm>
          <a:prstGeom prst="rect"/>
          <a:noFill/>
        </p:spPr>
        <p:txBody>
          <a:bodyPr bIns="33696" lIns="67391" rIns="67391" rtlCol="0" tIns="33696" wrap="square">
            <a:spAutoFit/>
          </a:bodyPr>
          <a:p>
            <a:r>
              <a:rPr altLang="zh-CN" lang="en-US">
                <a:solidFill>
                  <a:schemeClr val="bg1"/>
                </a:solidFill>
                <a:latin typeface="微软雅黑" panose="020B0503020204020204" pitchFamily="34" charset="-122"/>
                <a:ea typeface="微软雅黑" panose="020B0503020204020204" pitchFamily="34" charset="-122"/>
              </a:rPr>
              <a:t>01</a:t>
            </a:r>
            <a:endParaRPr altLang="en-US" lang="zh-CN">
              <a:solidFill>
                <a:schemeClr val="bg1"/>
              </a:solidFill>
              <a:latin typeface="微软雅黑" panose="020B0503020204020204" pitchFamily="34" charset="-122"/>
              <a:ea typeface="微软雅黑" panose="020B0503020204020204" pitchFamily="34" charset="-122"/>
            </a:endParaRPr>
          </a:p>
        </p:txBody>
      </p:sp>
      <p:sp>
        <p:nvSpPr>
          <p:cNvPr id="1049014" name="文本框 16"/>
          <p:cNvSpPr txBox="1"/>
          <p:nvPr/>
        </p:nvSpPr>
        <p:spPr>
          <a:xfrm>
            <a:off x="4489137" y="2307161"/>
            <a:ext cx="428625" cy="345049"/>
          </a:xfrm>
          <a:prstGeom prst="rect"/>
          <a:noFill/>
        </p:spPr>
        <p:txBody>
          <a:bodyPr bIns="33696" lIns="67391" rIns="67391" rtlCol="0" tIns="33696" wrap="square">
            <a:spAutoFit/>
          </a:bodyPr>
          <a:p>
            <a:r>
              <a:rPr altLang="zh-CN" lang="en-US">
                <a:solidFill>
                  <a:schemeClr val="bg1"/>
                </a:solidFill>
                <a:latin typeface="微软雅黑" panose="020B0503020204020204" pitchFamily="34" charset="-122"/>
                <a:ea typeface="微软雅黑" panose="020B0503020204020204" pitchFamily="34" charset="-122"/>
              </a:rPr>
              <a:t>02</a:t>
            </a:r>
            <a:endParaRPr altLang="en-US" lang="zh-CN">
              <a:solidFill>
                <a:schemeClr val="bg1"/>
              </a:solidFill>
              <a:latin typeface="微软雅黑" panose="020B0503020204020204" pitchFamily="34" charset="-122"/>
              <a:ea typeface="微软雅黑" panose="020B0503020204020204" pitchFamily="34" charset="-122"/>
            </a:endParaRPr>
          </a:p>
        </p:txBody>
      </p:sp>
      <p:sp>
        <p:nvSpPr>
          <p:cNvPr id="1049015" name="矩形 18"/>
          <p:cNvSpPr/>
          <p:nvPr/>
        </p:nvSpPr>
        <p:spPr>
          <a:xfrm>
            <a:off x="384810" y="1796415"/>
            <a:ext cx="3703320" cy="1578692"/>
          </a:xfrm>
          <a:prstGeom prst="rect"/>
        </p:spPr>
        <p:txBody>
          <a:bodyPr bIns="33696" lIns="67391" rIns="67391" tIns="33696" wrap="square">
            <a:spAutoFit/>
          </a:bodyPr>
          <a:p>
            <a:pPr>
              <a:lnSpc>
                <a:spcPct val="120000"/>
              </a:lnSpc>
            </a:pPr>
            <a:r>
              <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sym typeface="+mn-ea"/>
              </a:rPr>
              <a:t>         </a:t>
            </a: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设计模式应用于游戏世界中敌人的快速渲染</a:t>
            </a: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a:t>
            </a:r>
            <a:endPar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endParaRPr>
          </a:p>
          <a:p>
            <a:pPr>
              <a:lnSpc>
                <a:spcPct val="120000"/>
              </a:lnSpc>
            </a:pP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       原型模式应用于敌人的行为和状态管理</a:t>
            </a: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a:t>
            </a:r>
            <a:endPar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endParaRPr>
          </a:p>
          <a:p>
            <a:pPr>
              <a:lnSpc>
                <a:spcPct val="120000"/>
              </a:lnSpc>
            </a:pP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       </a:t>
            </a: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策略和状态模式应用于敌人的行为和状态管理</a:t>
            </a: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a:t>
            </a:r>
            <a:endPar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endParaRPr>
          </a:p>
          <a:p>
            <a:pPr>
              <a:lnSpc>
                <a:spcPct val="120000"/>
              </a:lnSpc>
            </a:pP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       </a:t>
            </a: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装饰和工厂方法应用于动态武器功能的实现;</a:t>
            </a:r>
            <a:endPar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endParaRPr>
          </a:p>
          <a:p>
            <a:pPr>
              <a:lnSpc>
                <a:spcPct val="120000"/>
              </a:lnSpc>
            </a:pP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       创造性控制的建设者模式应用于游戏世界中敌人的快速渲染 ; </a:t>
            </a:r>
            <a:endPar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endParaRPr>
          </a:p>
          <a:p>
            <a:pPr>
              <a:lnSpc>
                <a:spcPct val="120000"/>
              </a:lnSpc>
            </a:pP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       </a:t>
            </a:r>
            <a:r>
              <a:rPr altLang="zh-CN" dirty="0" sz="1200" lang="en-US">
                <a:solidFill>
                  <a:schemeClr val="tx1">
                    <a:lumMod val="85000"/>
                    <a:lumOff val="15000"/>
                  </a:schemeClr>
                </a:solidFill>
                <a:latin typeface="华文细黑" panose="02010600040101010101" pitchFamily="2" charset="-122"/>
                <a:ea typeface="华文细黑" panose="02010600040101010101" pitchFamily="2" charset="-122"/>
                <a:sym typeface="+mn-ea"/>
              </a:rPr>
              <a:t>社会互动和沟通的中介和指挥模式</a:t>
            </a: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sym typeface="+mn-ea"/>
              </a:rPr>
              <a:t>。</a:t>
            </a:r>
            <a:r>
              <a:rPr altLang="zh-CN" dirty="0" sz="900" lang="en-US">
                <a:solidFill>
                  <a:schemeClr val="tx1">
                    <a:lumMod val="85000"/>
                    <a:lumOff val="15000"/>
                  </a:schemeClr>
                </a:solidFill>
                <a:latin typeface="华文细黑" panose="02010600040101010101" pitchFamily="2" charset="-122"/>
                <a:ea typeface="华文细黑" panose="02010600040101010101" pitchFamily="2" charset="-122"/>
                <a:sym typeface="+mn-ea"/>
              </a:rPr>
              <a:t>                            </a:t>
            </a:r>
            <a:endParaRPr altLang="en-US" dirty="0" sz="900" lang="zh-CN">
              <a:solidFill>
                <a:schemeClr val="tx1">
                  <a:lumMod val="85000"/>
                  <a:lumOff val="15000"/>
                </a:schemeClr>
              </a:solidFill>
              <a:latin typeface="华文细黑" panose="02010600040101010101" pitchFamily="2" charset="-122"/>
              <a:ea typeface="华文细黑" panose="02010600040101010101" pitchFamily="2" charset="-122"/>
            </a:endParaRPr>
          </a:p>
        </p:txBody>
      </p:sp>
      <p:cxnSp>
        <p:nvCxnSpPr>
          <p:cNvPr id="3145734" name="直接连接符 1"/>
          <p:cNvCxnSpPr>
            <a:cxnSpLocks/>
          </p:cNvCxnSpPr>
          <p:nvPr/>
        </p:nvCxnSpPr>
        <p:spPr>
          <a:xfrm>
            <a:off x="3873705" y="2520259"/>
            <a:ext cx="501929" cy="0"/>
          </a:xfrm>
          <a:prstGeom prst="line"/>
          <a:solidFill>
            <a:srgbClr val="595959"/>
          </a:solidFill>
          <a:ln w="28575">
            <a:solidFill>
              <a:srgbClr val="59595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153" name=""/>
        <p:cNvGrpSpPr/>
        <p:nvPr/>
      </p:nvGrpSpPr>
      <p:grpSpPr>
        <a:xfrm>
          <a:off x="0" y="0"/>
          <a:ext cx="0" cy="0"/>
          <a:chOff x="0" y="0"/>
          <a:chExt cx="0" cy="0"/>
        </a:xfrm>
      </p:grpSpPr>
      <p:sp>
        <p:nvSpPr>
          <p:cNvPr id="1049019" name="文本框 2"/>
          <p:cNvSpPr txBox="1"/>
          <p:nvPr/>
        </p:nvSpPr>
        <p:spPr>
          <a:xfrm>
            <a:off x="1599686" y="1296055"/>
            <a:ext cx="4792980" cy="751840"/>
          </a:xfrm>
          <a:prstGeom prst="rect"/>
          <a:noFill/>
        </p:spPr>
        <p:txBody>
          <a:bodyPr rtlCol="0" wrap="none">
            <a:spAutoFit/>
          </a:bodyPr>
          <a:p>
            <a:r>
              <a:rPr altLang="en-US" dirty="0" sz="4400" lang="zh-CN">
                <a:latin typeface="微软雅黑" panose="020B0503020204020204" pitchFamily="34" charset="-122"/>
                <a:ea typeface="微软雅黑" panose="020B0503020204020204" pitchFamily="34" charset="-122"/>
              </a:rPr>
              <a:t>汇报完毕 </a:t>
            </a:r>
            <a:r>
              <a:rPr altLang="en-US" dirty="0" sz="4400" lang="zh-CN">
                <a:solidFill>
                  <a:schemeClr val="tx1">
                    <a:lumMod val="95000"/>
                    <a:lumOff val="5000"/>
                  </a:schemeClr>
                </a:solidFill>
                <a:latin typeface="微软雅黑" panose="020B0503020204020204" pitchFamily="34" charset="-122"/>
                <a:ea typeface="微软雅黑" panose="020B0503020204020204" pitchFamily="34" charset="-122"/>
              </a:rPr>
              <a:t>感谢</a:t>
            </a:r>
            <a:r>
              <a:rPr altLang="en-US" dirty="0" sz="4400" lang="zh-CN">
                <a:solidFill>
                  <a:srgbClr val="17B59E"/>
                </a:solidFill>
                <a:latin typeface="微软雅黑" panose="020B0503020204020204" pitchFamily="34" charset="-122"/>
                <a:ea typeface="微软雅黑" panose="020B0503020204020204" pitchFamily="34" charset="-122"/>
              </a:rPr>
              <a:t>聆听</a:t>
            </a:r>
            <a:endParaRPr altLang="en-US" dirty="0" sz="4400" lang="zh-CN">
              <a:solidFill>
                <a:srgbClr val="17B59E"/>
              </a:solidFill>
              <a:latin typeface="微软雅黑" panose="020B0503020204020204" pitchFamily="34" charset="-122"/>
              <a:ea typeface="微软雅黑" panose="020B0503020204020204" pitchFamily="34" charset="-122"/>
            </a:endParaRPr>
          </a:p>
        </p:txBody>
      </p:sp>
      <p:sp>
        <p:nvSpPr>
          <p:cNvPr id="1049020" name="文本框 3"/>
          <p:cNvSpPr txBox="1"/>
          <p:nvPr/>
        </p:nvSpPr>
        <p:spPr>
          <a:xfrm>
            <a:off x="1887710" y="2016114"/>
            <a:ext cx="4589780" cy="421639"/>
          </a:xfrm>
          <a:prstGeom prst="rect"/>
          <a:noFill/>
        </p:spPr>
        <p:txBody>
          <a:bodyPr rtlCol="0" wrap="none">
            <a:spAutoFit/>
          </a:bodyPr>
          <a:p>
            <a:r>
              <a:rPr altLang="zh-CN" dirty="0" sz="1050" lang="en-US">
                <a:latin typeface="微软雅黑" panose="020B0503020204020204" pitchFamily="34" charset="-122"/>
                <a:ea typeface="微软雅黑" panose="020B0503020204020204" pitchFamily="34" charset="-122"/>
              </a:rPr>
              <a:t>Fresh business general template Applicable to enterprise introduction, summary</a:t>
            </a:r>
            <a:endParaRPr altLang="zh-CN" dirty="0" sz="1050" lang="en-US">
              <a:latin typeface="微软雅黑" panose="020B0503020204020204" pitchFamily="34" charset="-122"/>
              <a:ea typeface="微软雅黑" panose="020B0503020204020204" pitchFamily="34" charset="-122"/>
            </a:endParaRPr>
          </a:p>
          <a:p>
            <a:pPr algn="ctr"/>
            <a:r>
              <a:rPr altLang="zh-CN" dirty="0" sz="1050" lang="en-US">
                <a:latin typeface="微软雅黑" panose="020B0503020204020204" pitchFamily="34" charset="-122"/>
                <a:ea typeface="微软雅黑" panose="020B0503020204020204" pitchFamily="34" charset="-122"/>
              </a:rPr>
              <a:t> report,  sales marketing, chart </a:t>
            </a:r>
            <a:r>
              <a:rPr altLang="zh-CN" dirty="0" sz="1050" lang="en-US" err="1">
                <a:latin typeface="微软雅黑" panose="020B0503020204020204" pitchFamily="34" charset="-122"/>
                <a:ea typeface="微软雅黑" panose="020B0503020204020204" pitchFamily="34" charset="-122"/>
              </a:rPr>
              <a:t>dataa</a:t>
            </a:r>
            <a:endParaRPr altLang="en-US" dirty="0" sz="1050" lang="zh-CN">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p:transition spd="slow">
    <p:comb/>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1" presetSubtype="0">
                                  <p:stCondLst>
                                    <p:cond delay="0"/>
                                  </p:stCondLst>
                                  <p:iterate type="lt">
                                    <p:tmPct val="10000"/>
                                  </p:iterate>
                                  <p:childTnLst>
                                    <p:set>
                                      <p:cBhvr>
                                        <p:cTn dur="1" fill="hold" id="6">
                                          <p:stCondLst>
                                            <p:cond delay="0"/>
                                          </p:stCondLst>
                                        </p:cTn>
                                        <p:tgtEl>
                                          <p:spTgt spid="1049019"/>
                                        </p:tgtEl>
                                        <p:attrNameLst>
                                          <p:attrName>style.visibility</p:attrName>
                                        </p:attrNameLst>
                                      </p:cBhvr>
                                      <p:to>
                                        <p:strVal val="visible"/>
                                      </p:to>
                                    </p:set>
                                    <p:anim calcmode="lin" valueType="num">
                                      <p:cBhvr>
                                        <p:cTn dur="300" fill="hold" id="7"/>
                                        <p:tgtEl>
                                          <p:spTgt spid="1049019"/>
                                        </p:tgtEl>
                                        <p:attrNameLst>
                                          <p:attrName>ppt_x</p:attrName>
                                        </p:attrNameLst>
                                      </p:cBhvr>
                                      <p:tavLst>
                                        <p:tav tm="0">
                                          <p:val>
                                            <p:strVal val="#ppt_x"/>
                                          </p:val>
                                        </p:tav>
                                        <p:tav tm="50000">
                                          <p:val>
                                            <p:strVal val="#ppt_x+.1"/>
                                          </p:val>
                                        </p:tav>
                                        <p:tav tm="100000">
                                          <p:val>
                                            <p:strVal val="#ppt_x"/>
                                          </p:val>
                                        </p:tav>
                                      </p:tavLst>
                                    </p:anim>
                                    <p:anim calcmode="lin" valueType="num">
                                      <p:cBhvr>
                                        <p:cTn dur="300" fill="hold" id="8"/>
                                        <p:tgtEl>
                                          <p:spTgt spid="1049019"/>
                                        </p:tgtEl>
                                        <p:attrNameLst>
                                          <p:attrName>ppt_y</p:attrName>
                                        </p:attrNameLst>
                                      </p:cBhvr>
                                      <p:tavLst>
                                        <p:tav tm="0">
                                          <p:val>
                                            <p:strVal val="#ppt_y"/>
                                          </p:val>
                                        </p:tav>
                                        <p:tav tm="100000">
                                          <p:val>
                                            <p:strVal val="#ppt_y"/>
                                          </p:val>
                                        </p:tav>
                                      </p:tavLst>
                                    </p:anim>
                                    <p:anim calcmode="lin" valueType="num">
                                      <p:cBhvr>
                                        <p:cTn dur="300" fill="hold" id="9"/>
                                        <p:tgtEl>
                                          <p:spTgt spid="1049019"/>
                                        </p:tgtEl>
                                        <p:attrNameLst>
                                          <p:attrName>ppt_h</p:attrName>
                                        </p:attrNameLst>
                                      </p:cBhvr>
                                      <p:tavLst>
                                        <p:tav tm="0">
                                          <p:val>
                                            <p:strVal val="#ppt_h/10"/>
                                          </p:val>
                                        </p:tav>
                                        <p:tav tm="50000">
                                          <p:val>
                                            <p:strVal val="#ppt_h+.01"/>
                                          </p:val>
                                        </p:tav>
                                        <p:tav tm="100000">
                                          <p:val>
                                            <p:strVal val="#ppt_h"/>
                                          </p:val>
                                        </p:tav>
                                      </p:tavLst>
                                    </p:anim>
                                    <p:anim calcmode="lin" valueType="num">
                                      <p:cBhvr>
                                        <p:cTn dur="300" fill="hold" id="10"/>
                                        <p:tgtEl>
                                          <p:spTgt spid="1049019"/>
                                        </p:tgtEl>
                                        <p:attrNameLst>
                                          <p:attrName>ppt_w</p:attrName>
                                        </p:attrNameLst>
                                      </p:cBhvr>
                                      <p:tavLst>
                                        <p:tav tm="0">
                                          <p:val>
                                            <p:strVal val="#ppt_w/10"/>
                                          </p:val>
                                        </p:tav>
                                        <p:tav tm="50000">
                                          <p:val>
                                            <p:strVal val="#ppt_w+.01"/>
                                          </p:val>
                                        </p:tav>
                                        <p:tav tm="100000">
                                          <p:val>
                                            <p:strVal val="#ppt_w"/>
                                          </p:val>
                                        </p:tav>
                                      </p:tavLst>
                                    </p:anim>
                                    <p:animEffect transition="in" filter="fade">
                                      <p:cBhvr>
                                        <p:cTn dur="300" id="11" tmFilter="0,0; .5, 1; 1, 1"/>
                                        <p:tgtEl>
                                          <p:spTgt spid="1049019"/>
                                        </p:tgtEl>
                                      </p:cBhvr>
                                    </p:animEffect>
                                  </p:childTnLst>
                                </p:cTn>
                              </p:par>
                            </p:childTnLst>
                          </p:cTn>
                        </p:par>
                        <p:par>
                          <p:cTn fill="hold" id="12">
                            <p:stCondLst>
                              <p:cond delay="600"/>
                            </p:stCondLst>
                            <p:childTnLst>
                              <p:par>
                                <p:cTn fill="hold" grpId="0" id="13" nodeType="afterEffect" presetClass="entr" presetID="41" presetSubtype="0">
                                  <p:stCondLst>
                                    <p:cond delay="0"/>
                                  </p:stCondLst>
                                  <p:iterate type="lt">
                                    <p:tmPct val="10000"/>
                                  </p:iterate>
                                  <p:childTnLst>
                                    <p:set>
                                      <p:cBhvr>
                                        <p:cTn dur="1" fill="hold" id="14">
                                          <p:stCondLst>
                                            <p:cond delay="0"/>
                                          </p:stCondLst>
                                        </p:cTn>
                                        <p:tgtEl>
                                          <p:spTgt spid="1049020"/>
                                        </p:tgtEl>
                                        <p:attrNameLst>
                                          <p:attrName>style.visibility</p:attrName>
                                        </p:attrNameLst>
                                      </p:cBhvr>
                                      <p:to>
                                        <p:strVal val="visible"/>
                                      </p:to>
                                    </p:set>
                                    <p:anim calcmode="lin" valueType="num">
                                      <p:cBhvr>
                                        <p:cTn dur="500" fill="hold" id="15"/>
                                        <p:tgtEl>
                                          <p:spTgt spid="1049020"/>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6"/>
                                        <p:tgtEl>
                                          <p:spTgt spid="1049020"/>
                                        </p:tgtEl>
                                        <p:attrNameLst>
                                          <p:attrName>ppt_y</p:attrName>
                                        </p:attrNameLst>
                                      </p:cBhvr>
                                      <p:tavLst>
                                        <p:tav tm="0">
                                          <p:val>
                                            <p:strVal val="#ppt_y"/>
                                          </p:val>
                                        </p:tav>
                                        <p:tav tm="100000">
                                          <p:val>
                                            <p:strVal val="#ppt_y"/>
                                          </p:val>
                                        </p:tav>
                                      </p:tavLst>
                                    </p:anim>
                                    <p:anim calcmode="lin" valueType="num">
                                      <p:cBhvr>
                                        <p:cTn dur="500" fill="hold" id="17"/>
                                        <p:tgtEl>
                                          <p:spTgt spid="1049020"/>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8"/>
                                        <p:tgtEl>
                                          <p:spTgt spid="1049020"/>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9" tmFilter="0,0; .5, 1; 1, 1"/>
                                        <p:tgtEl>
                                          <p:spTgt spid="1049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9" grpId="0"/>
      <p:bldP spid="10490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3" name="图片 4"/>
          <p:cNvPicPr>
            <a:picLocks noChangeAspect="1"/>
          </p:cNvPicPr>
          <p:nvPr/>
        </p:nvPicPr>
        <p:blipFill>
          <a:blip xmlns:r="http://schemas.openxmlformats.org/officeDocument/2006/relationships" r:embed="rId1"/>
          <a:stretch>
            <a:fillRect/>
          </a:stretch>
        </p:blipFill>
        <p:spPr>
          <a:xfrm rot="9104315">
            <a:off x="-1534324" y="-1977383"/>
            <a:ext cx="8960556" cy="5040313"/>
          </a:xfrm>
          <a:prstGeom prst="rect"/>
        </p:spPr>
      </p:pic>
      <p:pic>
        <p:nvPicPr>
          <p:cNvPr id="2097154" name="图片 5"/>
          <p:cNvPicPr>
            <a:picLocks noChangeAspect="1"/>
          </p:cNvPicPr>
          <p:nvPr/>
        </p:nvPicPr>
        <p:blipFill>
          <a:blip xmlns:r="http://schemas.openxmlformats.org/officeDocument/2006/relationships" r:embed="rId1"/>
          <a:stretch>
            <a:fillRect/>
          </a:stretch>
        </p:blipFill>
        <p:spPr>
          <a:xfrm rot="9788566">
            <a:off x="-958275" y="-1041304"/>
            <a:ext cx="8960556" cy="5040313"/>
          </a:xfrm>
          <a:prstGeom prst="rect"/>
        </p:spPr>
      </p:pic>
      <p:pic>
        <p:nvPicPr>
          <p:cNvPr id="2097155" name="图片 2"/>
          <p:cNvPicPr>
            <a:picLocks noChangeAspect="1"/>
          </p:cNvPicPr>
          <p:nvPr/>
        </p:nvPicPr>
        <p:blipFill>
          <a:blip xmlns:r="http://schemas.openxmlformats.org/officeDocument/2006/relationships" r:embed="rId1"/>
          <a:stretch>
            <a:fillRect/>
          </a:stretch>
        </p:blipFill>
        <p:spPr>
          <a:xfrm rot="9104315">
            <a:off x="-1269392" y="-843297"/>
            <a:ext cx="8960556" cy="5040313"/>
          </a:xfrm>
          <a:prstGeom prst="rect"/>
        </p:spPr>
      </p:pic>
      <p:pic>
        <p:nvPicPr>
          <p:cNvPr id="2097156" name="图片 3"/>
          <p:cNvPicPr>
            <a:picLocks noChangeAspect="1"/>
          </p:cNvPicPr>
          <p:nvPr/>
        </p:nvPicPr>
        <p:blipFill>
          <a:blip xmlns:r="http://schemas.openxmlformats.org/officeDocument/2006/relationships" r:embed="rId1"/>
          <a:stretch>
            <a:fillRect/>
          </a:stretch>
        </p:blipFill>
        <p:spPr>
          <a:xfrm rot="9788566">
            <a:off x="-693343" y="92783"/>
            <a:ext cx="8960556" cy="5040313"/>
          </a:xfrm>
          <a:prstGeom prst="rect"/>
        </p:spPr>
      </p:pic>
      <p:sp>
        <p:nvSpPr>
          <p:cNvPr id="1048605" name="椭圆 6"/>
          <p:cNvSpPr/>
          <p:nvPr/>
        </p:nvSpPr>
        <p:spPr>
          <a:xfrm>
            <a:off x="6640105" y="2016114"/>
            <a:ext cx="1440120" cy="1440120"/>
          </a:xfrm>
          <a:prstGeom prst="ellipse"/>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6000" lang="en-US">
                <a:latin typeface="微软雅黑" panose="020B0503020204020204" pitchFamily="34" charset="-122"/>
                <a:ea typeface="微软雅黑" panose="020B0503020204020204" pitchFamily="34" charset="-122"/>
              </a:rPr>
              <a:t>1</a:t>
            </a:r>
            <a:endParaRPr altLang="en-US" dirty="0" sz="6000" lang="zh-CN">
              <a:latin typeface="微软雅黑" panose="020B0503020204020204" pitchFamily="34" charset="-122"/>
              <a:ea typeface="微软雅黑" panose="020B0503020204020204" pitchFamily="34" charset="-122"/>
            </a:endParaRPr>
          </a:p>
        </p:txBody>
      </p:sp>
      <p:sp>
        <p:nvSpPr>
          <p:cNvPr id="1048606" name="文本框 7"/>
          <p:cNvSpPr txBox="1"/>
          <p:nvPr/>
        </p:nvSpPr>
        <p:spPr>
          <a:xfrm>
            <a:off x="6064058" y="3600246"/>
            <a:ext cx="1554480" cy="358140"/>
          </a:xfrm>
          <a:prstGeom prst="rect"/>
          <a:noFill/>
        </p:spPr>
        <p:txBody>
          <a:bodyPr rtlCol="0" wrap="none">
            <a:spAutoFit/>
          </a:bodyPr>
          <a:p>
            <a:pPr algn="l"/>
            <a:r>
              <a:rPr altLang="en-US" dirty="0" lang="zh-CN" spc="300">
                <a:solidFill>
                  <a:srgbClr val="17B59E"/>
                </a:solidFill>
                <a:latin typeface="微软雅黑" panose="020B0503020204020204" pitchFamily="34" charset="-122"/>
                <a:ea typeface="微软雅黑" panose="020B0503020204020204" pitchFamily="34" charset="-122"/>
                <a:sym typeface="+mn-ea"/>
              </a:rPr>
              <a:t>游戏开发</a:t>
            </a:r>
            <a:r>
              <a:rPr altLang="en-US" dirty="0" lang="zh-CN" spc="300">
                <a:solidFill>
                  <a:srgbClr val="17B59E"/>
                </a:solidFill>
                <a:latin typeface="微软雅黑" panose="020B0503020204020204" pitchFamily="34" charset="-122"/>
                <a:ea typeface="微软雅黑" panose="020B0503020204020204" pitchFamily="34" charset="-122"/>
              </a:rPr>
              <a:t>背景</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605"/>
                                        </p:tgtEl>
                                        <p:attrNameLst>
                                          <p:attrName>style.visibility</p:attrName>
                                        </p:attrNameLst>
                                      </p:cBhvr>
                                      <p:to>
                                        <p:strVal val="visible"/>
                                      </p:to>
                                    </p:set>
                                    <p:anim calcmode="lin" valueType="num">
                                      <p:cBhvr>
                                        <p:cTn dur="500" fill="hold" id="7"/>
                                        <p:tgtEl>
                                          <p:spTgt spid="1048605"/>
                                        </p:tgtEl>
                                        <p:attrNameLst>
                                          <p:attrName>ppt_w</p:attrName>
                                        </p:attrNameLst>
                                      </p:cBhvr>
                                      <p:tavLst>
                                        <p:tav tm="0">
                                          <p:val>
                                            <p:fltVal val="0.0"/>
                                          </p:val>
                                        </p:tav>
                                        <p:tav tm="100000">
                                          <p:val>
                                            <p:strVal val="#ppt_w"/>
                                          </p:val>
                                        </p:tav>
                                      </p:tavLst>
                                    </p:anim>
                                    <p:anim calcmode="lin" valueType="num">
                                      <p:cBhvr>
                                        <p:cTn dur="500" fill="hold" id="8"/>
                                        <p:tgtEl>
                                          <p:spTgt spid="1048605"/>
                                        </p:tgtEl>
                                        <p:attrNameLst>
                                          <p:attrName>ppt_h</p:attrName>
                                        </p:attrNameLst>
                                      </p:cBhvr>
                                      <p:tavLst>
                                        <p:tav tm="0">
                                          <p:val>
                                            <p:fltVal val="0.0"/>
                                          </p:val>
                                        </p:tav>
                                        <p:tav tm="100000">
                                          <p:val>
                                            <p:strVal val="#ppt_h"/>
                                          </p:val>
                                        </p:tav>
                                      </p:tavLst>
                                    </p:anim>
                                    <p:animEffect transition="in" filter="fade">
                                      <p:cBhvr>
                                        <p:cTn dur="500" id="9"/>
                                        <p:tgtEl>
                                          <p:spTgt spid="1048605"/>
                                        </p:tgtEl>
                                      </p:cBhvr>
                                    </p:animEffect>
                                  </p:childTnLst>
                                </p:cTn>
                              </p:par>
                            </p:childTnLst>
                          </p:cTn>
                        </p:par>
                        <p:par>
                          <p:cTn fill="hold" id="10">
                            <p:stCondLst>
                              <p:cond delay="500"/>
                            </p:stCondLst>
                            <p:childTnLst>
                              <p:par>
                                <p:cTn fill="hold" grpId="0" id="11" nodeType="afterEffect" presetClass="entr" presetID="41" presetSubtype="0">
                                  <p:stCondLst>
                                    <p:cond delay="0"/>
                                  </p:stCondLst>
                                  <p:iterate type="lt">
                                    <p:tmPct val="10000"/>
                                  </p:iterate>
                                  <p:childTnLst>
                                    <p:set>
                                      <p:cBhvr>
                                        <p:cTn dur="1" fill="hold" id="12">
                                          <p:stCondLst>
                                            <p:cond delay="0"/>
                                          </p:stCondLst>
                                        </p:cTn>
                                        <p:tgtEl>
                                          <p:spTgt spid="1048606"/>
                                        </p:tgtEl>
                                        <p:attrNameLst>
                                          <p:attrName>style.visibility</p:attrName>
                                        </p:attrNameLst>
                                      </p:cBhvr>
                                      <p:to>
                                        <p:strVal val="visible"/>
                                      </p:to>
                                    </p:set>
                                    <p:anim calcmode="lin" valueType="num">
                                      <p:cBhvr>
                                        <p:cTn dur="500" fill="hold" id="13"/>
                                        <p:tgtEl>
                                          <p:spTgt spid="1048606"/>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4"/>
                                        <p:tgtEl>
                                          <p:spTgt spid="1048606"/>
                                        </p:tgtEl>
                                        <p:attrNameLst>
                                          <p:attrName>ppt_y</p:attrName>
                                        </p:attrNameLst>
                                      </p:cBhvr>
                                      <p:tavLst>
                                        <p:tav tm="0">
                                          <p:val>
                                            <p:strVal val="#ppt_y"/>
                                          </p:val>
                                        </p:tav>
                                        <p:tav tm="100000">
                                          <p:val>
                                            <p:strVal val="#ppt_y"/>
                                          </p:val>
                                        </p:tav>
                                      </p:tavLst>
                                    </p:anim>
                                    <p:anim calcmode="lin" valueType="num">
                                      <p:cBhvr>
                                        <p:cTn dur="500" fill="hold" id="15"/>
                                        <p:tgtEl>
                                          <p:spTgt spid="1048606"/>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6"/>
                                        <p:tgtEl>
                                          <p:spTgt spid="1048606"/>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7" tmFilter="0,0; .5, 1; 1, 1"/>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animBg="1"/>
      <p:bldP spid="1048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57" name="图片 17"/>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610" name="文本框 18"/>
          <p:cNvSpPr txBox="1"/>
          <p:nvPr/>
        </p:nvSpPr>
        <p:spPr>
          <a:xfrm>
            <a:off x="447590" y="359976"/>
            <a:ext cx="995680" cy="332741"/>
          </a:xfrm>
          <a:prstGeom prst="rect"/>
          <a:noFill/>
        </p:spPr>
        <p:txBody>
          <a:bodyPr rtlCol="0" wrap="none">
            <a:spAutoFit/>
          </a:bodyPr>
          <a:p>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游戏发展</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11" name="圆角矩形 6"/>
          <p:cNvSpPr/>
          <p:nvPr/>
        </p:nvSpPr>
        <p:spPr>
          <a:xfrm>
            <a:off x="940534" y="1311313"/>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17B59E"/>
          </a:solidFill>
          <a:ln w="28575" cap="flat" cmpd="sng" algn="ctr">
            <a:solidFill>
              <a:sysClr lastClr="FFFFFF" val="window"/>
            </a:solidFill>
            <a:prstDash val="solid"/>
          </a:ln>
          <a:effectLst/>
        </p:spPr>
        <p:txBody>
          <a:bodyPr anchor="ctr" bIns="33696" lIns="67391" rIns="67391" rtlCol="0" tIns="33696"/>
          <a:p>
            <a:pPr algn="ctr"/>
            <a:endParaRPr altLang="en-US" kern="0" lang="zh-CN">
              <a:solidFill>
                <a:sysClr lastClr="FFFFFF" val="window"/>
              </a:solidFill>
              <a:latin typeface="Calibri" panose="020F0502020204030204"/>
              <a:ea typeface="宋体" panose="02010600030101010101" pitchFamily="2" charset="-122"/>
            </a:endParaRPr>
          </a:p>
        </p:txBody>
      </p:sp>
      <p:sp>
        <p:nvSpPr>
          <p:cNvPr id="1048612" name="圆角矩形 6"/>
          <p:cNvSpPr/>
          <p:nvPr/>
        </p:nvSpPr>
        <p:spPr>
          <a:xfrm>
            <a:off x="4833033" y="1311313"/>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17B59E"/>
          </a:solidFill>
          <a:ln w="28575" cap="flat" cmpd="sng" algn="ctr">
            <a:solidFill>
              <a:sysClr lastClr="FFFFFF" val="window"/>
            </a:solidFill>
            <a:prstDash val="solid"/>
          </a:ln>
          <a:effectLst/>
        </p:spPr>
        <p:txBody>
          <a:bodyPr anchor="ctr" bIns="33696" lIns="67391" rIns="67391" rtlCol="0" tIns="33696"/>
          <a:p>
            <a:pPr algn="ctr"/>
            <a:endParaRPr altLang="en-US" kern="0" lang="zh-CN">
              <a:solidFill>
                <a:sysClr lastClr="FFFFFF" val="window"/>
              </a:solidFill>
              <a:latin typeface="Calibri" panose="020F0502020204030204"/>
              <a:ea typeface="宋体" panose="02010600030101010101" pitchFamily="2" charset="-122"/>
            </a:endParaRPr>
          </a:p>
        </p:txBody>
      </p:sp>
      <p:sp>
        <p:nvSpPr>
          <p:cNvPr id="1048613" name="圆角矩形 6"/>
          <p:cNvSpPr/>
          <p:nvPr/>
        </p:nvSpPr>
        <p:spPr>
          <a:xfrm>
            <a:off x="940534" y="2943414"/>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595959"/>
          </a:solidFill>
          <a:ln w="28575" cap="flat" cmpd="sng" algn="ctr">
            <a:solidFill>
              <a:sysClr lastClr="FFFFFF" val="window"/>
            </a:solidFill>
            <a:prstDash val="solid"/>
          </a:ln>
          <a:effectLst/>
        </p:spPr>
        <p:txBody>
          <a:bodyPr anchor="ctr" bIns="33696" lIns="67391" rIns="67391" rtlCol="0" tIns="33696"/>
          <a:p>
            <a:pPr algn="ctr"/>
            <a:endParaRPr altLang="en-US" kern="0" lang="zh-CN">
              <a:solidFill>
                <a:sysClr lastClr="FFFFFF" val="window"/>
              </a:solidFill>
              <a:latin typeface="Calibri" panose="020F0502020204030204"/>
              <a:ea typeface="宋体" panose="02010600030101010101" pitchFamily="2" charset="-122"/>
            </a:endParaRPr>
          </a:p>
        </p:txBody>
      </p:sp>
      <p:sp>
        <p:nvSpPr>
          <p:cNvPr id="1048614" name="圆角矩形 6"/>
          <p:cNvSpPr/>
          <p:nvPr/>
        </p:nvSpPr>
        <p:spPr>
          <a:xfrm>
            <a:off x="4833033" y="2943414"/>
            <a:ext cx="3186287" cy="1208845"/>
          </a:xfrm>
          <a:custGeom>
            <a:avLst/>
            <a:gdLst>
              <a:gd name="connsiteX0" fmla="*/ 1289248 w 5969768"/>
              <a:gd name="connsiteY0" fmla="*/ 0 h 1872208"/>
              <a:gd name="connsiteX1" fmla="*/ 5346173 w 5969768"/>
              <a:gd name="connsiteY1" fmla="*/ 0 h 1872208"/>
              <a:gd name="connsiteX2" fmla="*/ 5969768 w 5969768"/>
              <a:gd name="connsiteY2" fmla="*/ 623595 h 1872208"/>
              <a:gd name="connsiteX3" fmla="*/ 5969768 w 5969768"/>
              <a:gd name="connsiteY3" fmla="*/ 1248613 h 1872208"/>
              <a:gd name="connsiteX4" fmla="*/ 5346173 w 5969768"/>
              <a:gd name="connsiteY4" fmla="*/ 1872208 h 1872208"/>
              <a:gd name="connsiteX5" fmla="*/ 1368152 w 5969768"/>
              <a:gd name="connsiteY5" fmla="*/ 1872208 h 1872208"/>
              <a:gd name="connsiteX6" fmla="*/ 1289248 w 5969768"/>
              <a:gd name="connsiteY6" fmla="*/ 1872208 h 1872208"/>
              <a:gd name="connsiteX7" fmla="*/ 407735 w 5969768"/>
              <a:gd name="connsiteY7" fmla="*/ 1872208 h 1872208"/>
              <a:gd name="connsiteX8" fmla="*/ 0 w 5969768"/>
              <a:gd name="connsiteY8" fmla="*/ 1464473 h 1872208"/>
              <a:gd name="connsiteX9" fmla="*/ 0 w 5969768"/>
              <a:gd name="connsiteY9" fmla="*/ 1055807 h 1872208"/>
              <a:gd name="connsiteX10" fmla="*/ 407735 w 5969768"/>
              <a:gd name="connsiteY10" fmla="*/ 648072 h 1872208"/>
              <a:gd name="connsiteX11" fmla="*/ 1368152 w 5969768"/>
              <a:gd name="connsiteY11" fmla="*/ 648072 h 1872208"/>
              <a:gd name="connsiteX12" fmla="*/ 1368152 w 5969768"/>
              <a:gd name="connsiteY12" fmla="*/ 850487 h 1872208"/>
              <a:gd name="connsiteX13" fmla="*/ 488918 w 5969768"/>
              <a:gd name="connsiteY13" fmla="*/ 850487 h 1872208"/>
              <a:gd name="connsiteX14" fmla="*/ 216024 w 5969768"/>
              <a:gd name="connsiteY14" fmla="*/ 1123381 h 1872208"/>
              <a:gd name="connsiteX15" fmla="*/ 216024 w 5969768"/>
              <a:gd name="connsiteY15" fmla="*/ 1396898 h 1872208"/>
              <a:gd name="connsiteX16" fmla="*/ 488918 w 5969768"/>
              <a:gd name="connsiteY16" fmla="*/ 1669792 h 1872208"/>
              <a:gd name="connsiteX17" fmla="*/ 1368152 w 5969768"/>
              <a:gd name="connsiteY17" fmla="*/ 1669792 h 1872208"/>
              <a:gd name="connsiteX18" fmla="*/ 1368152 w 5969768"/>
              <a:gd name="connsiteY18" fmla="*/ 1670095 h 1872208"/>
              <a:gd name="connsiteX19" fmla="*/ 5264789 w 5969768"/>
              <a:gd name="connsiteY19" fmla="*/ 1670095 h 1872208"/>
              <a:gd name="connsiteX20" fmla="*/ 5753744 w 5969768"/>
              <a:gd name="connsiteY20" fmla="*/ 1181140 h 1872208"/>
              <a:gd name="connsiteX21" fmla="*/ 5753744 w 5969768"/>
              <a:gd name="connsiteY21" fmla="*/ 691068 h 1872208"/>
              <a:gd name="connsiteX22" fmla="*/ 5264789 w 5969768"/>
              <a:gd name="connsiteY22" fmla="*/ 202113 h 1872208"/>
              <a:gd name="connsiteX23" fmla="*/ 1289248 w 5969768"/>
              <a:gd name="connsiteY23" fmla="*/ 202113 h 1872208"/>
              <a:gd name="connsiteX24" fmla="*/ 1288082 w 5969768"/>
              <a:gd name="connsiteY24" fmla="*/ 80739 h 1872208"/>
              <a:gd name="connsiteX25" fmla="*/ 1289248 w 5969768"/>
              <a:gd name="connsiteY25" fmla="*/ 0 h 1872208"/>
              <a:gd name="connsiteX0-1" fmla="*/ 1289248 w 5969768"/>
              <a:gd name="connsiteY0-2" fmla="*/ 0 h 1872208"/>
              <a:gd name="connsiteX1-3" fmla="*/ 5346173 w 5969768"/>
              <a:gd name="connsiteY1-4" fmla="*/ 0 h 1872208"/>
              <a:gd name="connsiteX2-5" fmla="*/ 5969768 w 5969768"/>
              <a:gd name="connsiteY2-6" fmla="*/ 623595 h 1872208"/>
              <a:gd name="connsiteX3-7" fmla="*/ 5969768 w 5969768"/>
              <a:gd name="connsiteY3-8" fmla="*/ 1248613 h 1872208"/>
              <a:gd name="connsiteX4-9" fmla="*/ 5346173 w 5969768"/>
              <a:gd name="connsiteY4-10" fmla="*/ 1872208 h 1872208"/>
              <a:gd name="connsiteX5-11" fmla="*/ 1368152 w 5969768"/>
              <a:gd name="connsiteY5-12" fmla="*/ 1872208 h 1872208"/>
              <a:gd name="connsiteX6-13" fmla="*/ 1289248 w 5969768"/>
              <a:gd name="connsiteY6-14" fmla="*/ 1872208 h 1872208"/>
              <a:gd name="connsiteX7-15" fmla="*/ 407735 w 5969768"/>
              <a:gd name="connsiteY7-16" fmla="*/ 1872208 h 1872208"/>
              <a:gd name="connsiteX8-17" fmla="*/ 0 w 5969768"/>
              <a:gd name="connsiteY8-18" fmla="*/ 1464473 h 1872208"/>
              <a:gd name="connsiteX9-19" fmla="*/ 0 w 5969768"/>
              <a:gd name="connsiteY9-20" fmla="*/ 1055807 h 1872208"/>
              <a:gd name="connsiteX10-21" fmla="*/ 407735 w 5969768"/>
              <a:gd name="connsiteY10-22" fmla="*/ 648072 h 1872208"/>
              <a:gd name="connsiteX11-23" fmla="*/ 1368152 w 5969768"/>
              <a:gd name="connsiteY11-24" fmla="*/ 648072 h 1872208"/>
              <a:gd name="connsiteX12-25" fmla="*/ 1368152 w 5969768"/>
              <a:gd name="connsiteY12-26" fmla="*/ 850487 h 1872208"/>
              <a:gd name="connsiteX13-27" fmla="*/ 488918 w 5969768"/>
              <a:gd name="connsiteY13-28" fmla="*/ 850487 h 1872208"/>
              <a:gd name="connsiteX14-29" fmla="*/ 216024 w 5969768"/>
              <a:gd name="connsiteY14-30" fmla="*/ 1123381 h 1872208"/>
              <a:gd name="connsiteX15-31" fmla="*/ 216024 w 5969768"/>
              <a:gd name="connsiteY15-32" fmla="*/ 1396898 h 1872208"/>
              <a:gd name="connsiteX16-33" fmla="*/ 488918 w 5969768"/>
              <a:gd name="connsiteY16-34" fmla="*/ 1669792 h 1872208"/>
              <a:gd name="connsiteX17-35" fmla="*/ 1368152 w 5969768"/>
              <a:gd name="connsiteY17-36" fmla="*/ 1669792 h 1872208"/>
              <a:gd name="connsiteX18-37" fmla="*/ 1368152 w 5969768"/>
              <a:gd name="connsiteY18-38" fmla="*/ 1670095 h 1872208"/>
              <a:gd name="connsiteX19-39" fmla="*/ 5264789 w 5969768"/>
              <a:gd name="connsiteY19-40" fmla="*/ 1670095 h 1872208"/>
              <a:gd name="connsiteX20-41" fmla="*/ 5753744 w 5969768"/>
              <a:gd name="connsiteY20-42" fmla="*/ 1181140 h 1872208"/>
              <a:gd name="connsiteX21-43" fmla="*/ 5753744 w 5969768"/>
              <a:gd name="connsiteY21-44" fmla="*/ 691068 h 1872208"/>
              <a:gd name="connsiteX22-45" fmla="*/ 5264789 w 5969768"/>
              <a:gd name="connsiteY22-46" fmla="*/ 202113 h 1872208"/>
              <a:gd name="connsiteX23-47" fmla="*/ 1289248 w 5969768"/>
              <a:gd name="connsiteY23-48" fmla="*/ 202113 h 1872208"/>
              <a:gd name="connsiteX24-49" fmla="*/ 1421432 w 5969768"/>
              <a:gd name="connsiteY24-50" fmla="*/ 109314 h 1872208"/>
              <a:gd name="connsiteX25-51" fmla="*/ 1289248 w 5969768"/>
              <a:gd name="connsiteY25-5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Lst>
            <a:rect l="l" t="t" r="r" b="b"/>
            <a:pathLst>
              <a:path w="5969768" h="1872208">
                <a:moveTo>
                  <a:pt x="1289248" y="0"/>
                </a:moveTo>
                <a:lnTo>
                  <a:pt x="5346173" y="0"/>
                </a:lnTo>
                <a:cubicBezTo>
                  <a:pt x="5690575" y="0"/>
                  <a:pt x="5969768" y="279193"/>
                  <a:pt x="5969768" y="623595"/>
                </a:cubicBezTo>
                <a:lnTo>
                  <a:pt x="5969768" y="1248613"/>
                </a:lnTo>
                <a:cubicBezTo>
                  <a:pt x="5969768" y="1593015"/>
                  <a:pt x="5690575" y="1872208"/>
                  <a:pt x="5346173" y="1872208"/>
                </a:cubicBezTo>
                <a:lnTo>
                  <a:pt x="1368152" y="1872208"/>
                </a:lnTo>
                <a:lnTo>
                  <a:pt x="1289248" y="1872208"/>
                </a:lnTo>
                <a:lnTo>
                  <a:pt x="407735" y="1872208"/>
                </a:lnTo>
                <a:cubicBezTo>
                  <a:pt x="182549" y="1872208"/>
                  <a:pt x="0" y="1689659"/>
                  <a:pt x="0" y="1464473"/>
                </a:cubicBezTo>
                <a:lnTo>
                  <a:pt x="0" y="1055807"/>
                </a:lnTo>
                <a:cubicBezTo>
                  <a:pt x="0" y="830621"/>
                  <a:pt x="182549" y="648072"/>
                  <a:pt x="407735" y="648072"/>
                </a:cubicBezTo>
                <a:lnTo>
                  <a:pt x="1368152" y="648072"/>
                </a:lnTo>
                <a:lnTo>
                  <a:pt x="1368152" y="850487"/>
                </a:lnTo>
                <a:lnTo>
                  <a:pt x="488918" y="850487"/>
                </a:lnTo>
                <a:cubicBezTo>
                  <a:pt x="338203" y="850487"/>
                  <a:pt x="216024" y="972666"/>
                  <a:pt x="216024" y="1123381"/>
                </a:cubicBezTo>
                <a:lnTo>
                  <a:pt x="216024" y="1396898"/>
                </a:lnTo>
                <a:cubicBezTo>
                  <a:pt x="216024" y="1547613"/>
                  <a:pt x="338203" y="1669792"/>
                  <a:pt x="488918" y="1669792"/>
                </a:cubicBezTo>
                <a:lnTo>
                  <a:pt x="1368152" y="1669792"/>
                </a:lnTo>
                <a:lnTo>
                  <a:pt x="1368152" y="1670095"/>
                </a:lnTo>
                <a:lnTo>
                  <a:pt x="5264789" y="1670095"/>
                </a:lnTo>
                <a:cubicBezTo>
                  <a:pt x="5534831" y="1670095"/>
                  <a:pt x="5753744" y="1451182"/>
                  <a:pt x="5753744" y="1181140"/>
                </a:cubicBezTo>
                <a:lnTo>
                  <a:pt x="5753744" y="691068"/>
                </a:lnTo>
                <a:cubicBezTo>
                  <a:pt x="5753744" y="421026"/>
                  <a:pt x="5534831" y="202113"/>
                  <a:pt x="5264789" y="202113"/>
                </a:cubicBezTo>
                <a:lnTo>
                  <a:pt x="1289248" y="202113"/>
                </a:lnTo>
                <a:cubicBezTo>
                  <a:pt x="1288859" y="161655"/>
                  <a:pt x="1421821" y="149772"/>
                  <a:pt x="1421432" y="109314"/>
                </a:cubicBezTo>
                <a:cubicBezTo>
                  <a:pt x="1421821" y="82401"/>
                  <a:pt x="1288859" y="26913"/>
                  <a:pt x="1289248" y="0"/>
                </a:cubicBezTo>
                <a:close/>
              </a:path>
            </a:pathLst>
          </a:custGeom>
          <a:solidFill>
            <a:srgbClr val="595959"/>
          </a:solidFill>
          <a:ln w="28575" cap="flat" cmpd="sng" algn="ctr">
            <a:solidFill>
              <a:sysClr lastClr="FFFFFF" val="window"/>
            </a:solidFill>
            <a:prstDash val="solid"/>
          </a:ln>
          <a:effectLst/>
        </p:spPr>
        <p:txBody>
          <a:bodyPr anchor="ctr" bIns="33696" lIns="67391" rIns="67391" rtlCol="0" tIns="33696"/>
          <a:p>
            <a:pPr algn="ctr"/>
            <a:endParaRPr altLang="en-US" kern="0" lang="zh-CN">
              <a:solidFill>
                <a:sysClr lastClr="FFFFFF" val="window"/>
              </a:solidFill>
              <a:latin typeface="Calibri" panose="020F0502020204030204"/>
              <a:ea typeface="宋体" panose="02010600030101010101" pitchFamily="2" charset="-122"/>
            </a:endParaRPr>
          </a:p>
        </p:txBody>
      </p:sp>
      <p:sp>
        <p:nvSpPr>
          <p:cNvPr id="1048615" name="文本框 14"/>
          <p:cNvSpPr txBox="1"/>
          <p:nvPr/>
        </p:nvSpPr>
        <p:spPr>
          <a:xfrm>
            <a:off x="1115220" y="1915734"/>
            <a:ext cx="525066" cy="437382"/>
          </a:xfrm>
          <a:prstGeom prst="rect"/>
          <a:noFill/>
        </p:spPr>
        <p:txBody>
          <a:bodyPr bIns="33696" lIns="67391" rIns="67391" rtlCol="0" tIns="33696" wrap="square">
            <a:spAutoFit/>
          </a:bodyPr>
          <a:p>
            <a:r>
              <a:rPr altLang="zh-CN" sz="2400" lang="en-US">
                <a:solidFill>
                  <a:schemeClr val="tx1">
                    <a:lumMod val="95000"/>
                    <a:lumOff val="5000"/>
                  </a:schemeClr>
                </a:solidFill>
                <a:latin typeface="微软雅黑" panose="020B0503020204020204" pitchFamily="34" charset="-122"/>
                <a:ea typeface="微软雅黑" panose="020B0503020204020204" pitchFamily="34" charset="-122"/>
              </a:rPr>
              <a:t>01</a:t>
            </a:r>
            <a:endParaRPr altLang="en-US" sz="24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48616" name="文本框 15"/>
          <p:cNvSpPr txBox="1"/>
          <p:nvPr/>
        </p:nvSpPr>
        <p:spPr>
          <a:xfrm>
            <a:off x="1711325" y="1553845"/>
            <a:ext cx="2022475" cy="282575"/>
          </a:xfrm>
          <a:prstGeom prst="rect"/>
          <a:noFill/>
        </p:spPr>
        <p:txBody>
          <a:bodyPr bIns="33696" lIns="67391" rIns="67391" rtlCol="0" tIns="33696" wrap="square">
            <a:spAutoFit/>
          </a:bodyPr>
          <a:p>
            <a:r>
              <a:rPr dirty="0" sz="1400" lang="en-US">
                <a:latin typeface="微软雅黑" panose="020B0503020204020204" pitchFamily="34" charset="-122"/>
                <a:ea typeface="微软雅黑" panose="020B0503020204020204" pitchFamily="34" charset="-122"/>
              </a:rPr>
              <a:t>20</a:t>
            </a:r>
            <a:r>
              <a:rPr altLang="en-US" dirty="0" sz="1400" lang="zh-CN">
                <a:latin typeface="微软雅黑" panose="020B0503020204020204" pitchFamily="34" charset="-122"/>
                <a:ea typeface="微软雅黑" panose="020B0503020204020204" pitchFamily="34" charset="-122"/>
              </a:rPr>
              <a:t>世纪</a:t>
            </a:r>
            <a:r>
              <a:rPr altLang="zh-CN" dirty="0" sz="1400" lang="en-US">
                <a:latin typeface="微软雅黑" panose="020B0503020204020204" pitchFamily="34" charset="-122"/>
                <a:ea typeface="微软雅黑" panose="020B0503020204020204" pitchFamily="34" charset="-122"/>
              </a:rPr>
              <a:t>40</a:t>
            </a:r>
            <a:r>
              <a:rPr altLang="en-US" dirty="0" sz="1400" lang="zh-CN">
                <a:latin typeface="微软雅黑" panose="020B0503020204020204" pitchFamily="34" charset="-122"/>
                <a:ea typeface="微软雅黑" panose="020B0503020204020204" pitchFamily="34" charset="-122"/>
              </a:rPr>
              <a:t>年代到</a:t>
            </a:r>
            <a:r>
              <a:rPr altLang="zh-CN" dirty="0" sz="1400" lang="en-US">
                <a:latin typeface="微软雅黑" panose="020B0503020204020204" pitchFamily="34" charset="-122"/>
                <a:ea typeface="微软雅黑" panose="020B0503020204020204" pitchFamily="34" charset="-122"/>
              </a:rPr>
              <a:t>60</a:t>
            </a:r>
            <a:r>
              <a:rPr altLang="en-US" dirty="0" sz="1400" lang="zh-CN">
                <a:latin typeface="微软雅黑" panose="020B0503020204020204" pitchFamily="34" charset="-122"/>
                <a:ea typeface="微软雅黑" panose="020B0503020204020204" pitchFamily="34" charset="-122"/>
              </a:rPr>
              <a:t>年代</a:t>
            </a:r>
            <a:endParaRPr altLang="en-US" dirty="0" sz="1400" lang="zh-CN">
              <a:latin typeface="微软雅黑" panose="020B0503020204020204" pitchFamily="34" charset="-122"/>
              <a:ea typeface="微软雅黑" panose="020B0503020204020204" pitchFamily="34" charset="-122"/>
            </a:endParaRPr>
          </a:p>
        </p:txBody>
      </p:sp>
      <p:sp>
        <p:nvSpPr>
          <p:cNvPr id="1048617" name="矩形 7"/>
          <p:cNvSpPr/>
          <p:nvPr/>
        </p:nvSpPr>
        <p:spPr>
          <a:xfrm>
            <a:off x="1711960" y="1914525"/>
            <a:ext cx="2415540" cy="509270"/>
          </a:xfrm>
          <a:prstGeom prst="rect"/>
        </p:spPr>
        <p:txBody>
          <a:bodyPr bIns="33696" lIns="67391" rIns="67391" tIns="33696" wrap="square">
            <a:spAutoFit/>
          </a:bodyPr>
          <a:p>
            <a:pPr>
              <a:lnSpc>
                <a:spcPct val="120000"/>
              </a:lnSpc>
            </a:pP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rPr>
              <a:t>交互式电子游戏</a:t>
            </a:r>
            <a:endPar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rPr>
              <a:t>二人网球，太空战争，太空旅行</a:t>
            </a:r>
            <a:endParaRPr altLang="en-US" dirty="0" sz="1200" lang="zh-CN">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048618" name="文本框 17"/>
          <p:cNvSpPr txBox="1"/>
          <p:nvPr/>
        </p:nvSpPr>
        <p:spPr>
          <a:xfrm>
            <a:off x="5062116" y="1915734"/>
            <a:ext cx="525066" cy="437382"/>
          </a:xfrm>
          <a:prstGeom prst="rect"/>
          <a:noFill/>
        </p:spPr>
        <p:txBody>
          <a:bodyPr bIns="33696" lIns="67391" rIns="67391" rtlCol="0" tIns="33696" wrap="square">
            <a:spAutoFit/>
          </a:bodyPr>
          <a:p>
            <a:r>
              <a:rPr altLang="zh-CN" sz="2400" lang="en-US">
                <a:solidFill>
                  <a:schemeClr val="tx1">
                    <a:lumMod val="95000"/>
                    <a:lumOff val="5000"/>
                  </a:schemeClr>
                </a:solidFill>
                <a:latin typeface="微软雅黑" panose="020B0503020204020204" pitchFamily="34" charset="-122"/>
                <a:ea typeface="微软雅黑" panose="020B0503020204020204" pitchFamily="34" charset="-122"/>
              </a:rPr>
              <a:t>01</a:t>
            </a:r>
            <a:endParaRPr altLang="en-US" sz="24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48619" name="文本框 18"/>
          <p:cNvSpPr txBox="1"/>
          <p:nvPr/>
        </p:nvSpPr>
        <p:spPr>
          <a:xfrm>
            <a:off x="5587365" y="1553845"/>
            <a:ext cx="2079625" cy="282575"/>
          </a:xfrm>
          <a:prstGeom prst="rect"/>
          <a:noFill/>
        </p:spPr>
        <p:txBody>
          <a:bodyPr bIns="33696" lIns="67391" rIns="67391" rtlCol="0" tIns="33696" wrap="square">
            <a:spAutoFit/>
          </a:bodyPr>
          <a:p>
            <a:r>
              <a:rPr altLang="en-US" dirty="0" sz="1400" lang="zh-CN">
                <a:latin typeface="微软雅黑" panose="020B0503020204020204" pitchFamily="34" charset="-122"/>
                <a:ea typeface="微软雅黑" panose="020B0503020204020204" pitchFamily="34" charset="-122"/>
              </a:rPr>
              <a:t>20世纪70年代到80年代</a:t>
            </a:r>
            <a:endParaRPr altLang="en-US" dirty="0" sz="1400" lang="zh-CN">
              <a:latin typeface="微软雅黑" panose="020B0503020204020204" pitchFamily="34" charset="-122"/>
              <a:ea typeface="微软雅黑" panose="020B0503020204020204" pitchFamily="34" charset="-122"/>
            </a:endParaRPr>
          </a:p>
        </p:txBody>
      </p:sp>
      <p:sp>
        <p:nvSpPr>
          <p:cNvPr id="1048620" name="矩形 10"/>
          <p:cNvSpPr/>
          <p:nvPr/>
        </p:nvSpPr>
        <p:spPr>
          <a:xfrm>
            <a:off x="5641038" y="1914591"/>
            <a:ext cx="2232224" cy="509270"/>
          </a:xfrm>
          <a:prstGeom prst="rect"/>
        </p:spPr>
        <p:txBody>
          <a:bodyPr bIns="33696" lIns="67391" rIns="67391" tIns="33696" wrap="square">
            <a:spAutoFit/>
          </a:bodyPr>
          <a:p>
            <a:pPr>
              <a:lnSpc>
                <a:spcPct val="120000"/>
              </a:lnSpc>
            </a:pPr>
            <a:r>
              <a:rPr altLang="zh-CN" sz="1200" lang="en-US">
                <a:solidFill>
                  <a:schemeClr val="tx1">
                    <a:lumMod val="85000"/>
                    <a:lumOff val="15000"/>
                  </a:schemeClr>
                </a:solidFill>
                <a:latin typeface="华文细黑" panose="02010600040101010101" pitchFamily="2" charset="-122"/>
                <a:ea typeface="华文细黑" panose="02010600040101010101" pitchFamily="2" charset="-122"/>
              </a:rPr>
              <a:t>计算机电子游戏阶段</a:t>
            </a:r>
            <a:endParaRPr altLang="zh-CN" sz="1200" lang="en-US">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altLang="en-US" sz="1200" lang="zh-CN">
                <a:solidFill>
                  <a:schemeClr val="tx1">
                    <a:lumMod val="85000"/>
                    <a:lumOff val="15000"/>
                  </a:schemeClr>
                </a:solidFill>
                <a:latin typeface="华文细黑" panose="02010600040101010101" pitchFamily="2" charset="-122"/>
                <a:ea typeface="华文细黑" panose="02010600040101010101" pitchFamily="2" charset="-122"/>
              </a:rPr>
              <a:t>骑手、金刚</a:t>
            </a:r>
            <a:endParaRPr altLang="en-US" sz="1200" lang="zh-CN">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048621" name="文本框 20"/>
          <p:cNvSpPr txBox="1"/>
          <p:nvPr/>
        </p:nvSpPr>
        <p:spPr>
          <a:xfrm>
            <a:off x="1115220" y="3543628"/>
            <a:ext cx="525066" cy="437382"/>
          </a:xfrm>
          <a:prstGeom prst="rect"/>
          <a:noFill/>
        </p:spPr>
        <p:txBody>
          <a:bodyPr bIns="33696" lIns="67391" rIns="67391" rtlCol="0" tIns="33696" wrap="square">
            <a:spAutoFit/>
          </a:bodyPr>
          <a:p>
            <a:r>
              <a:rPr altLang="zh-CN" sz="2400" lang="en-US">
                <a:solidFill>
                  <a:schemeClr val="tx1">
                    <a:lumMod val="95000"/>
                    <a:lumOff val="5000"/>
                  </a:schemeClr>
                </a:solidFill>
                <a:latin typeface="微软雅黑" panose="020B0503020204020204" pitchFamily="34" charset="-122"/>
                <a:ea typeface="微软雅黑" panose="020B0503020204020204" pitchFamily="34" charset="-122"/>
              </a:rPr>
              <a:t>03</a:t>
            </a:r>
            <a:endParaRPr altLang="en-US" sz="24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48622" name="文本框 21"/>
          <p:cNvSpPr txBox="1"/>
          <p:nvPr/>
        </p:nvSpPr>
        <p:spPr>
          <a:xfrm>
            <a:off x="1711268" y="3181848"/>
            <a:ext cx="1375626" cy="282575"/>
          </a:xfrm>
          <a:prstGeom prst="rect"/>
          <a:noFill/>
        </p:spPr>
        <p:txBody>
          <a:bodyPr bIns="33696" lIns="67391" rIns="67391" rtlCol="0" tIns="33696" wrap="square">
            <a:spAutoFit/>
          </a:bodyPr>
          <a:p>
            <a:r>
              <a:rPr altLang="en-US" dirty="0" sz="1400" lang="zh-CN">
                <a:latin typeface="微软雅黑" panose="020B0503020204020204" pitchFamily="34" charset="-122"/>
                <a:ea typeface="微软雅黑" panose="020B0503020204020204" pitchFamily="34" charset="-122"/>
              </a:rPr>
              <a:t>1980年代后期</a:t>
            </a:r>
            <a:endParaRPr altLang="en-US" dirty="0" sz="1400" lang="zh-CN">
              <a:latin typeface="微软雅黑" panose="020B0503020204020204" pitchFamily="34" charset="-122"/>
              <a:ea typeface="微软雅黑" panose="020B0503020204020204" pitchFamily="34" charset="-122"/>
            </a:endParaRPr>
          </a:p>
        </p:txBody>
      </p:sp>
      <p:sp>
        <p:nvSpPr>
          <p:cNvPr id="1048623" name="矩形 13"/>
          <p:cNvSpPr/>
          <p:nvPr/>
        </p:nvSpPr>
        <p:spPr>
          <a:xfrm>
            <a:off x="1711286" y="3563189"/>
            <a:ext cx="2232224" cy="509270"/>
          </a:xfrm>
          <a:prstGeom prst="rect"/>
        </p:spPr>
        <p:txBody>
          <a:bodyPr bIns="33696" lIns="67391" rIns="67391" tIns="33696" wrap="square">
            <a:spAutoFit/>
          </a:bodyPr>
          <a:p>
            <a:pPr>
              <a:lnSpc>
                <a:spcPct val="120000"/>
              </a:lnSpc>
            </a:pPr>
            <a:r>
              <a:rPr altLang="zh-CN" sz="1200" lang="en-US">
                <a:solidFill>
                  <a:schemeClr val="tx1">
                    <a:lumMod val="85000"/>
                    <a:lumOff val="15000"/>
                  </a:schemeClr>
                </a:solidFill>
                <a:latin typeface="华文细黑" panose="02010600040101010101" pitchFamily="2" charset="-122"/>
                <a:ea typeface="华文细黑" panose="02010600040101010101" pitchFamily="2" charset="-122"/>
              </a:rPr>
              <a:t>基于角色的多类型</a:t>
            </a:r>
            <a:r>
              <a:rPr altLang="en-US" sz="1200" lang="zh-CN">
                <a:solidFill>
                  <a:schemeClr val="tx1">
                    <a:lumMod val="85000"/>
                    <a:lumOff val="15000"/>
                  </a:schemeClr>
                </a:solidFill>
                <a:latin typeface="华文细黑" panose="02010600040101010101" pitchFamily="2" charset="-122"/>
                <a:ea typeface="华文细黑" panose="02010600040101010101" pitchFamily="2" charset="-122"/>
              </a:rPr>
              <a:t>的电子游戏</a:t>
            </a:r>
            <a:endParaRPr altLang="zh-CN" sz="1200" lang="en-US">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altLang="zh-CN" sz="1200" lang="en-US">
                <a:solidFill>
                  <a:schemeClr val="tx1">
                    <a:lumMod val="85000"/>
                    <a:lumOff val="15000"/>
                  </a:schemeClr>
                </a:solidFill>
                <a:latin typeface="华文细黑" panose="02010600040101010101" pitchFamily="2" charset="-122"/>
                <a:ea typeface="华文细黑" panose="02010600040101010101" pitchFamily="2" charset="-122"/>
              </a:rPr>
              <a:t>超级马里奥兄弟</a:t>
            </a:r>
            <a:endParaRPr altLang="zh-CN" sz="1200" lang="en-US">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048624" name="文本框 23"/>
          <p:cNvSpPr txBox="1"/>
          <p:nvPr/>
        </p:nvSpPr>
        <p:spPr>
          <a:xfrm>
            <a:off x="5045312" y="3543628"/>
            <a:ext cx="525066" cy="437382"/>
          </a:xfrm>
          <a:prstGeom prst="rect"/>
          <a:noFill/>
        </p:spPr>
        <p:txBody>
          <a:bodyPr bIns="33696" lIns="67391" rIns="67391" rtlCol="0" tIns="33696" wrap="square">
            <a:spAutoFit/>
          </a:bodyPr>
          <a:p>
            <a:r>
              <a:rPr altLang="zh-CN" sz="2400" lang="en-US">
                <a:solidFill>
                  <a:schemeClr val="tx1">
                    <a:lumMod val="95000"/>
                    <a:lumOff val="5000"/>
                  </a:schemeClr>
                </a:solidFill>
                <a:latin typeface="微软雅黑" panose="020B0503020204020204" pitchFamily="34" charset="-122"/>
                <a:ea typeface="微软雅黑" panose="020B0503020204020204" pitchFamily="34" charset="-122"/>
              </a:rPr>
              <a:t>04</a:t>
            </a:r>
            <a:endParaRPr altLang="en-US" sz="2400" lang="zh-CN">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048625" name="文本框 24"/>
          <p:cNvSpPr txBox="1"/>
          <p:nvPr/>
        </p:nvSpPr>
        <p:spPr>
          <a:xfrm>
            <a:off x="5641975" y="3181985"/>
            <a:ext cx="1871980" cy="282575"/>
          </a:xfrm>
          <a:prstGeom prst="rect"/>
          <a:noFill/>
        </p:spPr>
        <p:txBody>
          <a:bodyPr bIns="33696" lIns="67391" rIns="67391" rtlCol="0" tIns="33696" wrap="square">
            <a:spAutoFit/>
          </a:bodyPr>
          <a:p>
            <a:r>
              <a:rPr altLang="en-US" dirty="0" sz="1400" lang="zh-CN">
                <a:latin typeface="微软雅黑" panose="020B0503020204020204" pitchFamily="34" charset="-122"/>
                <a:ea typeface="微软雅黑" panose="020B0503020204020204" pitchFamily="34" charset="-122"/>
              </a:rPr>
              <a:t>20世纪90年代左右</a:t>
            </a:r>
            <a:endParaRPr altLang="en-US" dirty="0" sz="1400" lang="zh-CN">
              <a:latin typeface="微软雅黑" panose="020B0503020204020204" pitchFamily="34" charset="-122"/>
              <a:ea typeface="微软雅黑" panose="020B0503020204020204" pitchFamily="34" charset="-122"/>
            </a:endParaRPr>
          </a:p>
        </p:txBody>
      </p:sp>
      <p:sp>
        <p:nvSpPr>
          <p:cNvPr id="1048626" name="矩形 16"/>
          <p:cNvSpPr/>
          <p:nvPr/>
        </p:nvSpPr>
        <p:spPr>
          <a:xfrm>
            <a:off x="5642014" y="3542486"/>
            <a:ext cx="2232224" cy="288290"/>
          </a:xfrm>
          <a:prstGeom prst="rect"/>
        </p:spPr>
        <p:txBody>
          <a:bodyPr bIns="33696" lIns="67391" rIns="67391" tIns="33696" wrap="square">
            <a:spAutoFit/>
          </a:bodyPr>
          <a:p>
            <a:pPr>
              <a:lnSpc>
                <a:spcPct val="120000"/>
              </a:lnSpc>
            </a:pPr>
            <a:r>
              <a:rPr altLang="zh-CN" sz="1200" lang="en-US">
                <a:solidFill>
                  <a:schemeClr val="tx1">
                    <a:lumMod val="85000"/>
                    <a:lumOff val="15000"/>
                  </a:schemeClr>
                </a:solidFill>
                <a:latin typeface="华文细黑" panose="02010600040101010101" pitchFamily="2" charset="-122"/>
                <a:ea typeface="华文细黑" panose="02010600040101010101" pitchFamily="2" charset="-122"/>
              </a:rPr>
              <a:t>2D和3D游戏</a:t>
            </a:r>
            <a:endParaRPr altLang="zh-CN" sz="1200" lang="en-US">
              <a:solidFill>
                <a:schemeClr val="tx1">
                  <a:lumMod val="85000"/>
                  <a:lumOff val="15000"/>
                </a:schemeClr>
              </a:solidFill>
              <a:latin typeface="华文细黑" panose="02010600040101010101" pitchFamily="2" charset="-122"/>
              <a:ea typeface="华文细黑" panose="02010600040101010101" pitchFamily="2"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pic>
        <p:nvPicPr>
          <p:cNvPr id="2097158" name="图片 21"/>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630" name="文本框 22"/>
          <p:cNvSpPr txBox="1"/>
          <p:nvPr/>
        </p:nvSpPr>
        <p:spPr>
          <a:xfrm>
            <a:off x="447590" y="359976"/>
            <a:ext cx="1808480" cy="332741"/>
          </a:xfrm>
          <a:prstGeom prst="rect"/>
          <a:noFill/>
        </p:spPr>
        <p:txBody>
          <a:bodyPr rtlCol="0" wrap="none">
            <a:spAutoFit/>
          </a:bodyPr>
          <a:p>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游戏复杂程度激增</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59" name="Group 65"/>
          <p:cNvGrpSpPr/>
          <p:nvPr/>
        </p:nvGrpSpPr>
        <p:grpSpPr>
          <a:xfrm>
            <a:off x="3298538" y="1480557"/>
            <a:ext cx="1077431" cy="1185477"/>
            <a:chOff x="3419864" y="1304397"/>
            <a:chExt cx="1094533" cy="1209746"/>
          </a:xfrm>
          <a:solidFill>
            <a:srgbClr val="B37597"/>
          </a:solidFill>
        </p:grpSpPr>
        <p:sp>
          <p:nvSpPr>
            <p:cNvPr id="1048631"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32" name="Rectangle 47"/>
            <p:cNvSpPr/>
            <p:nvPr/>
          </p:nvSpPr>
          <p:spPr>
            <a:xfrm>
              <a:off x="3699088" y="1468512"/>
              <a:ext cx="536085" cy="471116"/>
            </a:xfrm>
            <a:prstGeom prst="rect"/>
            <a:solidFill>
              <a:srgbClr val="17B59E"/>
            </a:solidFill>
          </p:spPr>
          <p:txBody>
            <a:bodyPr wrap="none">
              <a:spAutoFit/>
            </a:bodyPr>
            <a:p>
              <a:pPr algn="ctr" defTabSz="1013460"/>
              <a:r>
                <a:rPr b="1" dirty="0" sz="2400" kern="0" lang="en-US">
                  <a:solidFill>
                    <a:srgbClr val="FFFFFF"/>
                  </a:solidFill>
                  <a:latin typeface="Arial" panose="020B0604020202020204"/>
                </a:rPr>
                <a:t>01</a:t>
              </a:r>
              <a:endParaRPr dirty="0" sz="2400" kern="0" lang="en-US">
                <a:solidFill>
                  <a:srgbClr val="FFFFFF"/>
                </a:solidFill>
                <a:latin typeface="Arial" panose="020B0604020202020204"/>
              </a:endParaRPr>
            </a:p>
          </p:txBody>
        </p:sp>
      </p:grpSp>
      <p:grpSp>
        <p:nvGrpSpPr>
          <p:cNvPr id="60" name="Group 66"/>
          <p:cNvGrpSpPr/>
          <p:nvPr/>
        </p:nvGrpSpPr>
        <p:grpSpPr>
          <a:xfrm>
            <a:off x="4598755" y="1480557"/>
            <a:ext cx="1077431" cy="1185477"/>
            <a:chOff x="4740719" y="1304398"/>
            <a:chExt cx="1094533" cy="1209746"/>
          </a:xfrm>
          <a:solidFill>
            <a:srgbClr val="792E4E"/>
          </a:solidFill>
        </p:grpSpPr>
        <p:sp>
          <p:nvSpPr>
            <p:cNvPr id="1048633"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34" name="Rectangle 54"/>
            <p:cNvSpPr/>
            <p:nvPr/>
          </p:nvSpPr>
          <p:spPr>
            <a:xfrm>
              <a:off x="5019943" y="1468513"/>
              <a:ext cx="536085" cy="471116"/>
            </a:xfrm>
            <a:prstGeom prst="rect"/>
            <a:solidFill>
              <a:schemeClr val="tx1">
                <a:lumMod val="65000"/>
                <a:lumOff val="35000"/>
              </a:schemeClr>
            </a:solidFill>
          </p:spPr>
          <p:txBody>
            <a:bodyPr wrap="none">
              <a:spAutoFit/>
            </a:bodyPr>
            <a:p>
              <a:pPr algn="ctr" defTabSz="1013460"/>
              <a:r>
                <a:rPr b="1" dirty="0" sz="2400" kern="0" lang="en-US">
                  <a:solidFill>
                    <a:srgbClr val="FFFFFF"/>
                  </a:solidFill>
                  <a:latin typeface="Arial" panose="020B0604020202020204"/>
                </a:rPr>
                <a:t>02</a:t>
              </a:r>
              <a:endParaRPr dirty="0" sz="2400" kern="0" lang="en-US">
                <a:solidFill>
                  <a:srgbClr val="FFFFFF"/>
                </a:solidFill>
                <a:latin typeface="Arial" panose="020B0604020202020204"/>
              </a:endParaRPr>
            </a:p>
          </p:txBody>
        </p:sp>
      </p:grpSp>
      <p:grpSp>
        <p:nvGrpSpPr>
          <p:cNvPr id="61" name="Group 67"/>
          <p:cNvGrpSpPr/>
          <p:nvPr/>
        </p:nvGrpSpPr>
        <p:grpSpPr>
          <a:xfrm>
            <a:off x="3298538" y="2891839"/>
            <a:ext cx="1077431" cy="1185477"/>
            <a:chOff x="3419864" y="1304397"/>
            <a:chExt cx="1094533" cy="1209746"/>
          </a:xfrm>
          <a:solidFill>
            <a:schemeClr val="tx1">
              <a:lumMod val="65000"/>
              <a:lumOff val="35000"/>
            </a:schemeClr>
          </a:solidFill>
        </p:grpSpPr>
        <p:sp>
          <p:nvSpPr>
            <p:cNvPr id="1048635"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36" name="Rectangle 69"/>
            <p:cNvSpPr/>
            <p:nvPr/>
          </p:nvSpPr>
          <p:spPr>
            <a:xfrm>
              <a:off x="3699088" y="1468512"/>
              <a:ext cx="536085" cy="471116"/>
            </a:xfrm>
            <a:prstGeom prst="rect"/>
            <a:grpFill/>
          </p:spPr>
          <p:txBody>
            <a:bodyPr wrap="none">
              <a:spAutoFit/>
            </a:bodyPr>
            <a:p>
              <a:pPr algn="ctr" defTabSz="1013460"/>
              <a:r>
                <a:rPr b="1" dirty="0" sz="2400" kern="0" lang="en-US">
                  <a:solidFill>
                    <a:srgbClr val="FFFFFF"/>
                  </a:solidFill>
                  <a:latin typeface="Arial" panose="020B0604020202020204"/>
                </a:rPr>
                <a:t>03</a:t>
              </a:r>
              <a:endParaRPr dirty="0" sz="2400" kern="0" lang="en-US">
                <a:solidFill>
                  <a:srgbClr val="FFFFFF"/>
                </a:solidFill>
                <a:latin typeface="Arial" panose="020B0604020202020204"/>
              </a:endParaRPr>
            </a:p>
          </p:txBody>
        </p:sp>
      </p:grpSp>
      <p:grpSp>
        <p:nvGrpSpPr>
          <p:cNvPr id="62" name="Group 70"/>
          <p:cNvGrpSpPr/>
          <p:nvPr/>
        </p:nvGrpSpPr>
        <p:grpSpPr>
          <a:xfrm>
            <a:off x="4598755" y="2891839"/>
            <a:ext cx="1077431" cy="1185477"/>
            <a:chOff x="4740719" y="1304398"/>
            <a:chExt cx="1094533" cy="1209746"/>
          </a:xfrm>
          <a:solidFill>
            <a:srgbClr val="17B59E"/>
          </a:solidFill>
        </p:grpSpPr>
        <p:sp>
          <p:nvSpPr>
            <p:cNvPr id="1048637"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38" name="Rectangle 73"/>
            <p:cNvSpPr/>
            <p:nvPr/>
          </p:nvSpPr>
          <p:spPr>
            <a:xfrm>
              <a:off x="5019943" y="1468513"/>
              <a:ext cx="536085" cy="471116"/>
            </a:xfrm>
            <a:prstGeom prst="rect"/>
            <a:grpFill/>
          </p:spPr>
          <p:txBody>
            <a:bodyPr wrap="none">
              <a:spAutoFit/>
            </a:bodyPr>
            <a:p>
              <a:pPr algn="ctr" defTabSz="1013460"/>
              <a:r>
                <a:rPr b="1" dirty="0" sz="2400" kern="0" lang="en-US">
                  <a:solidFill>
                    <a:srgbClr val="FFFFFF"/>
                  </a:solidFill>
                  <a:latin typeface="Arial" panose="020B0604020202020204"/>
                </a:rPr>
                <a:t>04</a:t>
              </a:r>
              <a:endParaRPr dirty="0" sz="2400" kern="0" lang="en-US">
                <a:solidFill>
                  <a:srgbClr val="FFFFFF"/>
                </a:solidFill>
                <a:latin typeface="Arial" panose="020B0604020202020204"/>
              </a:endParaRPr>
            </a:p>
          </p:txBody>
        </p:sp>
      </p:grpSp>
      <p:sp>
        <p:nvSpPr>
          <p:cNvPr id="1048639" name="文本框 40"/>
          <p:cNvSpPr txBox="1"/>
          <p:nvPr/>
        </p:nvSpPr>
        <p:spPr>
          <a:xfrm>
            <a:off x="5784215" y="1423035"/>
            <a:ext cx="2529205" cy="1400893"/>
          </a:xfrm>
          <a:prstGeom prst="rect"/>
          <a:noFill/>
          <a:ln w="9525">
            <a:noFill/>
          </a:ln>
        </p:spPr>
        <p:txBody>
          <a:bodyPr bIns="33696" lIns="67391" rIns="67391" tIns="33696" wrap="square">
            <a:spAutoFit/>
          </a:bodyPr>
          <a:p>
            <a:pPr>
              <a:lnSpc>
                <a:spcPct val="150000"/>
              </a:lnSpc>
            </a:pPr>
            <a:r>
              <a:rPr b="1" sz="12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电子</a:t>
            </a: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游戏的开发不仅涉及二维或三维图形、I/O、模拟，还涉及持久数据存储、网络场景管理、服务器游戏、人工智能、世界构建和布局、脚本处理等。</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40" name="文本框 40"/>
          <p:cNvSpPr txBox="1"/>
          <p:nvPr/>
        </p:nvSpPr>
        <p:spPr>
          <a:xfrm>
            <a:off x="5784208" y="3225482"/>
            <a:ext cx="2252317" cy="621030"/>
          </a:xfrm>
          <a:prstGeom prst="rect"/>
          <a:noFill/>
          <a:ln w="9525">
            <a:noFill/>
          </a:ln>
        </p:spPr>
        <p:txBody>
          <a:bodyPr bIns="33696" lIns="67391" rIns="67391" tIns="33696" wrap="square">
            <a:spAutoFit/>
          </a:bodyPr>
          <a:p>
            <a:pPr>
              <a:lnSpc>
                <a:spcPct val="150000"/>
              </a:lnSpc>
            </a:pPr>
            <a:r>
              <a:rPr b="1" sz="12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游戏</a:t>
            </a: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项目</a:t>
            </a:r>
            <a:r>
              <a:rPr b="1" sz="1200" lang="zh-CN"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有</a:t>
            </a: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总体规模和复杂性以及高度特定领域的需求</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41" name="文本框 40"/>
          <p:cNvSpPr txBox="1"/>
          <p:nvPr/>
        </p:nvSpPr>
        <p:spPr>
          <a:xfrm>
            <a:off x="934251" y="1422813"/>
            <a:ext cx="2252317" cy="867493"/>
          </a:xfrm>
          <a:prstGeom prst="rect"/>
          <a:noFill/>
          <a:ln w="9525">
            <a:noFill/>
          </a:ln>
        </p:spPr>
        <p:txBody>
          <a:bodyPr bIns="33696" lIns="67391" rIns="67391" tIns="33696" wrap="square">
            <a:spAutoFit/>
          </a:bodyPr>
          <a:p>
            <a:pPr algn="l">
              <a:lnSpc>
                <a:spcPct val="150000"/>
              </a:lnSpc>
            </a:pP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电子游戏不仅运行在控制台、PC机上，还可以运行在移动设备上，或是网络游戏服务器上</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42" name="文本框 40"/>
          <p:cNvSpPr txBox="1"/>
          <p:nvPr/>
        </p:nvSpPr>
        <p:spPr>
          <a:xfrm>
            <a:off x="934085" y="3086735"/>
            <a:ext cx="2364740" cy="867493"/>
          </a:xfrm>
          <a:prstGeom prst="rect"/>
          <a:noFill/>
          <a:ln w="9525">
            <a:noFill/>
          </a:ln>
        </p:spPr>
        <p:txBody>
          <a:bodyPr bIns="33696" lIns="67391" rIns="67391" tIns="33696" wrap="square">
            <a:spAutoFit/>
          </a:bodyPr>
          <a:p>
            <a:pPr algn="l">
              <a:lnSpc>
                <a:spcPct val="150000"/>
              </a:lnSpc>
            </a:pP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现在主要的技术挑战是简单地获得代码以产生一个最终结果，该结果对所需的功能有一些平衡</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pic>
        <p:nvPicPr>
          <p:cNvPr id="2097159" name="图片 54"/>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646" name="文本框 55"/>
          <p:cNvSpPr txBox="1"/>
          <p:nvPr/>
        </p:nvSpPr>
        <p:spPr>
          <a:xfrm>
            <a:off x="447590" y="359976"/>
            <a:ext cx="26212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游戏开发需要软件工程方法</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47" name="TextBox 15"/>
          <p:cNvSpPr txBox="1"/>
          <p:nvPr/>
        </p:nvSpPr>
        <p:spPr>
          <a:xfrm>
            <a:off x="529590" y="2517140"/>
            <a:ext cx="1603375" cy="1016000"/>
          </a:xfrm>
          <a:prstGeom prst="rect"/>
          <a:noFill/>
        </p:spPr>
        <p:txBody>
          <a:bodyPr anchor="t" bIns="0" lIns="0" rIns="0" rtlCol="0" tIns="0" wrap="square">
            <a:spAutoFit/>
          </a:bodyPr>
          <a:p>
            <a:pPr algn="l" defTabSz="897890">
              <a:spcBef>
                <a:spcPct val="20000"/>
              </a:spcBef>
            </a:pPr>
            <a:r>
              <a:rPr dirty="0" sz="1400" lang="en-US">
                <a:solidFill>
                  <a:srgbClr val="282E33"/>
                </a:solidFill>
                <a:latin typeface="微软雅黑" panose="020B0503020204020204" pitchFamily="34" charset="-122"/>
                <a:ea typeface="微软雅黑" panose="020B0503020204020204" pitchFamily="34" charset="-122"/>
              </a:rPr>
              <a:t>在游戏开发中，大多数游戏开发过程中存在设计阶段和延迟或过于乐观的项目进度、技术问题等问题。</a:t>
            </a:r>
            <a:endParaRPr dirty="0" sz="1400" lang="en-US">
              <a:solidFill>
                <a:srgbClr val="282E33"/>
              </a:solidFill>
              <a:latin typeface="微软雅黑" panose="020B0503020204020204" pitchFamily="34" charset="-122"/>
              <a:ea typeface="微软雅黑" panose="020B0503020204020204" pitchFamily="34" charset="-122"/>
            </a:endParaRPr>
          </a:p>
        </p:txBody>
      </p:sp>
      <p:sp>
        <p:nvSpPr>
          <p:cNvPr id="1048648" name="Freeform 14"/>
          <p:cNvSpPr/>
          <p:nvPr/>
        </p:nvSpPr>
        <p:spPr bwMode="auto">
          <a:xfrm>
            <a:off x="705895" y="1287472"/>
            <a:ext cx="876497" cy="1077087"/>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17B59E"/>
          </a:solidFill>
          <a:ln>
            <a:noFill/>
          </a:ln>
        </p:spPr>
        <p:txBody>
          <a:bodyPr anchor="t" anchorCtr="0" bIns="44928" compatLnSpc="1" lIns="89855" numCol="1" rIns="89855" tIns="44928" vert="horz" wrap="square"/>
          <a:p>
            <a:endParaRPr dirty="0" lang="en-US">
              <a:solidFill>
                <a:srgbClr val="282E33"/>
              </a:solidFill>
              <a:latin typeface="微软雅黑" panose="020B0503020204020204" pitchFamily="34" charset="-122"/>
              <a:ea typeface="微软雅黑" panose="020B0503020204020204" pitchFamily="34" charset="-122"/>
            </a:endParaRPr>
          </a:p>
        </p:txBody>
      </p:sp>
      <p:sp>
        <p:nvSpPr>
          <p:cNvPr id="1048649" name="TextBox 26"/>
          <p:cNvSpPr txBox="1"/>
          <p:nvPr/>
        </p:nvSpPr>
        <p:spPr>
          <a:xfrm>
            <a:off x="2989580" y="2517140"/>
            <a:ext cx="1511300" cy="1219200"/>
          </a:xfrm>
          <a:prstGeom prst="rect"/>
          <a:noFill/>
        </p:spPr>
        <p:txBody>
          <a:bodyPr anchor="t" bIns="0" lIns="0" rIns="0" rtlCol="0" tIns="0" wrap="square">
            <a:spAutoFit/>
          </a:bodyPr>
          <a:p>
            <a:pPr algn="l" defTabSz="897890">
              <a:spcBef>
                <a:spcPct val="20000"/>
              </a:spcBef>
            </a:pPr>
            <a:r>
              <a:rPr altLang="en-US" dirty="0" sz="1400" lang="zh-CN">
                <a:solidFill>
                  <a:srgbClr val="282E33"/>
                </a:solidFill>
                <a:latin typeface="微软雅黑" panose="020B0503020204020204" pitchFamily="34" charset="-122"/>
                <a:ea typeface="微软雅黑" panose="020B0503020204020204" pitchFamily="34" charset="-122"/>
              </a:rPr>
              <a:t>游戏开发需要软件工程方法学来适应游戏产业，包括复杂度、多学科合作、游戏设计师和艺术家的创造力等方面</a:t>
            </a:r>
            <a:endParaRPr altLang="en-US" dirty="0" sz="1400" lang="zh-CN">
              <a:solidFill>
                <a:srgbClr val="282E33"/>
              </a:solidFill>
              <a:latin typeface="微软雅黑" panose="020B0503020204020204" pitchFamily="34" charset="-122"/>
              <a:ea typeface="微软雅黑" panose="020B0503020204020204" pitchFamily="34" charset="-122"/>
            </a:endParaRPr>
          </a:p>
        </p:txBody>
      </p:sp>
      <p:sp>
        <p:nvSpPr>
          <p:cNvPr id="1048650" name="Freeform 14"/>
          <p:cNvSpPr/>
          <p:nvPr/>
        </p:nvSpPr>
        <p:spPr bwMode="auto">
          <a:xfrm>
            <a:off x="3211159" y="1287472"/>
            <a:ext cx="876497" cy="1077087"/>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17B59E"/>
          </a:solidFill>
          <a:ln>
            <a:noFill/>
          </a:ln>
        </p:spPr>
        <p:txBody>
          <a:bodyPr anchor="t" anchorCtr="0" bIns="44928" compatLnSpc="1" lIns="89855" numCol="1" rIns="89855" tIns="44928" vert="horz" wrap="square"/>
          <a:p>
            <a:endParaRPr lang="en-US">
              <a:solidFill>
                <a:srgbClr val="282E33"/>
              </a:solidFill>
              <a:latin typeface="微软雅黑" panose="020B0503020204020204" pitchFamily="34" charset="-122"/>
              <a:ea typeface="微软雅黑" panose="020B0503020204020204" pitchFamily="34" charset="-122"/>
            </a:endParaRPr>
          </a:p>
        </p:txBody>
      </p:sp>
      <p:sp>
        <p:nvSpPr>
          <p:cNvPr id="1048651" name="Freeform 14"/>
          <p:cNvSpPr/>
          <p:nvPr/>
        </p:nvSpPr>
        <p:spPr bwMode="auto">
          <a:xfrm>
            <a:off x="6443497" y="1310967"/>
            <a:ext cx="876497" cy="1077087"/>
          </a:xfrm>
          <a:custGeom>
            <a:avLst/>
            <a:gdLst>
              <a:gd name="T0" fmla="*/ 262 w 432"/>
              <a:gd name="T1" fmla="*/ 0 h 531"/>
              <a:gd name="T2" fmla="*/ 170 w 432"/>
              <a:gd name="T3" fmla="*/ 0 h 531"/>
              <a:gd name="T4" fmla="*/ 0 w 432"/>
              <a:gd name="T5" fmla="*/ 170 h 531"/>
              <a:gd name="T6" fmla="*/ 0 w 432"/>
              <a:gd name="T7" fmla="*/ 238 h 531"/>
              <a:gd name="T8" fmla="*/ 170 w 432"/>
              <a:gd name="T9" fmla="*/ 408 h 531"/>
              <a:gd name="T10" fmla="*/ 200 w 432"/>
              <a:gd name="T11" fmla="*/ 408 h 531"/>
              <a:gd name="T12" fmla="*/ 217 w 432"/>
              <a:gd name="T13" fmla="*/ 531 h 531"/>
              <a:gd name="T14" fmla="*/ 233 w 432"/>
              <a:gd name="T15" fmla="*/ 408 h 531"/>
              <a:gd name="T16" fmla="*/ 262 w 432"/>
              <a:gd name="T17" fmla="*/ 408 h 531"/>
              <a:gd name="T18" fmla="*/ 432 w 432"/>
              <a:gd name="T19" fmla="*/ 238 h 531"/>
              <a:gd name="T20" fmla="*/ 432 w 432"/>
              <a:gd name="T21" fmla="*/ 170 h 531"/>
              <a:gd name="T22" fmla="*/ 262 w 432"/>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531">
                <a:moveTo>
                  <a:pt x="262" y="0"/>
                </a:moveTo>
                <a:cubicBezTo>
                  <a:pt x="170" y="0"/>
                  <a:pt x="170" y="0"/>
                  <a:pt x="170" y="0"/>
                </a:cubicBezTo>
                <a:cubicBezTo>
                  <a:pt x="76" y="0"/>
                  <a:pt x="0" y="76"/>
                  <a:pt x="0" y="170"/>
                </a:cubicBezTo>
                <a:cubicBezTo>
                  <a:pt x="0" y="238"/>
                  <a:pt x="0" y="238"/>
                  <a:pt x="0" y="238"/>
                </a:cubicBezTo>
                <a:cubicBezTo>
                  <a:pt x="0" y="332"/>
                  <a:pt x="76" y="408"/>
                  <a:pt x="170" y="408"/>
                </a:cubicBezTo>
                <a:cubicBezTo>
                  <a:pt x="200" y="408"/>
                  <a:pt x="200" y="408"/>
                  <a:pt x="200" y="408"/>
                </a:cubicBezTo>
                <a:cubicBezTo>
                  <a:pt x="217" y="531"/>
                  <a:pt x="217" y="531"/>
                  <a:pt x="217" y="531"/>
                </a:cubicBezTo>
                <a:cubicBezTo>
                  <a:pt x="233" y="408"/>
                  <a:pt x="233" y="408"/>
                  <a:pt x="233" y="408"/>
                </a:cubicBezTo>
                <a:cubicBezTo>
                  <a:pt x="262" y="408"/>
                  <a:pt x="262" y="408"/>
                  <a:pt x="262" y="408"/>
                </a:cubicBezTo>
                <a:cubicBezTo>
                  <a:pt x="356" y="408"/>
                  <a:pt x="432" y="332"/>
                  <a:pt x="432" y="238"/>
                </a:cubicBezTo>
                <a:cubicBezTo>
                  <a:pt x="432" y="170"/>
                  <a:pt x="432" y="170"/>
                  <a:pt x="432" y="170"/>
                </a:cubicBezTo>
                <a:cubicBezTo>
                  <a:pt x="432" y="76"/>
                  <a:pt x="356" y="0"/>
                  <a:pt x="262" y="0"/>
                </a:cubicBezTo>
                <a:close/>
              </a:path>
            </a:pathLst>
          </a:custGeom>
          <a:solidFill>
            <a:srgbClr val="17B59E">
              <a:alpha val="67000"/>
            </a:srgbClr>
          </a:solidFill>
          <a:ln>
            <a:noFill/>
          </a:ln>
        </p:spPr>
        <p:txBody>
          <a:bodyPr anchor="t" anchorCtr="0" bIns="44928" compatLnSpc="1" lIns="89855" numCol="1" rIns="89855" tIns="44928" vert="horz" wrap="square"/>
          <a:p>
            <a:endParaRPr lang="en-US">
              <a:solidFill>
                <a:srgbClr val="282E33"/>
              </a:solidFill>
              <a:latin typeface="微软雅黑" panose="020B0503020204020204" pitchFamily="34" charset="-122"/>
              <a:ea typeface="微软雅黑" panose="020B0503020204020204" pitchFamily="34" charset="-122"/>
            </a:endParaRPr>
          </a:p>
        </p:txBody>
      </p:sp>
      <p:sp>
        <p:nvSpPr>
          <p:cNvPr id="1048652" name="TextBox 48"/>
          <p:cNvSpPr txBox="1"/>
          <p:nvPr/>
        </p:nvSpPr>
        <p:spPr>
          <a:xfrm>
            <a:off x="6014085" y="2517140"/>
            <a:ext cx="1973580" cy="2032001"/>
          </a:xfrm>
          <a:prstGeom prst="rect"/>
          <a:noFill/>
        </p:spPr>
        <p:txBody>
          <a:bodyPr anchor="t" bIns="0" lIns="0" rIns="0" rtlCol="0" tIns="0" wrap="square">
            <a:spAutoFit/>
          </a:bodyPr>
          <a:p>
            <a:pPr algn="l" defTabSz="897890">
              <a:spcBef>
                <a:spcPct val="20000"/>
              </a:spcBef>
            </a:pPr>
            <a:r>
              <a:rPr altLang="en-US" dirty="0" sz="1400" lang="zh-CN">
                <a:solidFill>
                  <a:srgbClr val="282E33"/>
                </a:solidFill>
                <a:latin typeface="微软雅黑" panose="020B0503020204020204" pitchFamily="34" charset="-122"/>
                <a:ea typeface="微软雅黑" panose="020B0503020204020204" pitchFamily="34" charset="-122"/>
              </a:rPr>
              <a:t>一个设计良好的游戏程序、流程和架构应该能够很好地与软件开发过程进行调整和集成，并且能够很容易地扩展，不需要对源代码进行深入修改就可以很容易地门户到其他平台，并且能够以最小的转换时间和工作量转换到其他游戏平台。</a:t>
            </a:r>
            <a:endParaRPr altLang="en-US" dirty="0" sz="1400" lang="zh-CN">
              <a:solidFill>
                <a:srgbClr val="282E33"/>
              </a:solidFill>
              <a:latin typeface="微软雅黑" panose="020B0503020204020204" pitchFamily="34" charset="-122"/>
              <a:ea typeface="微软雅黑" panose="020B0503020204020204" pitchFamily="34" charset="-122"/>
            </a:endParaRPr>
          </a:p>
        </p:txBody>
      </p:sp>
      <p:sp>
        <p:nvSpPr>
          <p:cNvPr id="1048653" name="Freeform 116"/>
          <p:cNvSpPr>
            <a:spLocks noChangeAspect="1" noEditPoints="1"/>
          </p:cNvSpPr>
          <p:nvPr/>
        </p:nvSpPr>
        <p:spPr bwMode="auto">
          <a:xfrm>
            <a:off x="930923" y="1531845"/>
            <a:ext cx="426441" cy="342351"/>
          </a:xfrm>
          <a:custGeom>
            <a:av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anchor="t" anchorCtr="0" bIns="44928" compatLnSpc="1" lIns="89855" numCol="1" rIns="89855" tIns="44928" vert="horz" wrap="square"/>
          <a:p>
            <a:endParaRPr lang="en-US">
              <a:solidFill>
                <a:srgbClr val="282E33"/>
              </a:solidFill>
              <a:latin typeface="微软雅黑" panose="020B0503020204020204" pitchFamily="34" charset="-122"/>
              <a:ea typeface="微软雅黑" panose="020B0503020204020204" pitchFamily="34" charset="-122"/>
            </a:endParaRPr>
          </a:p>
        </p:txBody>
      </p:sp>
      <p:sp>
        <p:nvSpPr>
          <p:cNvPr id="1048654" name="Freeform 57"/>
          <p:cNvSpPr>
            <a:spLocks noChangeAspect="1" noEditPoints="1"/>
          </p:cNvSpPr>
          <p:nvPr/>
        </p:nvSpPr>
        <p:spPr bwMode="auto">
          <a:xfrm>
            <a:off x="3445561" y="1500094"/>
            <a:ext cx="407691" cy="405853"/>
          </a:xfrm>
          <a:custGeom>
            <a:av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anchor="t" anchorCtr="0" bIns="44928" compatLnSpc="1" lIns="89855" numCol="1" rIns="89855" tIns="44928" vert="horz" wrap="square"/>
          <a:p>
            <a:endParaRPr lang="en-US">
              <a:solidFill>
                <a:srgbClr val="282E33"/>
              </a:solidFill>
              <a:latin typeface="微软雅黑" panose="020B0503020204020204" pitchFamily="34" charset="-122"/>
              <a:ea typeface="微软雅黑" panose="020B0503020204020204" pitchFamily="34" charset="-122"/>
            </a:endParaRPr>
          </a:p>
        </p:txBody>
      </p:sp>
      <p:sp>
        <p:nvSpPr>
          <p:cNvPr id="1048655" name="Freeform 135"/>
          <p:cNvSpPr>
            <a:spLocks noEditPoints="1"/>
          </p:cNvSpPr>
          <p:nvPr/>
        </p:nvSpPr>
        <p:spPr bwMode="auto">
          <a:xfrm>
            <a:off x="6672162" y="1506824"/>
            <a:ext cx="419166" cy="390866"/>
          </a:xfrm>
          <a:custGeom>
            <a:av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anchor="t" anchorCtr="0" bIns="44928" compatLnSpc="1" lIns="89855" numCol="1" rIns="89855" tIns="44928" vert="horz" wrap="square"/>
          <a:p>
            <a:endParaRPr lang="en-US">
              <a:solidFill>
                <a:srgbClr val="282E3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pic>
        <p:nvPicPr>
          <p:cNvPr id="2097160" name="图片 21"/>
          <p:cNvPicPr>
            <a:picLocks noChangeAspect="1"/>
          </p:cNvPicPr>
          <p:nvPr/>
        </p:nvPicPr>
        <p:blipFill>
          <a:blip xmlns:r="http://schemas.openxmlformats.org/officeDocument/2006/relationships" r:embed="rId1" cstate="screen"/>
          <a:stretch>
            <a:fillRect/>
          </a:stretch>
        </p:blipFill>
        <p:spPr>
          <a:xfrm rot="7119271">
            <a:off x="-843651" y="-2354956"/>
            <a:ext cx="4998338" cy="2811565"/>
          </a:xfrm>
          <a:prstGeom prst="rect"/>
        </p:spPr>
      </p:pic>
      <p:sp>
        <p:nvSpPr>
          <p:cNvPr id="1048659" name="文本框 22"/>
          <p:cNvSpPr txBox="1"/>
          <p:nvPr/>
        </p:nvSpPr>
        <p:spPr>
          <a:xfrm>
            <a:off x="447590" y="359976"/>
            <a:ext cx="22148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游戏开发中的两个问题</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9" name="Group 65"/>
          <p:cNvGrpSpPr/>
          <p:nvPr/>
        </p:nvGrpSpPr>
        <p:grpSpPr>
          <a:xfrm>
            <a:off x="558513" y="1156707"/>
            <a:ext cx="1077431" cy="1185477"/>
            <a:chOff x="3419864" y="1304397"/>
            <a:chExt cx="1094533" cy="1209746"/>
          </a:xfrm>
          <a:solidFill>
            <a:srgbClr val="B37597"/>
          </a:solidFill>
        </p:grpSpPr>
        <p:sp>
          <p:nvSpPr>
            <p:cNvPr id="1048660"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61" name="Rectangle 47"/>
            <p:cNvSpPr/>
            <p:nvPr/>
          </p:nvSpPr>
          <p:spPr>
            <a:xfrm>
              <a:off x="3699088" y="1468512"/>
              <a:ext cx="536085" cy="471116"/>
            </a:xfrm>
            <a:prstGeom prst="rect"/>
            <a:solidFill>
              <a:srgbClr val="17B59E"/>
            </a:solidFill>
          </p:spPr>
          <p:txBody>
            <a:bodyPr wrap="none">
              <a:spAutoFit/>
            </a:bodyPr>
            <a:p>
              <a:pPr algn="ctr" defTabSz="1013460"/>
              <a:r>
                <a:rPr b="1" dirty="0" sz="2400" kern="0" lang="en-US">
                  <a:solidFill>
                    <a:srgbClr val="FFFFFF"/>
                  </a:solidFill>
                  <a:latin typeface="Arial" panose="020B0604020202020204"/>
                </a:rPr>
                <a:t>01</a:t>
              </a:r>
              <a:endParaRPr dirty="0" sz="2400" kern="0" lang="en-US">
                <a:solidFill>
                  <a:srgbClr val="FFFFFF"/>
                </a:solidFill>
                <a:latin typeface="Arial" panose="020B0604020202020204"/>
              </a:endParaRPr>
            </a:p>
          </p:txBody>
        </p:sp>
      </p:grpSp>
      <p:grpSp>
        <p:nvGrpSpPr>
          <p:cNvPr id="70" name="Group 66"/>
          <p:cNvGrpSpPr/>
          <p:nvPr/>
        </p:nvGrpSpPr>
        <p:grpSpPr>
          <a:xfrm>
            <a:off x="558885" y="2821677"/>
            <a:ext cx="1077431" cy="1185477"/>
            <a:chOff x="4740719" y="1304398"/>
            <a:chExt cx="1094533" cy="1209746"/>
          </a:xfrm>
          <a:solidFill>
            <a:srgbClr val="792E4E"/>
          </a:solidFill>
        </p:grpSpPr>
        <p:sp>
          <p:nvSpPr>
            <p:cNvPr id="1048662"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anchor="ctr" rtlCol="0"/>
            <a:p>
              <a:pPr algn="ctr" defTabSz="1013460"/>
              <a:endParaRPr dirty="0" sz="2400" kern="0" lang="en-US">
                <a:solidFill>
                  <a:srgbClr val="FFFFFF"/>
                </a:solidFill>
                <a:latin typeface="Arial" panose="020B0604020202020204"/>
              </a:endParaRPr>
            </a:p>
          </p:txBody>
        </p:sp>
        <p:sp>
          <p:nvSpPr>
            <p:cNvPr id="1048663" name="Rectangle 54"/>
            <p:cNvSpPr/>
            <p:nvPr/>
          </p:nvSpPr>
          <p:spPr>
            <a:xfrm>
              <a:off x="5019943" y="1468513"/>
              <a:ext cx="536085" cy="471116"/>
            </a:xfrm>
            <a:prstGeom prst="rect"/>
            <a:solidFill>
              <a:schemeClr val="tx1">
                <a:lumMod val="65000"/>
                <a:lumOff val="35000"/>
              </a:schemeClr>
            </a:solidFill>
          </p:spPr>
          <p:txBody>
            <a:bodyPr wrap="none">
              <a:spAutoFit/>
            </a:bodyPr>
            <a:p>
              <a:pPr algn="ctr" defTabSz="1013460"/>
              <a:r>
                <a:rPr b="1" dirty="0" sz="2400" kern="0" lang="en-US">
                  <a:solidFill>
                    <a:srgbClr val="FFFFFF"/>
                  </a:solidFill>
                  <a:latin typeface="Arial" panose="020B0604020202020204"/>
                </a:rPr>
                <a:t>02</a:t>
              </a:r>
              <a:endParaRPr dirty="0" sz="2400" kern="0" lang="en-US">
                <a:solidFill>
                  <a:srgbClr val="FFFFFF"/>
                </a:solidFill>
                <a:latin typeface="Arial" panose="020B0604020202020204"/>
              </a:endParaRPr>
            </a:p>
          </p:txBody>
        </p:sp>
      </p:grpSp>
      <p:sp>
        <p:nvSpPr>
          <p:cNvPr id="1048664" name="文本框 40"/>
          <p:cNvSpPr txBox="1"/>
          <p:nvPr/>
        </p:nvSpPr>
        <p:spPr>
          <a:xfrm>
            <a:off x="2346325" y="2821940"/>
            <a:ext cx="4298315" cy="621030"/>
          </a:xfrm>
          <a:prstGeom prst="rect"/>
          <a:noFill/>
          <a:ln w="9525">
            <a:noFill/>
          </a:ln>
        </p:spPr>
        <p:txBody>
          <a:bodyPr bIns="33696" lIns="67391" rIns="67391" tIns="33696" wrap="square">
            <a:spAutoFit/>
          </a:bodyPr>
          <a:p>
            <a:pPr>
              <a:lnSpc>
                <a:spcPct val="150000"/>
              </a:lnSpc>
            </a:pP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二是如何用最少的努力实现和交付用编程语言设计的游戏适应不断变化的游戏开发过程。</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65" name="文本框 40"/>
          <p:cNvSpPr txBox="1"/>
          <p:nvPr/>
        </p:nvSpPr>
        <p:spPr>
          <a:xfrm>
            <a:off x="2346325" y="1301115"/>
            <a:ext cx="4471670" cy="621030"/>
          </a:xfrm>
          <a:prstGeom prst="rect"/>
          <a:noFill/>
          <a:ln w="9525">
            <a:noFill/>
          </a:ln>
        </p:spPr>
        <p:txBody>
          <a:bodyPr bIns="33696" lIns="67391" rIns="67391" tIns="33696" wrap="square">
            <a:spAutoFit/>
          </a:bodyPr>
          <a:p>
            <a:pPr algn="l">
              <a:lnSpc>
                <a:spcPct val="150000"/>
              </a:lnSpc>
            </a:pP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一是如何解决游戏设计的问题，涉及到游戏的建造、游戏世界</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a:lnSpc>
                <a:spcPct val="150000"/>
              </a:lnSpc>
            </a:pPr>
            <a:r>
              <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的渲染、角色设计、关卡设计等与游戏设计相关的多功能问题</a:t>
            </a:r>
            <a:endParaRPr b="1" sz="12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pic>
        <p:nvPicPr>
          <p:cNvPr id="2097161" name="图片 29"/>
          <p:cNvPicPr>
            <a:picLocks noChangeAspect="1"/>
          </p:cNvPicPr>
          <p:nvPr/>
        </p:nvPicPr>
        <p:blipFill>
          <a:blip xmlns:r="http://schemas.openxmlformats.org/officeDocument/2006/relationships" r:embed="rId1" cstate="screen"/>
          <a:stretch>
            <a:fillRect/>
          </a:stretch>
        </p:blipFill>
        <p:spPr>
          <a:xfrm rot="7119271">
            <a:off x="-888736" y="-2549901"/>
            <a:ext cx="4998338" cy="2811565"/>
          </a:xfrm>
          <a:prstGeom prst="rect"/>
        </p:spPr>
      </p:pic>
      <p:sp>
        <p:nvSpPr>
          <p:cNvPr id="1048669" name="文本框 30"/>
          <p:cNvSpPr txBox="1"/>
          <p:nvPr/>
        </p:nvSpPr>
        <p:spPr>
          <a:xfrm>
            <a:off x="447590" y="359976"/>
            <a:ext cx="2011680" cy="332741"/>
          </a:xfrm>
          <a:prstGeom prst="rect"/>
          <a:noFill/>
        </p:spPr>
        <p:txBody>
          <a:bodyPr rtlCol="0" wrap="none">
            <a:spAutoFit/>
          </a:bodyPr>
          <a:p>
            <a:pPr algn="l"/>
            <a:r>
              <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rPr>
              <a:t>游戏设计模式的引入</a:t>
            </a:r>
            <a:endParaRPr altLang="en-US" dirty="0" sz="1600" lang="zh-CN" spc="3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48670" name="Flowchart: Alternate Process 24"/>
          <p:cNvSpPr/>
          <p:nvPr/>
        </p:nvSpPr>
        <p:spPr>
          <a:xfrm rot="16200000">
            <a:off x="3613150" y="2204720"/>
            <a:ext cx="2316480" cy="1260475"/>
          </a:xfrm>
          <a:prstGeom prst="roundRect">
            <a:avLst>
              <a:gd name="adj" fmla="val 6205"/>
            </a:avLst>
          </a:pr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671" name="Flowchart: Alternate Process 24"/>
          <p:cNvSpPr/>
          <p:nvPr/>
        </p:nvSpPr>
        <p:spPr>
          <a:xfrm rot="16200000">
            <a:off x="5328920" y="2204720"/>
            <a:ext cx="2316480" cy="1260475"/>
          </a:xfrm>
          <a:prstGeom prst="roundRect">
            <a:avLst>
              <a:gd name="adj" fmla="val 6205"/>
            </a:avLst>
          </a:prstGeom>
          <a:solidFill>
            <a:srgbClr val="595959"/>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672" name="Flowchart: Alternate Process 24"/>
          <p:cNvSpPr/>
          <p:nvPr/>
        </p:nvSpPr>
        <p:spPr>
          <a:xfrm rot="16200000">
            <a:off x="1781175" y="2251075"/>
            <a:ext cx="2316480" cy="1260475"/>
          </a:xfrm>
          <a:prstGeom prst="roundRect">
            <a:avLst>
              <a:gd name="adj" fmla="val 6205"/>
            </a:avLst>
          </a:prstGeom>
          <a:solidFill>
            <a:srgbClr val="595959"/>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sp>
        <p:nvSpPr>
          <p:cNvPr id="1048673" name="Flowchart: Alternate Process 24"/>
          <p:cNvSpPr/>
          <p:nvPr/>
        </p:nvSpPr>
        <p:spPr>
          <a:xfrm rot="16200000">
            <a:off x="-80645" y="2251075"/>
            <a:ext cx="2316480" cy="1260475"/>
          </a:xfrm>
          <a:prstGeom prst="roundRect">
            <a:avLst>
              <a:gd name="adj" fmla="val 6205"/>
            </a:avLst>
          </a:pr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grpSp>
        <p:nvGrpSpPr>
          <p:cNvPr id="74" name="Group 134"/>
          <p:cNvGrpSpPr>
            <a:grpSpLocks noChangeAspect="1"/>
          </p:cNvGrpSpPr>
          <p:nvPr/>
        </p:nvGrpSpPr>
        <p:grpSpPr>
          <a:xfrm>
            <a:off x="1100392" y="3617509"/>
            <a:ext cx="847210" cy="844095"/>
            <a:chOff x="3287425" y="1417883"/>
            <a:chExt cx="648499" cy="649042"/>
          </a:xfrm>
        </p:grpSpPr>
        <p:sp>
          <p:nvSpPr>
            <p:cNvPr id="1048674" name="Oval 88"/>
            <p:cNvSpPr>
              <a:spLocks noChangeAspect="1"/>
            </p:cNvSpPr>
            <p:nvPr/>
          </p:nvSpPr>
          <p:spPr>
            <a:xfrm>
              <a:off x="3287425" y="1417883"/>
              <a:ext cx="648499" cy="649042"/>
            </a:xfrm>
            <a:prstGeom prst="ellipse"/>
            <a:solidFill>
              <a:srgbClr val="FFFFFF"/>
            </a:solidFill>
            <a:ln w="19050" cap="flat" cmpd="sng" algn="ctr">
              <a:noFill/>
              <a:prstDash val="solid"/>
            </a:ln>
            <a:effectLst/>
          </p:spPr>
          <p:txBody>
            <a:bodyPr anchor="ctr" rtlCol="0"/>
            <a:p>
              <a:pPr algn="ctr" defTabSz="1013460"/>
              <a:endParaRPr b="1" dirty="0" sz="1600" kern="0" lang="en-US">
                <a:solidFill>
                  <a:srgbClr val="FFFFFF"/>
                </a:solidFill>
                <a:latin typeface="Arial" panose="020B0604020202020204"/>
              </a:endParaRPr>
            </a:p>
          </p:txBody>
        </p:sp>
        <p:sp>
          <p:nvSpPr>
            <p:cNvPr id="1048675" name="Oval 94"/>
            <p:cNvSpPr>
              <a:spLocks noChangeAspect="1"/>
            </p:cNvSpPr>
            <p:nvPr/>
          </p:nvSpPr>
          <p:spPr>
            <a:xfrm>
              <a:off x="3362252" y="1492773"/>
              <a:ext cx="498845" cy="499263"/>
            </a:xfrm>
            <a:prstGeom prst="ellipse"/>
            <a:solidFill>
              <a:srgbClr val="17B59E"/>
            </a:solidFill>
            <a:ln w="19050" cap="flat" cmpd="sng" algn="ctr">
              <a:noFill/>
              <a:prstDash val="solid"/>
            </a:ln>
            <a:effectLst/>
          </p:spPr>
          <p:txBody>
            <a:bodyPr anchor="ctr" rtlCol="0"/>
            <a:p>
              <a:pPr algn="ctr" defTabSz="1013460"/>
              <a:r>
                <a:rPr b="1" dirty="0" sz="1600" kern="0" lang="en-US">
                  <a:solidFill>
                    <a:srgbClr val="FFFFFF"/>
                  </a:solidFill>
                  <a:latin typeface="Arial" panose="020B0604020202020204"/>
                </a:rPr>
                <a:t>01</a:t>
              </a:r>
              <a:endParaRPr b="1" dirty="0" sz="1600" kern="0" lang="en-US">
                <a:solidFill>
                  <a:srgbClr val="FFFFFF"/>
                </a:solidFill>
                <a:latin typeface="Arial" panose="020B0604020202020204"/>
              </a:endParaRPr>
            </a:p>
          </p:txBody>
        </p:sp>
      </p:grpSp>
      <p:grpSp>
        <p:nvGrpSpPr>
          <p:cNvPr id="75" name="Group 129"/>
          <p:cNvGrpSpPr>
            <a:grpSpLocks noChangeAspect="1"/>
          </p:cNvGrpSpPr>
          <p:nvPr/>
        </p:nvGrpSpPr>
        <p:grpSpPr>
          <a:xfrm>
            <a:off x="2204235" y="3617509"/>
            <a:ext cx="847210" cy="844095"/>
            <a:chOff x="2779491" y="2517212"/>
            <a:chExt cx="648499" cy="649042"/>
          </a:xfrm>
        </p:grpSpPr>
        <p:sp>
          <p:nvSpPr>
            <p:cNvPr id="1048676" name="Oval 96"/>
            <p:cNvSpPr>
              <a:spLocks noChangeAspect="1"/>
            </p:cNvSpPr>
            <p:nvPr/>
          </p:nvSpPr>
          <p:spPr>
            <a:xfrm>
              <a:off x="2779491" y="2517212"/>
              <a:ext cx="648499" cy="649042"/>
            </a:xfrm>
            <a:prstGeom prst="ellipse"/>
            <a:solidFill>
              <a:srgbClr val="FFFFFF"/>
            </a:solidFill>
            <a:ln w="19050" cap="flat" cmpd="sng" algn="ctr">
              <a:noFill/>
              <a:prstDash val="solid"/>
            </a:ln>
            <a:effectLst/>
          </p:spPr>
          <p:txBody>
            <a:bodyPr anchor="ctr" rtlCol="0"/>
            <a:p>
              <a:pPr algn="ctr" defTabSz="1013460"/>
              <a:endParaRPr b="1" dirty="0" sz="1600" kern="0" lang="en-US">
                <a:solidFill>
                  <a:srgbClr val="FFFFFF"/>
                </a:solidFill>
                <a:latin typeface="Arial" panose="020B0604020202020204"/>
              </a:endParaRPr>
            </a:p>
          </p:txBody>
        </p:sp>
        <p:sp>
          <p:nvSpPr>
            <p:cNvPr id="1048677" name="Oval 110"/>
            <p:cNvSpPr>
              <a:spLocks noChangeAspect="1"/>
            </p:cNvSpPr>
            <p:nvPr/>
          </p:nvSpPr>
          <p:spPr>
            <a:xfrm>
              <a:off x="2854318" y="2592102"/>
              <a:ext cx="498845" cy="499263"/>
            </a:xfrm>
            <a:prstGeom prst="ellipse"/>
            <a:solidFill>
              <a:srgbClr val="595959"/>
            </a:solidFill>
            <a:ln w="19050" cap="flat" cmpd="sng" algn="ctr">
              <a:noFill/>
              <a:prstDash val="solid"/>
            </a:ln>
            <a:effectLst/>
          </p:spPr>
          <p:txBody>
            <a:bodyPr anchor="ctr" rtlCol="0"/>
            <a:p>
              <a:pPr algn="ctr" defTabSz="1013460"/>
              <a:r>
                <a:rPr b="1" dirty="0" sz="1600" kern="0" lang="en-US">
                  <a:solidFill>
                    <a:srgbClr val="FFFFFF"/>
                  </a:solidFill>
                  <a:latin typeface="Arial" panose="020B0604020202020204"/>
                </a:rPr>
                <a:t>02</a:t>
              </a:r>
              <a:endParaRPr b="1" dirty="0" sz="1600" kern="0" lang="en-US">
                <a:solidFill>
                  <a:srgbClr val="FFFFFF"/>
                </a:solidFill>
                <a:latin typeface="Arial" panose="020B0604020202020204"/>
              </a:endParaRPr>
            </a:p>
          </p:txBody>
        </p:sp>
      </p:grpSp>
      <p:grpSp>
        <p:nvGrpSpPr>
          <p:cNvPr id="76" name="Group 130"/>
          <p:cNvGrpSpPr>
            <a:grpSpLocks noChangeAspect="1"/>
          </p:cNvGrpSpPr>
          <p:nvPr/>
        </p:nvGrpSpPr>
        <p:grpSpPr>
          <a:xfrm>
            <a:off x="4035787" y="3571154"/>
            <a:ext cx="847210" cy="844095"/>
            <a:chOff x="3287425" y="3613920"/>
            <a:chExt cx="648499" cy="649042"/>
          </a:xfrm>
        </p:grpSpPr>
        <p:sp>
          <p:nvSpPr>
            <p:cNvPr id="1048678" name="Oval 127"/>
            <p:cNvSpPr>
              <a:spLocks noChangeAspect="1"/>
            </p:cNvSpPr>
            <p:nvPr/>
          </p:nvSpPr>
          <p:spPr>
            <a:xfrm>
              <a:off x="3287425" y="3613920"/>
              <a:ext cx="648499" cy="649042"/>
            </a:xfrm>
            <a:prstGeom prst="ellipse"/>
            <a:solidFill>
              <a:srgbClr val="FFFFFF"/>
            </a:solidFill>
            <a:ln w="19050" cap="flat" cmpd="sng" algn="ctr">
              <a:noFill/>
              <a:prstDash val="solid"/>
            </a:ln>
            <a:effectLst/>
          </p:spPr>
          <p:txBody>
            <a:bodyPr anchor="ctr" rtlCol="0"/>
            <a:p>
              <a:pPr algn="ctr" defTabSz="1013460"/>
              <a:endParaRPr b="1" dirty="0" sz="1600" kern="0" lang="en-US">
                <a:solidFill>
                  <a:srgbClr val="FFFFFF"/>
                </a:solidFill>
                <a:latin typeface="Arial" panose="020B0604020202020204"/>
              </a:endParaRPr>
            </a:p>
          </p:txBody>
        </p:sp>
        <p:sp>
          <p:nvSpPr>
            <p:cNvPr id="1048679" name="Oval 128"/>
            <p:cNvSpPr>
              <a:spLocks noChangeAspect="1"/>
            </p:cNvSpPr>
            <p:nvPr/>
          </p:nvSpPr>
          <p:spPr>
            <a:xfrm>
              <a:off x="3362252" y="3688810"/>
              <a:ext cx="498845" cy="499263"/>
            </a:xfrm>
            <a:prstGeom prst="ellipse"/>
            <a:solidFill>
              <a:srgbClr val="17B59E"/>
            </a:solidFill>
            <a:ln w="19050" cap="flat" cmpd="sng" algn="ctr">
              <a:noFill/>
              <a:prstDash val="solid"/>
            </a:ln>
            <a:effectLst/>
          </p:spPr>
          <p:txBody>
            <a:bodyPr anchor="ctr" rtlCol="0"/>
            <a:p>
              <a:pPr algn="ctr" defTabSz="1013460"/>
              <a:r>
                <a:rPr b="1" dirty="0" sz="1600" kern="0" lang="en-US">
                  <a:solidFill>
                    <a:srgbClr val="FFFFFF"/>
                  </a:solidFill>
                  <a:latin typeface="Arial" panose="020B0604020202020204"/>
                </a:rPr>
                <a:t>03</a:t>
              </a:r>
              <a:endParaRPr b="1" dirty="0" sz="1600" kern="0" lang="en-US">
                <a:solidFill>
                  <a:srgbClr val="FFFFFF"/>
                </a:solidFill>
                <a:latin typeface="Arial" panose="020B0604020202020204"/>
              </a:endParaRPr>
            </a:p>
          </p:txBody>
        </p:sp>
      </p:grpSp>
      <p:grpSp>
        <p:nvGrpSpPr>
          <p:cNvPr id="77" name="Group 133"/>
          <p:cNvGrpSpPr>
            <a:grpSpLocks noChangeAspect="1"/>
          </p:cNvGrpSpPr>
          <p:nvPr/>
        </p:nvGrpSpPr>
        <p:grpSpPr>
          <a:xfrm>
            <a:off x="5751770" y="3571148"/>
            <a:ext cx="847210" cy="844095"/>
            <a:chOff x="5249342" y="1406453"/>
            <a:chExt cx="648499" cy="649042"/>
          </a:xfrm>
        </p:grpSpPr>
        <p:sp>
          <p:nvSpPr>
            <p:cNvPr id="1048680" name="Oval 130"/>
            <p:cNvSpPr>
              <a:spLocks noChangeAspect="1"/>
            </p:cNvSpPr>
            <p:nvPr/>
          </p:nvSpPr>
          <p:spPr>
            <a:xfrm>
              <a:off x="5249342" y="1406453"/>
              <a:ext cx="648499" cy="649042"/>
            </a:xfrm>
            <a:prstGeom prst="ellipse"/>
            <a:solidFill>
              <a:srgbClr val="FFFFFF"/>
            </a:solidFill>
            <a:ln w="19050" cap="flat" cmpd="sng" algn="ctr">
              <a:noFill/>
              <a:prstDash val="solid"/>
            </a:ln>
            <a:effectLst/>
          </p:spPr>
          <p:txBody>
            <a:bodyPr anchor="ctr" rtlCol="0"/>
            <a:p>
              <a:pPr algn="ctr" defTabSz="1013460"/>
              <a:endParaRPr b="1" dirty="0" sz="1600" kern="0" lang="en-US">
                <a:solidFill>
                  <a:srgbClr val="FFFFFF"/>
                </a:solidFill>
                <a:latin typeface="Arial" panose="020B0604020202020204"/>
              </a:endParaRPr>
            </a:p>
          </p:txBody>
        </p:sp>
        <p:sp>
          <p:nvSpPr>
            <p:cNvPr id="1048681" name="Oval 131"/>
            <p:cNvSpPr>
              <a:spLocks noChangeAspect="1"/>
            </p:cNvSpPr>
            <p:nvPr/>
          </p:nvSpPr>
          <p:spPr>
            <a:xfrm>
              <a:off x="5324169" y="1481343"/>
              <a:ext cx="498845" cy="499263"/>
            </a:xfrm>
            <a:prstGeom prst="ellipse"/>
            <a:solidFill>
              <a:srgbClr val="595959"/>
            </a:solidFill>
            <a:ln w="19050" cap="flat" cmpd="sng" algn="ctr">
              <a:noFill/>
              <a:prstDash val="solid"/>
            </a:ln>
            <a:effectLst/>
          </p:spPr>
          <p:txBody>
            <a:bodyPr anchor="ctr" rtlCol="0"/>
            <a:p>
              <a:pPr algn="ctr" defTabSz="1013460"/>
              <a:r>
                <a:rPr b="1" dirty="0" sz="1600" kern="0" lang="en-US">
                  <a:solidFill>
                    <a:srgbClr val="FFFFFF"/>
                  </a:solidFill>
                  <a:latin typeface="Arial" panose="020B0604020202020204"/>
                </a:rPr>
                <a:t>04</a:t>
              </a:r>
              <a:endParaRPr b="1" dirty="0" sz="1600" kern="0" lang="en-US">
                <a:solidFill>
                  <a:srgbClr val="FFFFFF"/>
                </a:solidFill>
                <a:latin typeface="Arial" panose="020B0604020202020204"/>
              </a:endParaRPr>
            </a:p>
          </p:txBody>
        </p:sp>
      </p:grpSp>
      <p:sp>
        <p:nvSpPr>
          <p:cNvPr id="1048682" name="Freeform 187"/>
          <p:cNvSpPr>
            <a:spLocks noEditPoints="1"/>
          </p:cNvSpPr>
          <p:nvPr/>
        </p:nvSpPr>
        <p:spPr bwMode="auto">
          <a:xfrm>
            <a:off x="677545" y="1677035"/>
            <a:ext cx="349885" cy="288290"/>
          </a:xfrm>
          <a:custGeom>
            <a:av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683" name="Freeform 52"/>
          <p:cNvSpPr>
            <a:spLocks noEditPoints="1"/>
          </p:cNvSpPr>
          <p:nvPr/>
        </p:nvSpPr>
        <p:spPr bwMode="auto">
          <a:xfrm>
            <a:off x="2546985" y="1628140"/>
            <a:ext cx="319405" cy="405765"/>
          </a:xfrm>
          <a:custGeom>
            <a:av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684" name="Freeform 56"/>
          <p:cNvSpPr>
            <a:spLocks noEditPoints="1"/>
          </p:cNvSpPr>
          <p:nvPr/>
        </p:nvSpPr>
        <p:spPr bwMode="auto">
          <a:xfrm>
            <a:off x="4382135" y="1588770"/>
            <a:ext cx="305435" cy="389255"/>
          </a:xfrm>
          <a:custGeom>
            <a:av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685" name="Freeform 152"/>
          <p:cNvSpPr>
            <a:spLocks noEditPoints="1"/>
          </p:cNvSpPr>
          <p:nvPr/>
        </p:nvSpPr>
        <p:spPr bwMode="auto">
          <a:xfrm>
            <a:off x="6099810" y="1604645"/>
            <a:ext cx="298450" cy="351155"/>
          </a:xfrm>
          <a:custGeom>
            <a:av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686" name="文本框 40"/>
          <p:cNvSpPr txBox="1"/>
          <p:nvPr/>
        </p:nvSpPr>
        <p:spPr>
          <a:xfrm>
            <a:off x="447675" y="2071370"/>
            <a:ext cx="1196975" cy="715092"/>
          </a:xfrm>
          <a:prstGeom prst="rect"/>
          <a:noFill/>
          <a:ln w="9525">
            <a:noFill/>
          </a:ln>
        </p:spPr>
        <p:txBody>
          <a:bodyPr bIns="33696" lIns="67391" rIns="67391" tIns="33696" wrap="square">
            <a:spAutoFit/>
          </a:bodyPr>
          <a:p>
            <a:pPr algn="l">
              <a:lnSpc>
                <a:spcPct val="150000"/>
              </a:lnSpc>
            </a:pPr>
            <a:r>
              <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游戏设计模式最早是在2002年由Kreimeier引入的。</a:t>
            </a:r>
            <a:endPar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87" name="文本框 40"/>
          <p:cNvSpPr txBox="1"/>
          <p:nvPr/>
        </p:nvSpPr>
        <p:spPr>
          <a:xfrm>
            <a:off x="2301875" y="2068830"/>
            <a:ext cx="1196975" cy="1146893"/>
          </a:xfrm>
          <a:prstGeom prst="rect"/>
          <a:noFill/>
          <a:ln w="9525">
            <a:noFill/>
          </a:ln>
        </p:spPr>
        <p:txBody>
          <a:bodyPr bIns="33696" lIns="67391" rIns="67391" tIns="33696" wrap="square">
            <a:spAutoFit/>
          </a:bodyPr>
          <a:p>
            <a:pPr algn="l">
              <a:lnSpc>
                <a:spcPct val="150000"/>
              </a:lnSpc>
            </a:pPr>
            <a:r>
              <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然后，比约克等人研究了玩家如何与游戏互动，以及游戏中的实体如何相互互动。</a:t>
            </a:r>
            <a:endParaRPr altLang="en-US" sz="10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88" name="文本框 40"/>
          <p:cNvSpPr txBox="1"/>
          <p:nvPr/>
        </p:nvSpPr>
        <p:spPr>
          <a:xfrm>
            <a:off x="4133850" y="2071370"/>
            <a:ext cx="1196975" cy="930992"/>
          </a:xfrm>
          <a:prstGeom prst="rect"/>
          <a:noFill/>
          <a:ln w="9525">
            <a:noFill/>
          </a:ln>
        </p:spPr>
        <p:txBody>
          <a:bodyPr bIns="33696" lIns="67391" rIns="67391" tIns="33696" wrap="square">
            <a:spAutoFit/>
          </a:bodyPr>
          <a:p>
            <a:pPr algn="l">
              <a:lnSpc>
                <a:spcPct val="150000"/>
              </a:lnSpc>
            </a:pPr>
            <a:r>
              <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他们关注与游戏故事和游戏核心机制相关的重复交互方案。</a:t>
            </a:r>
            <a:endParaRPr altLang="en-US" sz="10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89" name="文本框 40"/>
          <p:cNvSpPr txBox="1"/>
          <p:nvPr/>
        </p:nvSpPr>
        <p:spPr>
          <a:xfrm>
            <a:off x="5857240" y="2068830"/>
            <a:ext cx="1261110" cy="1794592"/>
          </a:xfrm>
          <a:prstGeom prst="rect"/>
          <a:noFill/>
          <a:ln w="9525">
            <a:noFill/>
          </a:ln>
        </p:spPr>
        <p:txBody>
          <a:bodyPr bIns="33696" lIns="67391" rIns="67391" tIns="33696" wrap="square">
            <a:spAutoFit/>
          </a:bodyPr>
          <a:p>
            <a:pPr algn="l">
              <a:lnSpc>
                <a:spcPct val="150000"/>
              </a:lnSpc>
            </a:pPr>
            <a:r>
              <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在与专业游戏程序员访谈之后，作者分析了现有游戏和游戏机制，然后提出了二百多个游戏设计模式，描述了可以经常发现的游戏的元素和方法。</a:t>
            </a:r>
            <a:endParaRPr altLang="en-US" sz="1000" lang="zh-CN"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048690" name="Flowchart: Alternate Process 24"/>
          <p:cNvSpPr/>
          <p:nvPr/>
        </p:nvSpPr>
        <p:spPr>
          <a:xfrm rot="16200000">
            <a:off x="7127875" y="2202815"/>
            <a:ext cx="2316480" cy="1260475"/>
          </a:xfrm>
          <a:prstGeom prst="roundRect">
            <a:avLst>
              <a:gd name="adj" fmla="val 6205"/>
            </a:avLst>
          </a:prstGeom>
          <a:solidFill>
            <a:srgbClr val="17B59E"/>
          </a:solidFill>
          <a:ln w="25400" cap="flat" cmpd="sng" algn="ctr">
            <a:noFill/>
            <a:prstDash val="solid"/>
          </a:ln>
          <a:effectLst/>
        </p:spPr>
        <p:txBody>
          <a:bodyPr anchor="ctr" bIns="33696" lIns="67391" rIns="67391" rtlCol="0" tIns="33696"/>
          <a:p>
            <a:pPr algn="ctr" defTabSz="1013460"/>
            <a:endParaRPr dirty="0" sz="2000" kern="0" lang="en-US">
              <a:solidFill>
                <a:srgbClr val="FFFFFF"/>
              </a:solidFill>
              <a:latin typeface="Arial" panose="020B0604020202020204"/>
            </a:endParaRPr>
          </a:p>
        </p:txBody>
      </p:sp>
      <p:grpSp>
        <p:nvGrpSpPr>
          <p:cNvPr id="78" name="Group 130"/>
          <p:cNvGrpSpPr>
            <a:grpSpLocks noChangeAspect="1"/>
          </p:cNvGrpSpPr>
          <p:nvPr/>
        </p:nvGrpSpPr>
        <p:grpSpPr>
          <a:xfrm>
            <a:off x="7550512" y="3569249"/>
            <a:ext cx="847210" cy="844095"/>
            <a:chOff x="3287425" y="3613920"/>
            <a:chExt cx="648499" cy="649042"/>
          </a:xfrm>
        </p:grpSpPr>
        <p:sp>
          <p:nvSpPr>
            <p:cNvPr id="1048691" name="Oval 127"/>
            <p:cNvSpPr>
              <a:spLocks noChangeAspect="1"/>
            </p:cNvSpPr>
            <p:nvPr/>
          </p:nvSpPr>
          <p:spPr>
            <a:xfrm>
              <a:off x="3287425" y="3613920"/>
              <a:ext cx="648499" cy="649042"/>
            </a:xfrm>
            <a:prstGeom prst="ellipse"/>
            <a:solidFill>
              <a:srgbClr val="FFFFFF"/>
            </a:solidFill>
            <a:ln w="19050" cap="flat" cmpd="sng" algn="ctr">
              <a:noFill/>
              <a:prstDash val="solid"/>
            </a:ln>
            <a:effectLst/>
          </p:spPr>
          <p:txBody>
            <a:bodyPr anchor="ctr" rtlCol="0"/>
            <a:p>
              <a:pPr algn="ctr" defTabSz="1013460"/>
              <a:endParaRPr b="1" dirty="0" sz="1600" kern="0" lang="en-US">
                <a:solidFill>
                  <a:srgbClr val="FFFFFF"/>
                </a:solidFill>
                <a:latin typeface="Arial" panose="020B0604020202020204"/>
              </a:endParaRPr>
            </a:p>
          </p:txBody>
        </p:sp>
        <p:sp>
          <p:nvSpPr>
            <p:cNvPr id="1048692" name="Oval 128"/>
            <p:cNvSpPr>
              <a:spLocks noChangeAspect="1"/>
            </p:cNvSpPr>
            <p:nvPr/>
          </p:nvSpPr>
          <p:spPr>
            <a:xfrm>
              <a:off x="3362252" y="3688810"/>
              <a:ext cx="498845" cy="499263"/>
            </a:xfrm>
            <a:prstGeom prst="ellipse"/>
            <a:solidFill>
              <a:srgbClr val="17B59E"/>
            </a:solidFill>
            <a:ln w="19050" cap="flat" cmpd="sng" algn="ctr">
              <a:noFill/>
              <a:prstDash val="solid"/>
            </a:ln>
            <a:effectLst/>
          </p:spPr>
          <p:txBody>
            <a:bodyPr anchor="ctr" rtlCol="0"/>
            <a:p>
              <a:pPr algn="ctr" defTabSz="1013460"/>
              <a:r>
                <a:rPr b="1" dirty="0" sz="1600" kern="0" lang="en-US">
                  <a:solidFill>
                    <a:srgbClr val="FFFFFF"/>
                  </a:solidFill>
                  <a:latin typeface="Arial" panose="020B0604020202020204"/>
                </a:rPr>
                <a:t>05</a:t>
              </a:r>
              <a:endParaRPr b="1" dirty="0" sz="1600" kern="0" lang="en-US">
                <a:solidFill>
                  <a:srgbClr val="FFFFFF"/>
                </a:solidFill>
                <a:latin typeface="Arial" panose="020B0604020202020204"/>
              </a:endParaRPr>
            </a:p>
          </p:txBody>
        </p:sp>
      </p:grpSp>
      <p:sp>
        <p:nvSpPr>
          <p:cNvPr id="1048693" name="Freeform 56"/>
          <p:cNvSpPr>
            <a:spLocks noEditPoints="1"/>
          </p:cNvSpPr>
          <p:nvPr/>
        </p:nvSpPr>
        <p:spPr bwMode="auto">
          <a:xfrm>
            <a:off x="7896860" y="1586865"/>
            <a:ext cx="305435" cy="389255"/>
          </a:xfrm>
          <a:custGeom>
            <a:av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anchor="t" anchorCtr="0" bIns="44928" compatLnSpc="1" lIns="89855" numCol="1" rIns="89855" tIns="44928" vert="horz" wrap="square"/>
          <a:p>
            <a:pPr defTabSz="1013460"/>
            <a:endParaRPr sz="2000" kern="0" lang="en-US">
              <a:solidFill>
                <a:srgbClr val="262626"/>
              </a:solidFill>
              <a:latin typeface="Arial" panose="020B0604020202020204"/>
            </a:endParaRPr>
          </a:p>
        </p:txBody>
      </p:sp>
      <p:sp>
        <p:nvSpPr>
          <p:cNvPr id="1048694" name="文本框 40"/>
          <p:cNvSpPr txBox="1"/>
          <p:nvPr/>
        </p:nvSpPr>
        <p:spPr>
          <a:xfrm>
            <a:off x="7648575" y="1965325"/>
            <a:ext cx="1268095" cy="1794592"/>
          </a:xfrm>
          <a:prstGeom prst="rect"/>
          <a:noFill/>
          <a:ln w="9525">
            <a:noFill/>
          </a:ln>
        </p:spPr>
        <p:txBody>
          <a:bodyPr bIns="33696" lIns="67391" rIns="67391" tIns="33696" wrap="square">
            <a:spAutoFit/>
          </a:bodyPr>
          <a:p>
            <a:pPr algn="l">
              <a:lnSpc>
                <a:spcPct val="150000"/>
              </a:lnSpc>
            </a:pPr>
            <a:r>
              <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这些模式按大的类别进行组织，并根据它们的使用方式、设计师在使用它们时必须做出的选择、它们的后果以及与其他模式的关系进行描述。</a:t>
            </a:r>
            <a:endParaRPr sz="10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pic>
        <p:nvPicPr>
          <p:cNvPr id="2097162" name="图片 4"/>
          <p:cNvPicPr>
            <a:picLocks noChangeAspect="1"/>
          </p:cNvPicPr>
          <p:nvPr/>
        </p:nvPicPr>
        <p:blipFill>
          <a:blip xmlns:r="http://schemas.openxmlformats.org/officeDocument/2006/relationships" r:embed="rId1"/>
          <a:stretch>
            <a:fillRect/>
          </a:stretch>
        </p:blipFill>
        <p:spPr>
          <a:xfrm rot="9104315">
            <a:off x="-1534324" y="-1977383"/>
            <a:ext cx="8960556" cy="5040313"/>
          </a:xfrm>
          <a:prstGeom prst="rect"/>
        </p:spPr>
      </p:pic>
      <p:pic>
        <p:nvPicPr>
          <p:cNvPr id="2097163" name="图片 5"/>
          <p:cNvPicPr>
            <a:picLocks noChangeAspect="1"/>
          </p:cNvPicPr>
          <p:nvPr/>
        </p:nvPicPr>
        <p:blipFill>
          <a:blip xmlns:r="http://schemas.openxmlformats.org/officeDocument/2006/relationships" r:embed="rId1"/>
          <a:stretch>
            <a:fillRect/>
          </a:stretch>
        </p:blipFill>
        <p:spPr>
          <a:xfrm rot="9788566">
            <a:off x="-958275" y="-1041304"/>
            <a:ext cx="8960556" cy="5040313"/>
          </a:xfrm>
          <a:prstGeom prst="rect"/>
        </p:spPr>
      </p:pic>
      <p:pic>
        <p:nvPicPr>
          <p:cNvPr id="2097164" name="图片 2"/>
          <p:cNvPicPr>
            <a:picLocks noChangeAspect="1"/>
          </p:cNvPicPr>
          <p:nvPr/>
        </p:nvPicPr>
        <p:blipFill>
          <a:blip xmlns:r="http://schemas.openxmlformats.org/officeDocument/2006/relationships" r:embed="rId1"/>
          <a:stretch>
            <a:fillRect/>
          </a:stretch>
        </p:blipFill>
        <p:spPr>
          <a:xfrm rot="9104315">
            <a:off x="-1269392" y="-843297"/>
            <a:ext cx="8960556" cy="5040313"/>
          </a:xfrm>
          <a:prstGeom prst="rect"/>
        </p:spPr>
      </p:pic>
      <p:pic>
        <p:nvPicPr>
          <p:cNvPr id="2097165" name="图片 3"/>
          <p:cNvPicPr>
            <a:picLocks noChangeAspect="1"/>
          </p:cNvPicPr>
          <p:nvPr/>
        </p:nvPicPr>
        <p:blipFill>
          <a:blip xmlns:r="http://schemas.openxmlformats.org/officeDocument/2006/relationships" r:embed="rId1"/>
          <a:stretch>
            <a:fillRect/>
          </a:stretch>
        </p:blipFill>
        <p:spPr>
          <a:xfrm rot="9788566">
            <a:off x="-693343" y="38788"/>
            <a:ext cx="8960556" cy="5040313"/>
          </a:xfrm>
          <a:prstGeom prst="rect"/>
        </p:spPr>
      </p:pic>
      <p:sp>
        <p:nvSpPr>
          <p:cNvPr id="1048698" name="椭圆 6"/>
          <p:cNvSpPr/>
          <p:nvPr/>
        </p:nvSpPr>
        <p:spPr>
          <a:xfrm>
            <a:off x="6640105" y="1962119"/>
            <a:ext cx="1440120" cy="1440120"/>
          </a:xfrm>
          <a:prstGeom prst="ellipse"/>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dirty="0" sz="6000" lang="en-US">
                <a:latin typeface="微软雅黑" panose="020B0503020204020204" pitchFamily="34" charset="-122"/>
                <a:ea typeface="微软雅黑" panose="020B0503020204020204" pitchFamily="34" charset="-122"/>
              </a:rPr>
              <a:t>2</a:t>
            </a:r>
            <a:endParaRPr altLang="en-US" dirty="0" sz="6000" lang="zh-CN">
              <a:latin typeface="微软雅黑" panose="020B0503020204020204" pitchFamily="34" charset="-122"/>
              <a:ea typeface="微软雅黑" panose="020B0503020204020204" pitchFamily="34" charset="-122"/>
            </a:endParaRPr>
          </a:p>
        </p:txBody>
      </p:sp>
      <p:sp>
        <p:nvSpPr>
          <p:cNvPr id="1048699" name="文本框 7"/>
          <p:cNvSpPr txBox="1"/>
          <p:nvPr/>
        </p:nvSpPr>
        <p:spPr>
          <a:xfrm>
            <a:off x="6064058" y="3546251"/>
            <a:ext cx="1554480" cy="358140"/>
          </a:xfrm>
          <a:prstGeom prst="rect"/>
          <a:noFill/>
        </p:spPr>
        <p:txBody>
          <a:bodyPr rtlCol="0" wrap="none">
            <a:spAutoFit/>
          </a:bodyPr>
          <a:p>
            <a:r>
              <a:rPr altLang="en-US" dirty="0" lang="zh-CN" spc="300">
                <a:solidFill>
                  <a:srgbClr val="17B59E"/>
                </a:solidFill>
                <a:latin typeface="微软雅黑" panose="020B0503020204020204" pitchFamily="34" charset="-122"/>
                <a:ea typeface="微软雅黑" panose="020B0503020204020204" pitchFamily="34" charset="-122"/>
              </a:rPr>
              <a:t>游戏设计模式</a:t>
            </a:r>
            <a:endParaRPr altLang="en-US" dirty="0" lang="zh-CN" spc="30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3" presetSubtype="16">
                                  <p:stCondLst>
                                    <p:cond delay="0"/>
                                  </p:stCondLst>
                                  <p:childTnLst>
                                    <p:set>
                                      <p:cBhvr>
                                        <p:cTn dur="1" fill="hold" id="6">
                                          <p:stCondLst>
                                            <p:cond delay="0"/>
                                          </p:stCondLst>
                                        </p:cTn>
                                        <p:tgtEl>
                                          <p:spTgt spid="1048698"/>
                                        </p:tgtEl>
                                        <p:attrNameLst>
                                          <p:attrName>style.visibility</p:attrName>
                                        </p:attrNameLst>
                                      </p:cBhvr>
                                      <p:to>
                                        <p:strVal val="visible"/>
                                      </p:to>
                                    </p:set>
                                    <p:anim calcmode="lin" valueType="num">
                                      <p:cBhvr>
                                        <p:cTn dur="500" fill="hold" id="7"/>
                                        <p:tgtEl>
                                          <p:spTgt spid="1048698"/>
                                        </p:tgtEl>
                                        <p:attrNameLst>
                                          <p:attrName>ppt_w</p:attrName>
                                        </p:attrNameLst>
                                      </p:cBhvr>
                                      <p:tavLst>
                                        <p:tav tm="0">
                                          <p:val>
                                            <p:fltVal val="0.0"/>
                                          </p:val>
                                        </p:tav>
                                        <p:tav tm="100000">
                                          <p:val>
                                            <p:strVal val="#ppt_w"/>
                                          </p:val>
                                        </p:tav>
                                      </p:tavLst>
                                    </p:anim>
                                    <p:anim calcmode="lin" valueType="num">
                                      <p:cBhvr>
                                        <p:cTn dur="500" fill="hold" id="8"/>
                                        <p:tgtEl>
                                          <p:spTgt spid="1048698"/>
                                        </p:tgtEl>
                                        <p:attrNameLst>
                                          <p:attrName>ppt_h</p:attrName>
                                        </p:attrNameLst>
                                      </p:cBhvr>
                                      <p:tavLst>
                                        <p:tav tm="0">
                                          <p:val>
                                            <p:fltVal val="0.0"/>
                                          </p:val>
                                        </p:tav>
                                        <p:tav tm="100000">
                                          <p:val>
                                            <p:strVal val="#ppt_h"/>
                                          </p:val>
                                        </p:tav>
                                      </p:tavLst>
                                    </p:anim>
                                    <p:animEffect transition="in" filter="fade">
                                      <p:cBhvr>
                                        <p:cTn dur="500" id="9"/>
                                        <p:tgtEl>
                                          <p:spTgt spid="1048698"/>
                                        </p:tgtEl>
                                      </p:cBhvr>
                                    </p:animEffect>
                                  </p:childTnLst>
                                </p:cTn>
                              </p:par>
                            </p:childTnLst>
                          </p:cTn>
                        </p:par>
                        <p:par>
                          <p:cTn fill="hold" id="10">
                            <p:stCondLst>
                              <p:cond delay="500"/>
                            </p:stCondLst>
                            <p:childTnLst>
                              <p:par>
                                <p:cTn fill="hold" grpId="0" id="11" nodeType="afterEffect" presetClass="entr" presetID="41" presetSubtype="0">
                                  <p:stCondLst>
                                    <p:cond delay="0"/>
                                  </p:stCondLst>
                                  <p:iterate type="lt">
                                    <p:tmPct val="10000"/>
                                  </p:iterate>
                                  <p:childTnLst>
                                    <p:set>
                                      <p:cBhvr>
                                        <p:cTn dur="1" fill="hold" id="12">
                                          <p:stCondLst>
                                            <p:cond delay="0"/>
                                          </p:stCondLst>
                                        </p:cTn>
                                        <p:tgtEl>
                                          <p:spTgt spid="1048699"/>
                                        </p:tgtEl>
                                        <p:attrNameLst>
                                          <p:attrName>style.visibility</p:attrName>
                                        </p:attrNameLst>
                                      </p:cBhvr>
                                      <p:to>
                                        <p:strVal val="visible"/>
                                      </p:to>
                                    </p:set>
                                    <p:anim calcmode="lin" valueType="num">
                                      <p:cBhvr>
                                        <p:cTn dur="500" fill="hold" id="13"/>
                                        <p:tgtEl>
                                          <p:spTgt spid="1048699"/>
                                        </p:tgtEl>
                                        <p:attrNameLst>
                                          <p:attrName>ppt_x</p:attrName>
                                        </p:attrNameLst>
                                      </p:cBhvr>
                                      <p:tavLst>
                                        <p:tav tm="0">
                                          <p:val>
                                            <p:strVal val="#ppt_x"/>
                                          </p:val>
                                        </p:tav>
                                        <p:tav tm="50000">
                                          <p:val>
                                            <p:strVal val="#ppt_x+.1"/>
                                          </p:val>
                                        </p:tav>
                                        <p:tav tm="100000">
                                          <p:val>
                                            <p:strVal val="#ppt_x"/>
                                          </p:val>
                                        </p:tav>
                                      </p:tavLst>
                                    </p:anim>
                                    <p:anim calcmode="lin" valueType="num">
                                      <p:cBhvr>
                                        <p:cTn dur="500" fill="hold" id="14"/>
                                        <p:tgtEl>
                                          <p:spTgt spid="1048699"/>
                                        </p:tgtEl>
                                        <p:attrNameLst>
                                          <p:attrName>ppt_y</p:attrName>
                                        </p:attrNameLst>
                                      </p:cBhvr>
                                      <p:tavLst>
                                        <p:tav tm="0">
                                          <p:val>
                                            <p:strVal val="#ppt_y"/>
                                          </p:val>
                                        </p:tav>
                                        <p:tav tm="100000">
                                          <p:val>
                                            <p:strVal val="#ppt_y"/>
                                          </p:val>
                                        </p:tav>
                                      </p:tavLst>
                                    </p:anim>
                                    <p:anim calcmode="lin" valueType="num">
                                      <p:cBhvr>
                                        <p:cTn dur="500" fill="hold" id="15"/>
                                        <p:tgtEl>
                                          <p:spTgt spid="1048699"/>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id="16"/>
                                        <p:tgtEl>
                                          <p:spTgt spid="1048699"/>
                                        </p:tgtEl>
                                        <p:attrNameLst>
                                          <p:attrName>ppt_w</p:attrName>
                                        </p:attrNameLst>
                                      </p:cBhvr>
                                      <p:tavLst>
                                        <p:tav tm="0">
                                          <p:val>
                                            <p:strVal val="#ppt_w/10"/>
                                          </p:val>
                                        </p:tav>
                                        <p:tav tm="50000">
                                          <p:val>
                                            <p:strVal val="#ppt_w+.01"/>
                                          </p:val>
                                        </p:tav>
                                        <p:tav tm="100000">
                                          <p:val>
                                            <p:strVal val="#ppt_w"/>
                                          </p:val>
                                        </p:tav>
                                      </p:tavLst>
                                    </p:anim>
                                    <p:animEffect transition="in" filter="fade">
                                      <p:cBhvr>
                                        <p:cTn dur="500" id="17" tmFilter="0,0; .5, 1; 1, 1"/>
                                        <p:tgtEl>
                                          <p:spTgt spid="1048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8" grpId="0" animBg="1"/>
      <p:bldP spid="1048699"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p="http://schemas.openxmlformats.org/presentationml/2006/main">
  <p:tag name="KSO_WM_SLIDE_MODEL_TYPE" val="timeline"/>
</p:tagLst>
</file>

<file path=ppt/theme/theme1.xml><?xml version="1.0" encoding="utf-8"?>
<a:theme xmlns:a="http://schemas.openxmlformats.org/drawingml/2006/main" name="第一PPT，www.1ppt.com">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第一PPT，www.1ppt.com</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工作总结汇报</dc:title>
  <dc:creator>第一PPT</dc:creator>
  <cp:lastModifiedBy>Z</cp:lastModifiedBy>
  <dcterms:created xsi:type="dcterms:W3CDTF">2017-05-17T19:30:00Z</dcterms:created>
  <dcterms:modified xsi:type="dcterms:W3CDTF">2019-12-16T06:42:32Z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2052-10.1.0.7698</vt:lpwstr>
  </property>
</Properties>
</file>