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8"/>
  </p:notesMasterIdLst>
  <p:sldIdLst>
    <p:sldId id="616" r:id="rId2"/>
    <p:sldId id="617" r:id="rId3"/>
    <p:sldId id="784" r:id="rId4"/>
    <p:sldId id="785" r:id="rId5"/>
    <p:sldId id="795" r:id="rId6"/>
    <p:sldId id="797" r:id="rId7"/>
    <p:sldId id="796" r:id="rId8"/>
    <p:sldId id="786" r:id="rId9"/>
    <p:sldId id="787" r:id="rId10"/>
    <p:sldId id="788" r:id="rId11"/>
    <p:sldId id="500" r:id="rId12"/>
    <p:sldId id="781" r:id="rId13"/>
    <p:sldId id="731" r:id="rId14"/>
    <p:sldId id="759" r:id="rId15"/>
    <p:sldId id="798" r:id="rId16"/>
    <p:sldId id="782" r:id="rId17"/>
    <p:sldId id="794" r:id="rId18"/>
    <p:sldId id="779" r:id="rId19"/>
    <p:sldId id="783" r:id="rId20"/>
    <p:sldId id="789" r:id="rId21"/>
    <p:sldId id="790" r:id="rId22"/>
    <p:sldId id="791" r:id="rId23"/>
    <p:sldId id="773" r:id="rId24"/>
    <p:sldId id="792" r:id="rId25"/>
    <p:sldId id="793" r:id="rId26"/>
    <p:sldId id="68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9A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6" autoAdjust="0"/>
    <p:restoredTop sz="71614" autoAdjust="0"/>
  </p:normalViewPr>
  <p:slideViewPr>
    <p:cSldViewPr snapToGrid="0">
      <p:cViewPr varScale="1">
        <p:scale>
          <a:sx n="49" d="100"/>
          <a:sy n="49" d="100"/>
        </p:scale>
        <p:origin x="-1542" y="-102"/>
      </p:cViewPr>
      <p:guideLst>
        <p:guide orient="horz" pos="2160"/>
        <p:guide pos="3840"/>
      </p:guideLst>
    </p:cSldViewPr>
  </p:slideViewPr>
  <p:outlineViewPr>
    <p:cViewPr>
      <p:scale>
        <a:sx n="33" d="100"/>
        <a:sy n="33" d="100"/>
      </p:scale>
      <p:origin x="0" y="-2006"/>
    </p:cViewPr>
  </p:outlineViewPr>
  <p:notesTextViewPr>
    <p:cViewPr>
      <p:scale>
        <a:sx n="200" d="100"/>
        <a:sy n="200" d="100"/>
      </p:scale>
      <p:origin x="0" y="115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08B67-8C00-4623-881F-91C916BFF72B}" type="datetimeFigureOut">
              <a:rPr lang="zh-CN" altLang="en-US" smtClean="0"/>
              <a:pPr/>
              <a:t>2019/12/16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DC67-C3B8-4DBF-8B0F-D42C08C5441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敏捷软件开发中的需求工程系统映射研究</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10</a:t>
            </a:fld>
            <a:endParaRPr lang="zh-CN" altLang="en-US"/>
          </a:p>
        </p:txBody>
      </p:sp>
    </p:spTree>
    <p:extLst>
      <p:ext uri="{BB962C8B-B14F-4D97-AF65-F5344CB8AC3E}">
        <p14:creationId xmlns:p14="http://schemas.microsoft.com/office/powerpoint/2010/main" xmlns="" val="817732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12</a:t>
            </a:fld>
            <a:endParaRPr lang="zh-CN" altLang="en-US"/>
          </a:p>
        </p:txBody>
      </p:sp>
    </p:spTree>
    <p:extLst>
      <p:ext uri="{BB962C8B-B14F-4D97-AF65-F5344CB8AC3E}">
        <p14:creationId xmlns:p14="http://schemas.microsoft.com/office/powerpoint/2010/main" xmlns="" val="81773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14</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15</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16</a:t>
            </a:fld>
            <a:endParaRPr lang="zh-CN" altLang="en-US"/>
          </a:p>
        </p:txBody>
      </p:sp>
    </p:spTree>
    <p:extLst>
      <p:ext uri="{BB962C8B-B14F-4D97-AF65-F5344CB8AC3E}">
        <p14:creationId xmlns:p14="http://schemas.microsoft.com/office/powerpoint/2010/main" xmlns="" val="2935005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17</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研究较多的：需求分析</a:t>
            </a:r>
            <a:r>
              <a:rPr lang="en-US" altLang="zh-CN" dirty="0" smtClean="0"/>
              <a:t>-</a:t>
            </a:r>
            <a:r>
              <a:rPr lang="zh-CN" altLang="en-US" dirty="0" smtClean="0"/>
              <a:t>需求协商（最多），软件需求基础</a:t>
            </a:r>
            <a:r>
              <a:rPr lang="en-US" altLang="zh-CN" dirty="0" smtClean="0"/>
              <a:t>-</a:t>
            </a:r>
            <a:r>
              <a:rPr lang="zh-CN" altLang="en-US" dirty="0" smtClean="0"/>
              <a:t>功能性和非功能性需求，需求过程</a:t>
            </a:r>
            <a:r>
              <a:rPr lang="en-US" altLang="zh-CN" dirty="0" smtClean="0"/>
              <a:t>-</a:t>
            </a:r>
            <a:r>
              <a:rPr lang="zh-CN" altLang="en-US" dirty="0" smtClean="0"/>
              <a:t>过程支持和管理，需求验证</a:t>
            </a:r>
            <a:r>
              <a:rPr lang="en-US" altLang="zh-CN" dirty="0" smtClean="0"/>
              <a:t>-</a:t>
            </a:r>
            <a:r>
              <a:rPr lang="zh-CN" altLang="en-US" dirty="0" smtClean="0"/>
              <a:t>验收试验</a:t>
            </a:r>
            <a:endParaRPr lang="en-US" altLang="zh-CN" dirty="0" smtClean="0"/>
          </a:p>
          <a:p>
            <a:r>
              <a:rPr lang="zh-CN" altLang="en-US" dirty="0" smtClean="0"/>
              <a:t>研究较少的：</a:t>
            </a:r>
            <a:r>
              <a:rPr lang="en-US" altLang="zh-CN" dirty="0" smtClean="0"/>
              <a:t> Requirement  Elicitation</a:t>
            </a:r>
            <a:r>
              <a:rPr lang="zh-CN" altLang="en-US" dirty="0" smtClean="0"/>
              <a:t>需求获取</a:t>
            </a:r>
            <a:r>
              <a:rPr lang="en-US" altLang="zh-CN" dirty="0" smtClean="0"/>
              <a:t>-  Requirements  Sources</a:t>
            </a:r>
            <a:r>
              <a:rPr lang="zh-CN" altLang="en-US" dirty="0" smtClean="0"/>
              <a:t>需求来源</a:t>
            </a:r>
            <a:r>
              <a:rPr lang="en-US" altLang="zh-CN" dirty="0" smtClean="0"/>
              <a:t>-</a:t>
            </a:r>
            <a:r>
              <a:rPr lang="zh-CN" altLang="en-US" dirty="0" smtClean="0"/>
              <a:t>促进了解软件需求的各种来源和管理框架它们</a:t>
            </a:r>
            <a:endParaRPr lang="en-US" altLang="zh-CN" dirty="0" smtClean="0"/>
          </a:p>
          <a:p>
            <a:r>
              <a:rPr lang="en-US" altLang="zh-CN" dirty="0" smtClean="0"/>
              <a:t>,  Change  Management</a:t>
            </a:r>
            <a:r>
              <a:rPr lang="zh-CN" altLang="en-US" dirty="0" smtClean="0"/>
              <a:t>变更管理</a:t>
            </a:r>
            <a:r>
              <a:rPr lang="en-US" altLang="zh-CN" dirty="0" smtClean="0"/>
              <a:t>-</a:t>
            </a:r>
            <a:r>
              <a:rPr lang="zh-CN" altLang="en-US" dirty="0" smtClean="0"/>
              <a:t>如何处理敏捷软件开发中需求的快速变化以及如何容纳它们。</a:t>
            </a:r>
            <a:endParaRPr lang="en-US" altLang="zh-CN" dirty="0" smtClean="0"/>
          </a:p>
          <a:p>
            <a:r>
              <a:rPr lang="en-US" altLang="zh-CN" dirty="0" smtClean="0"/>
              <a:t> </a:t>
            </a:r>
            <a:r>
              <a:rPr lang="en-US" altLang="zh-CN" dirty="0" err="1" smtClean="0"/>
              <a:t>MeasuringRequirement</a:t>
            </a:r>
            <a:r>
              <a:rPr lang="zh-CN" altLang="en-US" dirty="0" smtClean="0"/>
              <a:t>度量需求</a:t>
            </a:r>
            <a:r>
              <a:rPr lang="en-US" altLang="zh-CN" dirty="0" smtClean="0"/>
              <a:t>-</a:t>
            </a:r>
            <a:r>
              <a:rPr lang="zh-CN" altLang="en-US" dirty="0" smtClean="0"/>
              <a:t>，该概念非常有用在评估需求变更的规模、估计开发或维护任务的成本，或简单地用作其他度量的分母。</a:t>
            </a:r>
            <a:endParaRPr lang="en-US" altLang="zh-CN" dirty="0" smtClean="0"/>
          </a:p>
          <a:p>
            <a:r>
              <a:rPr lang="en-US" altLang="zh-CN" dirty="0" smtClean="0"/>
              <a:t>Software Requirements Tools</a:t>
            </a:r>
            <a:r>
              <a:rPr lang="zh-CN" altLang="en-US" dirty="0" smtClean="0"/>
              <a:t>软件需求工具</a:t>
            </a:r>
            <a:r>
              <a:rPr lang="en-US" altLang="zh-CN" dirty="0" smtClean="0"/>
              <a:t>-</a:t>
            </a:r>
            <a:r>
              <a:rPr lang="zh-CN" altLang="en-US" dirty="0" smtClean="0"/>
              <a:t>与处理软件需求的工具相关</a:t>
            </a:r>
            <a:endParaRPr lang="en-US" altLang="zh-CN" dirty="0" smtClean="0"/>
          </a:p>
          <a:p>
            <a:r>
              <a:rPr lang="en-US" altLang="zh-CN" dirty="0" smtClean="0"/>
              <a:t>and Comparative Studies</a:t>
            </a:r>
            <a:r>
              <a:rPr lang="zh-CN" altLang="en-US" dirty="0" smtClean="0"/>
              <a:t>比较研究</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18</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19</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沟通和协调是非常重要的，尤其是大规模项目和地理分隔的团队。</a:t>
            </a:r>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20</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t>1.</a:t>
            </a:r>
            <a:r>
              <a:rPr lang="zh-CN" altLang="en-US" sz="1200" b="1" dirty="0" smtClean="0"/>
              <a:t>敏捷开发需要高水平人才。</a:t>
            </a:r>
            <a:endParaRPr lang="en-US" altLang="zh-CN" sz="1200" b="1"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t>2.</a:t>
            </a:r>
            <a:r>
              <a:rPr lang="zh-CN" altLang="en-US" sz="1200" b="1" dirty="0" smtClean="0"/>
              <a:t>高强度的与用户交流合作难以开展的原因包括：时间、预算、领域专业知识。</a:t>
            </a:r>
            <a:endParaRPr lang="en-US" altLang="zh-CN" sz="1200" b="1"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t>3.</a:t>
            </a:r>
            <a:r>
              <a:rPr lang="zh-CN" altLang="en-US" sz="1200" b="1" dirty="0" smtClean="0"/>
              <a:t>顾客不知道如何定义要求和他在决策方面的无能</a:t>
            </a:r>
            <a:r>
              <a:rPr lang="en-US" altLang="zh-CN" sz="1200" b="1" dirty="0" smtClean="0"/>
              <a:t>[7]</a:t>
            </a:r>
            <a:r>
              <a:rPr lang="zh-CN" altLang="en-US" sz="1200" b="1" dirty="0" smtClean="0"/>
              <a:t>。当涉及客户群，这会直接影响项目的性能。</a:t>
            </a:r>
            <a:endParaRPr lang="en-US" altLang="zh-CN" dirty="0">
              <a:latin typeface="华文中宋" panose="02010600040101010101" pitchFamily="2" charset="-122"/>
              <a:ea typeface="华文中宋" panose="02010600040101010101" pitchFamily="2" charset="-122"/>
            </a:endParaRPr>
          </a:p>
          <a:p>
            <a:r>
              <a:rPr lang="en-US" altLang="zh-CN" dirty="0" smtClean="0"/>
              <a:t>4.</a:t>
            </a:r>
            <a:r>
              <a:rPr lang="zh-CN" altLang="en-US" dirty="0" smtClean="0"/>
              <a:t>缺乏可参考的历史数据和历史项目，专家预估是很用的。</a:t>
            </a:r>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21</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latin typeface="华文中宋" panose="02010600040101010101" pitchFamily="2" charset="-122"/>
                <a:ea typeface="华文中宋" panose="02010600040101010101" pitchFamily="2" charset="-122"/>
              </a:rPr>
              <a:t>1.</a:t>
            </a:r>
            <a:r>
              <a:rPr lang="zh-CN" altLang="en-US" sz="1200" b="1" dirty="0" smtClean="0">
                <a:latin typeface="华文中宋" panose="02010600040101010101" pitchFamily="2" charset="-122"/>
                <a:ea typeface="华文中宋" panose="02010600040101010101" pitchFamily="2" charset="-122"/>
              </a:rPr>
              <a:t>敏捷开发人员投入了大量的时间和精力来寻找一个工具支持他们的流程并满足他们的总体需求。这项定性分析的结论用户评论表明，从业者更喜欢易于设置、易于学习、易于使用的工具。</a:t>
            </a:r>
            <a:endParaRPr lang="en-US" altLang="zh-CN" sz="1200" b="1" dirty="0" smtClean="0">
              <a:latin typeface="华文中宋" panose="02010600040101010101" pitchFamily="2" charset="-122"/>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latin typeface="华文中宋" panose="02010600040101010101" pitchFamily="2" charset="-122"/>
                <a:ea typeface="华文中宋" panose="02010600040101010101" pitchFamily="2" charset="-122"/>
              </a:rPr>
              <a:t>2.</a:t>
            </a:r>
            <a:r>
              <a:rPr lang="zh-CN" altLang="en-US" sz="1200" b="1" dirty="0" smtClean="0">
                <a:latin typeface="华文中宋" panose="02010600040101010101" pitchFamily="2" charset="-122"/>
                <a:ea typeface="华文中宋" panose="02010600040101010101" pitchFamily="2" charset="-122"/>
              </a:rPr>
              <a:t>用户需求文档的不足，其稳定性和可验证性难以确认，敏捷软件开发团队依靠沟通和协作来执行需求工程活动。</a:t>
            </a:r>
            <a:endParaRPr lang="en-US" altLang="zh-CN" sz="1200" b="1" dirty="0" smtClean="0">
              <a:latin typeface="华文中宋" panose="02010600040101010101" pitchFamily="2" charset="-122"/>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latin typeface="华文中宋" panose="02010600040101010101" pitchFamily="2" charset="-122"/>
                <a:ea typeface="华文中宋" panose="02010600040101010101" pitchFamily="2" charset="-122"/>
              </a:rPr>
              <a:t>3.</a:t>
            </a:r>
            <a:r>
              <a:rPr lang="zh-CN" altLang="en-US" sz="1200" b="1" dirty="0" smtClean="0">
                <a:latin typeface="华文中宋" panose="02010600040101010101" pitchFamily="2" charset="-122"/>
                <a:ea typeface="华文中宋" panose="02010600040101010101" pitchFamily="2" charset="-122"/>
              </a:rPr>
              <a:t>有时是团队在项目早期阶段决定的结果，只有当新的项目需求加进来才会显现。开发人员利用重构来解决这个问题，但是它可以添加项目成本</a:t>
            </a:r>
            <a:r>
              <a:rPr lang="en-US" altLang="zh-CN" sz="1200" b="1" dirty="0" smtClean="0">
                <a:latin typeface="华文中宋" panose="02010600040101010101" pitchFamily="2" charset="-122"/>
                <a:ea typeface="华文中宋" panose="02010600040101010101" pitchFamily="2" charset="-122"/>
              </a:rPr>
              <a:t>[7]</a:t>
            </a:r>
            <a:r>
              <a:rPr lang="zh-CN" altLang="en-US" sz="1200" b="1" dirty="0" smtClean="0">
                <a:latin typeface="华文中宋" panose="02010600040101010101" pitchFamily="2" charset="-122"/>
                <a:ea typeface="华文中宋" panose="02010600040101010101" pitchFamily="2" charset="-122"/>
              </a:rPr>
              <a:t>。</a:t>
            </a:r>
            <a:endParaRPr lang="en-US" altLang="zh-CN" sz="1200" b="1" dirty="0" smtClean="0">
              <a:latin typeface="华文中宋" panose="02010600040101010101" pitchFamily="2" charset="-122"/>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latin typeface="华文中宋" panose="02010600040101010101" pitchFamily="2" charset="-122"/>
                <a:ea typeface="华文中宋" panose="02010600040101010101" pitchFamily="2" charset="-122"/>
              </a:rPr>
              <a:t>4.</a:t>
            </a:r>
            <a:r>
              <a:rPr lang="zh-CN" altLang="en-US" sz="1200" b="1" dirty="0" smtClean="0">
                <a:latin typeface="华文中宋" panose="02010600040101010101" pitchFamily="2" charset="-122"/>
                <a:ea typeface="华文中宋" panose="02010600040101010101" pitchFamily="2" charset="-122"/>
              </a:rPr>
              <a:t>可能是使用一些反复敏捷开发的结果，可能是过于迅速的满足用户期望。</a:t>
            </a:r>
            <a:endParaRPr lang="en-US" altLang="zh-CN" sz="1200" b="1" dirty="0" smtClean="0">
              <a:latin typeface="华文中宋" panose="02010600040101010101" pitchFamily="2" charset="-122"/>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latin typeface="华文中宋" panose="02010600040101010101" pitchFamily="2" charset="-122"/>
                <a:ea typeface="华文中宋" panose="02010600040101010101" pitchFamily="2" charset="-122"/>
              </a:rPr>
              <a:t>5.</a:t>
            </a:r>
            <a:r>
              <a:rPr lang="zh-CN" altLang="en-US" sz="1200" b="1" dirty="0" smtClean="0">
                <a:latin typeface="华文中宋" panose="02010600040101010101" pitchFamily="2" charset="-122"/>
                <a:ea typeface="华文中宋" panose="02010600040101010101" pitchFamily="2" charset="-122"/>
              </a:rPr>
              <a:t>初始成本和进度估算完全基于用户提出。需求阶段的缺陷可能会影响项目大小和进度的准确性从而影响项目。</a:t>
            </a:r>
            <a:endParaRPr lang="en-US" altLang="zh-CN" sz="1200" b="1" dirty="0" smtClean="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22</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23</a:t>
            </a:fld>
            <a:endParaRPr lang="zh-CN" altLang="en-US"/>
          </a:p>
        </p:txBody>
      </p:sp>
    </p:spTree>
    <p:extLst>
      <p:ext uri="{BB962C8B-B14F-4D97-AF65-F5344CB8AC3E}">
        <p14:creationId xmlns:p14="http://schemas.microsoft.com/office/powerpoint/2010/main" xmlns="" val="2935005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latin typeface="华文中宋" panose="02010600040101010101" pitchFamily="2" charset="-122"/>
                <a:ea typeface="华文中宋" panose="02010600040101010101" pitchFamily="2" charset="-122"/>
              </a:rPr>
              <a:t>1.</a:t>
            </a:r>
            <a:r>
              <a:rPr lang="zh-CN" altLang="en-US" sz="1200" b="1" dirty="0" smtClean="0">
                <a:latin typeface="华文中宋" panose="02010600040101010101" pitchFamily="2" charset="-122"/>
                <a:ea typeface="华文中宋" panose="02010600040101010101" pitchFamily="2" charset="-122"/>
              </a:rPr>
              <a:t>用户的需求，用户的能力</a:t>
            </a:r>
            <a:endParaRPr lang="en-US" altLang="zh-CN" sz="1200" b="1" dirty="0" smtClean="0">
              <a:latin typeface="华文中宋" panose="02010600040101010101" pitchFamily="2" charset="-122"/>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dirty="0" smtClean="0">
                <a:latin typeface="华文中宋" panose="02010600040101010101" pitchFamily="2" charset="-122"/>
                <a:ea typeface="华文中宋" panose="02010600040101010101" pitchFamily="2" charset="-122"/>
              </a:rPr>
              <a:t>2.</a:t>
            </a:r>
            <a:r>
              <a:rPr lang="zh-CN" altLang="en-US" sz="1200" b="1" dirty="0" smtClean="0">
                <a:latin typeface="华文中宋" panose="02010600040101010101" pitchFamily="2" charset="-122"/>
                <a:ea typeface="华文中宋" panose="02010600040101010101" pitchFamily="2" charset="-122"/>
              </a:rPr>
              <a:t>沟通：与客户的沟通，与团队成员的沟通</a:t>
            </a:r>
            <a:endParaRPr lang="en-US" altLang="zh-CN" sz="1200" b="1" dirty="0" smtClean="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24</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不要大新闻，只要小确幸。</a:t>
            </a:r>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25</a:t>
            </a:fld>
            <a:endParaRPr lang="zh-CN" altLang="en-US"/>
          </a:p>
        </p:txBody>
      </p:sp>
    </p:spTree>
    <p:extLst>
      <p:ext uri="{BB962C8B-B14F-4D97-AF65-F5344CB8AC3E}">
        <p14:creationId xmlns:p14="http://schemas.microsoft.com/office/powerpoint/2010/main" xmlns="" val="3461577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4</a:t>
            </a:fld>
            <a:endParaRPr lang="zh-CN" altLang="en-US"/>
          </a:p>
        </p:txBody>
      </p:sp>
    </p:spTree>
    <p:extLst>
      <p:ext uri="{BB962C8B-B14F-4D97-AF65-F5344CB8AC3E}">
        <p14:creationId xmlns:p14="http://schemas.microsoft.com/office/powerpoint/2010/main" xmlns="" val="81773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5</a:t>
            </a:fld>
            <a:endParaRPr lang="zh-CN" altLang="en-US"/>
          </a:p>
        </p:txBody>
      </p:sp>
    </p:spTree>
    <p:extLst>
      <p:ext uri="{BB962C8B-B14F-4D97-AF65-F5344CB8AC3E}">
        <p14:creationId xmlns:p14="http://schemas.microsoft.com/office/powerpoint/2010/main" xmlns="" val="817732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6</a:t>
            </a:fld>
            <a:endParaRPr lang="zh-CN" altLang="en-US"/>
          </a:p>
        </p:txBody>
      </p:sp>
    </p:spTree>
    <p:extLst>
      <p:ext uri="{BB962C8B-B14F-4D97-AF65-F5344CB8AC3E}">
        <p14:creationId xmlns:p14="http://schemas.microsoft.com/office/powerpoint/2010/main" xmlns="" val="817732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7</a:t>
            </a:fld>
            <a:endParaRPr lang="zh-CN" altLang="en-US"/>
          </a:p>
        </p:txBody>
      </p:sp>
    </p:spTree>
    <p:extLst>
      <p:ext uri="{BB962C8B-B14F-4D97-AF65-F5344CB8AC3E}">
        <p14:creationId xmlns:p14="http://schemas.microsoft.com/office/powerpoint/2010/main" xmlns="" val="81773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8</a:t>
            </a:fld>
            <a:endParaRPr lang="zh-CN" altLang="en-US"/>
          </a:p>
        </p:txBody>
      </p:sp>
    </p:spTree>
    <p:extLst>
      <p:ext uri="{BB962C8B-B14F-4D97-AF65-F5344CB8AC3E}">
        <p14:creationId xmlns:p14="http://schemas.microsoft.com/office/powerpoint/2010/main" xmlns="" val="817732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DE74DC67-C3B8-4DBF-8B0F-D42C08C54410}" type="slidenum">
              <a:rPr lang="zh-CN" altLang="en-US" smtClean="0"/>
              <a:pPr/>
              <a:t>9</a:t>
            </a:fld>
            <a:endParaRPr lang="zh-CN" altLang="en-US"/>
          </a:p>
        </p:txBody>
      </p:sp>
    </p:spTree>
    <p:extLst>
      <p:ext uri="{BB962C8B-B14F-4D97-AF65-F5344CB8AC3E}">
        <p14:creationId xmlns:p14="http://schemas.microsoft.com/office/powerpoint/2010/main" xmlns="" val="81773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2019/12/16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2019/12/16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300141"/>
            <a:ext cx="12184380" cy="2252810"/>
          </a:xfrm>
          <a:prstGeom prst="rect">
            <a:avLst/>
          </a:prstGeom>
          <a:solidFill>
            <a:srgbClr val="2459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7" name="图片 6" descr="logo"/>
          <p:cNvPicPr>
            <a:picLocks noChangeAspect="1"/>
          </p:cNvPicPr>
          <p:nvPr/>
        </p:nvPicPr>
        <p:blipFill>
          <a:blip r:embed="rId4" cstate="print">
            <a:biLevel thresh="75000"/>
            <a:extLst>
              <a:ext uri="{BEBA8EAE-BF5A-486C-A8C5-ECC9F3942E4B}">
                <a14:imgProps xmlns:a14="http://schemas.microsoft.com/office/drawing/2010/main" xmlns="">
                  <a14:imgLayer r:embed="rId6">
                    <a14:imgEffect>
                      <a14:brightnessContrast bright="-40000" contrast="-40000"/>
                    </a14:imgEffect>
                  </a14:imgLayer>
                </a14:imgProps>
              </a:ext>
            </a:extLst>
          </a:blip>
          <a:stretch>
            <a:fillRect/>
          </a:stretch>
        </p:blipFill>
        <p:spPr>
          <a:xfrm>
            <a:off x="463550" y="304165"/>
            <a:ext cx="4505960" cy="1348105"/>
          </a:xfrm>
          <a:prstGeom prst="rect">
            <a:avLst/>
          </a:prstGeom>
        </p:spPr>
      </p:pic>
      <p:sp>
        <p:nvSpPr>
          <p:cNvPr id="9" name="文本框 8"/>
          <p:cNvSpPr txBox="1"/>
          <p:nvPr/>
        </p:nvSpPr>
        <p:spPr>
          <a:xfrm>
            <a:off x="0" y="2300140"/>
            <a:ext cx="11980931" cy="1569660"/>
          </a:xfrm>
          <a:prstGeom prst="rect">
            <a:avLst/>
          </a:prstGeom>
          <a:noFill/>
        </p:spPr>
        <p:txBody>
          <a:bodyPr wrap="square" rtlCol="0">
            <a:spAutoFit/>
          </a:bodyPr>
          <a:lstStyle/>
          <a:p>
            <a:pPr lvl="0" algn="ctr">
              <a:defRPr/>
            </a:pPr>
            <a:r>
              <a:rPr lang="en-US" altLang="zh-CN" sz="4800" dirty="0" smtClean="0">
                <a:solidFill>
                  <a:schemeClr val="bg1"/>
                </a:solidFill>
              </a:rPr>
              <a:t>Requirements Engineering: a systematic mapping study in agile software development</a:t>
            </a:r>
            <a:endParaRPr kumimoji="0" lang="en-US" altLang="zh-CN" sz="26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2" name="文本框 1"/>
          <p:cNvSpPr txBox="1"/>
          <p:nvPr/>
        </p:nvSpPr>
        <p:spPr>
          <a:xfrm>
            <a:off x="388883" y="1481959"/>
            <a:ext cx="5623033" cy="369332"/>
          </a:xfrm>
          <a:prstGeom prst="rect">
            <a:avLst/>
          </a:prstGeom>
          <a:noFill/>
        </p:spPr>
        <p:txBody>
          <a:bodyPr wrap="square" rtlCol="0">
            <a:spAutoFit/>
          </a:bodyPr>
          <a:lstStyle/>
          <a:p>
            <a:r>
              <a:rPr lang="en-US" altLang="zh-CN" b="1">
                <a:latin typeface="Times New Roman" panose="02020603050405020304" pitchFamily="18" charset="0"/>
                <a:cs typeface="Times New Roman" panose="02020603050405020304" pitchFamily="18" charset="0"/>
              </a:rPr>
              <a:t>Southwest University of  Science and Technology</a:t>
            </a:r>
            <a:endParaRPr lang="zh-CN" altLang="en-US" b="1">
              <a:latin typeface="Times New Roman" panose="02020603050405020304" pitchFamily="18" charset="0"/>
              <a:cs typeface="Times New Roman" panose="02020603050405020304" pitchFamily="18" charset="0"/>
            </a:endParaRPr>
          </a:p>
        </p:txBody>
      </p:sp>
      <p:sp>
        <p:nvSpPr>
          <p:cNvPr id="11" name="文本框 10"/>
          <p:cNvSpPr txBox="1"/>
          <p:nvPr/>
        </p:nvSpPr>
        <p:spPr>
          <a:xfrm>
            <a:off x="8058622" y="5150888"/>
            <a:ext cx="3922310"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rPr>
              <a:t>组员</a:t>
            </a:r>
            <a:r>
              <a:rPr lang="zh-CN" altLang="en-US" sz="2400" dirty="0" smtClean="0">
                <a:solidFill>
                  <a:prstClr val="black"/>
                </a:solidFill>
                <a:latin typeface="微软雅黑" panose="020B0503020204020204" charset="-122"/>
                <a:ea typeface="微软雅黑" panose="020B0503020204020204" charset="-122"/>
              </a:rPr>
              <a:t>：  苏铖宇</a:t>
            </a:r>
            <a:endParaRPr lang="en-US" altLang="zh-CN" sz="2400" dirty="0" smtClean="0">
              <a:solidFill>
                <a:prstClr val="black"/>
              </a:solidFill>
              <a:latin typeface="微软雅黑" panose="020B0503020204020204" charset="-122"/>
              <a:ea typeface="微软雅黑" panose="020B050302020402020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rPr>
              <a:t>李星宇</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smtClean="0">
                <a:solidFill>
                  <a:prstClr val="black"/>
                </a:solidFill>
                <a:latin typeface="微软雅黑" panose="020B0503020204020204" charset="-122"/>
                <a:ea typeface="微软雅黑" panose="020B0503020204020204" charset="-122"/>
              </a:rPr>
              <a:t>邹孟成</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lvl="0">
              <a:defRPr/>
            </a:pPr>
            <a:r>
              <a:rPr lang="zh-CN" altLang="en-US" sz="2400" dirty="0">
                <a:solidFill>
                  <a:prstClr val="black"/>
                </a:solidFill>
                <a:latin typeface="微软雅黑" panose="020B0503020204020204" charset="-122"/>
                <a:ea typeface="微软雅黑" panose="020B0503020204020204" charset="-122"/>
              </a:rPr>
              <a:t>    </a:t>
            </a:r>
            <a:endParaRPr kumimoji="0" lang="en-US" altLang="zh-CN"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4506" y="1042221"/>
            <a:ext cx="2031325"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敏捷需求工程</a:t>
            </a:r>
            <a:endParaRPr lang="zh-CN" altLang="zh-CN" u="none" dirty="0"/>
          </a:p>
        </p:txBody>
      </p:sp>
      <p:grpSp>
        <p:nvGrpSpPr>
          <p:cNvPr id="2" name="组合 9"/>
          <p:cNvGrpSpPr/>
          <p:nvPr/>
        </p:nvGrpSpPr>
        <p:grpSpPr>
          <a:xfrm>
            <a:off x="135277" y="1071518"/>
            <a:ext cx="775191" cy="403072"/>
            <a:chOff x="245327" y="1159727"/>
            <a:chExt cx="854175" cy="444141"/>
          </a:xfrm>
        </p:grpSpPr>
        <p:sp>
          <p:nvSpPr>
            <p:cNvPr id="11" name="燕尾形 1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2" name="燕尾形 1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9" name="矩形 18"/>
          <p:cNvSpPr/>
          <p:nvPr/>
        </p:nvSpPr>
        <p:spPr>
          <a:xfrm>
            <a:off x="3817619" y="-12700"/>
            <a:ext cx="8382635"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3970" y="-17780"/>
            <a:ext cx="760549"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46578" y="-79390"/>
            <a:ext cx="3071041" cy="780919"/>
          </a:xfrm>
          <a:prstGeom prst="rect">
            <a:avLst/>
          </a:prstGeom>
          <a:noFill/>
        </p:spPr>
        <p:txBody>
          <a:bodyPr wrap="square" rtlCol="0">
            <a:spAutoFit/>
          </a:bodyPr>
          <a:lstStyle>
            <a:defPPr>
              <a:defRPr lang="zh-CN"/>
            </a:defPPr>
            <a:lvl1pPr lvl="0" algn="ctr">
              <a:lnSpc>
                <a:spcPct val="160000"/>
              </a:lnSpc>
              <a:defRPr sz="2700" b="1">
                <a:solidFill>
                  <a:srgbClr val="2459A7"/>
                </a:solidFill>
                <a:latin typeface="微软雅黑" panose="020B0503020204020204" charset="-122"/>
                <a:ea typeface="微软雅黑" panose="020B0503020204020204" charset="-122"/>
              </a:defRPr>
            </a:lvl1pPr>
          </a:lstStyle>
          <a:p>
            <a:r>
              <a:rPr lang="zh-CN" altLang="en-US" sz="3200" dirty="0" smtClean="0"/>
              <a:t>引言</a:t>
            </a:r>
            <a:endParaRPr lang="en-US" altLang="zh-CN" sz="3200" dirty="0"/>
          </a:p>
        </p:txBody>
      </p:sp>
      <p:pic>
        <p:nvPicPr>
          <p:cNvPr id="22" name="图片 21" descr="logo"/>
          <p:cNvPicPr>
            <a:picLocks noChangeAspect="1"/>
          </p:cNvPicPr>
          <p:nvPr/>
        </p:nvPicPr>
        <p:blipFill>
          <a:blip r:embed="rId3" cstate="print"/>
          <a:stretch>
            <a:fillRect/>
          </a:stretch>
        </p:blipFill>
        <p:spPr>
          <a:xfrm>
            <a:off x="9394982" y="-41910"/>
            <a:ext cx="2716530" cy="812800"/>
          </a:xfrm>
          <a:prstGeom prst="rect">
            <a:avLst/>
          </a:prstGeom>
        </p:spPr>
      </p:pic>
      <p:sp>
        <p:nvSpPr>
          <p:cNvPr id="13" name="矩形 12">
            <a:extLst>
              <a:ext uri="{FF2B5EF4-FFF2-40B4-BE49-F238E27FC236}">
                <a16:creationId xmlns:a16="http://schemas.microsoft.com/office/drawing/2014/main" xmlns="" id="{27E10C43-231B-43D6-B808-14E148A2AFF8}"/>
              </a:ext>
            </a:extLst>
          </p:cNvPr>
          <p:cNvSpPr/>
          <p:nvPr/>
        </p:nvSpPr>
        <p:spPr>
          <a:xfrm>
            <a:off x="683834" y="5887982"/>
            <a:ext cx="10824332" cy="677108"/>
          </a:xfrm>
          <a:prstGeom prst="rect">
            <a:avLst/>
          </a:prstGeom>
          <a:noFill/>
        </p:spPr>
        <p:txBody>
          <a:bodyPr wrap="square" rtlCol="0">
            <a:spAutoFit/>
          </a:bodyPr>
          <a:lstStyle/>
          <a:p>
            <a:pPr latinLnBrk="1"/>
            <a:endParaRPr lang="zh-CN" altLang="en-US" sz="2000" dirty="0">
              <a:latin typeface="华文中宋" panose="02010600040101010101" pitchFamily="2" charset="-122"/>
              <a:ea typeface="华文中宋" panose="02010600040101010101" pitchFamily="2" charset="-122"/>
            </a:endParaRPr>
          </a:p>
          <a:p>
            <a:pPr latinLnBrk="1"/>
            <a:endParaRPr lang="en-US" altLang="zh-CN" dirty="0">
              <a:latin typeface="华文中宋" panose="02010600040101010101" pitchFamily="2" charset="-122"/>
              <a:ea typeface="华文中宋" panose="02010600040101010101" pitchFamily="2" charset="-122"/>
            </a:endParaRPr>
          </a:p>
        </p:txBody>
      </p:sp>
      <p:sp>
        <p:nvSpPr>
          <p:cNvPr id="17" name="矩形 16">
            <a:extLst>
              <a:ext uri="{FF2B5EF4-FFF2-40B4-BE49-F238E27FC236}">
                <a16:creationId xmlns:a16="http://schemas.microsoft.com/office/drawing/2014/main" xmlns="" id="{A5AF9DB7-9125-484C-B2F0-0D79DAC1C8E1}"/>
              </a:ext>
            </a:extLst>
          </p:cNvPr>
          <p:cNvSpPr/>
          <p:nvPr/>
        </p:nvSpPr>
        <p:spPr>
          <a:xfrm>
            <a:off x="910468" y="1991502"/>
            <a:ext cx="10824332" cy="646331"/>
          </a:xfrm>
          <a:prstGeom prst="rect">
            <a:avLst/>
          </a:prstGeom>
          <a:noFill/>
        </p:spPr>
        <p:txBody>
          <a:bodyPr wrap="square" rtlCol="0">
            <a:spAutoFit/>
          </a:bodyPr>
          <a:lstStyle/>
          <a:p>
            <a:pPr latinLnBrk="1"/>
            <a:endParaRPr lang="zh-CN" altLang="en-US" dirty="0">
              <a:latin typeface="华文中宋" panose="02010600040101010101" pitchFamily="2" charset="-122"/>
              <a:ea typeface="华文中宋" panose="02010600040101010101" pitchFamily="2" charset="-122"/>
            </a:endParaRPr>
          </a:p>
          <a:p>
            <a:pPr marL="285750" indent="-285750" latinLnBrk="1">
              <a:buFont typeface="Wingdings" panose="05000000000000000000" pitchFamily="2" charset="2"/>
              <a:buChar char="l"/>
            </a:pPr>
            <a:endParaRPr lang="en-US" altLang="zh-CN" dirty="0">
              <a:latin typeface="华文中宋" panose="02010600040101010101" pitchFamily="2" charset="-122"/>
              <a:ea typeface="华文中宋" panose="02010600040101010101" pitchFamily="2" charset="-122"/>
            </a:endParaRPr>
          </a:p>
        </p:txBody>
      </p:sp>
      <p:sp>
        <p:nvSpPr>
          <p:cNvPr id="14" name="矩形 13">
            <a:extLst>
              <a:ext uri="{FF2B5EF4-FFF2-40B4-BE49-F238E27FC236}">
                <a16:creationId xmlns:a16="http://schemas.microsoft.com/office/drawing/2014/main" xmlns="" id="{69AB4D56-DB00-4CF7-97C4-36E09F910632}"/>
              </a:ext>
            </a:extLst>
          </p:cNvPr>
          <p:cNvSpPr/>
          <p:nvPr/>
        </p:nvSpPr>
        <p:spPr>
          <a:xfrm>
            <a:off x="910468" y="1780917"/>
            <a:ext cx="10824332" cy="830997"/>
          </a:xfrm>
          <a:prstGeom prst="rect">
            <a:avLst/>
          </a:prstGeom>
          <a:noFill/>
        </p:spPr>
        <p:txBody>
          <a:bodyPr wrap="square" rtlCol="0">
            <a:spAutoFit/>
          </a:bodyPr>
          <a:lstStyle/>
          <a:p>
            <a:endParaRPr lang="zh-CN" altLang="zh-CN" sz="2400" dirty="0" smtClean="0"/>
          </a:p>
          <a:p>
            <a:endParaRPr lang="en-US" altLang="zh-CN" sz="2400" dirty="0">
              <a:latin typeface="华文中宋" panose="02010600040101010101" pitchFamily="2" charset="-122"/>
              <a:ea typeface="华文中宋" panose="02010600040101010101" pitchFamily="2" charset="-122"/>
            </a:endParaRPr>
          </a:p>
        </p:txBody>
      </p:sp>
      <p:sp>
        <p:nvSpPr>
          <p:cNvPr id="16" name="TextBox 15"/>
          <p:cNvSpPr txBox="1"/>
          <p:nvPr/>
        </p:nvSpPr>
        <p:spPr>
          <a:xfrm>
            <a:off x="1852864" y="1636295"/>
            <a:ext cx="7868653" cy="369332"/>
          </a:xfrm>
          <a:prstGeom prst="rect">
            <a:avLst/>
          </a:prstGeom>
          <a:noFill/>
        </p:spPr>
        <p:txBody>
          <a:bodyPr wrap="square" rtlCol="0">
            <a:spAutoFit/>
          </a:bodyPr>
          <a:lstStyle/>
          <a:p>
            <a:pPr algn="ctr"/>
            <a:r>
              <a:rPr lang="en-US" altLang="zh-CN" dirty="0" smtClean="0"/>
              <a:t>Scrum</a:t>
            </a:r>
            <a:r>
              <a:rPr lang="zh-CN" altLang="en-US" dirty="0" smtClean="0"/>
              <a:t>敏捷管理</a:t>
            </a:r>
            <a:endParaRPr lang="zh-CN" altLang="en-US" dirty="0"/>
          </a:p>
        </p:txBody>
      </p:sp>
      <p:pic>
        <p:nvPicPr>
          <p:cNvPr id="45057" name="Picture 1" descr="C:\Users\Administrator\AppData\Roaming\Tencent\Users\290278145\QQ\WinTemp\RichOle\N@)TE4X9GEXJWF)S01KA}DN.png"/>
          <p:cNvPicPr>
            <a:picLocks noChangeAspect="1" noChangeArrowheads="1"/>
          </p:cNvPicPr>
          <p:nvPr/>
        </p:nvPicPr>
        <p:blipFill>
          <a:blip r:embed="rId4"/>
          <a:srcRect/>
          <a:stretch>
            <a:fillRect/>
          </a:stretch>
        </p:blipFill>
        <p:spPr bwMode="auto">
          <a:xfrm>
            <a:off x="2189746" y="2001528"/>
            <a:ext cx="7531768" cy="4476976"/>
          </a:xfrm>
          <a:prstGeom prst="rect">
            <a:avLst/>
          </a:prstGeom>
          <a:noFill/>
        </p:spPr>
      </p:pic>
    </p:spTree>
    <p:extLst>
      <p:ext uri="{BB962C8B-B14F-4D97-AF65-F5344CB8AC3E}">
        <p14:creationId xmlns:p14="http://schemas.microsoft.com/office/powerpoint/2010/main" xmlns="" val="1237038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101"/>
          <p:cNvPicPr>
            <a:picLocks noChangeAspect="1"/>
          </p:cNvPicPr>
          <p:nvPr/>
        </p:nvPicPr>
        <p:blipFill>
          <a:blip r:embed="rId3" cstate="print"/>
          <a:srcRect l="20057" b="7912"/>
          <a:stretch>
            <a:fillRect/>
          </a:stretch>
        </p:blipFill>
        <p:spPr>
          <a:xfrm>
            <a:off x="0" y="812165"/>
            <a:ext cx="5095868" cy="6045835"/>
          </a:xfrm>
          <a:prstGeom prst="rect">
            <a:avLst/>
          </a:prstGeom>
        </p:spPr>
      </p:pic>
      <p:sp>
        <p:nvSpPr>
          <p:cNvPr id="13" name="矩形 12"/>
          <p:cNvSpPr/>
          <p:nvPr/>
        </p:nvSpPr>
        <p:spPr>
          <a:xfrm>
            <a:off x="10012680" y="3342005"/>
            <a:ext cx="2202181" cy="88011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3174" y="3342005"/>
            <a:ext cx="6099174" cy="880110"/>
          </a:xfrm>
          <a:prstGeom prst="rect">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8" name="图片 17" descr="logo"/>
          <p:cNvPicPr>
            <a:picLocks noChangeAspect="1"/>
          </p:cNvPicPr>
          <p:nvPr/>
        </p:nvPicPr>
        <p:blipFill>
          <a:blip r:embed="rId4" cstate="print"/>
          <a:stretch>
            <a:fillRect/>
          </a:stretch>
        </p:blipFill>
        <p:spPr>
          <a:xfrm>
            <a:off x="413385" y="3397885"/>
            <a:ext cx="2716530" cy="812800"/>
          </a:xfrm>
          <a:prstGeom prst="rect">
            <a:avLst/>
          </a:prstGeom>
        </p:spPr>
      </p:pic>
      <p:sp>
        <p:nvSpPr>
          <p:cNvPr id="8" name="文本框 7"/>
          <p:cNvSpPr txBox="1"/>
          <p:nvPr/>
        </p:nvSpPr>
        <p:spPr>
          <a:xfrm>
            <a:off x="6095999" y="3218325"/>
            <a:ext cx="3916681" cy="1077218"/>
          </a:xfrm>
          <a:prstGeom prst="rect">
            <a:avLst/>
          </a:prstGeom>
          <a:noFill/>
        </p:spPr>
        <p:txBody>
          <a:bodyPr wrap="square" rtlCol="0">
            <a:spAutoFit/>
          </a:bodyPr>
          <a:lstStyle>
            <a:defPPr>
              <a:defRPr lang="zh-CN"/>
            </a:defPPr>
            <a:lvl1pPr lvl="0">
              <a:lnSpc>
                <a:spcPct val="160000"/>
              </a:lnSpc>
              <a:defRPr sz="2400" b="1">
                <a:solidFill>
                  <a:srgbClr val="2459A7"/>
                </a:solidFill>
                <a:latin typeface="微软雅黑" panose="020B0503020204020204" charset="-122"/>
                <a:ea typeface="微软雅黑" panose="020B0503020204020204" charset="-122"/>
              </a:defRPr>
            </a:lvl1pPr>
          </a:lstStyle>
          <a:p>
            <a:pPr algn="ctr"/>
            <a:r>
              <a:rPr lang="zh-CN" altLang="en-US" sz="4000" dirty="0" smtClean="0"/>
              <a:t>研究目</a:t>
            </a:r>
            <a:r>
              <a:rPr lang="zh-CN" altLang="en-US" sz="4000" dirty="0"/>
              <a:t>标</a:t>
            </a:r>
            <a:endParaRPr lang="en-US" altLang="zh-CN"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4506" y="1042221"/>
            <a:ext cx="1422184"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研究目</a:t>
            </a:r>
            <a:r>
              <a:rPr lang="zh-CN" altLang="en-US" u="none" dirty="0"/>
              <a:t>标</a:t>
            </a:r>
            <a:endParaRPr lang="zh-CN" altLang="zh-CN" u="none" dirty="0"/>
          </a:p>
        </p:txBody>
      </p:sp>
      <p:grpSp>
        <p:nvGrpSpPr>
          <p:cNvPr id="2" name="组合 9"/>
          <p:cNvGrpSpPr/>
          <p:nvPr/>
        </p:nvGrpSpPr>
        <p:grpSpPr>
          <a:xfrm>
            <a:off x="135277" y="1071518"/>
            <a:ext cx="775191" cy="403072"/>
            <a:chOff x="245327" y="1159727"/>
            <a:chExt cx="854175" cy="444141"/>
          </a:xfrm>
        </p:grpSpPr>
        <p:sp>
          <p:nvSpPr>
            <p:cNvPr id="11" name="燕尾形 1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2" name="燕尾形 1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9" name="矩形 18"/>
          <p:cNvSpPr/>
          <p:nvPr/>
        </p:nvSpPr>
        <p:spPr>
          <a:xfrm>
            <a:off x="3817619" y="-12700"/>
            <a:ext cx="8382635"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3970" y="-17780"/>
            <a:ext cx="760549"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46578" y="-79390"/>
            <a:ext cx="3071041" cy="880241"/>
          </a:xfrm>
          <a:prstGeom prst="rect">
            <a:avLst/>
          </a:prstGeom>
          <a:noFill/>
        </p:spPr>
        <p:txBody>
          <a:bodyPr wrap="square" rtlCol="0">
            <a:spAutoFit/>
          </a:bodyPr>
          <a:lstStyle>
            <a:defPPr>
              <a:defRPr lang="zh-CN"/>
            </a:defPPr>
            <a:lvl1pPr lvl="0" algn="ctr">
              <a:lnSpc>
                <a:spcPct val="160000"/>
              </a:lnSpc>
              <a:defRPr sz="2700" b="1">
                <a:solidFill>
                  <a:srgbClr val="2459A7"/>
                </a:solidFill>
                <a:latin typeface="微软雅黑" panose="020B0503020204020204" charset="-122"/>
                <a:ea typeface="微软雅黑" panose="020B0503020204020204" charset="-122"/>
              </a:defRPr>
            </a:lvl1pPr>
          </a:lstStyle>
          <a:p>
            <a:r>
              <a:rPr lang="zh-CN" altLang="en-US" sz="3200" dirty="0" smtClean="0"/>
              <a:t>研究目</a:t>
            </a:r>
            <a:r>
              <a:rPr lang="zh-CN" altLang="en-US" sz="3200" dirty="0"/>
              <a:t>标</a:t>
            </a:r>
            <a:endParaRPr lang="en-US" altLang="zh-CN" sz="3200" dirty="0"/>
          </a:p>
        </p:txBody>
      </p:sp>
      <p:pic>
        <p:nvPicPr>
          <p:cNvPr id="22" name="图片 21" descr="logo"/>
          <p:cNvPicPr>
            <a:picLocks noChangeAspect="1"/>
          </p:cNvPicPr>
          <p:nvPr/>
        </p:nvPicPr>
        <p:blipFill>
          <a:blip r:embed="rId3" cstate="print"/>
          <a:stretch>
            <a:fillRect/>
          </a:stretch>
        </p:blipFill>
        <p:spPr>
          <a:xfrm>
            <a:off x="9394982" y="-41910"/>
            <a:ext cx="2716530" cy="812800"/>
          </a:xfrm>
          <a:prstGeom prst="rect">
            <a:avLst/>
          </a:prstGeom>
        </p:spPr>
      </p:pic>
      <p:sp>
        <p:nvSpPr>
          <p:cNvPr id="13" name="矩形 12">
            <a:extLst>
              <a:ext uri="{FF2B5EF4-FFF2-40B4-BE49-F238E27FC236}">
                <a16:creationId xmlns:a16="http://schemas.microsoft.com/office/drawing/2014/main" xmlns="" id="{27E10C43-231B-43D6-B808-14E148A2AFF8}"/>
              </a:ext>
            </a:extLst>
          </p:cNvPr>
          <p:cNvSpPr/>
          <p:nvPr/>
        </p:nvSpPr>
        <p:spPr>
          <a:xfrm>
            <a:off x="683834" y="5887982"/>
            <a:ext cx="10824332" cy="677108"/>
          </a:xfrm>
          <a:prstGeom prst="rect">
            <a:avLst/>
          </a:prstGeom>
          <a:noFill/>
        </p:spPr>
        <p:txBody>
          <a:bodyPr wrap="square" rtlCol="0">
            <a:spAutoFit/>
          </a:bodyPr>
          <a:lstStyle/>
          <a:p>
            <a:pPr latinLnBrk="1"/>
            <a:endParaRPr lang="zh-CN" altLang="en-US" sz="2000" dirty="0">
              <a:latin typeface="华文中宋" panose="02010600040101010101" pitchFamily="2" charset="-122"/>
              <a:ea typeface="华文中宋" panose="02010600040101010101" pitchFamily="2" charset="-122"/>
            </a:endParaRPr>
          </a:p>
          <a:p>
            <a:pPr latinLnBrk="1"/>
            <a:endParaRPr lang="en-US" altLang="zh-CN" dirty="0">
              <a:latin typeface="华文中宋" panose="02010600040101010101" pitchFamily="2" charset="-122"/>
              <a:ea typeface="华文中宋" panose="02010600040101010101" pitchFamily="2" charset="-122"/>
            </a:endParaRPr>
          </a:p>
        </p:txBody>
      </p:sp>
      <p:sp>
        <p:nvSpPr>
          <p:cNvPr id="17" name="矩形 16">
            <a:extLst>
              <a:ext uri="{FF2B5EF4-FFF2-40B4-BE49-F238E27FC236}">
                <a16:creationId xmlns:a16="http://schemas.microsoft.com/office/drawing/2014/main" xmlns="" id="{A5AF9DB7-9125-484C-B2F0-0D79DAC1C8E1}"/>
              </a:ext>
            </a:extLst>
          </p:cNvPr>
          <p:cNvSpPr/>
          <p:nvPr/>
        </p:nvSpPr>
        <p:spPr>
          <a:xfrm>
            <a:off x="910468" y="1991502"/>
            <a:ext cx="10824332" cy="646331"/>
          </a:xfrm>
          <a:prstGeom prst="rect">
            <a:avLst/>
          </a:prstGeom>
          <a:noFill/>
        </p:spPr>
        <p:txBody>
          <a:bodyPr wrap="square" rtlCol="0">
            <a:spAutoFit/>
          </a:bodyPr>
          <a:lstStyle/>
          <a:p>
            <a:pPr latinLnBrk="1"/>
            <a:endParaRPr lang="zh-CN" altLang="en-US" dirty="0">
              <a:latin typeface="华文中宋" panose="02010600040101010101" pitchFamily="2" charset="-122"/>
              <a:ea typeface="华文中宋" panose="02010600040101010101" pitchFamily="2" charset="-122"/>
            </a:endParaRPr>
          </a:p>
          <a:p>
            <a:pPr marL="285750" indent="-285750" latinLnBrk="1">
              <a:buFont typeface="Wingdings" panose="05000000000000000000" pitchFamily="2" charset="2"/>
              <a:buChar char="l"/>
            </a:pPr>
            <a:endParaRPr lang="en-US" altLang="zh-CN" dirty="0">
              <a:latin typeface="华文中宋" panose="02010600040101010101" pitchFamily="2" charset="-122"/>
              <a:ea typeface="华文中宋" panose="02010600040101010101" pitchFamily="2" charset="-122"/>
            </a:endParaRPr>
          </a:p>
        </p:txBody>
      </p:sp>
      <p:sp>
        <p:nvSpPr>
          <p:cNvPr id="18" name="矩形 17">
            <a:extLst>
              <a:ext uri="{FF2B5EF4-FFF2-40B4-BE49-F238E27FC236}">
                <a16:creationId xmlns:a16="http://schemas.microsoft.com/office/drawing/2014/main" xmlns="" id="{69AB4D56-DB00-4CF7-97C4-36E09F910632}"/>
              </a:ext>
            </a:extLst>
          </p:cNvPr>
          <p:cNvSpPr/>
          <p:nvPr/>
        </p:nvSpPr>
        <p:spPr>
          <a:xfrm>
            <a:off x="910468" y="1780917"/>
            <a:ext cx="10824332" cy="1569660"/>
          </a:xfrm>
          <a:prstGeom prst="rect">
            <a:avLst/>
          </a:prstGeom>
          <a:noFill/>
        </p:spPr>
        <p:txBody>
          <a:bodyPr wrap="square" rtlCol="0">
            <a:spAutoFit/>
          </a:bodyPr>
          <a:lstStyle/>
          <a:p>
            <a:pPr marL="514350"/>
            <a:r>
              <a:rPr lang="zh-CN" altLang="en-US" sz="2400" dirty="0" smtClean="0"/>
              <a:t>确定敏捷开发中需求工程的主要研究领域，找出已研究主题的缺陷和未来研究中的方向。该论文也试图找出从业人员在应用敏捷需求开发时面对的障碍。</a:t>
            </a:r>
            <a:endParaRPr lang="en-US" altLang="zh-CN" sz="2400" dirty="0" smtClean="0"/>
          </a:p>
          <a:p>
            <a:endParaRPr lang="zh-CN" altLang="zh-CN" sz="2400" dirty="0" smtClean="0"/>
          </a:p>
          <a:p>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xmlns="" val="1237038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101"/>
          <p:cNvPicPr>
            <a:picLocks noChangeAspect="1"/>
          </p:cNvPicPr>
          <p:nvPr/>
        </p:nvPicPr>
        <p:blipFill>
          <a:blip r:embed="rId3" cstate="print"/>
          <a:srcRect l="20057" b="7912"/>
          <a:stretch>
            <a:fillRect/>
          </a:stretch>
        </p:blipFill>
        <p:spPr>
          <a:xfrm>
            <a:off x="0" y="812165"/>
            <a:ext cx="5095868" cy="6045835"/>
          </a:xfrm>
          <a:prstGeom prst="rect">
            <a:avLst/>
          </a:prstGeom>
        </p:spPr>
      </p:pic>
      <p:sp>
        <p:nvSpPr>
          <p:cNvPr id="7" name="文本框 6"/>
          <p:cNvSpPr txBox="1"/>
          <p:nvPr/>
        </p:nvSpPr>
        <p:spPr>
          <a:xfrm>
            <a:off x="5400676" y="3212074"/>
            <a:ext cx="4314824" cy="953081"/>
          </a:xfrm>
          <a:prstGeom prst="rect">
            <a:avLst/>
          </a:prstGeom>
          <a:noFill/>
        </p:spPr>
        <p:txBody>
          <a:bodyPr wrap="square" rtlCol="0">
            <a:spAutoFit/>
          </a:bodyPr>
          <a:lstStyle/>
          <a:p>
            <a:pPr lvl="0" algn="ctr">
              <a:lnSpc>
                <a:spcPct val="160000"/>
              </a:lnSpc>
              <a:defRPr/>
            </a:pPr>
            <a:r>
              <a:rPr lang="zh-CN" altLang="en-US" sz="4000" b="1" dirty="0" smtClean="0">
                <a:solidFill>
                  <a:srgbClr val="2459A7"/>
                </a:solidFill>
                <a:latin typeface="微软雅黑" panose="020B0503020204020204" charset="-122"/>
                <a:ea typeface="微软雅黑" panose="020B0503020204020204" charset="-122"/>
              </a:rPr>
              <a:t>研究方法</a:t>
            </a:r>
            <a:endParaRPr lang="en-US" altLang="zh-CN" sz="4000" b="1" dirty="0">
              <a:solidFill>
                <a:srgbClr val="2459A7"/>
              </a:solidFill>
              <a:latin typeface="微软雅黑" panose="020B0503020204020204" charset="-122"/>
              <a:ea typeface="微软雅黑" panose="020B0503020204020204" charset="-122"/>
            </a:endParaRPr>
          </a:p>
        </p:txBody>
      </p:sp>
      <p:sp>
        <p:nvSpPr>
          <p:cNvPr id="13" name="矩形 12"/>
          <p:cNvSpPr/>
          <p:nvPr/>
        </p:nvSpPr>
        <p:spPr>
          <a:xfrm>
            <a:off x="9715500" y="3342005"/>
            <a:ext cx="2499360" cy="88011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3174" y="3342005"/>
            <a:ext cx="5403850" cy="880110"/>
          </a:xfrm>
          <a:prstGeom prst="rect">
            <a:avLst/>
          </a:prstGeom>
          <a:solidFill>
            <a:srgbClr val="2459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8" name="图片 17" descr="logo"/>
          <p:cNvPicPr>
            <a:picLocks noChangeAspect="1"/>
          </p:cNvPicPr>
          <p:nvPr/>
        </p:nvPicPr>
        <p:blipFill>
          <a:blip r:embed="rId4" cstate="print"/>
          <a:stretch>
            <a:fillRect/>
          </a:stretch>
        </p:blipFill>
        <p:spPr>
          <a:xfrm>
            <a:off x="413385" y="3397885"/>
            <a:ext cx="2716530" cy="812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研究方法</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5" name="TextBox 14"/>
          <p:cNvSpPr txBox="1"/>
          <p:nvPr/>
        </p:nvSpPr>
        <p:spPr>
          <a:xfrm>
            <a:off x="1378857" y="1640497"/>
            <a:ext cx="9797143" cy="3416320"/>
          </a:xfrm>
          <a:prstGeom prst="rect">
            <a:avLst/>
          </a:prstGeom>
          <a:noFill/>
        </p:spPr>
        <p:txBody>
          <a:bodyPr wrap="square" rtlCol="0">
            <a:spAutoFit/>
          </a:bodyPr>
          <a:lstStyle/>
          <a:p>
            <a:r>
              <a:rPr lang="zh-CN" altLang="en-US" sz="2400" dirty="0" smtClean="0">
                <a:latin typeface="+mn-ea"/>
              </a:rPr>
              <a:t>这项研究使用了四个不同的数据库：</a:t>
            </a:r>
            <a:r>
              <a:rPr lang="en-US" altLang="zh-CN" sz="2400" dirty="0" smtClean="0">
                <a:latin typeface="+mn-ea"/>
              </a:rPr>
              <a:t>ACM</a:t>
            </a:r>
            <a:r>
              <a:rPr lang="zh-CN" altLang="en-US" sz="2400" dirty="0" smtClean="0">
                <a:latin typeface="+mn-ea"/>
              </a:rPr>
              <a:t>、</a:t>
            </a:r>
            <a:r>
              <a:rPr lang="en-US" altLang="zh-CN" sz="2400" dirty="0" err="1" smtClean="0">
                <a:latin typeface="+mn-ea"/>
              </a:rPr>
              <a:t>IEEExplore</a:t>
            </a:r>
            <a:r>
              <a:rPr lang="zh-CN" altLang="en-US" sz="2400" dirty="0" smtClean="0">
                <a:latin typeface="+mn-ea"/>
              </a:rPr>
              <a:t>、</a:t>
            </a:r>
            <a:r>
              <a:rPr lang="en-US" altLang="zh-CN" sz="2400" dirty="0" err="1" smtClean="0">
                <a:latin typeface="+mn-ea"/>
              </a:rPr>
              <a:t>ScienceDirect</a:t>
            </a:r>
            <a:r>
              <a:rPr lang="zh-CN" altLang="en-US" sz="2400" dirty="0" smtClean="0">
                <a:latin typeface="+mn-ea"/>
              </a:rPr>
              <a:t>和</a:t>
            </a:r>
            <a:r>
              <a:rPr lang="en-US" altLang="zh-CN" sz="2400" dirty="0" err="1" smtClean="0">
                <a:latin typeface="+mn-ea"/>
              </a:rPr>
              <a:t>springlink</a:t>
            </a:r>
            <a:r>
              <a:rPr lang="zh-CN" altLang="en-US" sz="2400" dirty="0" smtClean="0">
                <a:latin typeface="+mn-ea"/>
              </a:rPr>
              <a:t>。确定哪些研究应包括或不包括的标准被定义了。入选标准为：</a:t>
            </a:r>
            <a:endParaRPr lang="en-US" altLang="zh-CN" sz="2400" dirty="0" smtClean="0">
              <a:latin typeface="+mn-ea"/>
            </a:endParaRPr>
          </a:p>
          <a:p>
            <a:r>
              <a:rPr lang="en-US" altLang="zh-CN" sz="2400" dirty="0" smtClean="0">
                <a:latin typeface="+mn-ea"/>
              </a:rPr>
              <a:t>1</a:t>
            </a:r>
            <a:r>
              <a:rPr lang="zh-CN" altLang="en-US" sz="2400" dirty="0" smtClean="0">
                <a:latin typeface="+mn-ea"/>
              </a:rPr>
              <a:t>）</a:t>
            </a:r>
            <a:r>
              <a:rPr lang="en-US" altLang="zh-CN" sz="2400" dirty="0" smtClean="0">
                <a:latin typeface="+mn-ea"/>
              </a:rPr>
              <a:t>2001</a:t>
            </a:r>
            <a:r>
              <a:rPr lang="zh-CN" altLang="en-US" sz="2400" dirty="0" smtClean="0">
                <a:latin typeface="+mn-ea"/>
              </a:rPr>
              <a:t>年至今的研究。确定这个日期的原因是因为敏捷宣言是</a:t>
            </a:r>
            <a:r>
              <a:rPr lang="en-US" altLang="zh-CN" sz="2400" dirty="0" smtClean="0">
                <a:latin typeface="+mn-ea"/>
              </a:rPr>
              <a:t>2001</a:t>
            </a:r>
            <a:r>
              <a:rPr lang="zh-CN" altLang="en-US" sz="2400" dirty="0" smtClean="0">
                <a:latin typeface="+mn-ea"/>
              </a:rPr>
              <a:t>年发布的；</a:t>
            </a:r>
            <a:endParaRPr lang="en-US" altLang="zh-CN" sz="2400" dirty="0" smtClean="0">
              <a:latin typeface="+mn-ea"/>
            </a:endParaRPr>
          </a:p>
          <a:p>
            <a:r>
              <a:rPr lang="en-US" altLang="zh-CN" sz="2400" dirty="0" smtClean="0">
                <a:latin typeface="+mn-ea"/>
              </a:rPr>
              <a:t>2</a:t>
            </a:r>
            <a:r>
              <a:rPr lang="zh-CN" altLang="en-US" sz="2400" dirty="0" smtClean="0">
                <a:latin typeface="+mn-ea"/>
              </a:rPr>
              <a:t>）英文文献；</a:t>
            </a:r>
            <a:endParaRPr lang="en-US" altLang="zh-CN" sz="2400" dirty="0" smtClean="0">
              <a:latin typeface="+mn-ea"/>
            </a:endParaRPr>
          </a:p>
          <a:p>
            <a:r>
              <a:rPr lang="en-US" altLang="zh-CN" sz="2400" dirty="0" smtClean="0">
                <a:latin typeface="+mn-ea"/>
              </a:rPr>
              <a:t>3</a:t>
            </a:r>
            <a:r>
              <a:rPr lang="zh-CN" altLang="en-US" sz="2400" dirty="0" smtClean="0">
                <a:latin typeface="+mn-ea"/>
              </a:rPr>
              <a:t>）与定义的搜索字符串相关的研究；</a:t>
            </a:r>
            <a:endParaRPr lang="en-US" altLang="zh-CN" sz="2400" dirty="0" smtClean="0">
              <a:latin typeface="+mn-ea"/>
            </a:endParaRPr>
          </a:p>
          <a:p>
            <a:r>
              <a:rPr lang="en-US" altLang="zh-CN" sz="2400" dirty="0" smtClean="0">
                <a:latin typeface="+mn-ea"/>
              </a:rPr>
              <a:t>4</a:t>
            </a:r>
            <a:r>
              <a:rPr lang="zh-CN" altLang="en-US" sz="2400" dirty="0" smtClean="0">
                <a:latin typeface="+mn-ea"/>
              </a:rPr>
              <a:t>）同行评审过的研究；</a:t>
            </a:r>
            <a:endParaRPr lang="en-US" altLang="zh-CN" sz="2400" dirty="0" smtClean="0">
              <a:latin typeface="+mn-ea"/>
            </a:endParaRPr>
          </a:p>
          <a:p>
            <a:r>
              <a:rPr lang="en-US" altLang="zh-CN" sz="2400" dirty="0" smtClean="0">
                <a:latin typeface="+mn-ea"/>
              </a:rPr>
              <a:t>5</a:t>
            </a:r>
            <a:r>
              <a:rPr lang="zh-CN" altLang="en-US" sz="2400" dirty="0" smtClean="0">
                <a:latin typeface="+mn-ea"/>
              </a:rPr>
              <a:t>）一次研究。</a:t>
            </a:r>
            <a:endParaRPr lang="zh-CN" altLang="zh-CN" dirty="0"/>
          </a:p>
        </p:txBody>
      </p:sp>
      <p:sp>
        <p:nvSpPr>
          <p:cNvPr id="17" name="文本框 8"/>
          <p:cNvSpPr txBox="1"/>
          <p:nvPr/>
        </p:nvSpPr>
        <p:spPr>
          <a:xfrm>
            <a:off x="1229784" y="1085763"/>
            <a:ext cx="141577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研究方法</a:t>
            </a:r>
            <a:endParaRPr lang="zh-CN" altLang="zh-CN" u="none" dirty="0"/>
          </a:p>
        </p:txBody>
      </p:sp>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研究方法</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5" name="TextBox 14"/>
          <p:cNvSpPr txBox="1"/>
          <p:nvPr/>
        </p:nvSpPr>
        <p:spPr>
          <a:xfrm>
            <a:off x="1378857" y="1640497"/>
            <a:ext cx="9797143" cy="3323987"/>
          </a:xfrm>
          <a:prstGeom prst="rect">
            <a:avLst/>
          </a:prstGeom>
          <a:noFill/>
        </p:spPr>
        <p:txBody>
          <a:bodyPr wrap="square" rtlCol="0">
            <a:spAutoFit/>
          </a:bodyPr>
          <a:lstStyle/>
          <a:p>
            <a:r>
              <a:rPr lang="zh-CN" altLang="en-US" sz="2400" dirty="0" smtClean="0">
                <a:latin typeface="+mn-ea"/>
              </a:rPr>
              <a:t>排除标准为：</a:t>
            </a:r>
            <a:endParaRPr lang="en-US" altLang="zh-CN" sz="2400" dirty="0" smtClean="0">
              <a:latin typeface="+mn-ea"/>
            </a:endParaRPr>
          </a:p>
          <a:p>
            <a:r>
              <a:rPr lang="en-US" altLang="zh-CN" sz="2400" dirty="0" smtClean="0">
                <a:latin typeface="+mn-ea"/>
              </a:rPr>
              <a:t>1</a:t>
            </a:r>
            <a:r>
              <a:rPr lang="zh-CN" altLang="en-US" sz="2400" dirty="0" smtClean="0">
                <a:latin typeface="+mn-ea"/>
              </a:rPr>
              <a:t>）一次研究未被标记为发表在期刊或会议记录中的论文；</a:t>
            </a:r>
            <a:endParaRPr lang="en-US" altLang="zh-CN" sz="2400" dirty="0" smtClean="0">
              <a:latin typeface="+mn-ea"/>
            </a:endParaRPr>
          </a:p>
          <a:p>
            <a:r>
              <a:rPr lang="en-US" altLang="zh-CN" sz="2400" dirty="0" smtClean="0">
                <a:latin typeface="+mn-ea"/>
              </a:rPr>
              <a:t>2</a:t>
            </a:r>
            <a:r>
              <a:rPr lang="zh-CN" altLang="en-US" sz="2400" dirty="0" smtClean="0">
                <a:latin typeface="+mn-ea"/>
              </a:rPr>
              <a:t>）课题与敏捷需求工程没有直接关系；</a:t>
            </a:r>
            <a:endParaRPr lang="en-US" altLang="zh-CN" sz="2400" dirty="0" smtClean="0">
              <a:latin typeface="+mn-ea"/>
            </a:endParaRPr>
          </a:p>
          <a:p>
            <a:r>
              <a:rPr lang="en-US" altLang="zh-CN" sz="2400" dirty="0" smtClean="0">
                <a:latin typeface="+mn-ea"/>
              </a:rPr>
              <a:t>3</a:t>
            </a:r>
            <a:r>
              <a:rPr lang="zh-CN" altLang="en-US" sz="2400" dirty="0" smtClean="0">
                <a:latin typeface="+mn-ea"/>
              </a:rPr>
              <a:t>）重复论文。</a:t>
            </a:r>
            <a:endParaRPr lang="en-US" altLang="zh-CN" sz="2400" dirty="0" smtClean="0">
              <a:latin typeface="+mn-ea"/>
            </a:endParaRPr>
          </a:p>
          <a:p>
            <a:endParaRPr lang="en-US" altLang="zh-CN" sz="2400" dirty="0" smtClean="0">
              <a:latin typeface="+mn-ea"/>
            </a:endParaRPr>
          </a:p>
          <a:p>
            <a:r>
              <a:rPr lang="zh-CN" altLang="en-US" sz="2400" dirty="0" smtClean="0">
                <a:latin typeface="+mn-ea"/>
              </a:rPr>
              <a:t>定义的搜索字符串是：“软件”、“敏捷”和“需求工程”。第一轮挑选从</a:t>
            </a:r>
            <a:r>
              <a:rPr lang="en-US" altLang="zh-CN" sz="2400" dirty="0" smtClean="0">
                <a:latin typeface="+mn-ea"/>
              </a:rPr>
              <a:t>2171</a:t>
            </a:r>
            <a:r>
              <a:rPr lang="zh-CN" altLang="en-US" sz="2400" dirty="0" smtClean="0">
                <a:latin typeface="+mn-ea"/>
              </a:rPr>
              <a:t>篇论文中选出了</a:t>
            </a:r>
            <a:r>
              <a:rPr lang="en-US" altLang="zh-CN" sz="2400" dirty="0" smtClean="0">
                <a:latin typeface="+mn-ea"/>
              </a:rPr>
              <a:t>118</a:t>
            </a:r>
            <a:r>
              <a:rPr lang="zh-CN" altLang="en-US" sz="2400" dirty="0" smtClean="0">
                <a:latin typeface="+mn-ea"/>
              </a:rPr>
              <a:t>篇；经过第二轮高质量挑选选出了</a:t>
            </a:r>
            <a:r>
              <a:rPr lang="en-US" altLang="zh-CN" sz="2400" dirty="0" smtClean="0">
                <a:latin typeface="+mn-ea"/>
              </a:rPr>
              <a:t>104</a:t>
            </a:r>
            <a:r>
              <a:rPr lang="zh-CN" altLang="en-US" sz="2400" dirty="0" smtClean="0">
                <a:latin typeface="+mn-ea"/>
              </a:rPr>
              <a:t>篇论文。</a:t>
            </a:r>
            <a:endParaRPr lang="zh-CN" altLang="zh-CN" sz="2400" dirty="0" smtClean="0">
              <a:latin typeface="+mn-ea"/>
            </a:endParaRPr>
          </a:p>
          <a:p>
            <a:endParaRPr lang="zh-CN" altLang="zh-CN" dirty="0"/>
          </a:p>
        </p:txBody>
      </p:sp>
      <p:sp>
        <p:nvSpPr>
          <p:cNvPr id="17" name="文本框 8"/>
          <p:cNvSpPr txBox="1"/>
          <p:nvPr/>
        </p:nvSpPr>
        <p:spPr>
          <a:xfrm>
            <a:off x="1229784" y="1085763"/>
            <a:ext cx="141577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研究方法</a:t>
            </a:r>
            <a:endParaRPr lang="zh-CN" altLang="zh-CN" u="none" dirty="0"/>
          </a:p>
        </p:txBody>
      </p:sp>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101"/>
          <p:cNvPicPr>
            <a:picLocks noChangeAspect="1"/>
          </p:cNvPicPr>
          <p:nvPr/>
        </p:nvPicPr>
        <p:blipFill>
          <a:blip r:embed="rId3" cstate="print"/>
          <a:srcRect l="20057" b="7912"/>
          <a:stretch>
            <a:fillRect/>
          </a:stretch>
        </p:blipFill>
        <p:spPr>
          <a:xfrm>
            <a:off x="0" y="812165"/>
            <a:ext cx="5095868" cy="6045835"/>
          </a:xfrm>
          <a:prstGeom prst="rect">
            <a:avLst/>
          </a:prstGeom>
        </p:spPr>
      </p:pic>
      <p:sp>
        <p:nvSpPr>
          <p:cNvPr id="7" name="文本框 6"/>
          <p:cNvSpPr txBox="1"/>
          <p:nvPr/>
        </p:nvSpPr>
        <p:spPr>
          <a:xfrm>
            <a:off x="5400676" y="3212074"/>
            <a:ext cx="4314824" cy="953081"/>
          </a:xfrm>
          <a:prstGeom prst="rect">
            <a:avLst/>
          </a:prstGeom>
          <a:noFill/>
        </p:spPr>
        <p:txBody>
          <a:bodyPr wrap="square" rtlCol="0">
            <a:spAutoFit/>
          </a:bodyPr>
          <a:lstStyle/>
          <a:p>
            <a:pPr lvl="0" algn="ctr">
              <a:lnSpc>
                <a:spcPct val="160000"/>
              </a:lnSpc>
              <a:defRPr/>
            </a:pPr>
            <a:r>
              <a:rPr lang="zh-CN" altLang="en-US" sz="4000" b="1" dirty="0" smtClean="0">
                <a:solidFill>
                  <a:srgbClr val="2459A7"/>
                </a:solidFill>
                <a:latin typeface="微软雅黑" panose="020B0503020204020204" charset="-122"/>
                <a:ea typeface="微软雅黑" panose="020B0503020204020204" charset="-122"/>
              </a:rPr>
              <a:t>研究内容</a:t>
            </a:r>
            <a:endParaRPr lang="en-US" altLang="zh-CN" sz="4000" b="1" dirty="0">
              <a:solidFill>
                <a:srgbClr val="2459A7"/>
              </a:solidFill>
              <a:latin typeface="微软雅黑" panose="020B0503020204020204" charset="-122"/>
              <a:ea typeface="微软雅黑" panose="020B0503020204020204" charset="-122"/>
            </a:endParaRPr>
          </a:p>
        </p:txBody>
      </p:sp>
      <p:sp>
        <p:nvSpPr>
          <p:cNvPr id="13" name="矩形 12"/>
          <p:cNvSpPr/>
          <p:nvPr/>
        </p:nvSpPr>
        <p:spPr>
          <a:xfrm>
            <a:off x="9715500" y="3342005"/>
            <a:ext cx="2499360" cy="88011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3174" y="3342005"/>
            <a:ext cx="5403850" cy="880110"/>
          </a:xfrm>
          <a:prstGeom prst="rect">
            <a:avLst/>
          </a:prstGeom>
          <a:solidFill>
            <a:srgbClr val="2459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8" name="图片 17" descr="logo"/>
          <p:cNvPicPr>
            <a:picLocks noChangeAspect="1"/>
          </p:cNvPicPr>
          <p:nvPr/>
        </p:nvPicPr>
        <p:blipFill>
          <a:blip r:embed="rId4" cstate="print"/>
          <a:stretch>
            <a:fillRect/>
          </a:stretch>
        </p:blipFill>
        <p:spPr>
          <a:xfrm>
            <a:off x="413385" y="3397885"/>
            <a:ext cx="2716530" cy="812800"/>
          </a:xfrm>
          <a:prstGeom prst="rect">
            <a:avLst/>
          </a:prstGeom>
        </p:spPr>
      </p:pic>
    </p:spTree>
    <p:extLst>
      <p:ext uri="{BB962C8B-B14F-4D97-AF65-F5344CB8AC3E}">
        <p14:creationId xmlns:p14="http://schemas.microsoft.com/office/powerpoint/2010/main" xmlns="" val="627848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研究内容</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0" name="文本框 8"/>
          <p:cNvSpPr txBox="1"/>
          <p:nvPr/>
        </p:nvSpPr>
        <p:spPr>
          <a:xfrm>
            <a:off x="1229784" y="1042221"/>
            <a:ext cx="3877985"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采用时间分类的论文分布图</a:t>
            </a:r>
            <a:endParaRPr lang="zh-CN" altLang="zh-CN" u="none" dirty="0"/>
          </a:p>
        </p:txBody>
      </p:sp>
      <p:pic>
        <p:nvPicPr>
          <p:cNvPr id="4097" name="Picture 1" descr="C:\Users\Administrator\AppData\Roaming\Tencent\Users\290278145\QQ\WinTemp\RichOle\KCNC]IC_6CQ$0){VQTI]~KO.png"/>
          <p:cNvPicPr>
            <a:picLocks noChangeAspect="1" noChangeArrowheads="1"/>
          </p:cNvPicPr>
          <p:nvPr/>
        </p:nvPicPr>
        <p:blipFill>
          <a:blip r:embed="rId4"/>
          <a:srcRect/>
          <a:stretch>
            <a:fillRect/>
          </a:stretch>
        </p:blipFill>
        <p:spPr bwMode="auto">
          <a:xfrm>
            <a:off x="3093398" y="1668294"/>
            <a:ext cx="5991225" cy="4800600"/>
          </a:xfrm>
          <a:prstGeom prst="rect">
            <a:avLst/>
          </a:prstGeom>
          <a:noFill/>
        </p:spPr>
      </p:pic>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研究内容</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0" name="文本框 8"/>
          <p:cNvSpPr txBox="1"/>
          <p:nvPr/>
        </p:nvSpPr>
        <p:spPr>
          <a:xfrm>
            <a:off x="1229784" y="1042221"/>
            <a:ext cx="418576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采用专题分类法的论文分布图</a:t>
            </a:r>
            <a:endParaRPr lang="zh-CN" altLang="zh-CN" u="none" dirty="0"/>
          </a:p>
        </p:txBody>
      </p:sp>
      <p:pic>
        <p:nvPicPr>
          <p:cNvPr id="16385" name="Picture 1" descr="C:\Users\Administrator\AppData\Roaming\Tencent\Users\290278145\QQ\WinTemp\RichOle\R3TL3KP9F6X]DJD~5`XDGZD.png"/>
          <p:cNvPicPr>
            <a:picLocks noChangeAspect="1" noChangeArrowheads="1"/>
          </p:cNvPicPr>
          <p:nvPr/>
        </p:nvPicPr>
        <p:blipFill>
          <a:blip r:embed="rId4"/>
          <a:srcRect/>
          <a:stretch>
            <a:fillRect/>
          </a:stretch>
        </p:blipFill>
        <p:spPr bwMode="auto">
          <a:xfrm>
            <a:off x="3681663" y="1444792"/>
            <a:ext cx="4619625" cy="5124450"/>
          </a:xfrm>
          <a:prstGeom prst="rect">
            <a:avLst/>
          </a:prstGeom>
          <a:noFill/>
        </p:spPr>
      </p:pic>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研究内容</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0" name="文本框 8"/>
          <p:cNvSpPr txBox="1"/>
          <p:nvPr/>
        </p:nvSpPr>
        <p:spPr>
          <a:xfrm>
            <a:off x="1229784" y="1042221"/>
            <a:ext cx="141577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主要缺陷</a:t>
            </a:r>
            <a:endParaRPr lang="zh-CN" altLang="zh-CN" u="none" dirty="0"/>
          </a:p>
        </p:txBody>
      </p:sp>
      <p:sp>
        <p:nvSpPr>
          <p:cNvPr id="16" name="TextBox 15"/>
          <p:cNvSpPr txBox="1"/>
          <p:nvPr/>
        </p:nvSpPr>
        <p:spPr>
          <a:xfrm>
            <a:off x="1378857" y="1640497"/>
            <a:ext cx="9797143" cy="1477328"/>
          </a:xfrm>
          <a:prstGeom prst="rect">
            <a:avLst/>
          </a:prstGeom>
          <a:noFill/>
        </p:spPr>
        <p:txBody>
          <a:bodyPr wrap="square" rtlCol="0">
            <a:spAutoFit/>
          </a:bodyPr>
          <a:lstStyle/>
          <a:p>
            <a:r>
              <a:rPr lang="en-US" altLang="zh-CN" sz="2400" dirty="0" smtClean="0">
                <a:latin typeface="+mn-ea"/>
              </a:rPr>
              <a:t>1.</a:t>
            </a:r>
            <a:r>
              <a:rPr lang="zh-CN" altLang="en-US" sz="2400" dirty="0" smtClean="0">
                <a:latin typeface="+mn-ea"/>
              </a:rPr>
              <a:t>缺乏实证评价研究</a:t>
            </a:r>
            <a:endParaRPr lang="en-US" altLang="zh-CN" sz="2400" dirty="0" smtClean="0">
              <a:latin typeface="+mn-ea"/>
            </a:endParaRPr>
          </a:p>
          <a:p>
            <a:r>
              <a:rPr lang="en-US" altLang="zh-CN" sz="2400" dirty="0" smtClean="0">
                <a:latin typeface="+mn-ea"/>
              </a:rPr>
              <a:t>2.</a:t>
            </a:r>
            <a:r>
              <a:rPr lang="zh-CN" altLang="en-US" sz="2400" dirty="0" smtClean="0">
                <a:latin typeface="+mn-ea"/>
              </a:rPr>
              <a:t>缺乏针对初创企业的研究</a:t>
            </a:r>
            <a:endParaRPr lang="en-US" altLang="zh-CN" sz="2400" dirty="0" smtClean="0">
              <a:latin typeface="+mn-ea"/>
            </a:endParaRPr>
          </a:p>
          <a:p>
            <a:r>
              <a:rPr lang="en-US" altLang="zh-CN" sz="2400" dirty="0" smtClean="0">
                <a:latin typeface="+mn-ea"/>
              </a:rPr>
              <a:t>3.</a:t>
            </a:r>
            <a:r>
              <a:rPr lang="zh-CN" altLang="en-US" sz="2400" dirty="0" smtClean="0">
                <a:latin typeface="+mn-ea"/>
              </a:rPr>
              <a:t>忽视质量要求</a:t>
            </a:r>
            <a:endParaRPr lang="zh-CN" altLang="zh-CN" sz="2400" dirty="0" smtClean="0">
              <a:latin typeface="+mn-ea"/>
            </a:endParaRPr>
          </a:p>
          <a:p>
            <a:endParaRPr lang="zh-CN" altLang="zh-CN" dirty="0"/>
          </a:p>
        </p:txBody>
      </p:sp>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101"/>
          <p:cNvPicPr>
            <a:picLocks noChangeAspect="1"/>
          </p:cNvPicPr>
          <p:nvPr/>
        </p:nvPicPr>
        <p:blipFill>
          <a:blip r:embed="rId3" cstate="print"/>
          <a:srcRect l="20057" b="7912"/>
          <a:stretch>
            <a:fillRect/>
          </a:stretch>
        </p:blipFill>
        <p:spPr>
          <a:xfrm>
            <a:off x="0" y="823743"/>
            <a:ext cx="5522595" cy="6045835"/>
          </a:xfrm>
          <a:prstGeom prst="rect">
            <a:avLst/>
          </a:prstGeom>
        </p:spPr>
      </p:pic>
      <p:sp>
        <p:nvSpPr>
          <p:cNvPr id="14" name="文本框 13"/>
          <p:cNvSpPr txBox="1"/>
          <p:nvPr/>
        </p:nvSpPr>
        <p:spPr>
          <a:xfrm>
            <a:off x="1065769" y="0"/>
            <a:ext cx="122023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2459A7"/>
                </a:solidFill>
                <a:effectLst/>
                <a:uLnTx/>
                <a:uFillTx/>
                <a:latin typeface="微软雅黑" panose="020B0503020204020204" charset="-122"/>
                <a:ea typeface="微软雅黑" panose="020B0503020204020204" charset="-122"/>
                <a:cs typeface="+mn-cs"/>
              </a:rPr>
              <a:t>目录</a:t>
            </a:r>
          </a:p>
        </p:txBody>
      </p:sp>
      <p:grpSp>
        <p:nvGrpSpPr>
          <p:cNvPr id="7" name="组合 6"/>
          <p:cNvGrpSpPr/>
          <p:nvPr/>
        </p:nvGrpSpPr>
        <p:grpSpPr>
          <a:xfrm>
            <a:off x="5332400" y="1901251"/>
            <a:ext cx="1835958" cy="523220"/>
            <a:chOff x="2384183" y="1729836"/>
            <a:chExt cx="1835958" cy="523220"/>
          </a:xfrm>
        </p:grpSpPr>
        <p:sp>
          <p:nvSpPr>
            <p:cNvPr id="16" name="文本框 15"/>
            <p:cNvSpPr txBox="1"/>
            <p:nvPr/>
          </p:nvSpPr>
          <p:spPr>
            <a:xfrm>
              <a:off x="3317330" y="1729836"/>
              <a:ext cx="902811" cy="523220"/>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r>
                <a:rPr lang="zh-CN" altLang="en-US" sz="2800" u="none" dirty="0" smtClean="0"/>
                <a:t>引言</a:t>
              </a:r>
              <a:endParaRPr lang="en-US" altLang="zh-CN" sz="2800" u="none" dirty="0"/>
            </a:p>
          </p:txBody>
        </p:sp>
        <p:grpSp>
          <p:nvGrpSpPr>
            <p:cNvPr id="13" name="组合 12"/>
            <p:cNvGrpSpPr/>
            <p:nvPr/>
          </p:nvGrpSpPr>
          <p:grpSpPr>
            <a:xfrm>
              <a:off x="2384183" y="1789910"/>
              <a:ext cx="775191" cy="403072"/>
              <a:chOff x="245327" y="1159727"/>
              <a:chExt cx="854175" cy="444141"/>
            </a:xfrm>
            <a:solidFill>
              <a:srgbClr val="2459A7"/>
            </a:solidFill>
          </p:grpSpPr>
          <p:sp>
            <p:nvSpPr>
              <p:cNvPr id="15" name="燕尾形 14"/>
              <p:cNvSpPr/>
              <p:nvPr/>
            </p:nvSpPr>
            <p:spPr>
              <a:xfrm>
                <a:off x="245327"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a:off x="600710"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2" name="矩形 21"/>
          <p:cNvSpPr/>
          <p:nvPr/>
        </p:nvSpPr>
        <p:spPr>
          <a:xfrm>
            <a:off x="2374742" y="-12700"/>
            <a:ext cx="9825512"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矩形 23"/>
          <p:cNvSpPr/>
          <p:nvPr/>
        </p:nvSpPr>
        <p:spPr>
          <a:xfrm>
            <a:off x="-13971" y="-17780"/>
            <a:ext cx="990998"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26" name="图片 25" descr="logo"/>
          <p:cNvPicPr>
            <a:picLocks noChangeAspect="1"/>
          </p:cNvPicPr>
          <p:nvPr/>
        </p:nvPicPr>
        <p:blipFill>
          <a:blip r:embed="rId4" cstate="print"/>
          <a:stretch>
            <a:fillRect/>
          </a:stretch>
        </p:blipFill>
        <p:spPr>
          <a:xfrm>
            <a:off x="9394982" y="-41910"/>
            <a:ext cx="2716530" cy="812800"/>
          </a:xfrm>
          <a:prstGeom prst="rect">
            <a:avLst/>
          </a:prstGeom>
        </p:spPr>
      </p:pic>
      <p:grpSp>
        <p:nvGrpSpPr>
          <p:cNvPr id="2" name="组合 1"/>
          <p:cNvGrpSpPr/>
          <p:nvPr/>
        </p:nvGrpSpPr>
        <p:grpSpPr>
          <a:xfrm>
            <a:off x="5332400" y="3887499"/>
            <a:ext cx="2554104" cy="523220"/>
            <a:chOff x="4589448" y="4819632"/>
            <a:chExt cx="2554104" cy="523220"/>
          </a:xfrm>
        </p:grpSpPr>
        <p:grpSp>
          <p:nvGrpSpPr>
            <p:cNvPr id="31" name="组合 30"/>
            <p:cNvGrpSpPr/>
            <p:nvPr/>
          </p:nvGrpSpPr>
          <p:grpSpPr>
            <a:xfrm>
              <a:off x="4589448" y="4879706"/>
              <a:ext cx="775191" cy="403072"/>
              <a:chOff x="245327" y="1159727"/>
              <a:chExt cx="854175" cy="444141"/>
            </a:xfrm>
            <a:solidFill>
              <a:srgbClr val="2459A7"/>
            </a:solidFill>
          </p:grpSpPr>
          <p:sp>
            <p:nvSpPr>
              <p:cNvPr id="32" name="燕尾形 31"/>
              <p:cNvSpPr/>
              <p:nvPr/>
            </p:nvSpPr>
            <p:spPr>
              <a:xfrm>
                <a:off x="245327"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600710"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0" name="文本框 29"/>
            <p:cNvSpPr txBox="1"/>
            <p:nvPr/>
          </p:nvSpPr>
          <p:spPr>
            <a:xfrm>
              <a:off x="5522595" y="4819632"/>
              <a:ext cx="1620957" cy="523220"/>
            </a:xfrm>
            <a:prstGeom prst="rect">
              <a:avLst/>
            </a:prstGeom>
          </p:spPr>
          <p:txBody>
            <a:bodyPr wrap="none">
              <a:spAutoFit/>
            </a:bodyPr>
            <a:lstStyle>
              <a:defPPr>
                <a:defRPr lang="zh-CN"/>
              </a:defPPr>
              <a:lvl1pPr>
                <a:buClr>
                  <a:srgbClr val="2459A7"/>
                </a:buClr>
                <a:buSzPct val="150000"/>
                <a:defRPr sz="2800" b="1">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r>
                <a:rPr lang="zh-CN" altLang="en-US" dirty="0" smtClean="0"/>
                <a:t>研究内容</a:t>
              </a:r>
              <a:endParaRPr lang="en-US" altLang="zh-CN" dirty="0"/>
            </a:p>
          </p:txBody>
        </p:sp>
      </p:grpSp>
      <p:grpSp>
        <p:nvGrpSpPr>
          <p:cNvPr id="17" name="组合 16"/>
          <p:cNvGrpSpPr/>
          <p:nvPr/>
        </p:nvGrpSpPr>
        <p:grpSpPr>
          <a:xfrm>
            <a:off x="5332400" y="2585083"/>
            <a:ext cx="2554104" cy="523220"/>
            <a:chOff x="4589448" y="4819632"/>
            <a:chExt cx="2554104" cy="523220"/>
          </a:xfrm>
        </p:grpSpPr>
        <p:grpSp>
          <p:nvGrpSpPr>
            <p:cNvPr id="18" name="组合 17"/>
            <p:cNvGrpSpPr/>
            <p:nvPr/>
          </p:nvGrpSpPr>
          <p:grpSpPr>
            <a:xfrm>
              <a:off x="4589448" y="4879706"/>
              <a:ext cx="775191" cy="403072"/>
              <a:chOff x="245327" y="1159727"/>
              <a:chExt cx="854175" cy="444141"/>
            </a:xfrm>
            <a:solidFill>
              <a:srgbClr val="2459A7"/>
            </a:solidFill>
          </p:grpSpPr>
          <p:sp>
            <p:nvSpPr>
              <p:cNvPr id="23" name="燕尾形 22"/>
              <p:cNvSpPr/>
              <p:nvPr/>
            </p:nvSpPr>
            <p:spPr>
              <a:xfrm>
                <a:off x="245327"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600710"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0" name="文本框 19"/>
            <p:cNvSpPr txBox="1"/>
            <p:nvPr/>
          </p:nvSpPr>
          <p:spPr>
            <a:xfrm>
              <a:off x="5522595" y="4819632"/>
              <a:ext cx="1620957" cy="523220"/>
            </a:xfrm>
            <a:prstGeom prst="rect">
              <a:avLst/>
            </a:prstGeom>
          </p:spPr>
          <p:txBody>
            <a:bodyPr wrap="none">
              <a:spAutoFit/>
            </a:bodyPr>
            <a:lstStyle>
              <a:defPPr>
                <a:defRPr lang="zh-CN"/>
              </a:defPPr>
              <a:lvl1pPr>
                <a:buClr>
                  <a:srgbClr val="2459A7"/>
                </a:buClr>
                <a:buSzPct val="150000"/>
                <a:defRPr sz="2800" b="1">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r>
                <a:rPr lang="zh-CN" altLang="en-US" dirty="0" smtClean="0"/>
                <a:t>研究目标</a:t>
              </a:r>
              <a:endParaRPr lang="en-US" altLang="zh-CN" dirty="0"/>
            </a:p>
          </p:txBody>
        </p:sp>
      </p:grpSp>
      <p:grpSp>
        <p:nvGrpSpPr>
          <p:cNvPr id="27" name="组合 26"/>
          <p:cNvGrpSpPr/>
          <p:nvPr/>
        </p:nvGrpSpPr>
        <p:grpSpPr>
          <a:xfrm>
            <a:off x="5332400" y="3258962"/>
            <a:ext cx="2554104" cy="523220"/>
            <a:chOff x="4589448" y="4819632"/>
            <a:chExt cx="2554104" cy="523220"/>
          </a:xfrm>
        </p:grpSpPr>
        <p:grpSp>
          <p:nvGrpSpPr>
            <p:cNvPr id="28" name="组合 27"/>
            <p:cNvGrpSpPr/>
            <p:nvPr/>
          </p:nvGrpSpPr>
          <p:grpSpPr>
            <a:xfrm>
              <a:off x="4589448" y="4879706"/>
              <a:ext cx="775191" cy="403072"/>
              <a:chOff x="245327" y="1159727"/>
              <a:chExt cx="854175" cy="444141"/>
            </a:xfrm>
            <a:solidFill>
              <a:srgbClr val="2459A7"/>
            </a:solidFill>
          </p:grpSpPr>
          <p:sp>
            <p:nvSpPr>
              <p:cNvPr id="34" name="燕尾形 31"/>
              <p:cNvSpPr/>
              <p:nvPr/>
            </p:nvSpPr>
            <p:spPr>
              <a:xfrm>
                <a:off x="245327"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燕尾形 32"/>
              <p:cNvSpPr/>
              <p:nvPr/>
            </p:nvSpPr>
            <p:spPr>
              <a:xfrm>
                <a:off x="600710"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9" name="文本框 28"/>
            <p:cNvSpPr txBox="1"/>
            <p:nvPr/>
          </p:nvSpPr>
          <p:spPr>
            <a:xfrm>
              <a:off x="5522595" y="4819632"/>
              <a:ext cx="1620957" cy="523220"/>
            </a:xfrm>
            <a:prstGeom prst="rect">
              <a:avLst/>
            </a:prstGeom>
          </p:spPr>
          <p:txBody>
            <a:bodyPr wrap="none">
              <a:spAutoFit/>
            </a:bodyPr>
            <a:lstStyle>
              <a:defPPr>
                <a:defRPr lang="zh-CN"/>
              </a:defPPr>
              <a:lvl1pPr>
                <a:buClr>
                  <a:srgbClr val="2459A7"/>
                </a:buClr>
                <a:buSzPct val="150000"/>
                <a:defRPr sz="2800" b="1">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r>
                <a:rPr lang="zh-CN" altLang="en-US" dirty="0" smtClean="0"/>
                <a:t>研究方法</a:t>
              </a:r>
              <a:endParaRPr lang="en-US" altLang="zh-CN" dirty="0"/>
            </a:p>
          </p:txBody>
        </p:sp>
      </p:grpSp>
      <p:grpSp>
        <p:nvGrpSpPr>
          <p:cNvPr id="36" name="组合 35">
            <a:extLst>
              <a:ext uri="{FF2B5EF4-FFF2-40B4-BE49-F238E27FC236}">
                <a16:creationId xmlns:a16="http://schemas.microsoft.com/office/drawing/2014/main" xmlns="" id="{C5F0AB71-E5F9-4CFC-87F2-3E82A1D968B4}"/>
              </a:ext>
            </a:extLst>
          </p:cNvPr>
          <p:cNvGrpSpPr/>
          <p:nvPr/>
        </p:nvGrpSpPr>
        <p:grpSpPr>
          <a:xfrm>
            <a:off x="5332400" y="4561378"/>
            <a:ext cx="2913176" cy="523220"/>
            <a:chOff x="4589448" y="4819632"/>
            <a:chExt cx="2913176" cy="523220"/>
          </a:xfrm>
        </p:grpSpPr>
        <p:grpSp>
          <p:nvGrpSpPr>
            <p:cNvPr id="37" name="组合 36">
              <a:extLst>
                <a:ext uri="{FF2B5EF4-FFF2-40B4-BE49-F238E27FC236}">
                  <a16:creationId xmlns:a16="http://schemas.microsoft.com/office/drawing/2014/main" xmlns="" id="{60277404-8128-4374-B063-838BB2E1403B}"/>
                </a:ext>
              </a:extLst>
            </p:cNvPr>
            <p:cNvGrpSpPr/>
            <p:nvPr/>
          </p:nvGrpSpPr>
          <p:grpSpPr>
            <a:xfrm>
              <a:off x="4589448" y="4879706"/>
              <a:ext cx="775191" cy="403072"/>
              <a:chOff x="245327" y="1159727"/>
              <a:chExt cx="854175" cy="444141"/>
            </a:xfrm>
            <a:solidFill>
              <a:srgbClr val="2459A7"/>
            </a:solidFill>
          </p:grpSpPr>
          <p:sp>
            <p:nvSpPr>
              <p:cNvPr id="39" name="燕尾形 31">
                <a:extLst>
                  <a:ext uri="{FF2B5EF4-FFF2-40B4-BE49-F238E27FC236}">
                    <a16:creationId xmlns:a16="http://schemas.microsoft.com/office/drawing/2014/main" xmlns="" id="{44515EA4-AB46-4A4B-A73D-A5AC07F7ADD8}"/>
                  </a:ext>
                </a:extLst>
              </p:cNvPr>
              <p:cNvSpPr/>
              <p:nvPr/>
            </p:nvSpPr>
            <p:spPr>
              <a:xfrm>
                <a:off x="245327"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2">
                <a:extLst>
                  <a:ext uri="{FF2B5EF4-FFF2-40B4-BE49-F238E27FC236}">
                    <a16:creationId xmlns:a16="http://schemas.microsoft.com/office/drawing/2014/main" xmlns="" id="{8A82B202-8010-4FEF-9A61-BDD5B52A4799}"/>
                  </a:ext>
                </a:extLst>
              </p:cNvPr>
              <p:cNvSpPr/>
              <p:nvPr/>
            </p:nvSpPr>
            <p:spPr>
              <a:xfrm>
                <a:off x="600710" y="1159727"/>
                <a:ext cx="498792" cy="444141"/>
              </a:xfrm>
              <a:prstGeom prst="chevron">
                <a:avLst/>
              </a:prstGeom>
              <a:grp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文本框 37">
              <a:extLst>
                <a:ext uri="{FF2B5EF4-FFF2-40B4-BE49-F238E27FC236}">
                  <a16:creationId xmlns:a16="http://schemas.microsoft.com/office/drawing/2014/main" xmlns="" id="{D894CD9F-A69E-48DD-87A2-6142AB5E301A}"/>
                </a:ext>
              </a:extLst>
            </p:cNvPr>
            <p:cNvSpPr txBox="1"/>
            <p:nvPr/>
          </p:nvSpPr>
          <p:spPr>
            <a:xfrm>
              <a:off x="5522595" y="4819632"/>
              <a:ext cx="1980029" cy="523220"/>
            </a:xfrm>
            <a:prstGeom prst="rect">
              <a:avLst/>
            </a:prstGeom>
          </p:spPr>
          <p:txBody>
            <a:bodyPr wrap="none">
              <a:spAutoFit/>
            </a:bodyPr>
            <a:lstStyle>
              <a:defPPr>
                <a:defRPr lang="zh-CN"/>
              </a:defPPr>
              <a:lvl1pPr>
                <a:buClr>
                  <a:srgbClr val="2459A7"/>
                </a:buClr>
                <a:buSzPct val="150000"/>
                <a:defRPr sz="2800" b="1">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r>
                <a:rPr lang="zh-CN" altLang="en-US" dirty="0" smtClean="0"/>
                <a:t>总结与思考</a:t>
              </a:r>
              <a:endParaRPr lang="en-US" altLang="zh-CN" dirty="0"/>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研究内容</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0" name="文本框 8"/>
          <p:cNvSpPr txBox="1"/>
          <p:nvPr/>
        </p:nvSpPr>
        <p:spPr>
          <a:xfrm>
            <a:off x="1229784" y="1042221"/>
            <a:ext cx="141577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主要障碍</a:t>
            </a:r>
            <a:endParaRPr lang="zh-CN" altLang="zh-CN" u="none" dirty="0"/>
          </a:p>
        </p:txBody>
      </p:sp>
      <p:sp>
        <p:nvSpPr>
          <p:cNvPr id="16" name="TextBox 15"/>
          <p:cNvSpPr txBox="1"/>
          <p:nvPr/>
        </p:nvSpPr>
        <p:spPr>
          <a:xfrm>
            <a:off x="1378857" y="1640497"/>
            <a:ext cx="9797143" cy="830997"/>
          </a:xfrm>
          <a:prstGeom prst="rect">
            <a:avLst/>
          </a:prstGeom>
          <a:noFill/>
        </p:spPr>
        <p:txBody>
          <a:bodyPr wrap="square" rtlCol="0">
            <a:spAutoFit/>
          </a:bodyPr>
          <a:lstStyle/>
          <a:p>
            <a:r>
              <a:rPr lang="en-US" altLang="zh-CN" sz="2400" b="1" dirty="0" smtClean="0">
                <a:latin typeface="+mn-ea"/>
              </a:rPr>
              <a:t>1.</a:t>
            </a:r>
            <a:r>
              <a:rPr lang="zh-CN" altLang="en-US" sz="2400" b="1" dirty="0" smtClean="0">
                <a:latin typeface="+mn-ea"/>
              </a:rPr>
              <a:t>环境：</a:t>
            </a:r>
            <a:endParaRPr lang="en-US" altLang="zh-CN" sz="2400" b="1"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）分布式</a:t>
            </a:r>
            <a:r>
              <a:rPr lang="zh-CN" altLang="en-US" sz="2400" dirty="0" smtClean="0">
                <a:latin typeface="+mn-ea"/>
              </a:rPr>
              <a:t>团队的沟通困难是敏捷项目的一大挑战</a:t>
            </a:r>
            <a:endParaRPr lang="zh-CN" altLang="zh-CN" sz="2400" dirty="0">
              <a:latin typeface="+mn-ea"/>
            </a:endParaRPr>
          </a:p>
        </p:txBody>
      </p:sp>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研究内容</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0" name="文本框 8"/>
          <p:cNvSpPr txBox="1"/>
          <p:nvPr/>
        </p:nvSpPr>
        <p:spPr>
          <a:xfrm>
            <a:off x="1229784" y="1042221"/>
            <a:ext cx="141577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主要障碍</a:t>
            </a:r>
            <a:endParaRPr lang="zh-CN" altLang="zh-CN" u="none" dirty="0"/>
          </a:p>
        </p:txBody>
      </p:sp>
      <p:sp>
        <p:nvSpPr>
          <p:cNvPr id="16" name="TextBox 15"/>
          <p:cNvSpPr txBox="1"/>
          <p:nvPr/>
        </p:nvSpPr>
        <p:spPr>
          <a:xfrm>
            <a:off x="1378857" y="1640497"/>
            <a:ext cx="9797143" cy="2215991"/>
          </a:xfrm>
          <a:prstGeom prst="rect">
            <a:avLst/>
          </a:prstGeom>
          <a:noFill/>
        </p:spPr>
        <p:txBody>
          <a:bodyPr wrap="square" rtlCol="0">
            <a:spAutoFit/>
          </a:bodyPr>
          <a:lstStyle/>
          <a:p>
            <a:r>
              <a:rPr lang="en-US" altLang="zh-CN" sz="2400" b="1" dirty="0" smtClean="0">
                <a:latin typeface="+mn-ea"/>
              </a:rPr>
              <a:t>2.</a:t>
            </a:r>
            <a:r>
              <a:rPr lang="zh-CN" altLang="en-US" sz="2400" b="1" dirty="0" smtClean="0">
                <a:latin typeface="+mn-ea"/>
              </a:rPr>
              <a:t>人员：</a:t>
            </a:r>
            <a:endParaRPr lang="en-US" altLang="zh-CN" sz="2400" b="1"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）难以找到具有特定技能</a:t>
            </a:r>
            <a:r>
              <a:rPr lang="zh-CN" altLang="en-US" sz="2400" dirty="0" smtClean="0">
                <a:latin typeface="+mn-ea"/>
              </a:rPr>
              <a:t>的高水平人员</a:t>
            </a:r>
            <a:endParaRPr lang="en-US" altLang="zh-CN" sz="2400" dirty="0" smtClean="0">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）客户不便于合作</a:t>
            </a:r>
            <a:endParaRPr lang="en-US" altLang="zh-CN" sz="2400" dirty="0" smtClean="0">
              <a:latin typeface="+mn-ea"/>
            </a:endParaRPr>
          </a:p>
          <a:p>
            <a:r>
              <a:rPr lang="zh-CN" altLang="en-US" sz="2400" dirty="0" smtClean="0">
                <a:latin typeface="+mn-ea"/>
              </a:rPr>
              <a:t>（</a:t>
            </a:r>
            <a:r>
              <a:rPr lang="en-US" altLang="zh-CN" sz="2400" dirty="0" smtClean="0">
                <a:latin typeface="+mn-ea"/>
              </a:rPr>
              <a:t>3</a:t>
            </a:r>
            <a:r>
              <a:rPr lang="zh-CN" altLang="en-US" sz="2400" dirty="0" smtClean="0">
                <a:latin typeface="+mn-ea"/>
              </a:rPr>
              <a:t>）客户缺乏专业能力和决策</a:t>
            </a:r>
            <a:endParaRPr lang="en-US" altLang="zh-CN" sz="2400" dirty="0" smtClean="0">
              <a:latin typeface="+mn-ea"/>
            </a:endParaRPr>
          </a:p>
          <a:p>
            <a:r>
              <a:rPr lang="zh-CN" altLang="en-US" sz="2400" dirty="0" smtClean="0">
                <a:latin typeface="+mn-ea"/>
              </a:rPr>
              <a:t>（</a:t>
            </a:r>
            <a:r>
              <a:rPr lang="en-US" altLang="zh-CN" sz="2400" dirty="0" smtClean="0">
                <a:latin typeface="+mn-ea"/>
              </a:rPr>
              <a:t>4</a:t>
            </a:r>
            <a:r>
              <a:rPr lang="zh-CN" altLang="en-US" sz="2400" dirty="0" smtClean="0">
                <a:latin typeface="+mn-ea"/>
              </a:rPr>
              <a:t>）缺乏准确的预估</a:t>
            </a:r>
            <a:endParaRPr lang="en-US" altLang="zh-CN" sz="2400" dirty="0" smtClean="0">
              <a:latin typeface="+mn-ea"/>
            </a:endParaRPr>
          </a:p>
          <a:p>
            <a:endParaRPr lang="zh-CN" altLang="zh-CN" dirty="0"/>
          </a:p>
        </p:txBody>
      </p:sp>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研究内容</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0" name="文本框 8"/>
          <p:cNvSpPr txBox="1"/>
          <p:nvPr/>
        </p:nvSpPr>
        <p:spPr>
          <a:xfrm>
            <a:off x="1229784" y="1042221"/>
            <a:ext cx="141577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主要障碍</a:t>
            </a:r>
            <a:endParaRPr lang="zh-CN" altLang="zh-CN" u="none" dirty="0"/>
          </a:p>
        </p:txBody>
      </p:sp>
      <p:sp>
        <p:nvSpPr>
          <p:cNvPr id="16" name="TextBox 15"/>
          <p:cNvSpPr txBox="1"/>
          <p:nvPr/>
        </p:nvSpPr>
        <p:spPr>
          <a:xfrm>
            <a:off x="1378857" y="1640497"/>
            <a:ext cx="9797143" cy="2308324"/>
          </a:xfrm>
          <a:prstGeom prst="rect">
            <a:avLst/>
          </a:prstGeom>
          <a:noFill/>
        </p:spPr>
        <p:txBody>
          <a:bodyPr wrap="square" rtlCol="0">
            <a:spAutoFit/>
          </a:bodyPr>
          <a:lstStyle/>
          <a:p>
            <a:r>
              <a:rPr lang="en-US" altLang="zh-CN" sz="2400" b="1" dirty="0" smtClean="0">
                <a:latin typeface="+mn-ea"/>
              </a:rPr>
              <a:t>3.</a:t>
            </a:r>
            <a:r>
              <a:rPr lang="zh-CN" altLang="en-US" sz="2400" b="1" dirty="0" smtClean="0">
                <a:latin typeface="+mn-ea"/>
              </a:rPr>
              <a:t>资源：</a:t>
            </a:r>
            <a:endParaRPr lang="en-US" altLang="zh-CN" sz="2400" b="1"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）缺乏专用工具</a:t>
            </a:r>
            <a:endParaRPr lang="en-US" altLang="zh-CN" sz="2400" dirty="0" smtClean="0">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）缺乏文档</a:t>
            </a:r>
            <a:endParaRPr lang="en-US" altLang="zh-CN" sz="2400" dirty="0" smtClean="0">
              <a:latin typeface="+mn-ea"/>
            </a:endParaRPr>
          </a:p>
          <a:p>
            <a:r>
              <a:rPr lang="zh-CN" altLang="en-US" sz="2400" dirty="0" smtClean="0">
                <a:latin typeface="+mn-ea"/>
              </a:rPr>
              <a:t>（</a:t>
            </a:r>
            <a:r>
              <a:rPr lang="en-US" altLang="zh-CN" sz="2400" dirty="0" smtClean="0">
                <a:latin typeface="+mn-ea"/>
              </a:rPr>
              <a:t>3</a:t>
            </a:r>
            <a:r>
              <a:rPr lang="zh-CN" altLang="en-US" sz="2400" dirty="0" smtClean="0">
                <a:latin typeface="+mn-ea"/>
              </a:rPr>
              <a:t>）不合适的架构</a:t>
            </a:r>
            <a:endParaRPr lang="en-US" altLang="zh-CN" sz="2400" dirty="0" smtClean="0">
              <a:latin typeface="+mn-ea"/>
            </a:endParaRPr>
          </a:p>
          <a:p>
            <a:r>
              <a:rPr lang="zh-CN" altLang="en-US" sz="2400" dirty="0" smtClean="0">
                <a:latin typeface="+mn-ea"/>
              </a:rPr>
              <a:t>（</a:t>
            </a:r>
            <a:r>
              <a:rPr lang="en-US" altLang="zh-CN" sz="2400" dirty="0" smtClean="0">
                <a:latin typeface="+mn-ea"/>
              </a:rPr>
              <a:t>4</a:t>
            </a:r>
            <a:r>
              <a:rPr lang="zh-CN" altLang="en-US" sz="2400" dirty="0" smtClean="0">
                <a:latin typeface="+mn-ea"/>
              </a:rPr>
              <a:t>）增长的技术负担</a:t>
            </a:r>
            <a:endParaRPr lang="en-US" altLang="zh-CN" sz="2400" dirty="0" smtClean="0">
              <a:latin typeface="+mn-ea"/>
            </a:endParaRPr>
          </a:p>
          <a:p>
            <a:r>
              <a:rPr lang="zh-CN" altLang="en-US" sz="2400" dirty="0" smtClean="0">
                <a:latin typeface="+mn-ea"/>
              </a:rPr>
              <a:t>（</a:t>
            </a:r>
            <a:r>
              <a:rPr lang="en-US" altLang="zh-CN" sz="2400" dirty="0" smtClean="0">
                <a:latin typeface="+mn-ea"/>
              </a:rPr>
              <a:t>5</a:t>
            </a:r>
            <a:r>
              <a:rPr lang="zh-CN" altLang="en-US" sz="2400" dirty="0" smtClean="0">
                <a:latin typeface="+mn-ea"/>
              </a:rPr>
              <a:t>）不准确的成本和进度估计</a:t>
            </a:r>
            <a:endParaRPr lang="zh-CN" altLang="zh-CN" sz="2400" dirty="0">
              <a:latin typeface="+mn-ea"/>
            </a:endParaRPr>
          </a:p>
        </p:txBody>
      </p:sp>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101"/>
          <p:cNvPicPr>
            <a:picLocks noChangeAspect="1"/>
          </p:cNvPicPr>
          <p:nvPr/>
        </p:nvPicPr>
        <p:blipFill>
          <a:blip r:embed="rId3" cstate="print"/>
          <a:srcRect l="20057" b="7912"/>
          <a:stretch>
            <a:fillRect/>
          </a:stretch>
        </p:blipFill>
        <p:spPr>
          <a:xfrm>
            <a:off x="0" y="812165"/>
            <a:ext cx="5095868" cy="6045835"/>
          </a:xfrm>
          <a:prstGeom prst="rect">
            <a:avLst/>
          </a:prstGeom>
        </p:spPr>
      </p:pic>
      <p:sp>
        <p:nvSpPr>
          <p:cNvPr id="7" name="文本框 6"/>
          <p:cNvSpPr txBox="1"/>
          <p:nvPr/>
        </p:nvSpPr>
        <p:spPr>
          <a:xfrm>
            <a:off x="5400676" y="3212074"/>
            <a:ext cx="4314824" cy="953081"/>
          </a:xfrm>
          <a:prstGeom prst="rect">
            <a:avLst/>
          </a:prstGeom>
          <a:noFill/>
        </p:spPr>
        <p:txBody>
          <a:bodyPr wrap="square" rtlCol="0">
            <a:spAutoFit/>
          </a:bodyPr>
          <a:lstStyle/>
          <a:p>
            <a:pPr lvl="0" algn="ctr">
              <a:lnSpc>
                <a:spcPct val="160000"/>
              </a:lnSpc>
              <a:defRPr/>
            </a:pPr>
            <a:r>
              <a:rPr lang="zh-CN" altLang="en-US" sz="4000" b="1" dirty="0" smtClean="0">
                <a:solidFill>
                  <a:srgbClr val="2459A7"/>
                </a:solidFill>
                <a:latin typeface="微软雅黑" panose="020B0503020204020204" charset="-122"/>
                <a:ea typeface="微软雅黑" panose="020B0503020204020204" charset="-122"/>
              </a:rPr>
              <a:t>总结与思考</a:t>
            </a:r>
            <a:endParaRPr lang="en-US" altLang="zh-CN" sz="4000" b="1" dirty="0">
              <a:solidFill>
                <a:srgbClr val="2459A7"/>
              </a:solidFill>
              <a:latin typeface="微软雅黑" panose="020B0503020204020204" charset="-122"/>
              <a:ea typeface="微软雅黑" panose="020B0503020204020204" charset="-122"/>
            </a:endParaRPr>
          </a:p>
        </p:txBody>
      </p:sp>
      <p:sp>
        <p:nvSpPr>
          <p:cNvPr id="13" name="矩形 12"/>
          <p:cNvSpPr/>
          <p:nvPr/>
        </p:nvSpPr>
        <p:spPr>
          <a:xfrm>
            <a:off x="9715500" y="3342005"/>
            <a:ext cx="2499360" cy="88011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3174" y="3342005"/>
            <a:ext cx="5403850" cy="880110"/>
          </a:xfrm>
          <a:prstGeom prst="rect">
            <a:avLst/>
          </a:prstGeom>
          <a:solidFill>
            <a:srgbClr val="2459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8" name="图片 17" descr="logo"/>
          <p:cNvPicPr>
            <a:picLocks noChangeAspect="1"/>
          </p:cNvPicPr>
          <p:nvPr/>
        </p:nvPicPr>
        <p:blipFill>
          <a:blip r:embed="rId4" cstate="print"/>
          <a:stretch>
            <a:fillRect/>
          </a:stretch>
        </p:blipFill>
        <p:spPr>
          <a:xfrm>
            <a:off x="413385" y="3397885"/>
            <a:ext cx="2716530" cy="812800"/>
          </a:xfrm>
          <a:prstGeom prst="rect">
            <a:avLst/>
          </a:prstGeom>
        </p:spPr>
      </p:pic>
    </p:spTree>
    <p:extLst>
      <p:ext uri="{BB962C8B-B14F-4D97-AF65-F5344CB8AC3E}">
        <p14:creationId xmlns:p14="http://schemas.microsoft.com/office/powerpoint/2010/main" xmlns="" val="627848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总结与思考</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0" name="文本框 8"/>
          <p:cNvSpPr txBox="1"/>
          <p:nvPr/>
        </p:nvSpPr>
        <p:spPr>
          <a:xfrm>
            <a:off x="1229784" y="1042221"/>
            <a:ext cx="800220"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总结</a:t>
            </a:r>
            <a:endParaRPr lang="zh-CN" altLang="zh-CN" u="none" dirty="0"/>
          </a:p>
        </p:txBody>
      </p:sp>
      <p:sp>
        <p:nvSpPr>
          <p:cNvPr id="16" name="TextBox 15"/>
          <p:cNvSpPr txBox="1"/>
          <p:nvPr/>
        </p:nvSpPr>
        <p:spPr>
          <a:xfrm>
            <a:off x="1378857" y="1640497"/>
            <a:ext cx="9797143" cy="1200329"/>
          </a:xfrm>
          <a:prstGeom prst="rect">
            <a:avLst/>
          </a:prstGeom>
          <a:noFill/>
        </p:spPr>
        <p:txBody>
          <a:bodyPr wrap="square" rtlCol="0">
            <a:spAutoFit/>
          </a:bodyPr>
          <a:lstStyle/>
          <a:p>
            <a:r>
              <a:rPr lang="zh-CN" altLang="en-US" sz="2400" dirty="0" smtClean="0">
                <a:latin typeface="+mn-ea"/>
              </a:rPr>
              <a:t>敏捷开发需求工程遇到问题的核心关键词：</a:t>
            </a:r>
            <a:endParaRPr lang="en-US" altLang="zh-CN" sz="2400" dirty="0" smtClean="0">
              <a:latin typeface="+mn-ea"/>
            </a:endParaRPr>
          </a:p>
          <a:p>
            <a:r>
              <a:rPr lang="en-US" altLang="zh-CN" sz="2400" dirty="0" smtClean="0">
                <a:latin typeface="+mn-ea"/>
              </a:rPr>
              <a:t>1.</a:t>
            </a:r>
            <a:r>
              <a:rPr lang="zh-CN" altLang="en-US" sz="2400" dirty="0" smtClean="0">
                <a:latin typeface="+mn-ea"/>
              </a:rPr>
              <a:t>用户</a:t>
            </a:r>
            <a:endParaRPr lang="en-US" altLang="zh-CN" sz="2400" dirty="0" smtClean="0">
              <a:latin typeface="+mn-ea"/>
            </a:endParaRPr>
          </a:p>
          <a:p>
            <a:r>
              <a:rPr lang="en-US" altLang="zh-CN" sz="2400" dirty="0" smtClean="0">
                <a:latin typeface="+mn-ea"/>
              </a:rPr>
              <a:t>2.</a:t>
            </a:r>
            <a:r>
              <a:rPr lang="zh-CN" altLang="en-US" sz="2400" dirty="0" smtClean="0">
                <a:latin typeface="+mn-ea"/>
              </a:rPr>
              <a:t>沟通</a:t>
            </a:r>
            <a:endParaRPr lang="en-US" altLang="zh-CN" sz="2400" dirty="0" smtClean="0">
              <a:latin typeface="+mn-ea"/>
            </a:endParaRPr>
          </a:p>
        </p:txBody>
      </p:sp>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92090" y="1140298"/>
            <a:ext cx="775191" cy="403072"/>
            <a:chOff x="245327" y="1159727"/>
            <a:chExt cx="854175" cy="444141"/>
          </a:xfrm>
        </p:grpSpPr>
        <p:sp>
          <p:nvSpPr>
            <p:cNvPr id="21" name="燕尾形 2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22" name="燕尾形 2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1" name="矩形 10"/>
          <p:cNvSpPr/>
          <p:nvPr/>
        </p:nvSpPr>
        <p:spPr>
          <a:xfrm>
            <a:off x="4449822" y="4927"/>
            <a:ext cx="7764403"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0" y="-153"/>
            <a:ext cx="981251"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23"/>
          <p:cNvSpPr txBox="1"/>
          <p:nvPr/>
        </p:nvSpPr>
        <p:spPr>
          <a:xfrm>
            <a:off x="955125" y="-66167"/>
            <a:ext cx="3494697" cy="7809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60000"/>
              </a:lnSpc>
              <a:defRPr/>
            </a:pPr>
            <a:r>
              <a:rPr lang="zh-CN" altLang="en-US" sz="3200" b="1" dirty="0" smtClean="0">
                <a:solidFill>
                  <a:srgbClr val="2459A7"/>
                </a:solidFill>
                <a:latin typeface="微软雅黑" panose="020B0503020204020204" charset="-122"/>
                <a:ea typeface="微软雅黑" panose="020B0503020204020204" charset="-122"/>
              </a:rPr>
              <a:t>总结与思考</a:t>
            </a:r>
            <a:endParaRPr lang="en-US" altLang="zh-CN" sz="3200" b="1" dirty="0">
              <a:solidFill>
                <a:srgbClr val="2459A7"/>
              </a:solidFill>
              <a:latin typeface="微软雅黑" panose="020B0503020204020204" charset="-122"/>
              <a:ea typeface="微软雅黑" panose="020B0503020204020204" charset="-122"/>
            </a:endParaRPr>
          </a:p>
        </p:txBody>
      </p:sp>
      <p:pic>
        <p:nvPicPr>
          <p:cNvPr id="14" name="图片 13" descr="logo"/>
          <p:cNvPicPr>
            <a:picLocks noChangeAspect="1"/>
          </p:cNvPicPr>
          <p:nvPr/>
        </p:nvPicPr>
        <p:blipFill>
          <a:blip r:embed="rId3" cstate="print"/>
          <a:stretch>
            <a:fillRect/>
          </a:stretch>
        </p:blipFill>
        <p:spPr>
          <a:xfrm>
            <a:off x="9408953" y="-24283"/>
            <a:ext cx="2716530" cy="812800"/>
          </a:xfrm>
          <a:prstGeom prst="rect">
            <a:avLst/>
          </a:prstGeom>
        </p:spPr>
      </p:pic>
      <p:sp>
        <p:nvSpPr>
          <p:cNvPr id="10" name="文本框 8"/>
          <p:cNvSpPr txBox="1"/>
          <p:nvPr/>
        </p:nvSpPr>
        <p:spPr>
          <a:xfrm>
            <a:off x="1229784" y="1042221"/>
            <a:ext cx="800220"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思考</a:t>
            </a:r>
            <a:endParaRPr lang="zh-CN" altLang="zh-CN" u="none" dirty="0"/>
          </a:p>
        </p:txBody>
      </p:sp>
      <p:sp>
        <p:nvSpPr>
          <p:cNvPr id="18" name="TextBox 17"/>
          <p:cNvSpPr txBox="1"/>
          <p:nvPr/>
        </p:nvSpPr>
        <p:spPr>
          <a:xfrm>
            <a:off x="4571999" y="2042808"/>
            <a:ext cx="2821022" cy="369332"/>
          </a:xfrm>
          <a:prstGeom prst="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b="1" dirty="0" smtClean="0">
                <a:solidFill>
                  <a:schemeClr val="tx1"/>
                </a:solidFill>
              </a:rPr>
              <a:t>深入了解用户的需求（</a:t>
            </a:r>
            <a:r>
              <a:rPr lang="en-US" altLang="zh-CN" b="1" dirty="0" smtClean="0">
                <a:solidFill>
                  <a:schemeClr val="tx1"/>
                </a:solidFill>
              </a:rPr>
              <a:t>+</a:t>
            </a:r>
            <a:r>
              <a:rPr lang="zh-CN" altLang="en-US" b="1" dirty="0" smtClean="0"/>
              <a:t>）</a:t>
            </a:r>
            <a:endParaRPr lang="zh-CN" altLang="en-US" dirty="0"/>
          </a:p>
        </p:txBody>
      </p:sp>
      <p:sp>
        <p:nvSpPr>
          <p:cNvPr id="20" name="矩形 19"/>
          <p:cNvSpPr/>
          <p:nvPr/>
        </p:nvSpPr>
        <p:spPr>
          <a:xfrm>
            <a:off x="4290925" y="2874683"/>
            <a:ext cx="3337773" cy="369332"/>
          </a:xfrm>
          <a:prstGeom prst="rect">
            <a:avLst/>
          </a:prstGeom>
          <a:ln>
            <a:solidFill>
              <a:schemeClr val="accent1"/>
            </a:solidFill>
          </a:ln>
        </p:spPr>
        <p:txBody>
          <a:bodyPr wrap="none">
            <a:spAutoFit/>
          </a:bodyPr>
          <a:lstStyle/>
          <a:p>
            <a:pPr algn="ctr"/>
            <a:r>
              <a:rPr lang="zh-CN" altLang="en-US" b="1" dirty="0" smtClean="0"/>
              <a:t>根据实际进行需求的更改（</a:t>
            </a:r>
            <a:r>
              <a:rPr lang="en-US" altLang="zh-CN" b="1" dirty="0" smtClean="0"/>
              <a:t>-</a:t>
            </a:r>
            <a:r>
              <a:rPr lang="zh-CN" altLang="en-US" b="1" dirty="0" smtClean="0"/>
              <a:t>）</a:t>
            </a:r>
            <a:endParaRPr lang="zh-CN" altLang="en-US" dirty="0"/>
          </a:p>
        </p:txBody>
      </p:sp>
      <p:sp>
        <p:nvSpPr>
          <p:cNvPr id="24" name="TextBox 23"/>
          <p:cNvSpPr txBox="1"/>
          <p:nvPr/>
        </p:nvSpPr>
        <p:spPr>
          <a:xfrm>
            <a:off x="4455267" y="4027250"/>
            <a:ext cx="3073941" cy="369651"/>
          </a:xfrm>
          <a:prstGeom prst="rect">
            <a:avLst/>
          </a:prstGeom>
          <a:noFill/>
          <a:ln>
            <a:solidFill>
              <a:schemeClr val="accent1"/>
            </a:solidFill>
          </a:ln>
        </p:spPr>
        <p:txBody>
          <a:bodyPr wrap="square" rtlCol="0">
            <a:spAutoFit/>
          </a:bodyPr>
          <a:lstStyle/>
          <a:p>
            <a:pPr algn="ctr"/>
            <a:r>
              <a:rPr lang="zh-CN" altLang="en-US" b="1" dirty="0" smtClean="0"/>
              <a:t>确定阶段目标进行开发（</a:t>
            </a:r>
            <a:r>
              <a:rPr lang="en-US" altLang="zh-CN" b="1" dirty="0" smtClean="0"/>
              <a:t>X</a:t>
            </a:r>
            <a:r>
              <a:rPr lang="zh-CN" altLang="en-US" b="1" dirty="0" smtClean="0"/>
              <a:t>）</a:t>
            </a:r>
            <a:endParaRPr lang="zh-CN" altLang="en-US" dirty="0"/>
          </a:p>
        </p:txBody>
      </p:sp>
      <p:sp>
        <p:nvSpPr>
          <p:cNvPr id="25" name="TextBox 24"/>
          <p:cNvSpPr txBox="1"/>
          <p:nvPr/>
        </p:nvSpPr>
        <p:spPr>
          <a:xfrm>
            <a:off x="4805465" y="5214024"/>
            <a:ext cx="2295727" cy="369651"/>
          </a:xfrm>
          <a:prstGeom prst="rect">
            <a:avLst/>
          </a:prstGeom>
          <a:noFill/>
          <a:ln>
            <a:solidFill>
              <a:schemeClr val="accent1"/>
            </a:solidFill>
          </a:ln>
        </p:spPr>
        <p:txBody>
          <a:bodyPr wrap="square" rtlCol="0">
            <a:spAutoFit/>
          </a:bodyPr>
          <a:lstStyle/>
          <a:p>
            <a:pPr algn="ctr"/>
            <a:r>
              <a:rPr lang="zh-CN" altLang="en-US" b="1" dirty="0" smtClean="0"/>
              <a:t>进行功能验证（</a:t>
            </a:r>
            <a:r>
              <a:rPr lang="en-US" altLang="zh-CN" b="1" dirty="0" smtClean="0"/>
              <a:t>÷</a:t>
            </a:r>
            <a:r>
              <a:rPr lang="zh-CN" altLang="en-US" b="1" dirty="0" smtClean="0"/>
              <a:t>）</a:t>
            </a:r>
            <a:endParaRPr lang="zh-CN" altLang="en-US" dirty="0"/>
          </a:p>
        </p:txBody>
      </p:sp>
      <p:sp>
        <p:nvSpPr>
          <p:cNvPr id="26" name="下箭头 25"/>
          <p:cNvSpPr/>
          <p:nvPr/>
        </p:nvSpPr>
        <p:spPr>
          <a:xfrm>
            <a:off x="5758774" y="2451370"/>
            <a:ext cx="389107" cy="369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5739319" y="3284706"/>
            <a:ext cx="405319" cy="7036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弧形箭头 58"/>
          <p:cNvSpPr/>
          <p:nvPr/>
        </p:nvSpPr>
        <p:spPr>
          <a:xfrm rot="10800000">
            <a:off x="3249036" y="2159539"/>
            <a:ext cx="700391" cy="315176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下箭头 59"/>
          <p:cNvSpPr/>
          <p:nvPr/>
        </p:nvSpPr>
        <p:spPr>
          <a:xfrm>
            <a:off x="5697165" y="4487693"/>
            <a:ext cx="431261" cy="648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67663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757652" y="3181894"/>
            <a:ext cx="35342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0" normalizeH="0" baseline="0" noProof="0" dirty="0">
                <a:ln>
                  <a:noFill/>
                </a:ln>
                <a:solidFill>
                  <a:srgbClr val="2C6EAA"/>
                </a:solidFill>
                <a:effectLst/>
                <a:uLnTx/>
                <a:uFillTx/>
                <a:latin typeface="微软雅黑" panose="020B0503020204020204" charset="-122"/>
                <a:ea typeface="微软雅黑" panose="020B0503020204020204" charset="-122"/>
                <a:cs typeface="+mn-cs"/>
              </a:rPr>
              <a:t>谢 谢</a:t>
            </a:r>
          </a:p>
        </p:txBody>
      </p:sp>
      <p:sp>
        <p:nvSpPr>
          <p:cNvPr id="13" name="矩形 12"/>
          <p:cNvSpPr/>
          <p:nvPr/>
        </p:nvSpPr>
        <p:spPr>
          <a:xfrm>
            <a:off x="8974183" y="3330575"/>
            <a:ext cx="3240677" cy="88011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3175" y="3342005"/>
            <a:ext cx="6054359" cy="880110"/>
          </a:xfrm>
          <a:prstGeom prst="rect">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8" name="图片 17" descr="logo"/>
          <p:cNvPicPr>
            <a:picLocks noChangeAspect="1"/>
          </p:cNvPicPr>
          <p:nvPr/>
        </p:nvPicPr>
        <p:blipFill>
          <a:blip r:embed="rId3" cstate="print"/>
          <a:stretch>
            <a:fillRect/>
          </a:stretch>
        </p:blipFill>
        <p:spPr>
          <a:xfrm>
            <a:off x="1574409" y="3409315"/>
            <a:ext cx="2716530" cy="812800"/>
          </a:xfrm>
          <a:prstGeom prst="rect">
            <a:avLst/>
          </a:prstGeom>
        </p:spPr>
      </p:pic>
      <p:pic>
        <p:nvPicPr>
          <p:cNvPr id="23" name="图片 22" descr="101"/>
          <p:cNvPicPr>
            <a:picLocks noChangeAspect="1"/>
          </p:cNvPicPr>
          <p:nvPr/>
        </p:nvPicPr>
        <p:blipFill>
          <a:blip r:embed="rId4" cstate="print"/>
          <a:srcRect l="20057" b="7912"/>
          <a:stretch>
            <a:fillRect/>
          </a:stretch>
        </p:blipFill>
        <p:spPr>
          <a:xfrm>
            <a:off x="0" y="759142"/>
            <a:ext cx="5522595" cy="60458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101"/>
          <p:cNvPicPr>
            <a:picLocks noChangeAspect="1"/>
          </p:cNvPicPr>
          <p:nvPr/>
        </p:nvPicPr>
        <p:blipFill>
          <a:blip r:embed="rId3" cstate="print"/>
          <a:srcRect l="20057" b="7912"/>
          <a:stretch>
            <a:fillRect/>
          </a:stretch>
        </p:blipFill>
        <p:spPr>
          <a:xfrm>
            <a:off x="0" y="812165"/>
            <a:ext cx="5095868" cy="6045835"/>
          </a:xfrm>
          <a:prstGeom prst="rect">
            <a:avLst/>
          </a:prstGeom>
        </p:spPr>
      </p:pic>
      <p:sp>
        <p:nvSpPr>
          <p:cNvPr id="13" name="矩形 12"/>
          <p:cNvSpPr/>
          <p:nvPr/>
        </p:nvSpPr>
        <p:spPr>
          <a:xfrm>
            <a:off x="10012680" y="3342005"/>
            <a:ext cx="2202181" cy="88011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3174" y="3342005"/>
            <a:ext cx="6099174" cy="880110"/>
          </a:xfrm>
          <a:prstGeom prst="rect">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8" name="图片 17" descr="logo"/>
          <p:cNvPicPr>
            <a:picLocks noChangeAspect="1"/>
          </p:cNvPicPr>
          <p:nvPr/>
        </p:nvPicPr>
        <p:blipFill>
          <a:blip r:embed="rId4" cstate="print"/>
          <a:stretch>
            <a:fillRect/>
          </a:stretch>
        </p:blipFill>
        <p:spPr>
          <a:xfrm>
            <a:off x="413385" y="3397885"/>
            <a:ext cx="2716530" cy="812800"/>
          </a:xfrm>
          <a:prstGeom prst="rect">
            <a:avLst/>
          </a:prstGeom>
        </p:spPr>
      </p:pic>
      <p:sp>
        <p:nvSpPr>
          <p:cNvPr id="8" name="文本框 7"/>
          <p:cNvSpPr txBox="1"/>
          <p:nvPr/>
        </p:nvSpPr>
        <p:spPr>
          <a:xfrm>
            <a:off x="6095999" y="3218325"/>
            <a:ext cx="3916681" cy="953081"/>
          </a:xfrm>
          <a:prstGeom prst="rect">
            <a:avLst/>
          </a:prstGeom>
          <a:noFill/>
        </p:spPr>
        <p:txBody>
          <a:bodyPr wrap="square" rtlCol="0">
            <a:spAutoFit/>
          </a:bodyPr>
          <a:lstStyle>
            <a:defPPr>
              <a:defRPr lang="zh-CN"/>
            </a:defPPr>
            <a:lvl1pPr lvl="0">
              <a:lnSpc>
                <a:spcPct val="160000"/>
              </a:lnSpc>
              <a:defRPr sz="2400" b="1">
                <a:solidFill>
                  <a:srgbClr val="2459A7"/>
                </a:solidFill>
                <a:latin typeface="微软雅黑" panose="020B0503020204020204" charset="-122"/>
                <a:ea typeface="微软雅黑" panose="020B0503020204020204" charset="-122"/>
              </a:defRPr>
            </a:lvl1pPr>
          </a:lstStyle>
          <a:p>
            <a:pPr algn="ctr"/>
            <a:r>
              <a:rPr lang="zh-CN" altLang="en-US" sz="4000" dirty="0" smtClean="0"/>
              <a:t>引言</a:t>
            </a:r>
            <a:endParaRPr lang="en-US" altLang="zh-CN"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4506" y="1042221"/>
            <a:ext cx="141577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研究背景</a:t>
            </a:r>
            <a:endParaRPr lang="zh-CN" altLang="zh-CN" u="none" dirty="0"/>
          </a:p>
        </p:txBody>
      </p:sp>
      <p:grpSp>
        <p:nvGrpSpPr>
          <p:cNvPr id="2" name="组合 9"/>
          <p:cNvGrpSpPr/>
          <p:nvPr/>
        </p:nvGrpSpPr>
        <p:grpSpPr>
          <a:xfrm>
            <a:off x="135277" y="1071518"/>
            <a:ext cx="775191" cy="403072"/>
            <a:chOff x="245327" y="1159727"/>
            <a:chExt cx="854175" cy="444141"/>
          </a:xfrm>
        </p:grpSpPr>
        <p:sp>
          <p:nvSpPr>
            <p:cNvPr id="11" name="燕尾形 1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2" name="燕尾形 1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9" name="矩形 18"/>
          <p:cNvSpPr/>
          <p:nvPr/>
        </p:nvSpPr>
        <p:spPr>
          <a:xfrm>
            <a:off x="3817619" y="-12700"/>
            <a:ext cx="8382635"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3970" y="-17780"/>
            <a:ext cx="760549"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46578" y="-79390"/>
            <a:ext cx="3071041" cy="780919"/>
          </a:xfrm>
          <a:prstGeom prst="rect">
            <a:avLst/>
          </a:prstGeom>
          <a:noFill/>
        </p:spPr>
        <p:txBody>
          <a:bodyPr wrap="square" rtlCol="0">
            <a:spAutoFit/>
          </a:bodyPr>
          <a:lstStyle>
            <a:defPPr>
              <a:defRPr lang="zh-CN"/>
            </a:defPPr>
            <a:lvl1pPr lvl="0" algn="ctr">
              <a:lnSpc>
                <a:spcPct val="160000"/>
              </a:lnSpc>
              <a:defRPr sz="2700" b="1">
                <a:solidFill>
                  <a:srgbClr val="2459A7"/>
                </a:solidFill>
                <a:latin typeface="微软雅黑" panose="020B0503020204020204" charset="-122"/>
                <a:ea typeface="微软雅黑" panose="020B0503020204020204" charset="-122"/>
              </a:defRPr>
            </a:lvl1pPr>
          </a:lstStyle>
          <a:p>
            <a:r>
              <a:rPr lang="zh-CN" altLang="en-US" sz="3200" dirty="0" smtClean="0"/>
              <a:t>引言</a:t>
            </a:r>
            <a:endParaRPr lang="en-US" altLang="zh-CN" sz="3200" dirty="0"/>
          </a:p>
        </p:txBody>
      </p:sp>
      <p:pic>
        <p:nvPicPr>
          <p:cNvPr id="22" name="图片 21" descr="logo"/>
          <p:cNvPicPr>
            <a:picLocks noChangeAspect="1"/>
          </p:cNvPicPr>
          <p:nvPr/>
        </p:nvPicPr>
        <p:blipFill>
          <a:blip r:embed="rId3" cstate="print"/>
          <a:stretch>
            <a:fillRect/>
          </a:stretch>
        </p:blipFill>
        <p:spPr>
          <a:xfrm>
            <a:off x="9394982" y="-41910"/>
            <a:ext cx="2716530" cy="812800"/>
          </a:xfrm>
          <a:prstGeom prst="rect">
            <a:avLst/>
          </a:prstGeom>
        </p:spPr>
      </p:pic>
      <p:sp>
        <p:nvSpPr>
          <p:cNvPr id="13" name="矩形 12">
            <a:extLst>
              <a:ext uri="{FF2B5EF4-FFF2-40B4-BE49-F238E27FC236}">
                <a16:creationId xmlns:a16="http://schemas.microsoft.com/office/drawing/2014/main" xmlns="" id="{27E10C43-231B-43D6-B808-14E148A2AFF8}"/>
              </a:ext>
            </a:extLst>
          </p:cNvPr>
          <p:cNvSpPr/>
          <p:nvPr/>
        </p:nvSpPr>
        <p:spPr>
          <a:xfrm>
            <a:off x="683834" y="5887982"/>
            <a:ext cx="10824332" cy="677108"/>
          </a:xfrm>
          <a:prstGeom prst="rect">
            <a:avLst/>
          </a:prstGeom>
          <a:noFill/>
        </p:spPr>
        <p:txBody>
          <a:bodyPr wrap="square" rtlCol="0">
            <a:spAutoFit/>
          </a:bodyPr>
          <a:lstStyle/>
          <a:p>
            <a:pPr latinLnBrk="1"/>
            <a:endParaRPr lang="zh-CN" altLang="en-US" sz="2000" dirty="0">
              <a:latin typeface="华文中宋" panose="02010600040101010101" pitchFamily="2" charset="-122"/>
              <a:ea typeface="华文中宋" panose="02010600040101010101" pitchFamily="2" charset="-122"/>
            </a:endParaRPr>
          </a:p>
          <a:p>
            <a:pPr latinLnBrk="1"/>
            <a:endParaRPr lang="en-US" altLang="zh-CN" dirty="0">
              <a:latin typeface="华文中宋" panose="02010600040101010101" pitchFamily="2" charset="-122"/>
              <a:ea typeface="华文中宋" panose="02010600040101010101" pitchFamily="2" charset="-122"/>
            </a:endParaRPr>
          </a:p>
        </p:txBody>
      </p:sp>
      <p:sp>
        <p:nvSpPr>
          <p:cNvPr id="17" name="矩形 16">
            <a:extLst>
              <a:ext uri="{FF2B5EF4-FFF2-40B4-BE49-F238E27FC236}">
                <a16:creationId xmlns:a16="http://schemas.microsoft.com/office/drawing/2014/main" xmlns="" id="{A5AF9DB7-9125-484C-B2F0-0D79DAC1C8E1}"/>
              </a:ext>
            </a:extLst>
          </p:cNvPr>
          <p:cNvSpPr/>
          <p:nvPr/>
        </p:nvSpPr>
        <p:spPr>
          <a:xfrm>
            <a:off x="910468" y="1991502"/>
            <a:ext cx="10824332" cy="646331"/>
          </a:xfrm>
          <a:prstGeom prst="rect">
            <a:avLst/>
          </a:prstGeom>
          <a:noFill/>
        </p:spPr>
        <p:txBody>
          <a:bodyPr wrap="square" rtlCol="0">
            <a:spAutoFit/>
          </a:bodyPr>
          <a:lstStyle/>
          <a:p>
            <a:pPr latinLnBrk="1"/>
            <a:endParaRPr lang="zh-CN" altLang="en-US" dirty="0">
              <a:latin typeface="华文中宋" panose="02010600040101010101" pitchFamily="2" charset="-122"/>
              <a:ea typeface="华文中宋" panose="02010600040101010101" pitchFamily="2" charset="-122"/>
            </a:endParaRPr>
          </a:p>
          <a:p>
            <a:pPr marL="285750" indent="-285750" latinLnBrk="1">
              <a:buFont typeface="Wingdings" panose="05000000000000000000" pitchFamily="2" charset="2"/>
              <a:buChar char="l"/>
            </a:pPr>
            <a:endParaRPr lang="en-US" altLang="zh-CN" dirty="0">
              <a:latin typeface="华文中宋" panose="02010600040101010101" pitchFamily="2" charset="-122"/>
              <a:ea typeface="华文中宋" panose="02010600040101010101" pitchFamily="2" charset="-122"/>
            </a:endParaRPr>
          </a:p>
        </p:txBody>
      </p:sp>
      <p:sp>
        <p:nvSpPr>
          <p:cNvPr id="18" name="矩形 17">
            <a:extLst>
              <a:ext uri="{FF2B5EF4-FFF2-40B4-BE49-F238E27FC236}">
                <a16:creationId xmlns:a16="http://schemas.microsoft.com/office/drawing/2014/main" xmlns="" id="{69AB4D56-DB00-4CF7-97C4-36E09F910632}"/>
              </a:ext>
            </a:extLst>
          </p:cNvPr>
          <p:cNvSpPr/>
          <p:nvPr/>
        </p:nvSpPr>
        <p:spPr>
          <a:xfrm>
            <a:off x="910468" y="1780917"/>
            <a:ext cx="10824332" cy="1938992"/>
          </a:xfrm>
          <a:prstGeom prst="rect">
            <a:avLst/>
          </a:prstGeom>
          <a:noFill/>
        </p:spPr>
        <p:txBody>
          <a:bodyPr wrap="square" rtlCol="0">
            <a:spAutoFit/>
          </a:bodyPr>
          <a:lstStyle/>
          <a:p>
            <a:pPr indent="514350"/>
            <a:r>
              <a:rPr lang="zh-CN" altLang="en-US" sz="2400" dirty="0" smtClean="0"/>
              <a:t>自从敏捷宣言发布以来，大量的研究已经深入到探索敏捷软件开发。然而，最近的研究表明项目失败率很高，包括那些使用敏捷开发的项目工程。根据一项关于软件结果的研究，八分之五的取消因素与需求相关。不完整需求、低客户参与度、不切实际的期望、需求的变化和不重要的需求是主要的因素。</a:t>
            </a:r>
            <a:endParaRPr lang="zh-CN" altLang="zh-CN" sz="2400" dirty="0" smtClean="0"/>
          </a:p>
          <a:p>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xmlns="" val="1237038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4506" y="1042221"/>
            <a:ext cx="2031325"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敏捷宣言理念</a:t>
            </a:r>
            <a:endParaRPr lang="zh-CN" altLang="zh-CN" u="none" dirty="0"/>
          </a:p>
        </p:txBody>
      </p:sp>
      <p:grpSp>
        <p:nvGrpSpPr>
          <p:cNvPr id="2" name="组合 9"/>
          <p:cNvGrpSpPr/>
          <p:nvPr/>
        </p:nvGrpSpPr>
        <p:grpSpPr>
          <a:xfrm>
            <a:off x="135277" y="1071518"/>
            <a:ext cx="775191" cy="403072"/>
            <a:chOff x="245327" y="1159727"/>
            <a:chExt cx="854175" cy="444141"/>
          </a:xfrm>
        </p:grpSpPr>
        <p:sp>
          <p:nvSpPr>
            <p:cNvPr id="11" name="燕尾形 1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2" name="燕尾形 1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9" name="矩形 18"/>
          <p:cNvSpPr/>
          <p:nvPr/>
        </p:nvSpPr>
        <p:spPr>
          <a:xfrm>
            <a:off x="3817619" y="-12700"/>
            <a:ext cx="8382635"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3970" y="-17780"/>
            <a:ext cx="760549"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46578" y="-79390"/>
            <a:ext cx="3071041" cy="780919"/>
          </a:xfrm>
          <a:prstGeom prst="rect">
            <a:avLst/>
          </a:prstGeom>
          <a:noFill/>
        </p:spPr>
        <p:txBody>
          <a:bodyPr wrap="square" rtlCol="0">
            <a:spAutoFit/>
          </a:bodyPr>
          <a:lstStyle>
            <a:defPPr>
              <a:defRPr lang="zh-CN"/>
            </a:defPPr>
            <a:lvl1pPr lvl="0" algn="ctr">
              <a:lnSpc>
                <a:spcPct val="160000"/>
              </a:lnSpc>
              <a:defRPr sz="2700" b="1">
                <a:solidFill>
                  <a:srgbClr val="2459A7"/>
                </a:solidFill>
                <a:latin typeface="微软雅黑" panose="020B0503020204020204" charset="-122"/>
                <a:ea typeface="微软雅黑" panose="020B0503020204020204" charset="-122"/>
              </a:defRPr>
            </a:lvl1pPr>
          </a:lstStyle>
          <a:p>
            <a:r>
              <a:rPr lang="zh-CN" altLang="en-US" sz="3200" dirty="0" smtClean="0"/>
              <a:t>引言</a:t>
            </a:r>
            <a:endParaRPr lang="en-US" altLang="zh-CN" sz="3200" dirty="0"/>
          </a:p>
        </p:txBody>
      </p:sp>
      <p:pic>
        <p:nvPicPr>
          <p:cNvPr id="22" name="图片 21" descr="logo"/>
          <p:cNvPicPr>
            <a:picLocks noChangeAspect="1"/>
          </p:cNvPicPr>
          <p:nvPr/>
        </p:nvPicPr>
        <p:blipFill>
          <a:blip r:embed="rId3" cstate="print"/>
          <a:stretch>
            <a:fillRect/>
          </a:stretch>
        </p:blipFill>
        <p:spPr>
          <a:xfrm>
            <a:off x="9394982" y="-41910"/>
            <a:ext cx="2716530" cy="812800"/>
          </a:xfrm>
          <a:prstGeom prst="rect">
            <a:avLst/>
          </a:prstGeom>
        </p:spPr>
      </p:pic>
      <p:sp>
        <p:nvSpPr>
          <p:cNvPr id="13" name="矩形 12">
            <a:extLst>
              <a:ext uri="{FF2B5EF4-FFF2-40B4-BE49-F238E27FC236}">
                <a16:creationId xmlns:a16="http://schemas.microsoft.com/office/drawing/2014/main" xmlns="" id="{27E10C43-231B-43D6-B808-14E148A2AFF8}"/>
              </a:ext>
            </a:extLst>
          </p:cNvPr>
          <p:cNvSpPr/>
          <p:nvPr/>
        </p:nvSpPr>
        <p:spPr>
          <a:xfrm>
            <a:off x="683834" y="5887982"/>
            <a:ext cx="10824332" cy="677108"/>
          </a:xfrm>
          <a:prstGeom prst="rect">
            <a:avLst/>
          </a:prstGeom>
          <a:noFill/>
        </p:spPr>
        <p:txBody>
          <a:bodyPr wrap="square" rtlCol="0">
            <a:spAutoFit/>
          </a:bodyPr>
          <a:lstStyle/>
          <a:p>
            <a:pPr latinLnBrk="1"/>
            <a:endParaRPr lang="zh-CN" altLang="en-US" sz="2000" dirty="0">
              <a:latin typeface="华文中宋" panose="02010600040101010101" pitchFamily="2" charset="-122"/>
              <a:ea typeface="华文中宋" panose="02010600040101010101" pitchFamily="2" charset="-122"/>
            </a:endParaRPr>
          </a:p>
          <a:p>
            <a:pPr latinLnBrk="1"/>
            <a:endParaRPr lang="en-US" altLang="zh-CN" dirty="0">
              <a:latin typeface="华文中宋" panose="02010600040101010101" pitchFamily="2" charset="-122"/>
              <a:ea typeface="华文中宋" panose="02010600040101010101" pitchFamily="2" charset="-122"/>
            </a:endParaRPr>
          </a:p>
        </p:txBody>
      </p:sp>
      <p:sp>
        <p:nvSpPr>
          <p:cNvPr id="17" name="矩形 16">
            <a:extLst>
              <a:ext uri="{FF2B5EF4-FFF2-40B4-BE49-F238E27FC236}">
                <a16:creationId xmlns:a16="http://schemas.microsoft.com/office/drawing/2014/main" xmlns="" id="{A5AF9DB7-9125-484C-B2F0-0D79DAC1C8E1}"/>
              </a:ext>
            </a:extLst>
          </p:cNvPr>
          <p:cNvSpPr/>
          <p:nvPr/>
        </p:nvSpPr>
        <p:spPr>
          <a:xfrm>
            <a:off x="910468" y="1991502"/>
            <a:ext cx="10824332" cy="646331"/>
          </a:xfrm>
          <a:prstGeom prst="rect">
            <a:avLst/>
          </a:prstGeom>
          <a:noFill/>
        </p:spPr>
        <p:txBody>
          <a:bodyPr wrap="square" rtlCol="0">
            <a:spAutoFit/>
          </a:bodyPr>
          <a:lstStyle/>
          <a:p>
            <a:pPr latinLnBrk="1"/>
            <a:endParaRPr lang="zh-CN" altLang="en-US" dirty="0">
              <a:latin typeface="华文中宋" panose="02010600040101010101" pitchFamily="2" charset="-122"/>
              <a:ea typeface="华文中宋" panose="02010600040101010101" pitchFamily="2" charset="-122"/>
            </a:endParaRPr>
          </a:p>
          <a:p>
            <a:pPr marL="285750" indent="-285750" latinLnBrk="1">
              <a:buFont typeface="Wingdings" panose="05000000000000000000" pitchFamily="2" charset="2"/>
              <a:buChar char="l"/>
            </a:pPr>
            <a:endParaRPr lang="en-US" altLang="zh-CN" dirty="0">
              <a:latin typeface="华文中宋" panose="02010600040101010101" pitchFamily="2" charset="-122"/>
              <a:ea typeface="华文中宋" panose="02010600040101010101" pitchFamily="2" charset="-122"/>
            </a:endParaRPr>
          </a:p>
        </p:txBody>
      </p:sp>
      <p:sp>
        <p:nvSpPr>
          <p:cNvPr id="14" name="矩形 13">
            <a:extLst>
              <a:ext uri="{FF2B5EF4-FFF2-40B4-BE49-F238E27FC236}">
                <a16:creationId xmlns:a16="http://schemas.microsoft.com/office/drawing/2014/main" xmlns="" id="{69AB4D56-DB00-4CF7-97C4-36E09F910632}"/>
              </a:ext>
            </a:extLst>
          </p:cNvPr>
          <p:cNvSpPr/>
          <p:nvPr/>
        </p:nvSpPr>
        <p:spPr>
          <a:xfrm>
            <a:off x="910468" y="2053291"/>
            <a:ext cx="10824332" cy="3046988"/>
          </a:xfrm>
          <a:prstGeom prst="rect">
            <a:avLst/>
          </a:prstGeom>
          <a:noFill/>
        </p:spPr>
        <p:txBody>
          <a:bodyPr wrap="square" rtlCol="0">
            <a:spAutoFit/>
          </a:bodyPr>
          <a:lstStyle/>
          <a:p>
            <a:pPr indent="514350" algn="ctr"/>
            <a:r>
              <a:rPr lang="zh-CN" altLang="en-US" sz="2400" dirty="0" smtClean="0"/>
              <a:t>个体与交互 重于 过程和工具 </a:t>
            </a:r>
            <a:br>
              <a:rPr lang="zh-CN" altLang="en-US" sz="2400" dirty="0" smtClean="0"/>
            </a:br>
            <a:r>
              <a:rPr lang="zh-CN" altLang="en-US" sz="2400" dirty="0" smtClean="0"/>
              <a:t>可用的软件 重于 完备的文档 </a:t>
            </a:r>
            <a:br>
              <a:rPr lang="zh-CN" altLang="en-US" sz="2400" dirty="0" smtClean="0"/>
            </a:br>
            <a:r>
              <a:rPr lang="zh-CN" altLang="en-US" sz="2400" dirty="0" smtClean="0"/>
              <a:t>客户协作 重于 合同谈判 </a:t>
            </a:r>
            <a:br>
              <a:rPr lang="zh-CN" altLang="en-US" sz="2400" dirty="0" smtClean="0"/>
            </a:br>
            <a:r>
              <a:rPr lang="zh-CN" altLang="en-US" sz="2400" dirty="0" smtClean="0"/>
              <a:t>响应变化 重于 遵循计划</a:t>
            </a:r>
            <a:endParaRPr lang="en-US" altLang="zh-CN" sz="2400" dirty="0" smtClean="0"/>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xmlns="" val="1237038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4506" y="1042221"/>
            <a:ext cx="233910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敏捷宣言十二条</a:t>
            </a:r>
            <a:endParaRPr lang="zh-CN" altLang="zh-CN" u="none" dirty="0"/>
          </a:p>
        </p:txBody>
      </p:sp>
      <p:grpSp>
        <p:nvGrpSpPr>
          <p:cNvPr id="2" name="组合 9"/>
          <p:cNvGrpSpPr/>
          <p:nvPr/>
        </p:nvGrpSpPr>
        <p:grpSpPr>
          <a:xfrm>
            <a:off x="135277" y="1071518"/>
            <a:ext cx="775191" cy="403072"/>
            <a:chOff x="245327" y="1159727"/>
            <a:chExt cx="854175" cy="444141"/>
          </a:xfrm>
        </p:grpSpPr>
        <p:sp>
          <p:nvSpPr>
            <p:cNvPr id="11" name="燕尾形 1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2" name="燕尾形 1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9" name="矩形 18"/>
          <p:cNvSpPr/>
          <p:nvPr/>
        </p:nvSpPr>
        <p:spPr>
          <a:xfrm>
            <a:off x="3817619" y="-12700"/>
            <a:ext cx="8382635"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3970" y="-17780"/>
            <a:ext cx="760549"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46578" y="-79390"/>
            <a:ext cx="3071041" cy="780919"/>
          </a:xfrm>
          <a:prstGeom prst="rect">
            <a:avLst/>
          </a:prstGeom>
          <a:noFill/>
        </p:spPr>
        <p:txBody>
          <a:bodyPr wrap="square" rtlCol="0">
            <a:spAutoFit/>
          </a:bodyPr>
          <a:lstStyle>
            <a:defPPr>
              <a:defRPr lang="zh-CN"/>
            </a:defPPr>
            <a:lvl1pPr lvl="0" algn="ctr">
              <a:lnSpc>
                <a:spcPct val="160000"/>
              </a:lnSpc>
              <a:defRPr sz="2700" b="1">
                <a:solidFill>
                  <a:srgbClr val="2459A7"/>
                </a:solidFill>
                <a:latin typeface="微软雅黑" panose="020B0503020204020204" charset="-122"/>
                <a:ea typeface="微软雅黑" panose="020B0503020204020204" charset="-122"/>
              </a:defRPr>
            </a:lvl1pPr>
          </a:lstStyle>
          <a:p>
            <a:r>
              <a:rPr lang="zh-CN" altLang="en-US" sz="3200" dirty="0" smtClean="0"/>
              <a:t>引言</a:t>
            </a:r>
            <a:endParaRPr lang="en-US" altLang="zh-CN" sz="3200" dirty="0"/>
          </a:p>
        </p:txBody>
      </p:sp>
      <p:pic>
        <p:nvPicPr>
          <p:cNvPr id="22" name="图片 21" descr="logo"/>
          <p:cNvPicPr>
            <a:picLocks noChangeAspect="1"/>
          </p:cNvPicPr>
          <p:nvPr/>
        </p:nvPicPr>
        <p:blipFill>
          <a:blip r:embed="rId3" cstate="print"/>
          <a:stretch>
            <a:fillRect/>
          </a:stretch>
        </p:blipFill>
        <p:spPr>
          <a:xfrm>
            <a:off x="9394982" y="-41910"/>
            <a:ext cx="2716530" cy="812800"/>
          </a:xfrm>
          <a:prstGeom prst="rect">
            <a:avLst/>
          </a:prstGeom>
        </p:spPr>
      </p:pic>
      <p:sp>
        <p:nvSpPr>
          <p:cNvPr id="13" name="矩形 12">
            <a:extLst>
              <a:ext uri="{FF2B5EF4-FFF2-40B4-BE49-F238E27FC236}">
                <a16:creationId xmlns:a16="http://schemas.microsoft.com/office/drawing/2014/main" xmlns="" id="{27E10C43-231B-43D6-B808-14E148A2AFF8}"/>
              </a:ext>
            </a:extLst>
          </p:cNvPr>
          <p:cNvSpPr/>
          <p:nvPr/>
        </p:nvSpPr>
        <p:spPr>
          <a:xfrm>
            <a:off x="683834" y="5887982"/>
            <a:ext cx="10824332" cy="677108"/>
          </a:xfrm>
          <a:prstGeom prst="rect">
            <a:avLst/>
          </a:prstGeom>
          <a:noFill/>
        </p:spPr>
        <p:txBody>
          <a:bodyPr wrap="square" rtlCol="0">
            <a:spAutoFit/>
          </a:bodyPr>
          <a:lstStyle/>
          <a:p>
            <a:pPr latinLnBrk="1"/>
            <a:endParaRPr lang="zh-CN" altLang="en-US" sz="2000" dirty="0">
              <a:latin typeface="华文中宋" panose="02010600040101010101" pitchFamily="2" charset="-122"/>
              <a:ea typeface="华文中宋" panose="02010600040101010101" pitchFamily="2" charset="-122"/>
            </a:endParaRPr>
          </a:p>
          <a:p>
            <a:pPr latinLnBrk="1"/>
            <a:endParaRPr lang="en-US" altLang="zh-CN" dirty="0">
              <a:latin typeface="华文中宋" panose="02010600040101010101" pitchFamily="2" charset="-122"/>
              <a:ea typeface="华文中宋" panose="02010600040101010101" pitchFamily="2" charset="-122"/>
            </a:endParaRPr>
          </a:p>
        </p:txBody>
      </p:sp>
      <p:sp>
        <p:nvSpPr>
          <p:cNvPr id="17" name="矩形 16">
            <a:extLst>
              <a:ext uri="{FF2B5EF4-FFF2-40B4-BE49-F238E27FC236}">
                <a16:creationId xmlns:a16="http://schemas.microsoft.com/office/drawing/2014/main" xmlns="" id="{A5AF9DB7-9125-484C-B2F0-0D79DAC1C8E1}"/>
              </a:ext>
            </a:extLst>
          </p:cNvPr>
          <p:cNvSpPr/>
          <p:nvPr/>
        </p:nvSpPr>
        <p:spPr>
          <a:xfrm>
            <a:off x="910468" y="1991502"/>
            <a:ext cx="10824332" cy="646331"/>
          </a:xfrm>
          <a:prstGeom prst="rect">
            <a:avLst/>
          </a:prstGeom>
          <a:noFill/>
        </p:spPr>
        <p:txBody>
          <a:bodyPr wrap="square" rtlCol="0">
            <a:spAutoFit/>
          </a:bodyPr>
          <a:lstStyle/>
          <a:p>
            <a:pPr latinLnBrk="1"/>
            <a:endParaRPr lang="zh-CN" altLang="en-US" dirty="0">
              <a:latin typeface="华文中宋" panose="02010600040101010101" pitchFamily="2" charset="-122"/>
              <a:ea typeface="华文中宋" panose="02010600040101010101" pitchFamily="2" charset="-122"/>
            </a:endParaRPr>
          </a:p>
          <a:p>
            <a:pPr marL="285750" indent="-285750" latinLnBrk="1">
              <a:buFont typeface="Wingdings" panose="05000000000000000000" pitchFamily="2" charset="2"/>
              <a:buChar char="l"/>
            </a:pPr>
            <a:endParaRPr lang="en-US" altLang="zh-CN" dirty="0">
              <a:latin typeface="华文中宋" panose="02010600040101010101" pitchFamily="2" charset="-122"/>
              <a:ea typeface="华文中宋" panose="02010600040101010101" pitchFamily="2" charset="-122"/>
            </a:endParaRPr>
          </a:p>
        </p:txBody>
      </p:sp>
      <p:sp>
        <p:nvSpPr>
          <p:cNvPr id="14" name="矩形 13">
            <a:extLst>
              <a:ext uri="{FF2B5EF4-FFF2-40B4-BE49-F238E27FC236}">
                <a16:creationId xmlns:a16="http://schemas.microsoft.com/office/drawing/2014/main" xmlns="" id="{69AB4D56-DB00-4CF7-97C4-36E09F910632}"/>
              </a:ext>
            </a:extLst>
          </p:cNvPr>
          <p:cNvSpPr/>
          <p:nvPr/>
        </p:nvSpPr>
        <p:spPr>
          <a:xfrm>
            <a:off x="852102" y="1586363"/>
            <a:ext cx="10824332" cy="4524315"/>
          </a:xfrm>
          <a:prstGeom prst="rect">
            <a:avLst/>
          </a:prstGeom>
          <a:noFill/>
        </p:spPr>
        <p:txBody>
          <a:bodyPr wrap="square" rtlCol="0">
            <a:spAutoFit/>
          </a:bodyPr>
          <a:lstStyle/>
          <a:p>
            <a:r>
              <a:rPr lang="en-US" altLang="zh-CN" sz="2400" dirty="0" smtClean="0"/>
              <a:t>1. </a:t>
            </a:r>
            <a:r>
              <a:rPr lang="zh-CN" altLang="en-US" sz="2400" dirty="0" smtClean="0"/>
              <a:t>我们的最高目标是通过尽早和持续地交付有价值的软件来满足客户。</a:t>
            </a:r>
          </a:p>
          <a:p>
            <a:r>
              <a:rPr lang="en-US" altLang="zh-CN" sz="2400" dirty="0" smtClean="0"/>
              <a:t>2. </a:t>
            </a:r>
            <a:r>
              <a:rPr lang="zh-CN" altLang="en-US" sz="2400" dirty="0" smtClean="0"/>
              <a:t>欢迎对需求提出变更</a:t>
            </a:r>
            <a:r>
              <a:rPr lang="en-US" altLang="zh-CN" sz="2400" dirty="0" smtClean="0"/>
              <a:t>——</a:t>
            </a:r>
            <a:r>
              <a:rPr lang="zh-CN" altLang="en-US" sz="2400" dirty="0" smtClean="0"/>
              <a:t>即使是在项目开发后期。要善于利用需求变更，帮助客户获得竞争优势。</a:t>
            </a:r>
          </a:p>
          <a:p>
            <a:r>
              <a:rPr lang="en-US" altLang="zh-CN" sz="2400" dirty="0" smtClean="0"/>
              <a:t>3. </a:t>
            </a:r>
            <a:r>
              <a:rPr lang="zh-CN" altLang="en-US" sz="2400" dirty="0" smtClean="0"/>
              <a:t>要不断交付可用的软件，周期从几周到几个月不等，且越短越好。</a:t>
            </a:r>
          </a:p>
          <a:p>
            <a:r>
              <a:rPr lang="en-US" altLang="zh-CN" sz="2400" dirty="0" smtClean="0"/>
              <a:t>4. </a:t>
            </a:r>
            <a:r>
              <a:rPr lang="zh-CN" altLang="en-US" sz="2400" dirty="0" smtClean="0"/>
              <a:t>项目过程中，业务人员与开发人员必须在一起工作。</a:t>
            </a:r>
          </a:p>
          <a:p>
            <a:r>
              <a:rPr lang="en-US" altLang="zh-CN" sz="2400" dirty="0" smtClean="0"/>
              <a:t>5. </a:t>
            </a:r>
            <a:r>
              <a:rPr lang="zh-CN" altLang="en-US" sz="2400" dirty="0" smtClean="0"/>
              <a:t>要善于激励项目人员，给他们以所需要的环境和支持，并相信他们能够完成任务。</a:t>
            </a:r>
          </a:p>
          <a:p>
            <a:r>
              <a:rPr lang="en-US" altLang="zh-CN" sz="2400" dirty="0" smtClean="0"/>
              <a:t>6.</a:t>
            </a:r>
            <a:r>
              <a:rPr lang="zh-CN" altLang="en-US" sz="2400" dirty="0" smtClean="0"/>
              <a:t>无论是团队内还是团队间，最有效的沟通方法是面对面的交谈。</a:t>
            </a:r>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xmlns="" val="1237038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4506" y="1042221"/>
            <a:ext cx="233910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敏捷宣言十二条</a:t>
            </a:r>
            <a:endParaRPr lang="zh-CN" altLang="zh-CN" u="none" dirty="0"/>
          </a:p>
        </p:txBody>
      </p:sp>
      <p:grpSp>
        <p:nvGrpSpPr>
          <p:cNvPr id="2" name="组合 9"/>
          <p:cNvGrpSpPr/>
          <p:nvPr/>
        </p:nvGrpSpPr>
        <p:grpSpPr>
          <a:xfrm>
            <a:off x="135277" y="1071518"/>
            <a:ext cx="775191" cy="403072"/>
            <a:chOff x="245327" y="1159727"/>
            <a:chExt cx="854175" cy="444141"/>
          </a:xfrm>
        </p:grpSpPr>
        <p:sp>
          <p:nvSpPr>
            <p:cNvPr id="11" name="燕尾形 1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2" name="燕尾形 1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9" name="矩形 18"/>
          <p:cNvSpPr/>
          <p:nvPr/>
        </p:nvSpPr>
        <p:spPr>
          <a:xfrm>
            <a:off x="3817619" y="-12700"/>
            <a:ext cx="8382635"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3970" y="-17780"/>
            <a:ext cx="760549"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46578" y="-79390"/>
            <a:ext cx="3071041" cy="780919"/>
          </a:xfrm>
          <a:prstGeom prst="rect">
            <a:avLst/>
          </a:prstGeom>
          <a:noFill/>
        </p:spPr>
        <p:txBody>
          <a:bodyPr wrap="square" rtlCol="0">
            <a:spAutoFit/>
          </a:bodyPr>
          <a:lstStyle>
            <a:defPPr>
              <a:defRPr lang="zh-CN"/>
            </a:defPPr>
            <a:lvl1pPr lvl="0" algn="ctr">
              <a:lnSpc>
                <a:spcPct val="160000"/>
              </a:lnSpc>
              <a:defRPr sz="2700" b="1">
                <a:solidFill>
                  <a:srgbClr val="2459A7"/>
                </a:solidFill>
                <a:latin typeface="微软雅黑" panose="020B0503020204020204" charset="-122"/>
                <a:ea typeface="微软雅黑" panose="020B0503020204020204" charset="-122"/>
              </a:defRPr>
            </a:lvl1pPr>
          </a:lstStyle>
          <a:p>
            <a:r>
              <a:rPr lang="zh-CN" altLang="en-US" sz="3200" dirty="0" smtClean="0"/>
              <a:t>引言</a:t>
            </a:r>
            <a:endParaRPr lang="en-US" altLang="zh-CN" sz="3200" dirty="0"/>
          </a:p>
        </p:txBody>
      </p:sp>
      <p:pic>
        <p:nvPicPr>
          <p:cNvPr id="22" name="图片 21" descr="logo"/>
          <p:cNvPicPr>
            <a:picLocks noChangeAspect="1"/>
          </p:cNvPicPr>
          <p:nvPr/>
        </p:nvPicPr>
        <p:blipFill>
          <a:blip r:embed="rId3" cstate="print"/>
          <a:stretch>
            <a:fillRect/>
          </a:stretch>
        </p:blipFill>
        <p:spPr>
          <a:xfrm>
            <a:off x="9394982" y="-41910"/>
            <a:ext cx="2716530" cy="812800"/>
          </a:xfrm>
          <a:prstGeom prst="rect">
            <a:avLst/>
          </a:prstGeom>
        </p:spPr>
      </p:pic>
      <p:sp>
        <p:nvSpPr>
          <p:cNvPr id="13" name="矩形 12">
            <a:extLst>
              <a:ext uri="{FF2B5EF4-FFF2-40B4-BE49-F238E27FC236}">
                <a16:creationId xmlns:a16="http://schemas.microsoft.com/office/drawing/2014/main" xmlns="" id="{27E10C43-231B-43D6-B808-14E148A2AFF8}"/>
              </a:ext>
            </a:extLst>
          </p:cNvPr>
          <p:cNvSpPr/>
          <p:nvPr/>
        </p:nvSpPr>
        <p:spPr>
          <a:xfrm>
            <a:off x="683834" y="5887982"/>
            <a:ext cx="10824332" cy="677108"/>
          </a:xfrm>
          <a:prstGeom prst="rect">
            <a:avLst/>
          </a:prstGeom>
          <a:noFill/>
        </p:spPr>
        <p:txBody>
          <a:bodyPr wrap="square" rtlCol="0">
            <a:spAutoFit/>
          </a:bodyPr>
          <a:lstStyle/>
          <a:p>
            <a:pPr latinLnBrk="1"/>
            <a:endParaRPr lang="zh-CN" altLang="en-US" sz="2000" dirty="0">
              <a:latin typeface="华文中宋" panose="02010600040101010101" pitchFamily="2" charset="-122"/>
              <a:ea typeface="华文中宋" panose="02010600040101010101" pitchFamily="2" charset="-122"/>
            </a:endParaRPr>
          </a:p>
          <a:p>
            <a:pPr latinLnBrk="1"/>
            <a:endParaRPr lang="en-US" altLang="zh-CN" dirty="0">
              <a:latin typeface="华文中宋" panose="02010600040101010101" pitchFamily="2" charset="-122"/>
              <a:ea typeface="华文中宋" panose="02010600040101010101" pitchFamily="2" charset="-122"/>
            </a:endParaRPr>
          </a:p>
        </p:txBody>
      </p:sp>
      <p:sp>
        <p:nvSpPr>
          <p:cNvPr id="17" name="矩形 16">
            <a:extLst>
              <a:ext uri="{FF2B5EF4-FFF2-40B4-BE49-F238E27FC236}">
                <a16:creationId xmlns:a16="http://schemas.microsoft.com/office/drawing/2014/main" xmlns="" id="{A5AF9DB7-9125-484C-B2F0-0D79DAC1C8E1}"/>
              </a:ext>
            </a:extLst>
          </p:cNvPr>
          <p:cNvSpPr/>
          <p:nvPr/>
        </p:nvSpPr>
        <p:spPr>
          <a:xfrm>
            <a:off x="910468" y="1991502"/>
            <a:ext cx="10824332" cy="646331"/>
          </a:xfrm>
          <a:prstGeom prst="rect">
            <a:avLst/>
          </a:prstGeom>
          <a:noFill/>
        </p:spPr>
        <p:txBody>
          <a:bodyPr wrap="square" rtlCol="0">
            <a:spAutoFit/>
          </a:bodyPr>
          <a:lstStyle/>
          <a:p>
            <a:pPr latinLnBrk="1"/>
            <a:endParaRPr lang="zh-CN" altLang="en-US" dirty="0">
              <a:latin typeface="华文中宋" panose="02010600040101010101" pitchFamily="2" charset="-122"/>
              <a:ea typeface="华文中宋" panose="02010600040101010101" pitchFamily="2" charset="-122"/>
            </a:endParaRPr>
          </a:p>
          <a:p>
            <a:pPr marL="285750" indent="-285750" latinLnBrk="1">
              <a:buFont typeface="Wingdings" panose="05000000000000000000" pitchFamily="2" charset="2"/>
              <a:buChar char="l"/>
            </a:pPr>
            <a:endParaRPr lang="en-US" altLang="zh-CN" dirty="0">
              <a:latin typeface="华文中宋" panose="02010600040101010101" pitchFamily="2" charset="-122"/>
              <a:ea typeface="华文中宋" panose="02010600040101010101" pitchFamily="2" charset="-122"/>
            </a:endParaRPr>
          </a:p>
        </p:txBody>
      </p:sp>
      <p:sp>
        <p:nvSpPr>
          <p:cNvPr id="14" name="矩形 13">
            <a:extLst>
              <a:ext uri="{FF2B5EF4-FFF2-40B4-BE49-F238E27FC236}">
                <a16:creationId xmlns:a16="http://schemas.microsoft.com/office/drawing/2014/main" xmlns="" id="{69AB4D56-DB00-4CF7-97C4-36E09F910632}"/>
              </a:ext>
            </a:extLst>
          </p:cNvPr>
          <p:cNvSpPr/>
          <p:nvPr/>
        </p:nvSpPr>
        <p:spPr>
          <a:xfrm>
            <a:off x="852102" y="1586363"/>
            <a:ext cx="10824332" cy="4154984"/>
          </a:xfrm>
          <a:prstGeom prst="rect">
            <a:avLst/>
          </a:prstGeom>
          <a:noFill/>
        </p:spPr>
        <p:txBody>
          <a:bodyPr wrap="square" rtlCol="0">
            <a:spAutoFit/>
          </a:bodyPr>
          <a:lstStyle/>
          <a:p>
            <a:r>
              <a:rPr lang="en-US" altLang="zh-CN" sz="2400" dirty="0" smtClean="0"/>
              <a:t>7. </a:t>
            </a:r>
            <a:r>
              <a:rPr lang="zh-CN" altLang="en-US" sz="2400" dirty="0" smtClean="0"/>
              <a:t>可用的软件是衡量进度的主要指标。</a:t>
            </a:r>
          </a:p>
          <a:p>
            <a:r>
              <a:rPr lang="en-US" altLang="zh-CN" sz="2400" dirty="0" smtClean="0"/>
              <a:t>8. </a:t>
            </a:r>
            <a:r>
              <a:rPr lang="zh-CN" altLang="en-US" sz="2400" dirty="0" smtClean="0"/>
              <a:t>敏捷过程提倡可持续的开发。项目方、开发人员和用户应该能够保持恒久稳定的进展速度。</a:t>
            </a:r>
          </a:p>
          <a:p>
            <a:r>
              <a:rPr lang="en-US" altLang="zh-CN" sz="2400" dirty="0" smtClean="0"/>
              <a:t>9. </a:t>
            </a:r>
            <a:r>
              <a:rPr lang="zh-CN" altLang="en-US" sz="2400" dirty="0" smtClean="0"/>
              <a:t>对技术的精益求精以及对设计的不断完善将提升敏捷性。</a:t>
            </a:r>
          </a:p>
          <a:p>
            <a:r>
              <a:rPr lang="en-US" altLang="zh-CN" sz="2400" dirty="0" smtClean="0"/>
              <a:t>10. </a:t>
            </a:r>
            <a:r>
              <a:rPr lang="zh-CN" altLang="en-US" sz="2400" dirty="0" smtClean="0"/>
              <a:t>要做到简洁，即尽最大可能减少不必要的工作。这是一门艺术。</a:t>
            </a:r>
          </a:p>
          <a:p>
            <a:r>
              <a:rPr lang="en-US" altLang="zh-CN" sz="2400" dirty="0" smtClean="0"/>
              <a:t>11. </a:t>
            </a:r>
            <a:r>
              <a:rPr lang="zh-CN" altLang="en-US" sz="2400" dirty="0" smtClean="0"/>
              <a:t>最佳的架构、需求和设计出自于自组织的团队。</a:t>
            </a:r>
          </a:p>
          <a:p>
            <a:r>
              <a:rPr lang="en-US" altLang="zh-CN" sz="2400" dirty="0" smtClean="0"/>
              <a:t>12. </a:t>
            </a:r>
            <a:r>
              <a:rPr lang="zh-CN" altLang="en-US" sz="2400" dirty="0" smtClean="0"/>
              <a:t>团队要定期反省如何能够做到更有效，并相应地调整团队的行为。</a:t>
            </a:r>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b="1" dirty="0" smtClean="0">
              <a:latin typeface="华文中宋" panose="02010600040101010101" pitchFamily="2" charset="-122"/>
              <a:ea typeface="华文中宋" panose="02010600040101010101" pitchFamily="2" charset="-122"/>
            </a:endParaRPr>
          </a:p>
          <a:p>
            <a:pPr indent="514350" algn="ctr"/>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xmlns="" val="1237038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4506" y="1042221"/>
            <a:ext cx="1415772"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研究背景</a:t>
            </a:r>
            <a:endParaRPr lang="zh-CN" altLang="zh-CN" u="none" dirty="0"/>
          </a:p>
        </p:txBody>
      </p:sp>
      <p:grpSp>
        <p:nvGrpSpPr>
          <p:cNvPr id="2" name="组合 9"/>
          <p:cNvGrpSpPr/>
          <p:nvPr/>
        </p:nvGrpSpPr>
        <p:grpSpPr>
          <a:xfrm>
            <a:off x="135277" y="1071518"/>
            <a:ext cx="775191" cy="403072"/>
            <a:chOff x="245327" y="1159727"/>
            <a:chExt cx="854175" cy="444141"/>
          </a:xfrm>
        </p:grpSpPr>
        <p:sp>
          <p:nvSpPr>
            <p:cNvPr id="11" name="燕尾形 1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2" name="燕尾形 1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9" name="矩形 18"/>
          <p:cNvSpPr/>
          <p:nvPr/>
        </p:nvSpPr>
        <p:spPr>
          <a:xfrm>
            <a:off x="3817619" y="-12700"/>
            <a:ext cx="8382635"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3970" y="-17780"/>
            <a:ext cx="760549"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46578" y="-79390"/>
            <a:ext cx="3071041" cy="780919"/>
          </a:xfrm>
          <a:prstGeom prst="rect">
            <a:avLst/>
          </a:prstGeom>
          <a:noFill/>
        </p:spPr>
        <p:txBody>
          <a:bodyPr wrap="square" rtlCol="0">
            <a:spAutoFit/>
          </a:bodyPr>
          <a:lstStyle>
            <a:defPPr>
              <a:defRPr lang="zh-CN"/>
            </a:defPPr>
            <a:lvl1pPr lvl="0" algn="ctr">
              <a:lnSpc>
                <a:spcPct val="160000"/>
              </a:lnSpc>
              <a:defRPr sz="2700" b="1">
                <a:solidFill>
                  <a:srgbClr val="2459A7"/>
                </a:solidFill>
                <a:latin typeface="微软雅黑" panose="020B0503020204020204" charset="-122"/>
                <a:ea typeface="微软雅黑" panose="020B0503020204020204" charset="-122"/>
              </a:defRPr>
            </a:lvl1pPr>
          </a:lstStyle>
          <a:p>
            <a:r>
              <a:rPr lang="zh-CN" altLang="en-US" sz="3200" dirty="0" smtClean="0"/>
              <a:t>引言</a:t>
            </a:r>
            <a:endParaRPr lang="en-US" altLang="zh-CN" sz="3200" dirty="0"/>
          </a:p>
        </p:txBody>
      </p:sp>
      <p:pic>
        <p:nvPicPr>
          <p:cNvPr id="22" name="图片 21" descr="logo"/>
          <p:cNvPicPr>
            <a:picLocks noChangeAspect="1"/>
          </p:cNvPicPr>
          <p:nvPr/>
        </p:nvPicPr>
        <p:blipFill>
          <a:blip r:embed="rId3" cstate="print"/>
          <a:stretch>
            <a:fillRect/>
          </a:stretch>
        </p:blipFill>
        <p:spPr>
          <a:xfrm>
            <a:off x="9394982" y="-41910"/>
            <a:ext cx="2716530" cy="812800"/>
          </a:xfrm>
          <a:prstGeom prst="rect">
            <a:avLst/>
          </a:prstGeom>
        </p:spPr>
      </p:pic>
      <p:sp>
        <p:nvSpPr>
          <p:cNvPr id="13" name="矩形 12">
            <a:extLst>
              <a:ext uri="{FF2B5EF4-FFF2-40B4-BE49-F238E27FC236}">
                <a16:creationId xmlns:a16="http://schemas.microsoft.com/office/drawing/2014/main" xmlns="" id="{27E10C43-231B-43D6-B808-14E148A2AFF8}"/>
              </a:ext>
            </a:extLst>
          </p:cNvPr>
          <p:cNvSpPr/>
          <p:nvPr/>
        </p:nvSpPr>
        <p:spPr>
          <a:xfrm>
            <a:off x="683834" y="5887982"/>
            <a:ext cx="10824332" cy="677108"/>
          </a:xfrm>
          <a:prstGeom prst="rect">
            <a:avLst/>
          </a:prstGeom>
          <a:noFill/>
        </p:spPr>
        <p:txBody>
          <a:bodyPr wrap="square" rtlCol="0">
            <a:spAutoFit/>
          </a:bodyPr>
          <a:lstStyle/>
          <a:p>
            <a:pPr latinLnBrk="1"/>
            <a:endParaRPr lang="zh-CN" altLang="en-US" sz="2000" dirty="0">
              <a:latin typeface="华文中宋" panose="02010600040101010101" pitchFamily="2" charset="-122"/>
              <a:ea typeface="华文中宋" panose="02010600040101010101" pitchFamily="2" charset="-122"/>
            </a:endParaRPr>
          </a:p>
          <a:p>
            <a:pPr latinLnBrk="1"/>
            <a:endParaRPr lang="en-US" altLang="zh-CN" dirty="0">
              <a:latin typeface="华文中宋" panose="02010600040101010101" pitchFamily="2" charset="-122"/>
              <a:ea typeface="华文中宋" panose="02010600040101010101" pitchFamily="2" charset="-122"/>
            </a:endParaRPr>
          </a:p>
        </p:txBody>
      </p:sp>
      <p:sp>
        <p:nvSpPr>
          <p:cNvPr id="17" name="矩形 16">
            <a:extLst>
              <a:ext uri="{FF2B5EF4-FFF2-40B4-BE49-F238E27FC236}">
                <a16:creationId xmlns:a16="http://schemas.microsoft.com/office/drawing/2014/main" xmlns="" id="{A5AF9DB7-9125-484C-B2F0-0D79DAC1C8E1}"/>
              </a:ext>
            </a:extLst>
          </p:cNvPr>
          <p:cNvSpPr/>
          <p:nvPr/>
        </p:nvSpPr>
        <p:spPr>
          <a:xfrm>
            <a:off x="910468" y="1991502"/>
            <a:ext cx="10824332" cy="646331"/>
          </a:xfrm>
          <a:prstGeom prst="rect">
            <a:avLst/>
          </a:prstGeom>
          <a:noFill/>
        </p:spPr>
        <p:txBody>
          <a:bodyPr wrap="square" rtlCol="0">
            <a:spAutoFit/>
          </a:bodyPr>
          <a:lstStyle/>
          <a:p>
            <a:pPr latinLnBrk="1"/>
            <a:endParaRPr lang="zh-CN" altLang="en-US" dirty="0">
              <a:latin typeface="华文中宋" panose="02010600040101010101" pitchFamily="2" charset="-122"/>
              <a:ea typeface="华文中宋" panose="02010600040101010101" pitchFamily="2" charset="-122"/>
            </a:endParaRPr>
          </a:p>
          <a:p>
            <a:pPr marL="285750" indent="-285750" latinLnBrk="1">
              <a:buFont typeface="Wingdings" panose="05000000000000000000" pitchFamily="2" charset="2"/>
              <a:buChar char="l"/>
            </a:pPr>
            <a:endParaRPr lang="en-US" altLang="zh-CN" dirty="0">
              <a:latin typeface="华文中宋" panose="02010600040101010101" pitchFamily="2" charset="-122"/>
              <a:ea typeface="华文中宋" panose="02010600040101010101" pitchFamily="2" charset="-122"/>
            </a:endParaRPr>
          </a:p>
        </p:txBody>
      </p:sp>
      <p:sp>
        <p:nvSpPr>
          <p:cNvPr id="14" name="矩形 13">
            <a:extLst>
              <a:ext uri="{FF2B5EF4-FFF2-40B4-BE49-F238E27FC236}">
                <a16:creationId xmlns:a16="http://schemas.microsoft.com/office/drawing/2014/main" xmlns="" id="{69AB4D56-DB00-4CF7-97C4-36E09F910632}"/>
              </a:ext>
            </a:extLst>
          </p:cNvPr>
          <p:cNvSpPr/>
          <p:nvPr/>
        </p:nvSpPr>
        <p:spPr>
          <a:xfrm>
            <a:off x="910468" y="1780917"/>
            <a:ext cx="10824332" cy="2308324"/>
          </a:xfrm>
          <a:prstGeom prst="rect">
            <a:avLst/>
          </a:prstGeom>
          <a:noFill/>
        </p:spPr>
        <p:txBody>
          <a:bodyPr wrap="square" rtlCol="0">
            <a:spAutoFit/>
          </a:bodyPr>
          <a:lstStyle/>
          <a:p>
            <a:pPr marL="514350" indent="-514350"/>
            <a:r>
              <a:rPr lang="zh-CN" altLang="en-US" sz="2400" dirty="0" smtClean="0"/>
              <a:t>问题：</a:t>
            </a:r>
            <a:endParaRPr lang="en-US" altLang="zh-CN" sz="2400" dirty="0" smtClean="0"/>
          </a:p>
          <a:p>
            <a:pPr marL="514350" indent="-514350">
              <a:buAutoNum type="arabicPeriod"/>
            </a:pPr>
            <a:r>
              <a:rPr lang="zh-CN" altLang="en-US" sz="2400" dirty="0" smtClean="0"/>
              <a:t>哪些需求工程主题是聚焦于敏捷软件开发需求工程的？</a:t>
            </a:r>
            <a:endParaRPr lang="en-US" altLang="zh-CN" sz="2400" dirty="0" smtClean="0"/>
          </a:p>
          <a:p>
            <a:pPr marL="514350" indent="-514350">
              <a:buAutoNum type="arabicPeriod"/>
            </a:pPr>
            <a:r>
              <a:rPr lang="zh-CN" altLang="en-US" sz="2400" dirty="0" smtClean="0"/>
              <a:t>敏捷软件环境下的需求工程有哪些缺陷？</a:t>
            </a:r>
            <a:endParaRPr lang="en-US" altLang="zh-CN" sz="2400" dirty="0" smtClean="0"/>
          </a:p>
          <a:p>
            <a:pPr marL="514350" indent="-514350">
              <a:buAutoNum type="arabicPeriod"/>
            </a:pPr>
            <a:r>
              <a:rPr lang="zh-CN" altLang="en-US" sz="2400" dirty="0" smtClean="0"/>
              <a:t>敏捷需求工程面临哪些障碍（环境、人员和资源）？</a:t>
            </a:r>
            <a:endParaRPr lang="en-US" altLang="zh-CN" sz="2400" dirty="0" smtClean="0"/>
          </a:p>
          <a:p>
            <a:endParaRPr lang="zh-CN" altLang="zh-CN" sz="2400" dirty="0" smtClean="0"/>
          </a:p>
          <a:p>
            <a:endParaRPr lang="en-US" altLang="zh-CN"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xmlns="" val="123703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44506" y="1042221"/>
            <a:ext cx="2031325" cy="461665"/>
          </a:xfrm>
          <a:prstGeom prst="rect">
            <a:avLst/>
          </a:prstGeom>
        </p:spPr>
        <p:txBody>
          <a:bodyPr wrap="none">
            <a:spAutoFit/>
          </a:bodyPr>
          <a:lstStyle>
            <a:defPPr>
              <a:defRPr lang="zh-CN"/>
            </a:defPPr>
            <a:lvl1pPr>
              <a:buClr>
                <a:srgbClr val="2459A7"/>
              </a:buClr>
              <a:buSzPct val="150000"/>
              <a:defRPr sz="2400" b="1" u="sng">
                <a:solidFill>
                  <a:srgbClr val="2459A7"/>
                </a:solidFill>
                <a:latin typeface="华文中宋" panose="02010600040101010101" pitchFamily="2" charset="-122"/>
                <a:ea typeface="华文中宋" panose="02010600040101010101" pitchFamily="2" charset="-122"/>
                <a:cs typeface="Leelawadee UI Semilight" panose="020B0402040204020203" pitchFamily="34" charset="-34"/>
              </a:defRPr>
            </a:lvl1pPr>
          </a:lstStyle>
          <a:p>
            <a:pPr algn="ctr"/>
            <a:r>
              <a:rPr lang="zh-CN" altLang="en-US" u="none" dirty="0" smtClean="0"/>
              <a:t>传统需求工程</a:t>
            </a:r>
            <a:endParaRPr lang="zh-CN" altLang="zh-CN" u="none" dirty="0"/>
          </a:p>
        </p:txBody>
      </p:sp>
      <p:grpSp>
        <p:nvGrpSpPr>
          <p:cNvPr id="2" name="组合 9"/>
          <p:cNvGrpSpPr/>
          <p:nvPr/>
        </p:nvGrpSpPr>
        <p:grpSpPr>
          <a:xfrm>
            <a:off x="135277" y="1071518"/>
            <a:ext cx="775191" cy="403072"/>
            <a:chOff x="245327" y="1159727"/>
            <a:chExt cx="854175" cy="444141"/>
          </a:xfrm>
        </p:grpSpPr>
        <p:sp>
          <p:nvSpPr>
            <p:cNvPr id="11" name="燕尾形 10"/>
            <p:cNvSpPr/>
            <p:nvPr/>
          </p:nvSpPr>
          <p:spPr>
            <a:xfrm>
              <a:off x="245327"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2" name="燕尾形 11"/>
            <p:cNvSpPr/>
            <p:nvPr/>
          </p:nvSpPr>
          <p:spPr>
            <a:xfrm>
              <a:off x="600710" y="1159727"/>
              <a:ext cx="498792" cy="444141"/>
            </a:xfrm>
            <a:prstGeom prst="chevron">
              <a:avLst/>
            </a:prstGeom>
            <a:solidFill>
              <a:srgbClr val="2459A7"/>
            </a:solidFill>
            <a:ln>
              <a:solidFill>
                <a:srgbClr val="245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sp>
        <p:nvSpPr>
          <p:cNvPr id="19" name="矩形 18"/>
          <p:cNvSpPr/>
          <p:nvPr/>
        </p:nvSpPr>
        <p:spPr>
          <a:xfrm>
            <a:off x="3817619" y="-12700"/>
            <a:ext cx="8382635" cy="75946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3970" y="-17780"/>
            <a:ext cx="760549" cy="764540"/>
          </a:xfrm>
          <a:prstGeom prst="rect">
            <a:avLst/>
          </a:prstGeom>
          <a:solidFill>
            <a:srgbClr val="245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746578" y="-79390"/>
            <a:ext cx="3071041" cy="780919"/>
          </a:xfrm>
          <a:prstGeom prst="rect">
            <a:avLst/>
          </a:prstGeom>
          <a:noFill/>
        </p:spPr>
        <p:txBody>
          <a:bodyPr wrap="square" rtlCol="0">
            <a:spAutoFit/>
          </a:bodyPr>
          <a:lstStyle>
            <a:defPPr>
              <a:defRPr lang="zh-CN"/>
            </a:defPPr>
            <a:lvl1pPr lvl="0" algn="ctr">
              <a:lnSpc>
                <a:spcPct val="160000"/>
              </a:lnSpc>
              <a:defRPr sz="2700" b="1">
                <a:solidFill>
                  <a:srgbClr val="2459A7"/>
                </a:solidFill>
                <a:latin typeface="微软雅黑" panose="020B0503020204020204" charset="-122"/>
                <a:ea typeface="微软雅黑" panose="020B0503020204020204" charset="-122"/>
              </a:defRPr>
            </a:lvl1pPr>
          </a:lstStyle>
          <a:p>
            <a:r>
              <a:rPr lang="zh-CN" altLang="en-US" sz="3200" dirty="0" smtClean="0"/>
              <a:t>引言</a:t>
            </a:r>
            <a:endParaRPr lang="en-US" altLang="zh-CN" sz="3200" dirty="0"/>
          </a:p>
        </p:txBody>
      </p:sp>
      <p:pic>
        <p:nvPicPr>
          <p:cNvPr id="22" name="图片 21" descr="logo"/>
          <p:cNvPicPr>
            <a:picLocks noChangeAspect="1"/>
          </p:cNvPicPr>
          <p:nvPr/>
        </p:nvPicPr>
        <p:blipFill>
          <a:blip r:embed="rId3" cstate="print"/>
          <a:stretch>
            <a:fillRect/>
          </a:stretch>
        </p:blipFill>
        <p:spPr>
          <a:xfrm>
            <a:off x="9394982" y="-41910"/>
            <a:ext cx="2716530" cy="812800"/>
          </a:xfrm>
          <a:prstGeom prst="rect">
            <a:avLst/>
          </a:prstGeom>
        </p:spPr>
      </p:pic>
      <p:sp>
        <p:nvSpPr>
          <p:cNvPr id="13" name="矩形 12">
            <a:extLst>
              <a:ext uri="{FF2B5EF4-FFF2-40B4-BE49-F238E27FC236}">
                <a16:creationId xmlns:a16="http://schemas.microsoft.com/office/drawing/2014/main" xmlns="" id="{27E10C43-231B-43D6-B808-14E148A2AFF8}"/>
              </a:ext>
            </a:extLst>
          </p:cNvPr>
          <p:cNvSpPr/>
          <p:nvPr/>
        </p:nvSpPr>
        <p:spPr>
          <a:xfrm>
            <a:off x="683834" y="5887982"/>
            <a:ext cx="10824332" cy="677108"/>
          </a:xfrm>
          <a:prstGeom prst="rect">
            <a:avLst/>
          </a:prstGeom>
          <a:noFill/>
        </p:spPr>
        <p:txBody>
          <a:bodyPr wrap="square" rtlCol="0">
            <a:spAutoFit/>
          </a:bodyPr>
          <a:lstStyle/>
          <a:p>
            <a:pPr latinLnBrk="1"/>
            <a:endParaRPr lang="zh-CN" altLang="en-US" sz="2000" dirty="0">
              <a:latin typeface="华文中宋" panose="02010600040101010101" pitchFamily="2" charset="-122"/>
              <a:ea typeface="华文中宋" panose="02010600040101010101" pitchFamily="2" charset="-122"/>
            </a:endParaRPr>
          </a:p>
          <a:p>
            <a:pPr latinLnBrk="1"/>
            <a:endParaRPr lang="en-US" altLang="zh-CN" dirty="0">
              <a:latin typeface="华文中宋" panose="02010600040101010101" pitchFamily="2" charset="-122"/>
              <a:ea typeface="华文中宋" panose="02010600040101010101" pitchFamily="2" charset="-122"/>
            </a:endParaRPr>
          </a:p>
        </p:txBody>
      </p:sp>
      <p:sp>
        <p:nvSpPr>
          <p:cNvPr id="17" name="矩形 16">
            <a:extLst>
              <a:ext uri="{FF2B5EF4-FFF2-40B4-BE49-F238E27FC236}">
                <a16:creationId xmlns:a16="http://schemas.microsoft.com/office/drawing/2014/main" xmlns="" id="{A5AF9DB7-9125-484C-B2F0-0D79DAC1C8E1}"/>
              </a:ext>
            </a:extLst>
          </p:cNvPr>
          <p:cNvSpPr/>
          <p:nvPr/>
        </p:nvSpPr>
        <p:spPr>
          <a:xfrm>
            <a:off x="910468" y="1991502"/>
            <a:ext cx="10824332" cy="646331"/>
          </a:xfrm>
          <a:prstGeom prst="rect">
            <a:avLst/>
          </a:prstGeom>
          <a:noFill/>
        </p:spPr>
        <p:txBody>
          <a:bodyPr wrap="square" rtlCol="0">
            <a:spAutoFit/>
          </a:bodyPr>
          <a:lstStyle/>
          <a:p>
            <a:pPr latinLnBrk="1"/>
            <a:endParaRPr lang="zh-CN" altLang="en-US" dirty="0">
              <a:latin typeface="华文中宋" panose="02010600040101010101" pitchFamily="2" charset="-122"/>
              <a:ea typeface="华文中宋" panose="02010600040101010101" pitchFamily="2" charset="-122"/>
            </a:endParaRPr>
          </a:p>
          <a:p>
            <a:pPr marL="285750" indent="-285750" latinLnBrk="1">
              <a:buFont typeface="Wingdings" panose="05000000000000000000" pitchFamily="2" charset="2"/>
              <a:buChar char="l"/>
            </a:pPr>
            <a:endParaRPr lang="en-US" altLang="zh-CN" dirty="0">
              <a:latin typeface="华文中宋" panose="02010600040101010101" pitchFamily="2" charset="-122"/>
              <a:ea typeface="华文中宋" panose="02010600040101010101" pitchFamily="2" charset="-122"/>
            </a:endParaRPr>
          </a:p>
        </p:txBody>
      </p:sp>
      <p:sp>
        <p:nvSpPr>
          <p:cNvPr id="14" name="矩形 13">
            <a:extLst>
              <a:ext uri="{FF2B5EF4-FFF2-40B4-BE49-F238E27FC236}">
                <a16:creationId xmlns:a16="http://schemas.microsoft.com/office/drawing/2014/main" xmlns="" id="{69AB4D56-DB00-4CF7-97C4-36E09F910632}"/>
              </a:ext>
            </a:extLst>
          </p:cNvPr>
          <p:cNvSpPr/>
          <p:nvPr/>
        </p:nvSpPr>
        <p:spPr>
          <a:xfrm>
            <a:off x="910468" y="1780917"/>
            <a:ext cx="10824332" cy="830997"/>
          </a:xfrm>
          <a:prstGeom prst="rect">
            <a:avLst/>
          </a:prstGeom>
          <a:noFill/>
        </p:spPr>
        <p:txBody>
          <a:bodyPr wrap="square" rtlCol="0">
            <a:spAutoFit/>
          </a:bodyPr>
          <a:lstStyle/>
          <a:p>
            <a:endParaRPr lang="zh-CN" altLang="zh-CN" sz="2400" dirty="0" smtClean="0"/>
          </a:p>
          <a:p>
            <a:endParaRPr lang="en-US" altLang="zh-CN" sz="2400" dirty="0">
              <a:latin typeface="华文中宋" panose="02010600040101010101" pitchFamily="2" charset="-122"/>
              <a:ea typeface="华文中宋" panose="02010600040101010101" pitchFamily="2" charset="-122"/>
            </a:endParaRPr>
          </a:p>
        </p:txBody>
      </p:sp>
      <p:pic>
        <p:nvPicPr>
          <p:cNvPr id="15" name="Picture 2"/>
          <p:cNvPicPr>
            <a:picLocks noChangeAspect="1" noChangeArrowheads="1"/>
          </p:cNvPicPr>
          <p:nvPr/>
        </p:nvPicPr>
        <p:blipFill>
          <a:blip r:embed="rId4"/>
          <a:srcRect/>
          <a:stretch>
            <a:fillRect/>
          </a:stretch>
        </p:blipFill>
        <p:spPr bwMode="auto">
          <a:xfrm>
            <a:off x="1949117" y="2260825"/>
            <a:ext cx="8229600" cy="3060333"/>
          </a:xfrm>
          <a:prstGeom prst="rect">
            <a:avLst/>
          </a:prstGeom>
          <a:noFill/>
          <a:ln w="9525">
            <a:noFill/>
            <a:miter lim="800000"/>
            <a:headEnd/>
            <a:tailEnd/>
          </a:ln>
          <a:effectLst/>
        </p:spPr>
      </p:pic>
      <p:sp>
        <p:nvSpPr>
          <p:cNvPr id="16" name="TextBox 15"/>
          <p:cNvSpPr txBox="1"/>
          <p:nvPr/>
        </p:nvSpPr>
        <p:spPr>
          <a:xfrm>
            <a:off x="1997241" y="1636295"/>
            <a:ext cx="7868653" cy="369332"/>
          </a:xfrm>
          <a:prstGeom prst="rect">
            <a:avLst/>
          </a:prstGeom>
          <a:noFill/>
        </p:spPr>
        <p:txBody>
          <a:bodyPr wrap="square" rtlCol="0">
            <a:spAutoFit/>
          </a:bodyPr>
          <a:lstStyle/>
          <a:p>
            <a:pPr algn="ctr"/>
            <a:r>
              <a:rPr lang="zh-CN" altLang="en-US" dirty="0" smtClean="0"/>
              <a:t>瀑布模型</a:t>
            </a:r>
            <a:endParaRPr lang="zh-CN" altLang="en-US" dirty="0"/>
          </a:p>
        </p:txBody>
      </p:sp>
    </p:spTree>
    <p:extLst>
      <p:ext uri="{BB962C8B-B14F-4D97-AF65-F5344CB8AC3E}">
        <p14:creationId xmlns:p14="http://schemas.microsoft.com/office/powerpoint/2010/main" xmlns="" val="12370385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1331</Words>
  <Application>Microsoft Office PowerPoint</Application>
  <PresentationFormat>自定义</PresentationFormat>
  <Paragraphs>162</Paragraphs>
  <Slides>26</Slides>
  <Notes>26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yadong</dc:creator>
  <cp:lastModifiedBy>AutoBVT</cp:lastModifiedBy>
  <cp:revision>1051</cp:revision>
  <dcterms:created xsi:type="dcterms:W3CDTF">2018-06-04T12:19:00Z</dcterms:created>
  <dcterms:modified xsi:type="dcterms:W3CDTF">2019-12-16T06:22:04Z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