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76" r:id="rId2"/>
    <p:sldId id="280" r:id="rId3"/>
    <p:sldId id="306" r:id="rId4"/>
    <p:sldId id="307" r:id="rId5"/>
    <p:sldId id="305" r:id="rId6"/>
    <p:sldId id="338" r:id="rId7"/>
    <p:sldId id="309" r:id="rId8"/>
    <p:sldId id="310" r:id="rId9"/>
    <p:sldId id="312" r:id="rId10"/>
    <p:sldId id="313" r:id="rId11"/>
    <p:sldId id="314" r:id="rId12"/>
    <p:sldId id="315" r:id="rId13"/>
    <p:sldId id="340" r:id="rId14"/>
    <p:sldId id="341" r:id="rId15"/>
    <p:sldId id="316" r:id="rId16"/>
    <p:sldId id="317" r:id="rId17"/>
    <p:sldId id="318" r:id="rId18"/>
    <p:sldId id="319" r:id="rId19"/>
    <p:sldId id="320" r:id="rId20"/>
    <p:sldId id="321" r:id="rId21"/>
    <p:sldId id="294" r:id="rId22"/>
    <p:sldId id="377" r:id="rId23"/>
    <p:sldId id="378" r:id="rId24"/>
    <p:sldId id="327" r:id="rId25"/>
    <p:sldId id="285" r:id="rId26"/>
    <p:sldId id="379" r:id="rId27"/>
    <p:sldId id="380" r:id="rId28"/>
    <p:sldId id="330" r:id="rId29"/>
    <p:sldId id="286"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3A49"/>
    <a:srgbClr val="3F4E63"/>
    <a:srgbClr val="8C9DB6"/>
    <a:srgbClr val="222A35"/>
    <a:srgbClr val="252D39"/>
    <a:srgbClr val="435369"/>
    <a:srgbClr val="404F64"/>
    <a:srgbClr val="2E2A2B"/>
    <a:srgbClr val="5C443A"/>
    <a:srgbClr val="4C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78103" autoAdjust="0"/>
  </p:normalViewPr>
  <p:slideViewPr>
    <p:cSldViewPr snapToGrid="0">
      <p:cViewPr varScale="1">
        <p:scale>
          <a:sx n="60" d="100"/>
          <a:sy n="60" d="100"/>
        </p:scale>
        <p:origin x="1188" y="78"/>
      </p:cViewPr>
      <p:guideLst>
        <p:guide orient="horz" pos="2160"/>
        <p:guide pos="3842"/>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pPr>
            <a:r>
              <a:rPr lang="zh-CN" altLang="zh-CN" sz="1200" dirty="0">
                <a:solidFill>
                  <a:schemeClr val="tx1">
                    <a:lumMod val="75000"/>
                    <a:lumOff val="25000"/>
                  </a:schemeClr>
                </a:solidFill>
                <a:cs typeface="+mn-ea"/>
              </a:rPr>
              <a:t>过长方法异味的检测策略，使用度量方法的代码行（</a:t>
            </a:r>
            <a:r>
              <a:rPr lang="en-US" altLang="zh-CN" sz="1200" dirty="0" err="1">
                <a:solidFill>
                  <a:schemeClr val="tx1">
                    <a:lumMod val="75000"/>
                    <a:lumOff val="25000"/>
                  </a:schemeClr>
                </a:solidFill>
                <a:cs typeface="+mn-ea"/>
              </a:rPr>
              <a:t>MLoC</a:t>
            </a:r>
            <a:r>
              <a:rPr lang="zh-CN" altLang="zh-CN" sz="1200" dirty="0">
                <a:solidFill>
                  <a:schemeClr val="tx1">
                    <a:lumMod val="75000"/>
                    <a:lumOff val="25000"/>
                  </a:schemeClr>
                </a:solidFill>
                <a:cs typeface="+mn-ea"/>
              </a:rPr>
              <a:t>）、嵌套块深度（</a:t>
            </a:r>
            <a:r>
              <a:rPr lang="en-US" altLang="zh-CN" sz="1200" dirty="0">
                <a:solidFill>
                  <a:schemeClr val="tx1">
                    <a:lumMod val="75000"/>
                    <a:lumOff val="25000"/>
                  </a:schemeClr>
                </a:solidFill>
                <a:cs typeface="+mn-ea"/>
              </a:rPr>
              <a:t>NBD</a:t>
            </a:r>
            <a:r>
              <a:rPr lang="zh-CN" altLang="zh-CN" sz="1200" dirty="0">
                <a:solidFill>
                  <a:schemeClr val="tx1">
                    <a:lumMod val="75000"/>
                    <a:lumOff val="25000"/>
                  </a:schemeClr>
                </a:solidFill>
                <a:cs typeface="+mn-ea"/>
              </a:rPr>
              <a:t>）和</a:t>
            </a:r>
            <a:r>
              <a:rPr lang="en-US" altLang="zh-CN" sz="1200" dirty="0">
                <a:solidFill>
                  <a:schemeClr val="tx1">
                    <a:lumMod val="75000"/>
                    <a:lumOff val="25000"/>
                  </a:schemeClr>
                </a:solidFill>
                <a:cs typeface="+mn-ea"/>
              </a:rPr>
              <a:t>McCabe</a:t>
            </a:r>
            <a:r>
              <a:rPr lang="zh-CN" altLang="zh-CN" sz="1200" dirty="0">
                <a:solidFill>
                  <a:schemeClr val="tx1">
                    <a:lumMod val="75000"/>
                    <a:lumOff val="25000"/>
                  </a:schemeClr>
                </a:solidFill>
                <a:cs typeface="+mn-ea"/>
              </a:rPr>
              <a:t>圈复杂度（</a:t>
            </a:r>
            <a:r>
              <a:rPr lang="en-US" altLang="zh-CN" sz="1200" dirty="0">
                <a:solidFill>
                  <a:schemeClr val="tx1">
                    <a:lumMod val="75000"/>
                    <a:lumOff val="25000"/>
                  </a:schemeClr>
                </a:solidFill>
                <a:cs typeface="+mn-ea"/>
              </a:rPr>
              <a:t>VG</a:t>
            </a:r>
            <a:r>
              <a:rPr lang="zh-CN" altLang="zh-CN" sz="1200" dirty="0">
                <a:solidFill>
                  <a:schemeClr val="tx1">
                    <a:lumMod val="75000"/>
                    <a:lumOff val="25000"/>
                  </a:schemeClr>
                </a:solidFill>
                <a:cs typeface="+mn-ea"/>
              </a:rPr>
              <a:t>）</a:t>
            </a:r>
            <a:endParaRPr lang="zh-CN" altLang="en-US" sz="1200" dirty="0">
              <a:solidFill>
                <a:schemeClr val="tx1">
                  <a:lumMod val="75000"/>
                  <a:lumOff val="25000"/>
                </a:schemeClr>
              </a:solidFill>
              <a:cs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除了</a:t>
            </a:r>
            <a:r>
              <a:rPr lang="zh-CN" altLang="zh-CN" sz="1200" kern="1200" dirty="0">
                <a:solidFill>
                  <a:schemeClr val="tx1"/>
                </a:solidFill>
                <a:effectLst/>
                <a:latin typeface="+mn-lt"/>
                <a:ea typeface="+mn-ea"/>
                <a:cs typeface="+mn-cs"/>
              </a:rPr>
              <a:t>了</a:t>
            </a:r>
            <a:r>
              <a:rPr lang="en-US" altLang="zh-CN" sz="1200" kern="1200" dirty="0" err="1">
                <a:solidFill>
                  <a:schemeClr val="tx1"/>
                </a:solidFill>
                <a:effectLst/>
                <a:latin typeface="+mn-lt"/>
                <a:ea typeface="+mn-ea"/>
                <a:cs typeface="+mn-cs"/>
              </a:rPr>
              <a:t>Kolmafia</a:t>
            </a:r>
            <a:r>
              <a:rPr lang="zh-CN" altLang="zh-CN" sz="1200" kern="1200" dirty="0">
                <a:solidFill>
                  <a:schemeClr val="tx1"/>
                </a:solidFill>
                <a:effectLst/>
                <a:latin typeface="+mn-lt"/>
                <a:ea typeface="+mn-ea"/>
                <a:cs typeface="+mn-cs"/>
              </a:rPr>
              <a:t>，他们都来自</a:t>
            </a:r>
            <a:r>
              <a:rPr lang="en-US" altLang="zh-CN" sz="1200" kern="1200" dirty="0" err="1">
                <a:solidFill>
                  <a:schemeClr val="tx1"/>
                </a:solidFill>
                <a:effectLst/>
                <a:latin typeface="+mn-lt"/>
                <a:ea typeface="+mn-ea"/>
                <a:cs typeface="+mn-cs"/>
              </a:rPr>
              <a:t>Qualitas</a:t>
            </a:r>
            <a:r>
              <a:rPr lang="en-US" altLang="zh-CN" sz="1200" kern="1200" dirty="0">
                <a:solidFill>
                  <a:schemeClr val="tx1"/>
                </a:solidFill>
                <a:effectLst/>
                <a:latin typeface="+mn-lt"/>
                <a:ea typeface="+mn-ea"/>
                <a:cs typeface="+mn-cs"/>
              </a:rPr>
              <a:t> Corpus</a:t>
            </a:r>
          </a:p>
          <a:p>
            <a:r>
              <a:rPr lang="zh-CN" altLang="en-US" sz="1200" kern="1200" dirty="0">
                <a:solidFill>
                  <a:schemeClr val="tx1"/>
                </a:solidFill>
                <a:effectLst/>
                <a:latin typeface="+mn-lt"/>
                <a:ea typeface="+mn-ea"/>
                <a:cs typeface="+mn-cs"/>
              </a:rPr>
              <a:t>确定了数据集之后就需要进行数据的收集，主要包括的软件和软件的实现方法</a:t>
            </a:r>
            <a:endParaRPr lang="zh-CN" altLang="en-US" dirty="0"/>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lumMod val="75000"/>
                    <a:lumOff val="25000"/>
                  </a:schemeClr>
                </a:solidFill>
                <a:cs typeface="+mn-ea"/>
              </a:rPr>
              <a:t>DPDSS</a:t>
            </a:r>
            <a:r>
              <a:rPr lang="zh-CN" altLang="en-US" sz="1200" dirty="0">
                <a:solidFill>
                  <a:schemeClr val="tx1">
                    <a:lumMod val="75000"/>
                    <a:lumOff val="25000"/>
                  </a:schemeClr>
                </a:solidFill>
                <a:cs typeface="+mn-ea"/>
              </a:rPr>
              <a:t>：</a:t>
            </a:r>
            <a:r>
              <a:rPr lang="zh-CN" altLang="zh-CN" sz="1200" kern="1200" dirty="0">
                <a:solidFill>
                  <a:schemeClr val="tx1"/>
                </a:solidFill>
                <a:effectLst/>
                <a:latin typeface="+mn-lt"/>
                <a:ea typeface="+mn-ea"/>
                <a:cs typeface="+mn-cs"/>
              </a:rPr>
              <a:t>该工具利用二次矩阵表示的有向图对设计模式的各个方面进行建模，并应用一种称为相似度评分的算法。该算法接收系统和设计模式图作为输入，然后计算设计模式图顶点之间的相似度得分。</a:t>
            </a:r>
            <a:r>
              <a:rPr lang="zh-CN" altLang="en-US" sz="1200" kern="1200" dirty="0">
                <a:solidFill>
                  <a:schemeClr val="tx1"/>
                </a:solidFill>
                <a:effectLst/>
                <a:latin typeface="+mn-lt"/>
                <a:ea typeface="+mn-ea"/>
                <a:cs typeface="+mn-cs"/>
              </a:rPr>
              <a:t>使用这个方法</a:t>
            </a:r>
            <a:r>
              <a:rPr lang="zh-CN" altLang="zh-CN" sz="1200" kern="1200" dirty="0">
                <a:solidFill>
                  <a:schemeClr val="tx1"/>
                </a:solidFill>
                <a:effectLst/>
                <a:latin typeface="+mn-lt"/>
                <a:ea typeface="+mn-ea"/>
                <a:cs typeface="+mn-cs"/>
              </a:rPr>
              <a:t>不仅能够检测出通常在文献中发现的基本形式的模式，而且能够检测出其修改版本</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err="1">
                <a:solidFill>
                  <a:schemeClr val="tx1">
                    <a:lumMod val="75000"/>
                    <a:lumOff val="25000"/>
                  </a:schemeClr>
                </a:solidFill>
                <a:cs typeface="+mn-ea"/>
              </a:rPr>
              <a:t>RAFTool</a:t>
            </a:r>
            <a:r>
              <a:rPr lang="zh-CN" altLang="en-US" sz="1200" dirty="0">
                <a:solidFill>
                  <a:schemeClr val="tx1">
                    <a:lumMod val="75000"/>
                    <a:lumOff val="25000"/>
                  </a:schemeClr>
                </a:solidFill>
                <a:cs typeface="+mn-ea"/>
              </a:rPr>
              <a:t>：</a:t>
            </a:r>
            <a:r>
              <a:rPr lang="zh-CN" altLang="zh-CN" sz="1200" kern="1200" dirty="0">
                <a:solidFill>
                  <a:schemeClr val="tx1"/>
                </a:solidFill>
                <a:effectLst/>
                <a:latin typeface="+mn-lt"/>
                <a:ea typeface="+mn-ea"/>
                <a:cs typeface="+mn-cs"/>
              </a:rPr>
              <a:t>该工具接收目标系统的</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及其软件度量，以及由给定格式的逻辑表达式描述的检测策略。该工具报告其度量值符合检测策略的类或方法。</a:t>
            </a:r>
          </a:p>
          <a:p>
            <a:endParaRPr lang="zh-CN" altLang="en-US" dirty="0"/>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利用这两个工具就可以</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接收（</a:t>
            </a:r>
            <a:r>
              <a:rPr lang="en-US"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1</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）由</a:t>
            </a:r>
            <a:r>
              <a:rPr lang="en-US"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DPDSS</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导出的</a:t>
            </a:r>
            <a:r>
              <a:rPr lang="en-US"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XML</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格式的文件，其中包含软件系统的设计模式实例，以及（</a:t>
            </a:r>
            <a:r>
              <a:rPr lang="en-US"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2</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）由</a:t>
            </a:r>
            <a:r>
              <a:rPr lang="en-US" altLang="zh-CN" kern="0" dirty="0" err="1">
                <a:solidFill>
                  <a:srgbClr val="FF0000"/>
                </a:solidFill>
                <a:latin typeface="Times New Roman" panose="02020603050405020304" pitchFamily="18" charset="0"/>
                <a:ea typeface="宋体" panose="02010600030101010101" pitchFamily="2" charset="-122"/>
                <a:cs typeface="宋体" panose="02010600030101010101" pitchFamily="2" charset="-122"/>
              </a:rPr>
              <a:t>RafTool</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生成的</a:t>
            </a:r>
            <a:r>
              <a:rPr lang="en-US"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CSV</a:t>
            </a:r>
            <a:r>
              <a:rPr lang="zh-CN" altLang="zh-CN" kern="0" dirty="0">
                <a:solidFill>
                  <a:srgbClr val="FF0000"/>
                </a:solidFill>
                <a:latin typeface="Times New Roman" panose="02020603050405020304" pitchFamily="18" charset="0"/>
                <a:ea typeface="宋体" panose="02010600030101010101" pitchFamily="2" charset="-122"/>
                <a:cs typeface="宋体" panose="02010600030101010101" pitchFamily="2" charset="-122"/>
              </a:rPr>
              <a:t>文件，其中包含具有给定臭味的工件。</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solidFill>
                  <a:schemeClr val="tx1">
                    <a:lumMod val="75000"/>
                    <a:lumOff val="25000"/>
                  </a:schemeClr>
                </a:solidFill>
                <a:cs typeface="+mn-ea"/>
                <a:sym typeface="+mn-ea"/>
              </a:rPr>
              <a:t>为了识别</a:t>
            </a:r>
            <a:r>
              <a:rPr lang="zh-CN" altLang="en-US" dirty="0">
                <a:solidFill>
                  <a:schemeClr val="tx1">
                    <a:lumMod val="75000"/>
                    <a:lumOff val="25000"/>
                  </a:schemeClr>
                </a:solidFill>
                <a:cs typeface="+mn-ea"/>
                <a:sym typeface="+mn-ea"/>
              </a:rPr>
              <a:t>异味</a:t>
            </a:r>
            <a:r>
              <a:rPr lang="zh-CN" altLang="zh-CN" dirty="0">
                <a:solidFill>
                  <a:schemeClr val="tx1">
                    <a:lumMod val="75000"/>
                    <a:lumOff val="25000"/>
                  </a:schemeClr>
                </a:solidFill>
                <a:cs typeface="+mn-ea"/>
                <a:sym typeface="+mn-ea"/>
              </a:rPr>
              <a:t>和设计模式的同时出现，我们基于数据挖掘的概念应用了关联规则</a:t>
            </a:r>
            <a:r>
              <a:rPr lang="zh-CN" altLang="en-US" dirty="0">
                <a:solidFill>
                  <a:schemeClr val="tx1">
                    <a:lumMod val="75000"/>
                    <a:lumOff val="25000"/>
                  </a:schemeClr>
                </a:solidFill>
                <a:cs typeface="+mn-ea"/>
                <a:sym typeface="+mn-ea"/>
              </a:rPr>
              <a:t>，能够利用关联规则</a:t>
            </a:r>
            <a:r>
              <a:rPr lang="zh-CN" altLang="zh-CN" dirty="0">
                <a:solidFill>
                  <a:schemeClr val="tx1">
                    <a:lumMod val="75000"/>
                    <a:lumOff val="25000"/>
                  </a:schemeClr>
                </a:solidFill>
                <a:cs typeface="+mn-ea"/>
                <a:sym typeface="+mn-ea"/>
              </a:rPr>
              <a:t>组合数据集中的项以提取有关数据的知识。要应用关联规则，需要使用三个度量：</a:t>
            </a:r>
            <a:r>
              <a:rPr lang="en-US" altLang="zh-CN" dirty="0">
                <a:solidFill>
                  <a:schemeClr val="tx1">
                    <a:lumMod val="75000"/>
                    <a:lumOff val="25000"/>
                  </a:schemeClr>
                </a:solidFill>
                <a:cs typeface="+mn-ea"/>
                <a:sym typeface="+mn-ea"/>
              </a:rPr>
              <a:t>Support[1]</a:t>
            </a:r>
            <a:r>
              <a:rPr lang="zh-CN" altLang="zh-CN" dirty="0">
                <a:solidFill>
                  <a:schemeClr val="tx1">
                    <a:lumMod val="75000"/>
                    <a:lumOff val="25000"/>
                  </a:schemeClr>
                </a:solidFill>
                <a:cs typeface="+mn-ea"/>
                <a:sym typeface="+mn-ea"/>
              </a:rPr>
              <a:t>、</a:t>
            </a:r>
            <a:r>
              <a:rPr lang="en-US" altLang="zh-CN" dirty="0">
                <a:solidFill>
                  <a:schemeClr val="tx1">
                    <a:lumMod val="75000"/>
                    <a:lumOff val="25000"/>
                  </a:schemeClr>
                </a:solidFill>
                <a:cs typeface="+mn-ea"/>
                <a:sym typeface="+mn-ea"/>
              </a:rPr>
              <a:t>Confidence[1]</a:t>
            </a:r>
            <a:r>
              <a:rPr lang="zh-CN" altLang="zh-CN" dirty="0">
                <a:solidFill>
                  <a:schemeClr val="tx1">
                    <a:lumMod val="75000"/>
                    <a:lumOff val="25000"/>
                  </a:schemeClr>
                </a:solidFill>
                <a:cs typeface="+mn-ea"/>
                <a:sym typeface="+mn-ea"/>
              </a:rPr>
              <a:t>和</a:t>
            </a:r>
            <a:r>
              <a:rPr lang="en-US" altLang="zh-CN" dirty="0">
                <a:solidFill>
                  <a:schemeClr val="tx1">
                    <a:lumMod val="75000"/>
                    <a:lumOff val="25000"/>
                  </a:schemeClr>
                </a:solidFill>
                <a:cs typeface="+mn-ea"/>
                <a:sym typeface="+mn-ea"/>
              </a:rPr>
              <a:t>Conviction[2]</a:t>
            </a:r>
            <a:endParaRPr lang="zh-CN" altLang="en-US" dirty="0">
              <a:solidFill>
                <a:schemeClr val="tx1">
                  <a:lumMod val="75000"/>
                  <a:lumOff val="25000"/>
                </a:schemeClr>
              </a:solidFill>
              <a:cs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这些度量基于以下主要概念：事务，定义为一组项；先行项是出现在关联规则左侧的项；后续项是出现在关联规则右侧的项。因此，基本关联规则具有以下形式：先行项</a:t>
            </a:r>
            <a:r>
              <a:rPr lang="en-US" altLang="zh-CN" sz="1200" kern="1200" dirty="0">
                <a:solidFill>
                  <a:schemeClr val="tx1"/>
                </a:solidFill>
                <a:effectLst/>
                <a:latin typeface="+mn-lt"/>
                <a:ea typeface="+mn-ea"/>
                <a:cs typeface="+mn-cs"/>
              </a:rPr>
              <a:t>—&gt;</a:t>
            </a:r>
            <a:r>
              <a:rPr lang="zh-CN" altLang="zh-CN" sz="1200" kern="1200" dirty="0">
                <a:solidFill>
                  <a:schemeClr val="tx1"/>
                </a:solidFill>
                <a:effectLst/>
                <a:latin typeface="+mn-lt"/>
                <a:ea typeface="+mn-ea"/>
                <a:cs typeface="+mn-cs"/>
              </a:rPr>
              <a:t>后续项。</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超市里的购物基地。假设有一个包含</a:t>
            </a:r>
            <a:r>
              <a:rPr lang="en-US" altLang="zh-CN" sz="1200" kern="1200" dirty="0">
                <a:solidFill>
                  <a:schemeClr val="tx1"/>
                </a:solidFill>
                <a:effectLst/>
                <a:latin typeface="+mn-lt"/>
                <a:ea typeface="+mn-ea"/>
                <a:cs typeface="+mn-cs"/>
              </a:rPr>
              <a:t>1000</a:t>
            </a:r>
            <a:r>
              <a:rPr lang="zh-CN" altLang="zh-CN" sz="1200" kern="1200" dirty="0">
                <a:solidFill>
                  <a:schemeClr val="tx1"/>
                </a:solidFill>
                <a:effectLst/>
                <a:latin typeface="+mn-lt"/>
                <a:ea typeface="+mn-ea"/>
                <a:cs typeface="+mn-cs"/>
              </a:rPr>
              <a:t>个事务的数据集，即购买的项目集。在这个数据集中，</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tomato</a:t>
            </a:r>
            <a:r>
              <a:rPr lang="zh-CN" altLang="zh-CN" sz="1200" kern="1200" dirty="0">
                <a:solidFill>
                  <a:schemeClr val="tx1"/>
                </a:solidFill>
                <a:effectLst/>
                <a:latin typeface="+mn-lt"/>
                <a:ea typeface="+mn-ea"/>
                <a:cs typeface="+mn-cs"/>
              </a:rPr>
              <a:t>这两个项目一起出现在</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个记录中。所以，这种关系的支持率是</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，也就是</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1000</a:t>
            </a:r>
            <a:r>
              <a:rPr lang="zh-CN" altLang="zh-CN" sz="1200" kern="1200" dirty="0">
                <a:solidFill>
                  <a:schemeClr val="tx1"/>
                </a:solidFill>
                <a:effectLst/>
                <a:latin typeface="+mn-lt"/>
                <a:ea typeface="+mn-ea"/>
                <a:cs typeface="+mn-cs"/>
              </a:rPr>
              <a:t>个数据集事务中的</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个事务中单独找到了项目</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。为了计算</a:t>
            </a:r>
            <a:r>
              <a:rPr lang="en-US" altLang="zh-CN" sz="1200" kern="1200" dirty="0">
                <a:solidFill>
                  <a:schemeClr val="tx1"/>
                </a:solidFill>
                <a:effectLst/>
                <a:latin typeface="+mn-lt"/>
                <a:ea typeface="+mn-ea"/>
                <a:cs typeface="+mn-cs"/>
              </a:rPr>
              <a:t>pasta—&gt; tomato</a:t>
            </a:r>
            <a:r>
              <a:rPr lang="zh-CN" altLang="zh-CN" sz="1200" kern="1200" dirty="0">
                <a:solidFill>
                  <a:schemeClr val="tx1"/>
                </a:solidFill>
                <a:effectLst/>
                <a:latin typeface="+mn-lt"/>
                <a:ea typeface="+mn-ea"/>
                <a:cs typeface="+mn-cs"/>
              </a:rPr>
              <a:t>关联规则的</a:t>
            </a:r>
            <a:r>
              <a:rPr lang="en-US" altLang="zh-CN" sz="1200" kern="1200" dirty="0">
                <a:solidFill>
                  <a:schemeClr val="tx1"/>
                </a:solidFill>
                <a:effectLst/>
                <a:latin typeface="+mn-lt"/>
                <a:ea typeface="+mn-ea"/>
                <a:cs typeface="+mn-cs"/>
              </a:rPr>
              <a:t>Confidence</a:t>
            </a:r>
            <a:r>
              <a:rPr lang="zh-CN" altLang="zh-CN" sz="1200" kern="1200" dirty="0">
                <a:solidFill>
                  <a:schemeClr val="tx1"/>
                </a:solidFill>
                <a:effectLst/>
                <a:latin typeface="+mn-lt"/>
                <a:ea typeface="+mn-ea"/>
                <a:cs typeface="+mn-cs"/>
              </a:rPr>
              <a:t>，有必要将该规则的支持度</a:t>
            </a:r>
            <a:r>
              <a:rPr lang="en-US" altLang="zh-CN" sz="1200" kern="1200" dirty="0">
                <a:solidFill>
                  <a:schemeClr val="tx1"/>
                </a:solidFill>
                <a:effectLst/>
                <a:latin typeface="+mn-lt"/>
                <a:ea typeface="+mn-ea"/>
                <a:cs typeface="+mn-cs"/>
              </a:rPr>
              <a:t>0.1</a:t>
            </a:r>
            <a:r>
              <a:rPr lang="zh-CN" altLang="zh-CN" sz="1200" kern="1200" dirty="0">
                <a:solidFill>
                  <a:schemeClr val="tx1"/>
                </a:solidFill>
                <a:effectLst/>
                <a:latin typeface="+mn-lt"/>
                <a:ea typeface="+mn-ea"/>
                <a:cs typeface="+mn-cs"/>
              </a:rPr>
              <a:t>除以</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的支持度</a:t>
            </a:r>
            <a:r>
              <a:rPr lang="en-US" altLang="zh-CN" sz="1200" kern="1200" dirty="0">
                <a:solidFill>
                  <a:schemeClr val="tx1"/>
                </a:solidFill>
                <a:effectLst/>
                <a:latin typeface="+mn-lt"/>
                <a:ea typeface="+mn-ea"/>
                <a:cs typeface="+mn-cs"/>
              </a:rPr>
              <a:t>0.2</a:t>
            </a:r>
            <a:r>
              <a:rPr lang="zh-CN" altLang="zh-CN" sz="1200" kern="1200" dirty="0">
                <a:solidFill>
                  <a:schemeClr val="tx1"/>
                </a:solidFill>
                <a:effectLst/>
                <a:latin typeface="+mn-lt"/>
                <a:ea typeface="+mn-ea"/>
                <a:cs typeface="+mn-cs"/>
              </a:rPr>
              <a:t>，从而得到</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confidence</a:t>
            </a:r>
            <a:r>
              <a:rPr lang="zh-CN" altLang="zh-CN"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50.0%</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假设在数据集的</a:t>
            </a:r>
            <a:r>
              <a:rPr lang="en-US" altLang="zh-CN" sz="1200" kern="1200" dirty="0">
                <a:solidFill>
                  <a:schemeClr val="tx1"/>
                </a:solidFill>
                <a:effectLst/>
                <a:latin typeface="+mn-lt"/>
                <a:ea typeface="+mn-ea"/>
                <a:cs typeface="+mn-cs"/>
              </a:rPr>
              <a:t>1000</a:t>
            </a:r>
            <a:r>
              <a:rPr lang="zh-CN" altLang="zh-CN" sz="1200" kern="1200" dirty="0">
                <a:solidFill>
                  <a:schemeClr val="tx1"/>
                </a:solidFill>
                <a:effectLst/>
                <a:latin typeface="+mn-lt"/>
                <a:ea typeface="+mn-ea"/>
                <a:cs typeface="+mn-cs"/>
              </a:rPr>
              <a:t>个事务中，有</a:t>
            </a:r>
            <a:r>
              <a:rPr lang="en-US" altLang="zh-CN" sz="1200" kern="1200" dirty="0">
                <a:solidFill>
                  <a:schemeClr val="tx1"/>
                </a:solidFill>
                <a:effectLst/>
                <a:latin typeface="+mn-lt"/>
                <a:ea typeface="+mn-ea"/>
                <a:cs typeface="+mn-cs"/>
              </a:rPr>
              <a:t>300</a:t>
            </a:r>
            <a:r>
              <a:rPr lang="zh-CN" altLang="zh-CN" sz="1200" kern="1200" dirty="0">
                <a:solidFill>
                  <a:schemeClr val="tx1"/>
                </a:solidFill>
                <a:effectLst/>
                <a:latin typeface="+mn-lt"/>
                <a:ea typeface="+mn-ea"/>
                <a:cs typeface="+mn-cs"/>
              </a:rPr>
              <a:t>个事务单独找到了项目</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，因此，支持</a:t>
            </a:r>
            <a:r>
              <a:rPr lang="en-US" altLang="zh-CN" sz="1200" kern="1200" dirty="0">
                <a:solidFill>
                  <a:schemeClr val="tx1"/>
                </a:solidFill>
                <a:effectLst/>
                <a:latin typeface="+mn-lt"/>
                <a:ea typeface="+mn-ea"/>
                <a:cs typeface="+mn-cs"/>
              </a:rPr>
              <a:t>pasta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confidence conf</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pasta —&gt; tomato</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。在方程式</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中应用这些值，</a:t>
            </a:r>
            <a:r>
              <a:rPr lang="en-US" altLang="zh-CN" sz="1200" kern="1200" dirty="0">
                <a:solidFill>
                  <a:schemeClr val="tx1"/>
                </a:solidFill>
                <a:effectLst/>
                <a:latin typeface="+mn-lt"/>
                <a:ea typeface="+mn-ea"/>
                <a:cs typeface="+mn-cs"/>
              </a:rPr>
              <a:t>Conviction conv</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pasta </a:t>
            </a:r>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tomato</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假设在数据集的</a:t>
            </a:r>
            <a:r>
              <a:rPr lang="en-US" altLang="zh-CN" sz="1200" kern="1200" dirty="0">
                <a:solidFill>
                  <a:schemeClr val="tx1"/>
                </a:solidFill>
                <a:effectLst/>
                <a:latin typeface="+mn-lt"/>
                <a:ea typeface="+mn-ea"/>
                <a:cs typeface="+mn-cs"/>
              </a:rPr>
              <a:t>1000</a:t>
            </a:r>
            <a:r>
              <a:rPr lang="zh-CN" altLang="zh-CN" sz="1200" kern="1200" dirty="0">
                <a:solidFill>
                  <a:schemeClr val="tx1"/>
                </a:solidFill>
                <a:effectLst/>
                <a:latin typeface="+mn-lt"/>
                <a:ea typeface="+mn-ea"/>
                <a:cs typeface="+mn-cs"/>
              </a:rPr>
              <a:t>个事务中，有</a:t>
            </a:r>
            <a:r>
              <a:rPr lang="en-US" altLang="zh-CN" sz="1200" kern="1200" dirty="0">
                <a:solidFill>
                  <a:schemeClr val="tx1"/>
                </a:solidFill>
                <a:effectLst/>
                <a:latin typeface="+mn-lt"/>
                <a:ea typeface="+mn-ea"/>
                <a:cs typeface="+mn-cs"/>
              </a:rPr>
              <a:t>300</a:t>
            </a:r>
            <a:r>
              <a:rPr lang="zh-CN" altLang="zh-CN" sz="1200" kern="1200" dirty="0">
                <a:solidFill>
                  <a:schemeClr val="tx1"/>
                </a:solidFill>
                <a:effectLst/>
                <a:latin typeface="+mn-lt"/>
                <a:ea typeface="+mn-ea"/>
                <a:cs typeface="+mn-cs"/>
              </a:rPr>
              <a:t>个事务单独找到了项目</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，因此，支持</a:t>
            </a:r>
            <a:r>
              <a:rPr lang="en-US" altLang="zh-CN" sz="1200" kern="1200" dirty="0">
                <a:solidFill>
                  <a:schemeClr val="tx1"/>
                </a:solidFill>
                <a:effectLst/>
                <a:latin typeface="+mn-lt"/>
                <a:ea typeface="+mn-ea"/>
                <a:cs typeface="+mn-cs"/>
              </a:rPr>
              <a:t>pasta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sup</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pasta</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confidence conf</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pasta —&gt; tomato</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0.5</a:t>
            </a:r>
            <a:r>
              <a:rPr lang="zh-CN" altLang="zh-CN" sz="1200" kern="1200" dirty="0">
                <a:solidFill>
                  <a:schemeClr val="tx1"/>
                </a:solidFill>
                <a:effectLst/>
                <a:latin typeface="+mn-lt"/>
                <a:ea typeface="+mn-ea"/>
                <a:cs typeface="+mn-cs"/>
              </a:rPr>
              <a:t>。在方程式</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中应用这些值，</a:t>
            </a:r>
            <a:r>
              <a:rPr lang="en-US" altLang="zh-CN" sz="1200" kern="1200" dirty="0">
                <a:solidFill>
                  <a:schemeClr val="tx1"/>
                </a:solidFill>
                <a:effectLst/>
                <a:latin typeface="+mn-lt"/>
                <a:ea typeface="+mn-ea"/>
                <a:cs typeface="+mn-cs"/>
              </a:rPr>
              <a:t>Conviction conv</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pasta </a:t>
            </a:r>
            <a:r>
              <a:rPr lang="en-US" altLang="zh-CN" sz="1200" kern="1200" dirty="0">
                <a:solidFill>
                  <a:schemeClr val="tx1"/>
                </a:solidFill>
                <a:effectLst/>
                <a:latin typeface="+mn-lt"/>
                <a:ea typeface="+mn-ea"/>
                <a:cs typeface="+mn-cs"/>
                <a:sym typeface="Wingdings" panose="05000000000000000000" pitchFamily="2" charset="2"/>
              </a:rPr>
              <a:t></a:t>
            </a:r>
            <a:r>
              <a:rPr lang="en-US" altLang="zh-CN" sz="1200" kern="1200" dirty="0">
                <a:solidFill>
                  <a:schemeClr val="tx1"/>
                </a:solidFill>
                <a:effectLst/>
                <a:latin typeface="+mn-lt"/>
                <a:ea typeface="+mn-ea"/>
                <a:cs typeface="+mn-cs"/>
              </a:rPr>
              <a:t> tomato</a:t>
            </a:r>
            <a:r>
              <a:rPr lang="zh-CN" altLang="zh-CN"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对于关联规则的应用，事务表示被分析系统中的每个类；先行项表示一个设计模式；结果项表示一个</a:t>
            </a:r>
            <a:r>
              <a:rPr lang="zh-CN" altLang="en-US" sz="1200" kern="1200" dirty="0">
                <a:solidFill>
                  <a:schemeClr val="tx1"/>
                </a:solidFill>
                <a:effectLst/>
                <a:latin typeface="+mn-lt"/>
                <a:ea typeface="+mn-ea"/>
                <a:cs typeface="+mn-cs"/>
              </a:rPr>
              <a:t>异味</a:t>
            </a:r>
            <a:r>
              <a:rPr lang="zh-CN" altLang="zh-CN" sz="1200" kern="1200" dirty="0">
                <a:solidFill>
                  <a:schemeClr val="tx1"/>
                </a:solidFill>
                <a:effectLst/>
                <a:latin typeface="+mn-lt"/>
                <a:ea typeface="+mn-ea"/>
                <a:cs typeface="+mn-cs"/>
              </a:rPr>
              <a:t>，特别是超类和过长方法的</a:t>
            </a:r>
            <a:r>
              <a:rPr lang="zh-CN" altLang="en-US" sz="1200" kern="1200" dirty="0">
                <a:solidFill>
                  <a:schemeClr val="tx1"/>
                </a:solidFill>
                <a:effectLst/>
                <a:latin typeface="+mn-lt"/>
                <a:ea typeface="+mn-ea"/>
                <a:cs typeface="+mn-cs"/>
              </a:rPr>
              <a:t>异味</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endParaRPr lang="zh-CN" altLang="en-US" dirty="0">
              <a:effectLst/>
            </a:endParaRPr>
          </a:p>
          <a:p>
            <a:pPr rtl="0"/>
            <a:r>
              <a:rPr lang="zh-CN" altLang="en-US" dirty="0">
                <a:effectLst/>
              </a:rPr>
              <a:t>设计模式识别 </a:t>
            </a:r>
            <a:r>
              <a:rPr lang="en-US" altLang="zh-CN" dirty="0">
                <a:effectLst/>
                <a:sym typeface="Wingdings" panose="05000000000000000000" pitchFamily="2" charset="2"/>
              </a:rPr>
              <a:t></a:t>
            </a:r>
            <a:r>
              <a:rPr lang="zh-CN" altLang="en-US" dirty="0">
                <a:effectLst/>
              </a:rPr>
              <a:t>臭味鉴别 </a:t>
            </a:r>
            <a:r>
              <a:rPr lang="en-US" altLang="zh-CN" dirty="0">
                <a:effectLst/>
                <a:sym typeface="Wingdings" panose="05000000000000000000" pitchFamily="2" charset="2"/>
              </a:rPr>
              <a:t></a:t>
            </a:r>
            <a:r>
              <a:rPr lang="zh-CN" altLang="en-US" dirty="0">
                <a:effectLst/>
              </a:rPr>
              <a:t>关联规则的应用 </a:t>
            </a:r>
            <a:r>
              <a:rPr lang="en-US" altLang="zh-CN" dirty="0">
                <a:effectLst/>
                <a:sym typeface="Wingdings" panose="05000000000000000000" pitchFamily="2" charset="2"/>
              </a:rPr>
              <a:t></a:t>
            </a:r>
            <a:r>
              <a:rPr lang="zh-CN" altLang="en-US" dirty="0">
                <a:effectLst/>
              </a:rPr>
              <a:t>人工检查 </a:t>
            </a:r>
            <a:r>
              <a:rPr lang="en-US" altLang="zh-CN" dirty="0">
                <a:effectLst/>
                <a:sym typeface="Wingdings" panose="05000000000000000000" pitchFamily="2" charset="2"/>
              </a:rPr>
              <a:t></a:t>
            </a:r>
            <a:r>
              <a:rPr lang="zh-CN" altLang="en-US" dirty="0">
                <a:effectLst/>
              </a:rPr>
              <a:t>研究问题分析 </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确定软件系统中的设计模式</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使用了工具</a:t>
            </a:r>
            <a:r>
              <a:rPr lang="en-US" altLang="zh-CN" sz="1200" kern="1200" dirty="0">
                <a:solidFill>
                  <a:schemeClr val="tx1"/>
                </a:solidFill>
                <a:effectLst/>
                <a:latin typeface="+mn-lt"/>
                <a:ea typeface="+mn-ea"/>
                <a:cs typeface="+mn-cs"/>
              </a:rPr>
              <a:t>DPDSS</a:t>
            </a:r>
            <a:r>
              <a:rPr lang="zh-CN" altLang="en-US" sz="1200" kern="1200" dirty="0">
                <a:solidFill>
                  <a:schemeClr val="tx1"/>
                </a:solidFill>
                <a:effectLst/>
                <a:latin typeface="+mn-lt"/>
                <a:ea typeface="+mn-ea"/>
                <a:cs typeface="+mn-cs"/>
              </a:rPr>
              <a:t>并将结果存储在表中</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识别具有超类或过长方法臭味的类和方法</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我们应用了逻辑表达式</a:t>
            </a:r>
            <a:r>
              <a:rPr lang="en-US" altLang="zh-CN" sz="1200" kern="1200" dirty="0" err="1">
                <a:solidFill>
                  <a:schemeClr val="tx1"/>
                </a:solidFill>
                <a:effectLst/>
                <a:latin typeface="+mn-lt"/>
                <a:ea typeface="+mn-ea"/>
                <a:cs typeface="+mn-cs"/>
              </a:rPr>
              <a:t>RAFTool</a:t>
            </a:r>
            <a:r>
              <a:rPr lang="zh-CN" altLang="zh-CN" sz="1200" kern="1200" dirty="0">
                <a:solidFill>
                  <a:schemeClr val="tx1"/>
                </a:solidFill>
                <a:effectLst/>
                <a:latin typeface="+mn-lt"/>
                <a:ea typeface="+mn-ea"/>
                <a:cs typeface="+mn-cs"/>
              </a:rPr>
              <a:t>中的</a:t>
            </a:r>
            <a:r>
              <a:rPr lang="en-US" altLang="zh-CN" sz="1200" kern="1200" dirty="0">
                <a:solidFill>
                  <a:schemeClr val="tx1"/>
                </a:solidFill>
                <a:effectLst/>
                <a:latin typeface="+mn-lt"/>
                <a:ea typeface="+mn-ea"/>
                <a:cs typeface="+mn-cs"/>
              </a:rPr>
              <a:t>Exp1</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Exp2</a:t>
            </a:r>
            <a:r>
              <a:rPr lang="zh-CN" altLang="en-US" sz="1200" kern="1200" dirty="0">
                <a:solidFill>
                  <a:schemeClr val="tx1"/>
                </a:solidFill>
                <a:effectLst/>
                <a:latin typeface="+mn-lt"/>
                <a:ea typeface="+mn-ea"/>
                <a:cs typeface="+mn-cs"/>
              </a:rPr>
              <a:t>，识别出来后，</a:t>
            </a:r>
            <a:r>
              <a:rPr lang="zh-CN" altLang="zh-CN" sz="1200" kern="1200" dirty="0">
                <a:solidFill>
                  <a:schemeClr val="tx1"/>
                </a:solidFill>
                <a:effectLst/>
                <a:latin typeface="+mn-lt"/>
                <a:ea typeface="+mn-ea"/>
                <a:cs typeface="+mn-cs"/>
              </a:rPr>
              <a:t>通过运行设计模式</a:t>
            </a:r>
            <a:r>
              <a:rPr lang="zh-CN" altLang="en-US" sz="1200" kern="1200" dirty="0">
                <a:solidFill>
                  <a:schemeClr val="tx1"/>
                </a:solidFill>
                <a:effectLst/>
                <a:latin typeface="+mn-lt"/>
                <a:ea typeface="+mn-ea"/>
                <a:cs typeface="+mn-cs"/>
              </a:rPr>
              <a:t>异</a:t>
            </a:r>
            <a:r>
              <a:rPr lang="zh-CN" altLang="zh-CN" sz="1200" kern="1200" dirty="0">
                <a:solidFill>
                  <a:schemeClr val="tx1"/>
                </a:solidFill>
                <a:effectLst/>
                <a:latin typeface="+mn-lt"/>
                <a:ea typeface="+mn-ea"/>
                <a:cs typeface="+mn-cs"/>
              </a:rPr>
              <a:t>味工具对这些数据进行预处理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将关联规则应用到预处理得到的数据中，然后识别出软件系统中存在的共现现象。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我们手动检查了共现类，以确定有利于这种关系在此类类中存在的情况。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数据进行分析，以回答研究的问题关于这项工作的问题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上面的表格是带有异味的超类</a:t>
            </a:r>
            <a:r>
              <a:rPr lang="zh-CN" altLang="zh-CN" sz="1200" kern="1200" dirty="0">
                <a:solidFill>
                  <a:schemeClr val="tx1"/>
                </a:solidFill>
                <a:effectLst/>
                <a:latin typeface="+mn-lt"/>
                <a:ea typeface="+mn-ea"/>
                <a:cs typeface="+mn-cs"/>
              </a:rPr>
              <a:t>软件系统的类和方法的数量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下面的表格是带有异味的长方法软件系统的类和方法的数量</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在某种程度上，所有的系统都呈现出这些</a:t>
            </a:r>
            <a:r>
              <a:rPr lang="zh-CN" altLang="en-US" sz="1200" kern="1200" dirty="0">
                <a:solidFill>
                  <a:schemeClr val="tx1"/>
                </a:solidFill>
                <a:effectLst/>
                <a:latin typeface="+mn-lt"/>
                <a:ea typeface="+mn-ea"/>
                <a:cs typeface="+mn-cs"/>
              </a:rPr>
              <a:t>异</a:t>
            </a:r>
            <a:r>
              <a:rPr lang="zh-CN" altLang="zh-CN" sz="1200" kern="1200" dirty="0">
                <a:solidFill>
                  <a:schemeClr val="tx1"/>
                </a:solidFill>
                <a:effectLst/>
                <a:latin typeface="+mn-lt"/>
                <a:ea typeface="+mn-ea"/>
                <a:cs typeface="+mn-cs"/>
              </a:rPr>
              <a:t>味。</a:t>
            </a:r>
            <a:endParaRPr lang="zh-CN" altLang="en-US" dirty="0"/>
          </a:p>
        </p:txBody>
      </p:sp>
      <p:sp>
        <p:nvSpPr>
          <p:cNvPr id="4" name="灯片编号占位符 3"/>
          <p:cNvSpPr>
            <a:spLocks noGrp="1"/>
          </p:cNvSpPr>
          <p:nvPr>
            <p:ph type="sldNum" sz="quarter" idx="5"/>
          </p:nvPr>
        </p:nvSpPr>
        <p:spPr/>
        <p:txBody>
          <a:bodyPr/>
          <a:lstStyle/>
          <a:p>
            <a:fld id="{2567D84A-3049-44F6-8517-64F0971FDD2A}"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solidFill>
                  <a:schemeClr val="tx1">
                    <a:lumMod val="75000"/>
                    <a:lumOff val="25000"/>
                  </a:schemeClr>
                </a:solidFill>
                <a:cs typeface="+mn-ea"/>
                <a:sym typeface="+mn-ea"/>
              </a:rPr>
              <a:t>我们发现组合方法和工厂方法是与本研究所考虑的异味关联较少的设计模式。</a:t>
            </a:r>
            <a:endParaRPr lang="zh-CN" altLang="en-US" dirty="0">
              <a:solidFill>
                <a:schemeClr val="tx1">
                  <a:lumMod val="75000"/>
                  <a:lumOff val="25000"/>
                </a:schemeClr>
              </a:solidFill>
              <a:cs typeface="+mn-ea"/>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为了分析设计模式和臭味之间的联系，我们考虑了</a:t>
            </a:r>
            <a:r>
              <a:rPr lang="en-US" altLang="zh-CN" sz="1200" kern="1200" dirty="0">
                <a:solidFill>
                  <a:schemeClr val="tx1"/>
                </a:solidFill>
                <a:effectLst/>
                <a:latin typeface="+mn-lt"/>
                <a:ea typeface="+mn-ea"/>
                <a:cs typeface="+mn-cs"/>
              </a:rPr>
              <a:t>Conviction</a:t>
            </a:r>
            <a:r>
              <a:rPr lang="zh-CN" altLang="zh-CN" sz="1200" kern="1200" dirty="0">
                <a:solidFill>
                  <a:schemeClr val="tx1"/>
                </a:solidFill>
                <a:effectLst/>
                <a:latin typeface="+mn-lt"/>
                <a:ea typeface="+mn-ea"/>
                <a:cs typeface="+mn-cs"/>
              </a:rPr>
              <a:t>的价值，这种度量的选择是因为信念能够在支持度和置信度之间建立一种关系</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dirty="0">
                <a:solidFill>
                  <a:schemeClr val="tx1">
                    <a:lumMod val="75000"/>
                    <a:lumOff val="25000"/>
                  </a:schemeClr>
                </a:solidFill>
                <a:cs typeface="+mn-ea"/>
              </a:rPr>
              <a:t>模板法、观察者和代理被确定为与超类异味的主要共现者，模板法与此异味的共现率最高。将观测器、状态策略和模板方法设计模式识别为具有过长方法异味要共存模式。然而，观察者在过长方法下呈现出最高的共现。</a:t>
            </a:r>
            <a:endParaRPr lang="zh-CN" altLang="en-US" sz="1200" dirty="0">
              <a:solidFill>
                <a:schemeClr val="tx1">
                  <a:lumMod val="75000"/>
                  <a:lumOff val="25000"/>
                </a:schemeClr>
              </a:solidFill>
              <a:cs typeface="+mn-ea"/>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27</a:t>
            </a:fld>
            <a:endParaRPr lang="zh-CN" altLang="en-US"/>
          </a:p>
        </p:txBody>
      </p:sp>
    </p:spTree>
    <p:extLst>
      <p:ext uri="{BB962C8B-B14F-4D97-AF65-F5344CB8AC3E}">
        <p14:creationId xmlns:p14="http://schemas.microsoft.com/office/powerpoint/2010/main" val="167531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代码异味包含</a:t>
            </a:r>
            <a:r>
              <a:rPr lang="en-US" altLang="zh-CN" dirty="0"/>
              <a:t>22</a:t>
            </a:r>
            <a:r>
              <a:rPr lang="zh-CN" altLang="en-US" dirty="0"/>
              <a:t>种：</a:t>
            </a:r>
            <a:endParaRPr lang="en-US" altLang="zh-CN" dirty="0"/>
          </a:p>
          <a:p>
            <a:r>
              <a:rPr lang="en-US" altLang="zh-CN" dirty="0"/>
              <a:t>--1</a:t>
            </a:r>
            <a:r>
              <a:rPr lang="zh-CN" altLang="en-US" dirty="0"/>
              <a:t>、</a:t>
            </a:r>
            <a:r>
              <a:rPr lang="en-US" altLang="zh-CN" dirty="0">
                <a:effectLst/>
              </a:rPr>
              <a:t>Duplicated Code(</a:t>
            </a:r>
            <a:r>
              <a:rPr lang="zh-CN" altLang="en-US" dirty="0">
                <a:effectLst/>
              </a:rPr>
              <a:t>重复的代码</a:t>
            </a:r>
            <a:r>
              <a:rPr lang="en-US" altLang="zh-CN" dirty="0">
                <a:effectLst/>
              </a:rPr>
              <a:t>)</a:t>
            </a:r>
            <a:r>
              <a:rPr lang="zh-CN" altLang="en-US" dirty="0">
                <a:effectLst/>
              </a:rPr>
              <a:t>；</a:t>
            </a:r>
            <a:r>
              <a:rPr lang="en-US" altLang="zh-CN" dirty="0">
                <a:effectLst/>
              </a:rPr>
              <a:t>2</a:t>
            </a:r>
            <a:r>
              <a:rPr lang="zh-CN" altLang="en-US" dirty="0">
                <a:effectLst/>
              </a:rPr>
              <a:t>、</a:t>
            </a:r>
            <a:r>
              <a:rPr lang="en-US" altLang="zh-CN" dirty="0">
                <a:effectLst/>
              </a:rPr>
              <a:t>Long Method(</a:t>
            </a:r>
            <a:r>
              <a:rPr lang="zh-CN" altLang="en-US" dirty="0">
                <a:effectLst/>
              </a:rPr>
              <a:t>过长方法</a:t>
            </a:r>
            <a:r>
              <a:rPr lang="en-US" altLang="zh-CN" dirty="0">
                <a:effectLst/>
              </a:rPr>
              <a:t>)</a:t>
            </a:r>
            <a:r>
              <a:rPr lang="zh-CN" altLang="en-US" dirty="0">
                <a:effectLst/>
              </a:rPr>
              <a:t>；</a:t>
            </a:r>
            <a:r>
              <a:rPr lang="en-US" altLang="zh-CN" dirty="0">
                <a:effectLst/>
              </a:rPr>
              <a:t>3</a:t>
            </a:r>
            <a:r>
              <a:rPr lang="zh-CN" altLang="en-US" dirty="0">
                <a:effectLst/>
              </a:rPr>
              <a:t>、</a:t>
            </a:r>
            <a:r>
              <a:rPr lang="en-US" altLang="zh-CN" dirty="0">
                <a:effectLst/>
              </a:rPr>
              <a:t>Large Class(</a:t>
            </a:r>
            <a:r>
              <a:rPr lang="zh-CN" altLang="en-US" dirty="0">
                <a:effectLst/>
              </a:rPr>
              <a:t>过大类</a:t>
            </a:r>
            <a:r>
              <a:rPr lang="en-US" altLang="zh-CN" dirty="0">
                <a:effectLst/>
              </a:rPr>
              <a:t>)</a:t>
            </a:r>
            <a:r>
              <a:rPr lang="zh-CN" altLang="en-US" dirty="0">
                <a:effectLst/>
              </a:rPr>
              <a:t>；</a:t>
            </a:r>
            <a:r>
              <a:rPr lang="en-US" altLang="zh-CN" dirty="0">
                <a:effectLst/>
              </a:rPr>
              <a:t>4</a:t>
            </a:r>
            <a:r>
              <a:rPr lang="zh-CN" altLang="en-US" dirty="0">
                <a:effectLst/>
              </a:rPr>
              <a:t>、</a:t>
            </a:r>
            <a:r>
              <a:rPr lang="en-US" altLang="zh-CN" dirty="0">
                <a:effectLst/>
              </a:rPr>
              <a:t>Long Parameter List(</a:t>
            </a:r>
            <a:r>
              <a:rPr lang="zh-CN" altLang="en-US" dirty="0">
                <a:effectLst/>
              </a:rPr>
              <a:t>过长参数列</a:t>
            </a:r>
            <a:r>
              <a:rPr lang="en-US" altLang="zh-CN" dirty="0">
                <a:effectLst/>
              </a:rPr>
              <a:t>)</a:t>
            </a:r>
            <a:r>
              <a:rPr lang="zh-CN" altLang="en-US" dirty="0">
                <a:effectLst/>
              </a:rPr>
              <a:t>；</a:t>
            </a:r>
            <a:r>
              <a:rPr lang="en-US" altLang="zh-CN" dirty="0">
                <a:effectLst/>
              </a:rPr>
              <a:t>5</a:t>
            </a:r>
            <a:r>
              <a:rPr lang="zh-CN" altLang="en-US" dirty="0">
                <a:effectLst/>
              </a:rPr>
              <a:t>、</a:t>
            </a:r>
            <a:r>
              <a:rPr lang="en-US" altLang="zh-CN" dirty="0">
                <a:effectLst/>
              </a:rPr>
              <a:t>Divergent Change(</a:t>
            </a:r>
            <a:r>
              <a:rPr lang="zh-CN" altLang="en-US" dirty="0">
                <a:effectLst/>
              </a:rPr>
              <a:t>发散式变化</a:t>
            </a:r>
            <a:r>
              <a:rPr lang="en-US" altLang="zh-CN" dirty="0">
                <a:effectLst/>
              </a:rPr>
              <a:t>)</a:t>
            </a:r>
            <a:r>
              <a:rPr lang="zh-CN" altLang="en-US" dirty="0">
                <a:effectLst/>
              </a:rPr>
              <a:t>；</a:t>
            </a:r>
            <a:r>
              <a:rPr lang="en-US" altLang="zh-CN" dirty="0">
                <a:effectLst/>
              </a:rPr>
              <a:t>6</a:t>
            </a:r>
            <a:r>
              <a:rPr lang="zh-CN" altLang="en-US" dirty="0">
                <a:effectLst/>
              </a:rPr>
              <a:t>、</a:t>
            </a:r>
            <a:r>
              <a:rPr lang="en-US" altLang="zh-CN" dirty="0">
                <a:effectLst/>
              </a:rPr>
              <a:t>Shotgun Surgery(</a:t>
            </a:r>
            <a:r>
              <a:rPr lang="zh-CN" altLang="en-US" dirty="0">
                <a:effectLst/>
              </a:rPr>
              <a:t>霰弹式修改</a:t>
            </a:r>
            <a:r>
              <a:rPr lang="en-US" altLang="zh-CN" dirty="0">
                <a:effectLst/>
              </a:rPr>
              <a:t>)</a:t>
            </a:r>
            <a:r>
              <a:rPr lang="zh-CN" altLang="en-US" dirty="0">
                <a:effectLst/>
              </a:rPr>
              <a:t>；</a:t>
            </a:r>
            <a:r>
              <a:rPr lang="en-US" altLang="zh-CN" dirty="0">
                <a:effectLst/>
              </a:rPr>
              <a:t>7</a:t>
            </a:r>
            <a:r>
              <a:rPr lang="zh-CN" altLang="en-US" dirty="0">
                <a:effectLst/>
              </a:rPr>
              <a:t>、</a:t>
            </a:r>
            <a:r>
              <a:rPr lang="en-US" altLang="zh-CN" dirty="0">
                <a:effectLst/>
              </a:rPr>
              <a:t>Feature Envy(</a:t>
            </a:r>
            <a:r>
              <a:rPr lang="zh-CN" altLang="en-US" dirty="0">
                <a:effectLst/>
              </a:rPr>
              <a:t>依恋情结</a:t>
            </a:r>
            <a:r>
              <a:rPr lang="en-US" altLang="zh-CN" dirty="0">
                <a:effectLst/>
              </a:rPr>
              <a:t>)</a:t>
            </a:r>
            <a:r>
              <a:rPr lang="zh-CN" altLang="en-US" dirty="0">
                <a:effectLst/>
              </a:rPr>
              <a:t>；</a:t>
            </a:r>
            <a:r>
              <a:rPr lang="en-US" altLang="zh-CN" dirty="0">
                <a:effectLst/>
              </a:rPr>
              <a:t>8</a:t>
            </a:r>
            <a:r>
              <a:rPr lang="zh-CN" altLang="en-US" dirty="0">
                <a:effectLst/>
              </a:rPr>
              <a:t>、</a:t>
            </a:r>
            <a:r>
              <a:rPr lang="en-US" altLang="zh-CN" dirty="0">
                <a:effectLst/>
              </a:rPr>
              <a:t>.Data Clumps(</a:t>
            </a:r>
            <a:r>
              <a:rPr lang="zh-CN" altLang="en-US" dirty="0">
                <a:effectLst/>
              </a:rPr>
              <a:t>数据泥团</a:t>
            </a:r>
            <a:r>
              <a:rPr lang="en-US" altLang="zh-CN" dirty="0">
                <a:effectLst/>
              </a:rPr>
              <a:t>)</a:t>
            </a:r>
            <a:r>
              <a:rPr lang="zh-CN" altLang="en-US" dirty="0">
                <a:effectLst/>
              </a:rPr>
              <a:t>；</a:t>
            </a:r>
            <a:r>
              <a:rPr lang="en-US" altLang="zh-CN" dirty="0">
                <a:effectLst/>
              </a:rPr>
              <a:t>9</a:t>
            </a:r>
            <a:r>
              <a:rPr lang="zh-CN" altLang="en-US" dirty="0">
                <a:effectLst/>
              </a:rPr>
              <a:t>、</a:t>
            </a:r>
            <a:r>
              <a:rPr lang="en-US" altLang="zh-CN" dirty="0">
                <a:effectLst/>
              </a:rPr>
              <a:t>.Data Clumps(</a:t>
            </a:r>
            <a:r>
              <a:rPr lang="zh-CN" altLang="en-US" dirty="0">
                <a:effectLst/>
              </a:rPr>
              <a:t>数据泥团</a:t>
            </a:r>
            <a:r>
              <a:rPr lang="en-US" altLang="zh-CN" dirty="0">
                <a:effectLst/>
              </a:rPr>
              <a:t>)</a:t>
            </a:r>
            <a:r>
              <a:rPr lang="zh-CN" altLang="en-US" dirty="0">
                <a:effectLst/>
              </a:rPr>
              <a:t>；</a:t>
            </a:r>
            <a:r>
              <a:rPr lang="en-US" altLang="zh-CN" dirty="0">
                <a:effectLst/>
              </a:rPr>
              <a:t>10</a:t>
            </a:r>
            <a:r>
              <a:rPr lang="zh-CN" altLang="en-US" dirty="0">
                <a:effectLst/>
              </a:rPr>
              <a:t>、</a:t>
            </a:r>
            <a:r>
              <a:rPr lang="en-US" altLang="zh-CN" dirty="0">
                <a:effectLst/>
              </a:rPr>
              <a:t>Switch Statements(switch</a:t>
            </a:r>
            <a:r>
              <a:rPr lang="zh-CN" altLang="en-US" dirty="0">
                <a:effectLst/>
              </a:rPr>
              <a:t>惊悚现身</a:t>
            </a:r>
            <a:r>
              <a:rPr lang="en-US" altLang="zh-CN" dirty="0">
                <a:effectLst/>
              </a:rPr>
              <a:t>)</a:t>
            </a:r>
            <a:r>
              <a:rPr lang="zh-CN" altLang="en-US" dirty="0">
                <a:effectLst/>
              </a:rPr>
              <a:t>。。。。</a:t>
            </a:r>
            <a:r>
              <a:rPr lang="en-US" altLang="zh-CN" dirty="0">
                <a:effectLst/>
              </a:rPr>
              <a:t>--</a:t>
            </a:r>
          </a:p>
          <a:p>
            <a:endParaRPr lang="en-US" altLang="zh-CN" dirty="0">
              <a:effectLst/>
            </a:endParaRPr>
          </a:p>
          <a:p>
            <a:r>
              <a:rPr lang="zh-CN" altLang="en-US" dirty="0">
                <a:effectLst/>
              </a:rPr>
              <a:t>本文主要分析“长方法和超类的异味”</a:t>
            </a:r>
            <a:endParaRPr lang="en-US" altLang="zh-CN" dirty="0">
              <a:effectLst/>
            </a:endParaRPr>
          </a:p>
          <a:p>
            <a:endParaRPr lang="en-US" altLang="zh-CN" dirty="0">
              <a:effectLst/>
            </a:endParaRPr>
          </a:p>
          <a:p>
            <a:r>
              <a:rPr lang="zh-CN" altLang="zh-CN" sz="1200" kern="1200" dirty="0">
                <a:solidFill>
                  <a:schemeClr val="tx1"/>
                </a:solidFill>
                <a:effectLst/>
                <a:latin typeface="+mn-lt"/>
                <a:ea typeface="+mn-ea"/>
                <a:cs typeface="+mn-cs"/>
              </a:rPr>
              <a:t>臭味是程序源代码中出现的症状，可能表明有一个更严重的问题需要代码重构。显示这些症状的代码区域不被认为是错误，但它们损害了软件质量并违反了软件工程原则，如模块性、可读性和重用性。</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solidFill>
                  <a:schemeClr val="tx1">
                    <a:lumMod val="75000"/>
                    <a:lumOff val="25000"/>
                  </a:schemeClr>
                </a:solidFill>
                <a:cs typeface="+mn-ea"/>
                <a:sym typeface="+mn-ea"/>
              </a:rPr>
              <a:t>异味是程序源代码中出现的一种症状，显示这些症状的代码区域不被认为是错误，但它们损害了软件质量并违反了软件工程原则，如模块性、可读性和重用性。设计模式可以用来去除异味，但也有研究发现设计模式和异味可以同时出现。尽管设计模式旨在提高软件质量，但它们并不一定能避免异味。</a:t>
            </a:r>
            <a:endParaRPr lang="en-US" altLang="zh-CN" dirty="0">
              <a:solidFill>
                <a:schemeClr val="tx1">
                  <a:lumMod val="75000"/>
                  <a:lumOff val="25000"/>
                </a:schemeClr>
              </a:solidFill>
              <a:cs typeface="+mn-ea"/>
              <a:sym typeface="+mn-lt"/>
            </a:endParaRPr>
          </a:p>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以这个三个问题展开讨论</a:t>
            </a:r>
            <a:endParaRPr lang="en-US" altLang="zh-CN" dirty="0">
              <a:effectLst/>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chemeClr val="tx1">
                    <a:lumMod val="75000"/>
                    <a:lumOff val="25000"/>
                  </a:schemeClr>
                </a:solidFill>
                <a:cs typeface="+mn-ea"/>
              </a:rPr>
              <a:t>本项实验主要分为五个步骤进行</a:t>
            </a:r>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pPr>
            <a:r>
              <a:rPr lang="zh-CN" altLang="zh-CN" sz="1200" dirty="0">
                <a:solidFill>
                  <a:schemeClr val="tx1">
                    <a:lumMod val="75000"/>
                    <a:lumOff val="25000"/>
                  </a:schemeClr>
                </a:solidFill>
                <a:cs typeface="+mn-ea"/>
              </a:rPr>
              <a:t>超类臭味的检测策略每个类使用度量加权方法（</a:t>
            </a:r>
            <a:r>
              <a:rPr lang="en-US" altLang="zh-CN" sz="1200" dirty="0">
                <a:solidFill>
                  <a:schemeClr val="tx1">
                    <a:lumMod val="75000"/>
                    <a:lumOff val="25000"/>
                  </a:schemeClr>
                </a:solidFill>
                <a:cs typeface="+mn-ea"/>
              </a:rPr>
              <a:t>WMC</a:t>
            </a:r>
            <a:r>
              <a:rPr lang="zh-CN" altLang="zh-CN" sz="1200" dirty="0">
                <a:solidFill>
                  <a:schemeClr val="tx1">
                    <a:lumMod val="75000"/>
                    <a:lumOff val="25000"/>
                  </a:schemeClr>
                </a:solidFill>
                <a:cs typeface="+mn-ea"/>
              </a:rPr>
              <a:t>）、方法数（</a:t>
            </a:r>
            <a:r>
              <a:rPr lang="en-US" altLang="zh-CN" sz="1200" dirty="0">
                <a:solidFill>
                  <a:schemeClr val="tx1">
                    <a:lumMod val="75000"/>
                    <a:lumOff val="25000"/>
                  </a:schemeClr>
                </a:solidFill>
                <a:cs typeface="+mn-ea"/>
              </a:rPr>
              <a:t>NOM</a:t>
            </a:r>
            <a:r>
              <a:rPr lang="zh-CN" altLang="zh-CN" sz="1200" dirty="0">
                <a:solidFill>
                  <a:schemeClr val="tx1">
                    <a:lumMod val="75000"/>
                    <a:lumOff val="25000"/>
                  </a:schemeClr>
                </a:solidFill>
                <a:cs typeface="+mn-ea"/>
              </a:rPr>
              <a:t>）、属性数（</a:t>
            </a:r>
            <a:r>
              <a:rPr lang="en-US" altLang="zh-CN" sz="1200" dirty="0">
                <a:solidFill>
                  <a:schemeClr val="tx1">
                    <a:lumMod val="75000"/>
                    <a:lumOff val="25000"/>
                  </a:schemeClr>
                </a:solidFill>
                <a:cs typeface="+mn-ea"/>
              </a:rPr>
              <a:t>NOF</a:t>
            </a:r>
            <a:r>
              <a:rPr lang="zh-CN" altLang="zh-CN" sz="1200" dirty="0">
                <a:solidFill>
                  <a:schemeClr val="tx1">
                    <a:lumMod val="75000"/>
                    <a:lumOff val="25000"/>
                  </a:schemeClr>
                </a:solidFill>
                <a:cs typeface="+mn-ea"/>
              </a:rPr>
              <a:t>）和方法缺乏内聚性（</a:t>
            </a:r>
            <a:r>
              <a:rPr lang="en-US" altLang="zh-CN" sz="1200" dirty="0">
                <a:solidFill>
                  <a:schemeClr val="tx1">
                    <a:lumMod val="75000"/>
                    <a:lumOff val="25000"/>
                  </a:schemeClr>
                </a:solidFill>
                <a:cs typeface="+mn-ea"/>
              </a:rPr>
              <a:t>LCOM</a:t>
            </a:r>
            <a:r>
              <a:rPr lang="zh-CN" altLang="zh-CN" sz="1200" dirty="0">
                <a:solidFill>
                  <a:schemeClr val="tx1">
                    <a:lumMod val="75000"/>
                    <a:lumOff val="25000"/>
                  </a:schemeClr>
                </a:solidFill>
                <a:cs typeface="+mn-ea"/>
              </a:rPr>
              <a:t>）</a:t>
            </a:r>
            <a:endParaRPr lang="zh-CN" altLang="en-US" sz="1200" dirty="0">
              <a:solidFill>
                <a:schemeClr val="tx1">
                  <a:lumMod val="75000"/>
                  <a:lumOff val="25000"/>
                </a:schemeClr>
              </a:solidFill>
              <a:cs typeface="+mn-ea"/>
            </a:endParaRPr>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496678" y="389747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2019/12/3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t>2019/12/3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53760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双波形 4"/>
          <p:cNvSpPr/>
          <p:nvPr/>
        </p:nvSpPr>
        <p:spPr>
          <a:xfrm>
            <a:off x="-570536" y="4329914"/>
            <a:ext cx="13114282" cy="3767965"/>
          </a:xfrm>
          <a:prstGeom prst="doubleWave">
            <a:avLst>
              <a:gd name="adj1" fmla="val 1124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8040414" y="493460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266700" y="981075"/>
            <a:ext cx="11658600" cy="2123658"/>
          </a:xfrm>
          <a:prstGeom prst="rect">
            <a:avLst/>
          </a:prstGeom>
          <a:noFill/>
        </p:spPr>
        <p:txBody>
          <a:bodyPr wrap="square" rtlCol="0">
            <a:spAutoFit/>
          </a:bodyPr>
          <a:lstStyle/>
          <a:p>
            <a:pPr algn="ctr"/>
            <a:r>
              <a:rPr lang="zh-CN" altLang="en-US" sz="4400" b="1" dirty="0">
                <a:solidFill>
                  <a:schemeClr val="bg1"/>
                </a:solidFill>
                <a:cs typeface="+mn-ea"/>
                <a:sym typeface="+mn-lt"/>
              </a:rPr>
              <a:t>Evaluating Co-Occurrence of GOF Design Patterns with God Class and Long Method Bad Smells</a:t>
            </a:r>
          </a:p>
        </p:txBody>
      </p:sp>
      <p:sp>
        <p:nvSpPr>
          <p:cNvPr id="14" name="椭圆 13"/>
          <p:cNvSpPr/>
          <p:nvPr/>
        </p:nvSpPr>
        <p:spPr>
          <a:xfrm>
            <a:off x="3216166" y="634433"/>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8669020" y="5200015"/>
            <a:ext cx="2637155" cy="1014730"/>
          </a:xfrm>
          <a:prstGeom prst="rect">
            <a:avLst/>
          </a:prstGeom>
          <a:noFill/>
        </p:spPr>
        <p:txBody>
          <a:bodyPr wrap="square" rtlCol="0">
            <a:spAutoFit/>
          </a:bodyPr>
          <a:lstStyle/>
          <a:p>
            <a:pPr algn="dist"/>
            <a:r>
              <a:rPr lang="zh-CN" altLang="en-US" sz="2000" dirty="0">
                <a:solidFill>
                  <a:schemeClr val="tx1"/>
                </a:solidFill>
                <a:effectLst>
                  <a:outerShdw blurRad="38100" dist="19050" dir="2700000" algn="tl" rotWithShape="0">
                    <a:schemeClr val="dk1">
                      <a:alpha val="40000"/>
                    </a:schemeClr>
                  </a:outerShdw>
                </a:effectLst>
                <a:latin typeface="+mj-ea"/>
                <a:ea typeface="+mj-ea"/>
                <a:cs typeface="+mn-ea"/>
                <a:sym typeface="+mn-lt"/>
              </a:rPr>
              <a:t>小组成员：寇露彦</a:t>
            </a:r>
          </a:p>
          <a:p>
            <a:pPr algn="dist"/>
            <a:r>
              <a:rPr lang="zh-CN" altLang="en-US" sz="2000" dirty="0">
                <a:solidFill>
                  <a:schemeClr val="tx1"/>
                </a:solidFill>
                <a:effectLst>
                  <a:outerShdw blurRad="38100" dist="19050" dir="2700000" algn="tl" rotWithShape="0">
                    <a:schemeClr val="dk1">
                      <a:alpha val="40000"/>
                    </a:schemeClr>
                  </a:outerShdw>
                </a:effectLst>
                <a:latin typeface="+mj-ea"/>
                <a:ea typeface="+mj-ea"/>
                <a:cs typeface="+mn-ea"/>
                <a:sym typeface="+mn-lt"/>
              </a:rPr>
              <a:t>                     蒲久亮</a:t>
            </a:r>
          </a:p>
          <a:p>
            <a:pPr algn="dist"/>
            <a:r>
              <a:rPr lang="zh-CN" altLang="en-US" sz="2000" dirty="0">
                <a:solidFill>
                  <a:schemeClr val="tx1"/>
                </a:solidFill>
                <a:effectLst>
                  <a:outerShdw blurRad="38100" dist="19050" dir="2700000" algn="tl" rotWithShape="0">
                    <a:schemeClr val="dk1">
                      <a:alpha val="40000"/>
                    </a:schemeClr>
                  </a:outerShdw>
                </a:effectLst>
                <a:latin typeface="+mj-ea"/>
                <a:ea typeface="+mj-ea"/>
                <a:cs typeface="+mn-ea"/>
                <a:sym typeface="+mn-lt"/>
              </a:rPr>
              <a:t>                     万永财</a:t>
            </a:r>
          </a:p>
        </p:txBody>
      </p:sp>
      <p:sp>
        <p:nvSpPr>
          <p:cNvPr id="20" name="椭圆 19"/>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1921359" y="192999"/>
            <a:ext cx="441434" cy="44143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2799715" y="3801110"/>
            <a:ext cx="9392285" cy="368300"/>
          </a:xfrm>
          <a:prstGeom prst="rect">
            <a:avLst/>
          </a:prstGeom>
          <a:noFill/>
        </p:spPr>
        <p:txBody>
          <a:bodyPr wrap="square" rtlCol="0">
            <a:spAutoFit/>
          </a:bodyPr>
          <a:lstStyle/>
          <a:p>
            <a:r>
              <a:rPr lang="en-US" altLang="zh-CN">
                <a:solidFill>
                  <a:schemeClr val="bg1"/>
                </a:solidFill>
              </a:rPr>
              <a:t>——</a:t>
            </a:r>
            <a:r>
              <a:rPr lang="zh-CN" altLang="en-US">
                <a:solidFill>
                  <a:schemeClr val="bg1"/>
                </a:solidFill>
              </a:rPr>
              <a:t>Brazilian Symposium on Information Systems, Lavras, Minas Gerais, June 5-8, 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877985"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异味检测策略的识别</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a:xfrm>
            <a:off x="1607749" y="1538450"/>
            <a:ext cx="8976502" cy="3781099"/>
          </a:xfrm>
          <a:prstGeom prst="rect">
            <a:avLst/>
          </a:prstGeom>
        </p:spPr>
      </p:pic>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1415772"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数据集</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2955290" y="2214245"/>
            <a:ext cx="3502025" cy="1014730"/>
          </a:xfrm>
          <a:prstGeom prst="rect">
            <a:avLst/>
          </a:prstGeom>
          <a:noFill/>
        </p:spPr>
        <p:txBody>
          <a:bodyPr wrap="square" rtlCol="0">
            <a:spAutoFit/>
          </a:bodyPr>
          <a:lstStyle/>
          <a:p>
            <a:pPr indent="0" algn="just" fontAlgn="auto">
              <a:lnSpc>
                <a:spcPct val="150000"/>
              </a:lnSpc>
            </a:pPr>
            <a:r>
              <a:rPr lang="zh-CN" altLang="zh-CN" sz="2000" dirty="0">
                <a:solidFill>
                  <a:schemeClr val="tx1">
                    <a:lumMod val="75000"/>
                    <a:lumOff val="25000"/>
                  </a:schemeClr>
                </a:solidFill>
                <a:cs typeface="+mn-ea"/>
              </a:rPr>
              <a:t>使用</a:t>
            </a:r>
            <a:r>
              <a:rPr lang="en-US" altLang="zh-CN" sz="2000" dirty="0">
                <a:solidFill>
                  <a:schemeClr val="tx1">
                    <a:lumMod val="75000"/>
                    <a:lumOff val="25000"/>
                  </a:schemeClr>
                </a:solidFill>
                <a:cs typeface="+mn-ea"/>
              </a:rPr>
              <a:t>GOF</a:t>
            </a:r>
            <a:r>
              <a:rPr lang="zh-CN" altLang="zh-CN" sz="2000" dirty="0">
                <a:solidFill>
                  <a:schemeClr val="tx1">
                    <a:lumMod val="75000"/>
                    <a:lumOff val="25000"/>
                  </a:schemeClr>
                </a:solidFill>
                <a:cs typeface="+mn-ea"/>
              </a:rPr>
              <a:t>目录中的设计模式</a:t>
            </a:r>
          </a:p>
          <a:p>
            <a:pPr indent="0" algn="just" fontAlgn="auto">
              <a:lnSpc>
                <a:spcPct val="150000"/>
              </a:lnSpc>
            </a:pPr>
            <a:r>
              <a:rPr lang="zh-CN" altLang="zh-CN" sz="2000" dirty="0">
                <a:solidFill>
                  <a:schemeClr val="tx1">
                    <a:lumMod val="75000"/>
                    <a:lumOff val="25000"/>
                  </a:schemeClr>
                </a:solidFill>
                <a:cs typeface="+mn-ea"/>
              </a:rPr>
              <a:t>呈现了本工作中考虑到的异味</a:t>
            </a:r>
            <a:endParaRPr lang="zh-CN" altLang="en-US" sz="2000" dirty="0">
              <a:solidFill>
                <a:schemeClr val="tx1">
                  <a:lumMod val="75000"/>
                  <a:lumOff val="25000"/>
                </a:schemeClr>
              </a:solidFill>
              <a:cs typeface="+mn-ea"/>
            </a:endParaRPr>
          </a:p>
        </p:txBody>
      </p:sp>
      <p:sp>
        <p:nvSpPr>
          <p:cNvPr id="3" name="文本框 2"/>
          <p:cNvSpPr txBox="1"/>
          <p:nvPr/>
        </p:nvSpPr>
        <p:spPr>
          <a:xfrm>
            <a:off x="1283970" y="3094355"/>
            <a:ext cx="1671320" cy="521970"/>
          </a:xfrm>
          <a:prstGeom prst="rect">
            <a:avLst/>
          </a:prstGeom>
          <a:noFill/>
        </p:spPr>
        <p:txBody>
          <a:bodyPr wrap="square" rtlCol="0">
            <a:spAutoFit/>
          </a:bodyPr>
          <a:lstStyle/>
          <a:p>
            <a:r>
              <a:rPr lang="zh-CN" altLang="zh-CN" sz="2800" dirty="0">
                <a:solidFill>
                  <a:schemeClr val="tx1">
                    <a:lumMod val="75000"/>
                    <a:lumOff val="25000"/>
                  </a:schemeClr>
                </a:solidFill>
                <a:cs typeface="+mn-ea"/>
                <a:sym typeface="+mn-ea"/>
              </a:rPr>
              <a:t>系统样本</a:t>
            </a:r>
            <a:endParaRPr lang="zh-CN" altLang="en-US" sz="2800"/>
          </a:p>
        </p:txBody>
      </p:sp>
      <p:sp>
        <p:nvSpPr>
          <p:cNvPr id="4" name="左大括号 3"/>
          <p:cNvSpPr/>
          <p:nvPr/>
        </p:nvSpPr>
        <p:spPr>
          <a:xfrm>
            <a:off x="6702425" y="1723390"/>
            <a:ext cx="255270" cy="32639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p:cNvSpPr txBox="1"/>
          <p:nvPr/>
        </p:nvSpPr>
        <p:spPr>
          <a:xfrm>
            <a:off x="7078980" y="1574165"/>
            <a:ext cx="2266950" cy="460375"/>
          </a:xfrm>
          <a:prstGeom prst="rect">
            <a:avLst/>
          </a:prstGeom>
          <a:noFill/>
        </p:spPr>
        <p:txBody>
          <a:bodyPr wrap="none" rtlCol="0" anchor="t">
            <a:spAutoFit/>
          </a:bodyPr>
          <a:lstStyle/>
          <a:p>
            <a:r>
              <a:rPr lang="en-US" altLang="zh-CN" sz="2400" dirty="0">
                <a:solidFill>
                  <a:schemeClr val="tx1">
                    <a:lumMod val="75000"/>
                    <a:lumOff val="25000"/>
                  </a:schemeClr>
                </a:solidFill>
                <a:cs typeface="+mn-ea"/>
                <a:sym typeface="+mn-ea"/>
              </a:rPr>
              <a:t>Hibernate 4.2.0</a:t>
            </a:r>
          </a:p>
        </p:txBody>
      </p:sp>
      <p:sp>
        <p:nvSpPr>
          <p:cNvPr id="6" name="文本框 5"/>
          <p:cNvSpPr txBox="1"/>
          <p:nvPr/>
        </p:nvSpPr>
        <p:spPr>
          <a:xfrm>
            <a:off x="7087235" y="2422525"/>
            <a:ext cx="2473960" cy="460375"/>
          </a:xfrm>
          <a:prstGeom prst="rect">
            <a:avLst/>
          </a:prstGeom>
          <a:noFill/>
        </p:spPr>
        <p:txBody>
          <a:bodyPr wrap="square" rtlCol="0" anchor="t">
            <a:spAutoFit/>
          </a:bodyPr>
          <a:lstStyle/>
          <a:p>
            <a:r>
              <a:rPr lang="en-US" altLang="zh-CN" sz="2400" dirty="0">
                <a:solidFill>
                  <a:schemeClr val="tx1">
                    <a:lumMod val="75000"/>
                    <a:lumOff val="25000"/>
                  </a:schemeClr>
                </a:solidFill>
                <a:cs typeface="+mn-ea"/>
                <a:sym typeface="+mn-ea"/>
              </a:rPr>
              <a:t>JHotDraw 7.5.1</a:t>
            </a:r>
            <a:endParaRPr lang="zh-CN" altLang="en-US"/>
          </a:p>
        </p:txBody>
      </p:sp>
      <p:sp>
        <p:nvSpPr>
          <p:cNvPr id="7" name="文本框 6"/>
          <p:cNvSpPr txBox="1"/>
          <p:nvPr/>
        </p:nvSpPr>
        <p:spPr>
          <a:xfrm>
            <a:off x="7078980" y="3228975"/>
            <a:ext cx="2203450" cy="460375"/>
          </a:xfrm>
          <a:prstGeom prst="rect">
            <a:avLst/>
          </a:prstGeom>
          <a:noFill/>
        </p:spPr>
        <p:txBody>
          <a:bodyPr wrap="square" rtlCol="0" anchor="t">
            <a:spAutoFit/>
          </a:bodyPr>
          <a:lstStyle/>
          <a:p>
            <a:r>
              <a:rPr lang="en-US" altLang="zh-CN" sz="2400" dirty="0">
                <a:solidFill>
                  <a:schemeClr val="tx1">
                    <a:lumMod val="75000"/>
                    <a:lumOff val="25000"/>
                  </a:schemeClr>
                </a:solidFill>
                <a:cs typeface="+mn-ea"/>
                <a:sym typeface="+mn-ea"/>
              </a:rPr>
              <a:t>Kolmafia 17.3</a:t>
            </a:r>
            <a:endParaRPr lang="en-US" altLang="zh-CN" sz="2400" dirty="0">
              <a:solidFill>
                <a:schemeClr val="tx1">
                  <a:lumMod val="75000"/>
                  <a:lumOff val="25000"/>
                </a:schemeClr>
              </a:solidFill>
              <a:cs typeface="+mn-ea"/>
            </a:endParaRPr>
          </a:p>
        </p:txBody>
      </p:sp>
      <p:sp>
        <p:nvSpPr>
          <p:cNvPr id="8" name="文本框 7"/>
          <p:cNvSpPr txBox="1"/>
          <p:nvPr/>
        </p:nvSpPr>
        <p:spPr>
          <a:xfrm>
            <a:off x="7078980" y="3980815"/>
            <a:ext cx="2482215" cy="460375"/>
          </a:xfrm>
          <a:prstGeom prst="rect">
            <a:avLst/>
          </a:prstGeom>
          <a:noFill/>
        </p:spPr>
        <p:txBody>
          <a:bodyPr wrap="square" rtlCol="0" anchor="t">
            <a:spAutoFit/>
          </a:bodyPr>
          <a:lstStyle/>
          <a:p>
            <a:r>
              <a:rPr lang="en-US" altLang="zh-CN" sz="2400" dirty="0">
                <a:solidFill>
                  <a:schemeClr val="tx1">
                    <a:lumMod val="75000"/>
                    <a:lumOff val="25000"/>
                  </a:schemeClr>
                </a:solidFill>
                <a:cs typeface="+mn-ea"/>
                <a:sym typeface="+mn-ea"/>
              </a:rPr>
              <a:t>Webmail 0.7.10</a:t>
            </a:r>
            <a:endParaRPr lang="zh-CN" altLang="en-US"/>
          </a:p>
        </p:txBody>
      </p:sp>
      <p:sp>
        <p:nvSpPr>
          <p:cNvPr id="9" name="文本框 8"/>
          <p:cNvSpPr txBox="1"/>
          <p:nvPr/>
        </p:nvSpPr>
        <p:spPr>
          <a:xfrm>
            <a:off x="7078980" y="4749800"/>
            <a:ext cx="1844675" cy="460375"/>
          </a:xfrm>
          <a:prstGeom prst="rect">
            <a:avLst/>
          </a:prstGeom>
          <a:noFill/>
        </p:spPr>
        <p:txBody>
          <a:bodyPr wrap="square" rtlCol="0" anchor="t">
            <a:spAutoFit/>
          </a:bodyPr>
          <a:lstStyle/>
          <a:p>
            <a:r>
              <a:rPr lang="en-US" altLang="zh-CN" sz="2400" dirty="0">
                <a:solidFill>
                  <a:schemeClr val="tx1">
                    <a:lumMod val="75000"/>
                    <a:lumOff val="25000"/>
                  </a:schemeClr>
                </a:solidFill>
                <a:cs typeface="+mn-ea"/>
                <a:sym typeface="+mn-ea"/>
              </a:rPr>
              <a:t>Weka 3.6.9</a:t>
            </a:r>
            <a:endParaRPr lang="zh-CN" altLang="en-US"/>
          </a:p>
        </p:txBody>
      </p:sp>
      <p:cxnSp>
        <p:nvCxnSpPr>
          <p:cNvPr id="12" name="直接箭头连接符 11"/>
          <p:cNvCxnSpPr/>
          <p:nvPr/>
        </p:nvCxnSpPr>
        <p:spPr>
          <a:xfrm flipV="1">
            <a:off x="2959100" y="3354705"/>
            <a:ext cx="3549015" cy="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数据收集</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852295" y="1753870"/>
            <a:ext cx="8415655" cy="2861310"/>
          </a:xfrm>
          <a:prstGeom prst="rect">
            <a:avLst/>
          </a:prstGeom>
          <a:noFill/>
        </p:spPr>
        <p:txBody>
          <a:bodyPr wrap="square" rtlCol="0">
            <a:spAutoFit/>
          </a:bodyPr>
          <a:lstStyle/>
          <a:p>
            <a:pPr indent="0" algn="just" fontAlgn="auto">
              <a:lnSpc>
                <a:spcPct val="150000"/>
              </a:lnSpc>
            </a:pPr>
            <a:r>
              <a:rPr lang="zh-CN" altLang="en-US" sz="2400" dirty="0">
                <a:solidFill>
                  <a:schemeClr val="tx1">
                    <a:lumMod val="75000"/>
                    <a:lumOff val="25000"/>
                  </a:schemeClr>
                </a:solidFill>
                <a:cs typeface="+mn-ea"/>
              </a:rPr>
              <a:t>首先需要验证软件中设计模式的存在，为此我们使用了</a:t>
            </a:r>
            <a:r>
              <a:rPr lang="en-US" altLang="zh-CN" sz="2400" dirty="0">
                <a:solidFill>
                  <a:schemeClr val="tx1">
                    <a:lumMod val="75000"/>
                    <a:lumOff val="25000"/>
                  </a:schemeClr>
                </a:solidFill>
                <a:cs typeface="+mn-ea"/>
              </a:rPr>
              <a:t>DPDSS</a:t>
            </a:r>
            <a:r>
              <a:rPr lang="zh-CN" altLang="en-US" sz="2400" dirty="0">
                <a:solidFill>
                  <a:schemeClr val="tx1">
                    <a:lumMod val="75000"/>
                    <a:lumOff val="25000"/>
                  </a:schemeClr>
                </a:solidFill>
                <a:cs typeface="+mn-ea"/>
              </a:rPr>
              <a:t>的设计模式检测工具。</a:t>
            </a:r>
          </a:p>
          <a:p>
            <a:pPr indent="0" algn="just" fontAlgn="auto">
              <a:lnSpc>
                <a:spcPct val="150000"/>
              </a:lnSpc>
            </a:pPr>
            <a:endParaRPr lang="en-US" altLang="zh-CN" sz="2400" dirty="0">
              <a:solidFill>
                <a:schemeClr val="tx1">
                  <a:lumMod val="75000"/>
                  <a:lumOff val="25000"/>
                </a:schemeClr>
              </a:solidFill>
              <a:cs typeface="+mn-ea"/>
            </a:endParaRPr>
          </a:p>
          <a:p>
            <a:pPr indent="0" algn="just" fontAlgn="auto">
              <a:lnSpc>
                <a:spcPct val="150000"/>
              </a:lnSpc>
            </a:pPr>
            <a:r>
              <a:rPr lang="en-US" altLang="zh-CN" sz="2400" dirty="0" err="1">
                <a:solidFill>
                  <a:schemeClr val="tx1">
                    <a:lumMod val="75000"/>
                    <a:lumOff val="25000"/>
                  </a:schemeClr>
                </a:solidFill>
                <a:cs typeface="+mn-ea"/>
              </a:rPr>
              <a:t>RAFTool</a:t>
            </a:r>
            <a:r>
              <a:rPr lang="zh-CN" altLang="en-US" sz="2400" dirty="0">
                <a:solidFill>
                  <a:schemeClr val="tx1">
                    <a:lumMod val="75000"/>
                    <a:lumOff val="25000"/>
                  </a:schemeClr>
                </a:solidFill>
                <a:cs typeface="+mn-ea"/>
              </a:rPr>
              <a:t>使用面向对象软件度量的异常度量来识别方法、类和包。</a:t>
            </a:r>
            <a:endParaRPr lang="en-US" altLang="zh-CN" sz="2400" dirty="0">
              <a:solidFill>
                <a:schemeClr val="tx1">
                  <a:lumMod val="75000"/>
                  <a:lumOff val="25000"/>
                </a:schemeClr>
              </a:solidFill>
              <a:cs typeface="+mn-ea"/>
            </a:endParaRPr>
          </a:p>
        </p:txBody>
      </p:sp>
      <p:sp>
        <p:nvSpPr>
          <p:cNvPr id="3" name="文本框 2"/>
          <p:cNvSpPr txBox="1"/>
          <p:nvPr/>
        </p:nvSpPr>
        <p:spPr>
          <a:xfrm>
            <a:off x="1341120" y="1958340"/>
            <a:ext cx="511175" cy="460375"/>
          </a:xfrm>
          <a:prstGeom prst="rect">
            <a:avLst/>
          </a:prstGeom>
          <a:noFill/>
        </p:spPr>
        <p:txBody>
          <a:bodyPr wrap="square" rtlCol="0">
            <a:spAutoFit/>
          </a:bodyPr>
          <a:lstStyle/>
          <a:p>
            <a:r>
              <a:rPr lang="en-US" altLang="zh-CN" sz="2400"/>
              <a:t>1</a:t>
            </a:r>
            <a:r>
              <a:rPr lang="zh-CN" altLang="en-US" sz="2000"/>
              <a:t>、</a:t>
            </a:r>
          </a:p>
        </p:txBody>
      </p:sp>
      <p:sp>
        <p:nvSpPr>
          <p:cNvPr id="4" name="文本框 3"/>
          <p:cNvSpPr txBox="1"/>
          <p:nvPr/>
        </p:nvSpPr>
        <p:spPr>
          <a:xfrm>
            <a:off x="1341120" y="3579495"/>
            <a:ext cx="511175" cy="460375"/>
          </a:xfrm>
          <a:prstGeom prst="rect">
            <a:avLst/>
          </a:prstGeom>
          <a:noFill/>
        </p:spPr>
        <p:txBody>
          <a:bodyPr wrap="square" rtlCol="0">
            <a:spAutoFit/>
          </a:bodyPr>
          <a:lstStyle/>
          <a:p>
            <a:r>
              <a:rPr lang="en-US" altLang="zh-CN" sz="2400"/>
              <a:t>2</a:t>
            </a:r>
            <a:r>
              <a:rPr lang="zh-CN" altLang="en-US" sz="2000"/>
              <a:t>、</a:t>
            </a: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数据收集</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562100" y="1629092"/>
            <a:ext cx="9067800" cy="2981072"/>
          </a:xfrm>
          <a:prstGeom prst="rect">
            <a:avLst/>
          </a:prstGeom>
          <a:noFill/>
        </p:spPr>
        <p:txBody>
          <a:bodyPr wrap="square" rtlCol="0">
            <a:spAutoFit/>
          </a:bodyPr>
          <a:lstStyle/>
          <a:p>
            <a:pPr indent="457200" algn="just">
              <a:lnSpc>
                <a:spcPct val="150000"/>
              </a:lnSpc>
            </a:pPr>
            <a:r>
              <a:rPr lang="zh-CN" altLang="zh-CN" sz="2400" dirty="0">
                <a:solidFill>
                  <a:schemeClr val="tx1">
                    <a:lumMod val="75000"/>
                    <a:lumOff val="25000"/>
                  </a:schemeClr>
                </a:solidFill>
                <a:cs typeface="+mn-ea"/>
              </a:rPr>
              <a:t>在</a:t>
            </a:r>
            <a:r>
              <a:rPr lang="en-US" altLang="zh-CN" sz="2400" dirty="0" err="1">
                <a:solidFill>
                  <a:schemeClr val="tx1">
                    <a:lumMod val="75000"/>
                    <a:lumOff val="25000"/>
                  </a:schemeClr>
                </a:solidFill>
                <a:cs typeface="+mn-ea"/>
              </a:rPr>
              <a:t>RAFTool</a:t>
            </a:r>
            <a:r>
              <a:rPr lang="zh-CN" altLang="zh-CN" sz="2400" dirty="0">
                <a:solidFill>
                  <a:schemeClr val="tx1">
                    <a:lumMod val="75000"/>
                    <a:lumOff val="25000"/>
                  </a:schemeClr>
                </a:solidFill>
                <a:cs typeface="+mn-ea"/>
              </a:rPr>
              <a:t>中，组成检测策略的度量阈值由以下关键字表示</a:t>
            </a:r>
            <a:r>
              <a:rPr lang="zh-CN" altLang="en-US" sz="2400" dirty="0">
                <a:solidFill>
                  <a:schemeClr val="tx1">
                    <a:lumMod val="75000"/>
                    <a:lumOff val="25000"/>
                  </a:schemeClr>
                </a:solidFill>
                <a:cs typeface="+mn-ea"/>
              </a:rPr>
              <a:t>：</a:t>
            </a:r>
          </a:p>
          <a:p>
            <a:pPr indent="457200" algn="just">
              <a:lnSpc>
                <a:spcPct val="150000"/>
              </a:lnSpc>
            </a:pPr>
            <a:endParaRPr lang="zh-CN" altLang="en-US" sz="1200" dirty="0">
              <a:solidFill>
                <a:schemeClr val="tx1">
                  <a:lumMod val="75000"/>
                  <a:lumOff val="25000"/>
                </a:schemeClr>
              </a:solidFill>
              <a:cs typeface="+mn-ea"/>
            </a:endParaRPr>
          </a:p>
          <a:p>
            <a:pPr indent="457200" algn="just">
              <a:lnSpc>
                <a:spcPct val="150000"/>
              </a:lnSpc>
            </a:pPr>
            <a:r>
              <a:rPr lang="en-US" altLang="zh-CN" sz="2400" dirty="0">
                <a:solidFill>
                  <a:schemeClr val="tx1">
                    <a:lumMod val="75000"/>
                    <a:lumOff val="25000"/>
                  </a:schemeClr>
                </a:solidFill>
                <a:cs typeface="+mn-ea"/>
              </a:rPr>
              <a:t>1</a:t>
            </a:r>
            <a:r>
              <a:rPr lang="zh-CN" altLang="en-US"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COMMON</a:t>
            </a:r>
            <a:r>
              <a:rPr lang="zh-CN" altLang="en-US" sz="2400" dirty="0">
                <a:solidFill>
                  <a:schemeClr val="tx1">
                    <a:lumMod val="75000"/>
                    <a:lumOff val="25000"/>
                  </a:schemeClr>
                </a:solidFill>
                <a:cs typeface="+mn-ea"/>
              </a:rPr>
              <a:t>：对应于度量的良好</a:t>
            </a:r>
            <a:r>
              <a:rPr lang="en-US" altLang="zh-CN" sz="2400" dirty="0">
                <a:solidFill>
                  <a:schemeClr val="tx1">
                    <a:lumMod val="75000"/>
                    <a:lumOff val="25000"/>
                  </a:schemeClr>
                </a:solidFill>
                <a:cs typeface="+mn-ea"/>
              </a:rPr>
              <a:t>/</a:t>
            </a:r>
            <a:r>
              <a:rPr lang="zh-CN" altLang="en-US" sz="2400" dirty="0">
                <a:solidFill>
                  <a:schemeClr val="tx1">
                    <a:lumMod val="75000"/>
                    <a:lumOff val="25000"/>
                  </a:schemeClr>
                </a:solidFill>
                <a:cs typeface="+mn-ea"/>
              </a:rPr>
              <a:t>频繁范围；</a:t>
            </a:r>
          </a:p>
          <a:p>
            <a:pPr indent="457200" algn="just">
              <a:lnSpc>
                <a:spcPct val="150000"/>
              </a:lnSpc>
            </a:pPr>
            <a:endParaRPr lang="zh-CN" altLang="en-US" sz="1000" dirty="0">
              <a:solidFill>
                <a:schemeClr val="tx1">
                  <a:lumMod val="75000"/>
                  <a:lumOff val="25000"/>
                </a:schemeClr>
              </a:solidFill>
              <a:cs typeface="+mn-ea"/>
            </a:endParaRPr>
          </a:p>
          <a:p>
            <a:pPr indent="457200" algn="just">
              <a:lnSpc>
                <a:spcPct val="150000"/>
              </a:lnSpc>
            </a:pPr>
            <a:r>
              <a:rPr lang="en-US" altLang="zh-CN" sz="2400" dirty="0">
                <a:solidFill>
                  <a:schemeClr val="tx1">
                    <a:lumMod val="75000"/>
                    <a:lumOff val="25000"/>
                  </a:schemeClr>
                </a:solidFill>
                <a:cs typeface="+mn-ea"/>
              </a:rPr>
              <a:t>2</a:t>
            </a:r>
            <a:r>
              <a:rPr lang="zh-CN" altLang="en-US"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CASUAL</a:t>
            </a:r>
            <a:r>
              <a:rPr lang="zh-CN" altLang="en-US" sz="2400" dirty="0">
                <a:solidFill>
                  <a:schemeClr val="tx1">
                    <a:lumMod val="75000"/>
                    <a:lumOff val="25000"/>
                  </a:schemeClr>
                </a:solidFill>
                <a:cs typeface="+mn-ea"/>
              </a:rPr>
              <a:t>：对应于度量的正常</a:t>
            </a:r>
            <a:r>
              <a:rPr lang="en-US" altLang="zh-CN" sz="2400" dirty="0">
                <a:solidFill>
                  <a:schemeClr val="tx1">
                    <a:lumMod val="75000"/>
                    <a:lumOff val="25000"/>
                  </a:schemeClr>
                </a:solidFill>
                <a:cs typeface="+mn-ea"/>
              </a:rPr>
              <a:t>/</a:t>
            </a:r>
            <a:r>
              <a:rPr lang="zh-CN" altLang="en-US" sz="2400" dirty="0">
                <a:solidFill>
                  <a:schemeClr val="tx1">
                    <a:lumMod val="75000"/>
                    <a:lumOff val="25000"/>
                  </a:schemeClr>
                </a:solidFill>
                <a:cs typeface="+mn-ea"/>
              </a:rPr>
              <a:t>偶尔范围；</a:t>
            </a:r>
          </a:p>
          <a:p>
            <a:pPr indent="457200" algn="just">
              <a:lnSpc>
                <a:spcPct val="150000"/>
              </a:lnSpc>
            </a:pPr>
            <a:endParaRPr lang="zh-CN" altLang="en-US" sz="1000" dirty="0">
              <a:solidFill>
                <a:schemeClr val="tx1">
                  <a:lumMod val="75000"/>
                  <a:lumOff val="25000"/>
                </a:schemeClr>
              </a:solidFill>
              <a:cs typeface="+mn-ea"/>
            </a:endParaRPr>
          </a:p>
          <a:p>
            <a:pPr indent="457200" algn="just">
              <a:lnSpc>
                <a:spcPct val="150000"/>
              </a:lnSpc>
            </a:pPr>
            <a:r>
              <a:rPr lang="en-US" altLang="zh-CN" sz="2400" dirty="0">
                <a:solidFill>
                  <a:schemeClr val="tx1">
                    <a:lumMod val="75000"/>
                    <a:lumOff val="25000"/>
                  </a:schemeClr>
                </a:solidFill>
                <a:cs typeface="+mn-ea"/>
              </a:rPr>
              <a:t>3</a:t>
            </a:r>
            <a:r>
              <a:rPr lang="zh-CN" altLang="en-US"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UNCOMMON</a:t>
            </a:r>
            <a:r>
              <a:rPr lang="zh-CN" altLang="en-US" sz="2400" dirty="0">
                <a:solidFill>
                  <a:schemeClr val="tx1">
                    <a:lumMod val="75000"/>
                    <a:lumOff val="25000"/>
                  </a:schemeClr>
                </a:solidFill>
                <a:cs typeface="+mn-ea"/>
              </a:rPr>
              <a:t>：对应于度量的不良</a:t>
            </a:r>
            <a:r>
              <a:rPr lang="en-US" altLang="zh-CN" sz="2400" dirty="0">
                <a:solidFill>
                  <a:schemeClr val="tx1">
                    <a:lumMod val="75000"/>
                    <a:lumOff val="25000"/>
                  </a:schemeClr>
                </a:solidFill>
                <a:cs typeface="+mn-ea"/>
              </a:rPr>
              <a:t>/</a:t>
            </a:r>
            <a:r>
              <a:rPr lang="zh-CN" altLang="en-US" sz="2400" dirty="0">
                <a:solidFill>
                  <a:schemeClr val="tx1">
                    <a:lumMod val="75000"/>
                    <a:lumOff val="25000"/>
                  </a:schemeClr>
                </a:solidFill>
                <a:cs typeface="+mn-ea"/>
              </a:rPr>
              <a:t>罕见范围。</a:t>
            </a:r>
            <a:endParaRPr lang="en-US" altLang="zh-CN" sz="2400" dirty="0">
              <a:solidFill>
                <a:schemeClr val="tx1">
                  <a:lumMod val="75000"/>
                  <a:lumOff val="25000"/>
                </a:schemeClr>
              </a:solidFill>
              <a:cs typeface="+mn-ea"/>
            </a:endParaRP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56297F89-0E53-4425-B0B4-07F714D84123}"/>
              </a:ext>
            </a:extLst>
          </p:cNvPr>
          <p:cNvSpPr/>
          <p:nvPr/>
        </p:nvSpPr>
        <p:spPr>
          <a:xfrm>
            <a:off x="1519621" y="4938700"/>
            <a:ext cx="4817344" cy="580415"/>
          </a:xfrm>
          <a:prstGeom prst="rect">
            <a:avLst/>
          </a:prstGeom>
        </p:spPr>
        <p:txBody>
          <a:bodyPr wrap="none">
            <a:spAutoFit/>
          </a:bodyPr>
          <a:lstStyle/>
          <a:p>
            <a:pPr indent="457200" algn="just">
              <a:lnSpc>
                <a:spcPct val="150000"/>
              </a:lnSpc>
            </a:pPr>
            <a:r>
              <a:rPr lang="zh-CN" altLang="en-US" sz="2400" dirty="0">
                <a:solidFill>
                  <a:schemeClr val="tx1">
                    <a:lumMod val="75000"/>
                    <a:lumOff val="25000"/>
                  </a:schemeClr>
                </a:solidFill>
                <a:cs typeface="+mn-ea"/>
              </a:rPr>
              <a:t>为此列举了</a:t>
            </a:r>
            <a:r>
              <a:rPr lang="en-US" altLang="zh-CN" sz="2400" dirty="0">
                <a:solidFill>
                  <a:schemeClr val="tx1">
                    <a:lumMod val="75000"/>
                    <a:lumOff val="25000"/>
                  </a:schemeClr>
                </a:solidFill>
                <a:cs typeface="+mn-ea"/>
              </a:rPr>
              <a:t> </a:t>
            </a:r>
            <a:r>
              <a:rPr lang="zh-CN" altLang="en-US" sz="2400" dirty="0">
                <a:solidFill>
                  <a:schemeClr val="tx1">
                    <a:lumMod val="75000"/>
                    <a:lumOff val="25000"/>
                  </a:schemeClr>
                </a:solidFill>
                <a:cs typeface="+mn-ea"/>
              </a:rPr>
              <a:t>以下的逻辑表达式</a:t>
            </a:r>
            <a:r>
              <a:rPr lang="en-US" altLang="zh-CN" sz="2400" dirty="0">
                <a:solidFill>
                  <a:schemeClr val="tx1">
                    <a:lumMod val="75000"/>
                    <a:lumOff val="25000"/>
                  </a:schemeClr>
                </a:solidFill>
                <a:cs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数据收集</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405392" y="1303856"/>
            <a:ext cx="9381216" cy="580415"/>
          </a:xfrm>
          <a:prstGeom prst="rect">
            <a:avLst/>
          </a:prstGeom>
          <a:noFill/>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rPr>
              <a:t>超类的逻辑表达式：</a:t>
            </a:r>
            <a:endParaRPr lang="en-US" altLang="zh-CN" sz="2400" dirty="0">
              <a:solidFill>
                <a:schemeClr val="tx1">
                  <a:lumMod val="75000"/>
                  <a:lumOff val="25000"/>
                </a:schemeClr>
              </a:solidFill>
              <a:cs typeface="+mn-ea"/>
            </a:endParaRPr>
          </a:p>
        </p:txBody>
      </p:sp>
      <p:sp>
        <p:nvSpPr>
          <p:cNvPr id="6" name="文本框 5"/>
          <p:cNvSpPr txBox="1"/>
          <p:nvPr/>
        </p:nvSpPr>
        <p:spPr>
          <a:xfrm>
            <a:off x="1405392" y="3604370"/>
            <a:ext cx="9381216" cy="580415"/>
          </a:xfrm>
          <a:prstGeom prst="rect">
            <a:avLst/>
          </a:prstGeom>
          <a:noFill/>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rPr>
              <a:t>长方法的逻辑表达式：</a:t>
            </a:r>
            <a:endParaRPr lang="en-US" altLang="zh-CN" sz="2400" dirty="0">
              <a:solidFill>
                <a:schemeClr val="tx1">
                  <a:lumMod val="75000"/>
                  <a:lumOff val="25000"/>
                </a:schemeClr>
              </a:solidFill>
              <a:cs typeface="+mn-ea"/>
            </a:endParaRPr>
          </a:p>
        </p:txBody>
      </p:sp>
      <p:pic>
        <p:nvPicPr>
          <p:cNvPr id="5" name="图片 4"/>
          <p:cNvPicPr>
            <a:picLocks noChangeAspect="1"/>
          </p:cNvPicPr>
          <p:nvPr/>
        </p:nvPicPr>
        <p:blipFill>
          <a:blip r:embed="rId3"/>
          <a:stretch>
            <a:fillRect/>
          </a:stretch>
        </p:blipFill>
        <p:spPr>
          <a:xfrm>
            <a:off x="2143760" y="1976120"/>
            <a:ext cx="7038975" cy="1362075"/>
          </a:xfrm>
          <a:prstGeom prst="rect">
            <a:avLst/>
          </a:prstGeom>
        </p:spPr>
      </p:pic>
      <p:pic>
        <p:nvPicPr>
          <p:cNvPr id="7" name="图片 6"/>
          <p:cNvPicPr>
            <a:picLocks noChangeAspect="1"/>
          </p:cNvPicPr>
          <p:nvPr/>
        </p:nvPicPr>
        <p:blipFill>
          <a:blip r:embed="rId4"/>
          <a:stretch>
            <a:fillRect/>
          </a:stretch>
        </p:blipFill>
        <p:spPr>
          <a:xfrm>
            <a:off x="2143760" y="4272915"/>
            <a:ext cx="7096125" cy="1123950"/>
          </a:xfrm>
          <a:prstGeom prst="rect">
            <a:avLst/>
          </a:prstGeom>
        </p:spPr>
      </p:pic>
      <p:sp>
        <p:nvSpPr>
          <p:cNvPr id="3" name="矩形 2"/>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057247"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数据关联的应用</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393315" y="2112010"/>
            <a:ext cx="792480" cy="460375"/>
          </a:xfrm>
          <a:prstGeom prst="rect">
            <a:avLst/>
          </a:prstGeom>
          <a:noFill/>
        </p:spPr>
        <p:txBody>
          <a:bodyPr wrap="none" rtlCol="0" anchor="t">
            <a:spAutoFit/>
          </a:bodyPr>
          <a:lstStyle/>
          <a:p>
            <a:r>
              <a:rPr lang="zh-CN" altLang="en-US" sz="2400" dirty="0">
                <a:solidFill>
                  <a:schemeClr val="tx1">
                    <a:lumMod val="75000"/>
                    <a:lumOff val="25000"/>
                  </a:schemeClr>
                </a:solidFill>
                <a:cs typeface="+mn-ea"/>
                <a:sym typeface="+mn-ea"/>
              </a:rPr>
              <a:t>异味</a:t>
            </a:r>
            <a:endParaRPr lang="zh-CN" altLang="en-US" sz="2400"/>
          </a:p>
        </p:txBody>
      </p:sp>
      <p:sp>
        <p:nvSpPr>
          <p:cNvPr id="4" name="文本框 3"/>
          <p:cNvSpPr txBox="1"/>
          <p:nvPr/>
        </p:nvSpPr>
        <p:spPr>
          <a:xfrm>
            <a:off x="1783715" y="3387090"/>
            <a:ext cx="1402080" cy="460375"/>
          </a:xfrm>
          <a:prstGeom prst="rect">
            <a:avLst/>
          </a:prstGeom>
          <a:noFill/>
        </p:spPr>
        <p:txBody>
          <a:bodyPr wrap="none" rtlCol="0" anchor="t">
            <a:spAutoFit/>
          </a:bodyPr>
          <a:lstStyle/>
          <a:p>
            <a:r>
              <a:rPr lang="zh-CN" altLang="zh-CN" sz="2400" dirty="0">
                <a:solidFill>
                  <a:schemeClr val="tx1">
                    <a:lumMod val="75000"/>
                    <a:lumOff val="25000"/>
                  </a:schemeClr>
                </a:solidFill>
                <a:cs typeface="+mn-ea"/>
                <a:sym typeface="+mn-ea"/>
              </a:rPr>
              <a:t>设计模式</a:t>
            </a:r>
            <a:endParaRPr lang="zh-CN" altLang="en-US" sz="2400"/>
          </a:p>
        </p:txBody>
      </p:sp>
      <p:sp>
        <p:nvSpPr>
          <p:cNvPr id="5" name="右大括号 4"/>
          <p:cNvSpPr/>
          <p:nvPr/>
        </p:nvSpPr>
        <p:spPr>
          <a:xfrm>
            <a:off x="3263900" y="2282190"/>
            <a:ext cx="196850" cy="1435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5221605" y="2769235"/>
            <a:ext cx="1402080" cy="460375"/>
          </a:xfrm>
          <a:prstGeom prst="rect">
            <a:avLst/>
          </a:prstGeom>
          <a:noFill/>
        </p:spPr>
        <p:txBody>
          <a:bodyPr wrap="none" rtlCol="0" anchor="t">
            <a:spAutoFit/>
          </a:bodyPr>
          <a:lstStyle/>
          <a:p>
            <a:r>
              <a:rPr lang="zh-CN" altLang="zh-CN" sz="2400" dirty="0">
                <a:solidFill>
                  <a:schemeClr val="tx1">
                    <a:lumMod val="75000"/>
                    <a:lumOff val="25000"/>
                  </a:schemeClr>
                </a:solidFill>
                <a:cs typeface="+mn-ea"/>
                <a:sym typeface="+mn-ea"/>
              </a:rPr>
              <a:t>关联规则</a:t>
            </a:r>
            <a:endParaRPr lang="zh-CN" altLang="en-US" sz="2400"/>
          </a:p>
        </p:txBody>
      </p:sp>
      <p:sp>
        <p:nvSpPr>
          <p:cNvPr id="8" name="右箭头 7"/>
          <p:cNvSpPr/>
          <p:nvPr/>
        </p:nvSpPr>
        <p:spPr>
          <a:xfrm>
            <a:off x="3775075" y="2872105"/>
            <a:ext cx="1278255" cy="255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文本框 9"/>
          <p:cNvSpPr txBox="1"/>
          <p:nvPr/>
        </p:nvSpPr>
        <p:spPr>
          <a:xfrm>
            <a:off x="3775075" y="2546350"/>
            <a:ext cx="1097280" cy="368300"/>
          </a:xfrm>
          <a:prstGeom prst="rect">
            <a:avLst/>
          </a:prstGeom>
          <a:noFill/>
        </p:spPr>
        <p:txBody>
          <a:bodyPr wrap="none" rtlCol="0" anchor="t">
            <a:spAutoFit/>
          </a:bodyPr>
          <a:lstStyle/>
          <a:p>
            <a:r>
              <a:rPr lang="zh-CN" altLang="zh-CN" dirty="0">
                <a:solidFill>
                  <a:schemeClr val="tx1">
                    <a:lumMod val="75000"/>
                    <a:lumOff val="25000"/>
                  </a:schemeClr>
                </a:solidFill>
                <a:cs typeface="+mn-ea"/>
                <a:sym typeface="+mn-ea"/>
              </a:rPr>
              <a:t>同时出现</a:t>
            </a:r>
            <a:endParaRPr lang="zh-CN" altLang="en-US"/>
          </a:p>
        </p:txBody>
      </p:sp>
      <p:sp>
        <p:nvSpPr>
          <p:cNvPr id="11" name="右箭头 10"/>
          <p:cNvSpPr/>
          <p:nvPr/>
        </p:nvSpPr>
        <p:spPr>
          <a:xfrm rot="10800000">
            <a:off x="6699885" y="2872105"/>
            <a:ext cx="1278255" cy="25527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文本框 11"/>
          <p:cNvSpPr txBox="1"/>
          <p:nvPr/>
        </p:nvSpPr>
        <p:spPr>
          <a:xfrm>
            <a:off x="7019290" y="2551430"/>
            <a:ext cx="640080" cy="368300"/>
          </a:xfrm>
          <a:prstGeom prst="rect">
            <a:avLst/>
          </a:prstGeom>
          <a:noFill/>
        </p:spPr>
        <p:txBody>
          <a:bodyPr wrap="none" rtlCol="0" anchor="t">
            <a:spAutoFit/>
          </a:bodyPr>
          <a:lstStyle/>
          <a:p>
            <a:r>
              <a:rPr lang="zh-CN" altLang="zh-CN" dirty="0">
                <a:solidFill>
                  <a:schemeClr val="tx1">
                    <a:lumMod val="75000"/>
                    <a:lumOff val="25000"/>
                  </a:schemeClr>
                </a:solidFill>
                <a:cs typeface="+mn-ea"/>
                <a:sym typeface="+mn-ea"/>
              </a:rPr>
              <a:t>度量</a:t>
            </a:r>
            <a:endParaRPr lang="zh-CN" altLang="en-US"/>
          </a:p>
        </p:txBody>
      </p:sp>
      <p:sp>
        <p:nvSpPr>
          <p:cNvPr id="13" name="左大括号 12"/>
          <p:cNvSpPr/>
          <p:nvPr/>
        </p:nvSpPr>
        <p:spPr>
          <a:xfrm>
            <a:off x="8383905" y="2281555"/>
            <a:ext cx="117475" cy="14357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660130" y="2085975"/>
            <a:ext cx="1250315" cy="460375"/>
          </a:xfrm>
          <a:prstGeom prst="rect">
            <a:avLst/>
          </a:prstGeom>
          <a:noFill/>
        </p:spPr>
        <p:txBody>
          <a:bodyPr wrap="none" rtlCol="0" anchor="t">
            <a:spAutoFit/>
          </a:bodyPr>
          <a:lstStyle/>
          <a:p>
            <a:r>
              <a:rPr lang="en-US" altLang="zh-CN" sz="2400" dirty="0">
                <a:solidFill>
                  <a:schemeClr val="tx1">
                    <a:lumMod val="75000"/>
                    <a:lumOff val="25000"/>
                  </a:schemeClr>
                </a:solidFill>
                <a:cs typeface="+mn-ea"/>
                <a:sym typeface="+mn-ea"/>
              </a:rPr>
              <a:t>Support</a:t>
            </a:r>
            <a:endParaRPr lang="zh-CN" altLang="en-US" sz="2400"/>
          </a:p>
        </p:txBody>
      </p:sp>
      <p:sp>
        <p:nvSpPr>
          <p:cNvPr id="15" name="文本框 14"/>
          <p:cNvSpPr txBox="1"/>
          <p:nvPr/>
        </p:nvSpPr>
        <p:spPr>
          <a:xfrm>
            <a:off x="8660130" y="2769235"/>
            <a:ext cx="1725295" cy="460375"/>
          </a:xfrm>
          <a:prstGeom prst="rect">
            <a:avLst/>
          </a:prstGeom>
          <a:noFill/>
        </p:spPr>
        <p:txBody>
          <a:bodyPr wrap="none" rtlCol="0" anchor="t">
            <a:spAutoFit/>
          </a:bodyPr>
          <a:lstStyle/>
          <a:p>
            <a:r>
              <a:rPr lang="en-US" altLang="zh-CN" sz="2400" dirty="0">
                <a:solidFill>
                  <a:schemeClr val="tx1">
                    <a:lumMod val="75000"/>
                    <a:lumOff val="25000"/>
                  </a:schemeClr>
                </a:solidFill>
                <a:cs typeface="+mn-ea"/>
                <a:sym typeface="+mn-ea"/>
              </a:rPr>
              <a:t>Confidence</a:t>
            </a:r>
            <a:endParaRPr lang="zh-CN" altLang="en-US" sz="2400"/>
          </a:p>
        </p:txBody>
      </p:sp>
      <p:sp>
        <p:nvSpPr>
          <p:cNvPr id="16" name="文本框 15"/>
          <p:cNvSpPr txBox="1"/>
          <p:nvPr/>
        </p:nvSpPr>
        <p:spPr>
          <a:xfrm>
            <a:off x="8660130" y="3465830"/>
            <a:ext cx="1606550" cy="460375"/>
          </a:xfrm>
          <a:prstGeom prst="rect">
            <a:avLst/>
          </a:prstGeom>
          <a:noFill/>
        </p:spPr>
        <p:txBody>
          <a:bodyPr wrap="none" rtlCol="0" anchor="t">
            <a:spAutoFit/>
          </a:bodyPr>
          <a:lstStyle/>
          <a:p>
            <a:r>
              <a:rPr lang="en-US" altLang="zh-CN" sz="2400" dirty="0">
                <a:solidFill>
                  <a:schemeClr val="tx1">
                    <a:lumMod val="75000"/>
                    <a:lumOff val="25000"/>
                  </a:schemeClr>
                </a:solidFill>
                <a:cs typeface="+mn-ea"/>
                <a:sym typeface="+mn-ea"/>
              </a:rPr>
              <a:t>Conviction</a:t>
            </a:r>
            <a:endParaRPr lang="zh-CN" altLang="en-US" sz="2400"/>
          </a:p>
        </p:txBody>
      </p:sp>
      <p:sp>
        <p:nvSpPr>
          <p:cNvPr id="2" name="矩形 1"/>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057247"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数据关联的应用</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188085" y="1741170"/>
            <a:ext cx="9530080" cy="1198880"/>
          </a:xfrm>
          <a:prstGeom prst="rect">
            <a:avLst/>
          </a:prstGeom>
          <a:noFill/>
        </p:spPr>
        <p:txBody>
          <a:bodyPr wrap="square" rtlCol="0">
            <a:spAutoFit/>
          </a:bodyPr>
          <a:lstStyle/>
          <a:p>
            <a:pPr indent="457200" algn="just">
              <a:lnSpc>
                <a:spcPct val="150000"/>
              </a:lnSpc>
            </a:pPr>
            <a:r>
              <a:rPr lang="zh-CN" altLang="zh-CN" sz="2400" dirty="0">
                <a:solidFill>
                  <a:schemeClr val="tx1">
                    <a:lumMod val="75000"/>
                    <a:lumOff val="25000"/>
                  </a:schemeClr>
                </a:solidFill>
                <a:cs typeface="+mn-ea"/>
              </a:rPr>
              <a:t>关联规则的</a:t>
            </a:r>
            <a:r>
              <a:rPr lang="en-US" altLang="zh-CN" sz="2400" dirty="0">
                <a:solidFill>
                  <a:schemeClr val="tx1">
                    <a:lumMod val="75000"/>
                    <a:lumOff val="25000"/>
                  </a:schemeClr>
                </a:solidFill>
                <a:cs typeface="+mn-ea"/>
              </a:rPr>
              <a:t>Support</a:t>
            </a:r>
            <a:r>
              <a:rPr lang="zh-CN" altLang="zh-CN"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sup</a:t>
            </a:r>
            <a:r>
              <a:rPr lang="zh-CN" altLang="zh-CN" sz="2400" dirty="0">
                <a:solidFill>
                  <a:schemeClr val="tx1">
                    <a:lumMod val="75000"/>
                    <a:lumOff val="25000"/>
                  </a:schemeClr>
                </a:solidFill>
                <a:cs typeface="+mn-ea"/>
              </a:rPr>
              <a:t>）</a:t>
            </a:r>
            <a:r>
              <a:rPr lang="zh-CN" altLang="en-US" sz="2400" dirty="0">
                <a:solidFill>
                  <a:schemeClr val="tx1">
                    <a:lumMod val="75000"/>
                    <a:lumOff val="25000"/>
                  </a:schemeClr>
                </a:solidFill>
                <a:cs typeface="+mn-ea"/>
              </a:rPr>
              <a:t>与</a:t>
            </a:r>
            <a:r>
              <a:rPr lang="zh-CN" altLang="zh-CN" sz="2400" dirty="0">
                <a:solidFill>
                  <a:schemeClr val="tx1">
                    <a:lumMod val="75000"/>
                    <a:lumOff val="25000"/>
                  </a:schemeClr>
                </a:solidFill>
                <a:cs typeface="+mn-ea"/>
              </a:rPr>
              <a:t>事务中项目出现的频率</a:t>
            </a:r>
            <a:r>
              <a:rPr lang="zh-CN" altLang="en-US" sz="2400" dirty="0">
                <a:solidFill>
                  <a:schemeClr val="tx1">
                    <a:lumMod val="75000"/>
                    <a:lumOff val="25000"/>
                  </a:schemeClr>
                </a:solidFill>
                <a:cs typeface="+mn-ea"/>
              </a:rPr>
              <a:t>保持一致，为此列举了一下公式： </a:t>
            </a:r>
          </a:p>
        </p:txBody>
      </p:sp>
      <p:pic>
        <p:nvPicPr>
          <p:cNvPr id="3" name="图片 2"/>
          <p:cNvPicPr>
            <a:picLocks noChangeAspect="1"/>
          </p:cNvPicPr>
          <p:nvPr/>
        </p:nvPicPr>
        <p:blipFill>
          <a:blip r:embed="rId3"/>
          <a:stretch>
            <a:fillRect/>
          </a:stretch>
        </p:blipFill>
        <p:spPr>
          <a:xfrm>
            <a:off x="2976288" y="2875613"/>
            <a:ext cx="6239423" cy="1498305"/>
          </a:xfrm>
          <a:prstGeom prst="rect">
            <a:avLst/>
          </a:prstGeom>
        </p:spPr>
      </p:pic>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057247"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数据关联的应用</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512570" y="1741170"/>
            <a:ext cx="9047480" cy="1198880"/>
          </a:xfrm>
          <a:prstGeom prst="rect">
            <a:avLst/>
          </a:prstGeom>
          <a:noFill/>
        </p:spPr>
        <p:txBody>
          <a:bodyPr wrap="square" rtlCol="0">
            <a:spAutoFit/>
          </a:bodyPr>
          <a:lstStyle/>
          <a:p>
            <a:pPr indent="457200" algn="just">
              <a:lnSpc>
                <a:spcPct val="150000"/>
              </a:lnSpc>
            </a:pPr>
            <a:r>
              <a:rPr lang="en-US" altLang="zh-CN" sz="2400" dirty="0">
                <a:solidFill>
                  <a:schemeClr val="tx1">
                    <a:lumMod val="75000"/>
                    <a:lumOff val="25000"/>
                  </a:schemeClr>
                </a:solidFill>
                <a:cs typeface="+mn-ea"/>
              </a:rPr>
              <a:t>Confidence</a:t>
            </a:r>
            <a:r>
              <a:rPr lang="zh-CN" altLang="zh-CN"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conf</a:t>
            </a:r>
            <a:r>
              <a:rPr lang="zh-CN" altLang="zh-CN" sz="2400" dirty="0">
                <a:solidFill>
                  <a:schemeClr val="tx1">
                    <a:lumMod val="75000"/>
                    <a:lumOff val="25000"/>
                  </a:schemeClr>
                </a:solidFill>
                <a:cs typeface="+mn-ea"/>
              </a:rPr>
              <a:t>）表示自前因发生后发生后果的概率</a:t>
            </a:r>
            <a:r>
              <a:rPr lang="zh-CN" altLang="en-US"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Confidence</a:t>
            </a:r>
            <a:r>
              <a:rPr lang="zh-CN" altLang="en-US" sz="2400" dirty="0">
                <a:solidFill>
                  <a:schemeClr val="tx1">
                    <a:lumMod val="75000"/>
                    <a:lumOff val="25000"/>
                  </a:schemeClr>
                </a:solidFill>
                <a:cs typeface="+mn-ea"/>
              </a:rPr>
              <a:t>与</a:t>
            </a:r>
            <a:r>
              <a:rPr lang="en-US" altLang="zh-CN" sz="2400" dirty="0">
                <a:solidFill>
                  <a:schemeClr val="tx1">
                    <a:lumMod val="75000"/>
                    <a:lumOff val="25000"/>
                  </a:schemeClr>
                </a:solidFill>
                <a:cs typeface="+mn-ea"/>
              </a:rPr>
              <a:t>Support</a:t>
            </a:r>
            <a:r>
              <a:rPr lang="zh-CN" altLang="en-US" sz="2400" dirty="0">
                <a:solidFill>
                  <a:schemeClr val="tx1">
                    <a:lumMod val="75000"/>
                    <a:lumOff val="25000"/>
                  </a:schemeClr>
                </a:solidFill>
                <a:cs typeface="+mn-ea"/>
              </a:rPr>
              <a:t>的公式如下：</a:t>
            </a:r>
          </a:p>
        </p:txBody>
      </p:sp>
      <p:pic>
        <p:nvPicPr>
          <p:cNvPr id="4" name="图片 3"/>
          <p:cNvPicPr>
            <a:picLocks noChangeAspect="1"/>
          </p:cNvPicPr>
          <p:nvPr/>
        </p:nvPicPr>
        <p:blipFill>
          <a:blip r:embed="rId3"/>
          <a:stretch>
            <a:fillRect/>
          </a:stretch>
        </p:blipFill>
        <p:spPr>
          <a:xfrm>
            <a:off x="3007138" y="3133725"/>
            <a:ext cx="6175184" cy="1733873"/>
          </a:xfrm>
          <a:prstGeom prst="rect">
            <a:avLst/>
          </a:prstGeom>
        </p:spPr>
      </p:pic>
      <p:sp>
        <p:nvSpPr>
          <p:cNvPr id="5" name="矩形 4"/>
          <p:cNvSpPr/>
          <p:nvPr/>
        </p:nvSpPr>
        <p:spPr>
          <a:xfrm>
            <a:off x="2809240" y="2019935"/>
            <a:ext cx="6571615" cy="2306955"/>
          </a:xfrm>
          <a:prstGeom prst="rect">
            <a:avLst/>
          </a:prstGeom>
        </p:spPr>
        <p:txBody>
          <a:bodyPr wrap="square">
            <a:spAutoFit/>
          </a:bodyPr>
          <a:lstStyle/>
          <a:p>
            <a:pPr indent="457200" algn="just">
              <a:lnSpc>
                <a:spcPct val="150000"/>
              </a:lnSpc>
            </a:pPr>
            <a:r>
              <a:rPr lang="en-US" altLang="zh-CN" sz="2400" dirty="0">
                <a:solidFill>
                  <a:schemeClr val="tx1">
                    <a:lumMod val="75000"/>
                    <a:lumOff val="25000"/>
                  </a:schemeClr>
                </a:solidFill>
                <a:cs typeface="+mn-ea"/>
              </a:rPr>
              <a:t>Confidence</a:t>
            </a:r>
            <a:r>
              <a:rPr lang="zh-CN" altLang="zh-CN" sz="2400" dirty="0">
                <a:solidFill>
                  <a:schemeClr val="tx1">
                    <a:lumMod val="75000"/>
                    <a:lumOff val="25000"/>
                  </a:schemeClr>
                </a:solidFill>
                <a:cs typeface="+mn-ea"/>
              </a:rPr>
              <a:t>对关联规则右侧的频率非常敏感，</a:t>
            </a:r>
            <a:r>
              <a:rPr lang="zh-CN" altLang="en-US" sz="2400" dirty="0">
                <a:solidFill>
                  <a:schemeClr val="tx1">
                    <a:lumMod val="75000"/>
                    <a:lumOff val="25000"/>
                  </a:schemeClr>
                </a:solidFill>
                <a:cs typeface="+mn-ea"/>
              </a:rPr>
              <a:t>即使</a:t>
            </a:r>
            <a:r>
              <a:rPr lang="zh-CN" altLang="zh-CN" sz="2400" dirty="0">
                <a:solidFill>
                  <a:schemeClr val="tx1">
                    <a:lumMod val="75000"/>
                    <a:lumOff val="25000"/>
                  </a:schemeClr>
                </a:solidFill>
                <a:cs typeface="+mn-ea"/>
              </a:rPr>
              <a:t>项目没有任何类型的关系</a:t>
            </a:r>
            <a:r>
              <a:rPr lang="zh-CN" altLang="en-US" sz="2400" dirty="0">
                <a:solidFill>
                  <a:schemeClr val="tx1">
                    <a:lumMod val="75000"/>
                    <a:lumOff val="25000"/>
                  </a:schemeClr>
                </a:solidFill>
                <a:cs typeface="+mn-ea"/>
              </a:rPr>
              <a:t>。</a:t>
            </a:r>
            <a:r>
              <a:rPr lang="zh-CN" altLang="zh-CN" sz="2400" dirty="0">
                <a:solidFill>
                  <a:schemeClr val="tx1">
                    <a:lumMod val="75000"/>
                    <a:lumOff val="25000"/>
                  </a:schemeClr>
                </a:solidFill>
                <a:cs typeface="+mn-ea"/>
              </a:rPr>
              <a:t>关联规则右侧的一个非常高的值可以生成一个很高的</a:t>
            </a:r>
            <a:r>
              <a:rPr lang="en-US" altLang="zh-CN" sz="2400" dirty="0">
                <a:solidFill>
                  <a:schemeClr val="tx1">
                    <a:lumMod val="75000"/>
                    <a:lumOff val="25000"/>
                  </a:schemeClr>
                </a:solidFill>
                <a:cs typeface="+mn-ea"/>
              </a:rPr>
              <a:t>Confidence</a:t>
            </a:r>
            <a:r>
              <a:rPr lang="zh-CN" altLang="en-US" sz="2400" dirty="0">
                <a:solidFill>
                  <a:schemeClr val="tx1">
                    <a:lumMod val="75000"/>
                    <a:lumOff val="25000"/>
                  </a:schemeClr>
                </a:solidFill>
                <a:cs typeface="+mn-ea"/>
              </a:rPr>
              <a:t>。</a:t>
            </a:r>
            <a:endParaRPr lang="en-US" altLang="zh-CN" sz="2400" dirty="0">
              <a:solidFill>
                <a:schemeClr val="tx1">
                  <a:lumMod val="75000"/>
                  <a:lumOff val="25000"/>
                </a:schemeClr>
              </a:solidFill>
              <a:cs typeface="+mn-ea"/>
            </a:endParaRP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1" nodeType="clickEffect">
                                  <p:stCondLst>
                                    <p:cond delay="0"/>
                                  </p:stCondLst>
                                  <p:childTnLst>
                                    <p:anim calcmode="lin" valueType="num">
                                      <p:cBhvr additive="base">
                                        <p:cTn id="6" dur="500"/>
                                        <p:tgtEl>
                                          <p:spTgt spid="2"/>
                                        </p:tgtEl>
                                        <p:attrNameLst>
                                          <p:attrName>ppt_y</p:attrName>
                                        </p:attrNameLst>
                                      </p:cBhvr>
                                      <p:tavLst>
                                        <p:tav tm="0">
                                          <p:val>
                                            <p:strVal val="#ppt_y"/>
                                          </p:val>
                                        </p:tav>
                                        <p:tav tm="100000">
                                          <p:val>
                                            <p:strVal val="#ppt_y+#ppt_h*1.125000"/>
                                          </p:val>
                                        </p:tav>
                                      </p:tavLst>
                                    </p:anim>
                                    <p:animEffect transition="out" filter="wipe(down)">
                                      <p:cBhvr>
                                        <p:cTn id="7" dur="500"/>
                                        <p:tgtEl>
                                          <p:spTgt spid="2"/>
                                        </p:tgtEl>
                                      </p:cBhvr>
                                    </p:animEffect>
                                    <p:set>
                                      <p:cBhvr>
                                        <p:cTn id="8" dur="1" fill="hold">
                                          <p:stCondLst>
                                            <p:cond delay="499"/>
                                          </p:stCondLst>
                                        </p:cTn>
                                        <p:tgtEl>
                                          <p:spTgt spid="2"/>
                                        </p:tgtEl>
                                        <p:attrNameLst>
                                          <p:attrName>style.visibility</p:attrName>
                                        </p:attrNameLst>
                                      </p:cBhvr>
                                      <p:to>
                                        <p:strVal val="hidden"/>
                                      </p:to>
                                    </p:set>
                                  </p:childTnLst>
                                </p:cTn>
                              </p:par>
                              <p:par>
                                <p:cTn id="9" presetID="12" presetClass="exit" presetSubtype="4" fill="hold" nodeType="withEffect">
                                  <p:stCondLst>
                                    <p:cond delay="0"/>
                                  </p:stCondLst>
                                  <p:childTnLst>
                                    <p:anim calcmode="lin" valueType="num">
                                      <p:cBhvr additive="base">
                                        <p:cTn id="10" dur="500"/>
                                        <p:tgtEl>
                                          <p:spTgt spid="4"/>
                                        </p:tgtEl>
                                        <p:attrNameLst>
                                          <p:attrName>ppt_y</p:attrName>
                                        </p:attrNameLst>
                                      </p:cBhvr>
                                      <p:tavLst>
                                        <p:tav tm="0">
                                          <p:val>
                                            <p:strVal val="#ppt_y"/>
                                          </p:val>
                                        </p:tav>
                                        <p:tav tm="100000">
                                          <p:val>
                                            <p:strVal val="#ppt_y+#ppt_h*1.125000"/>
                                          </p:val>
                                        </p:tav>
                                      </p:tavLst>
                                    </p:anim>
                                    <p:animEffect transition="out" filter="wipe(dow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057247"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数据关联的应用</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522730" y="1741170"/>
            <a:ext cx="9008110" cy="645160"/>
          </a:xfrm>
          <a:prstGeom prst="rect">
            <a:avLst/>
          </a:prstGeom>
          <a:noFill/>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rPr>
              <a:t>为了解决</a:t>
            </a:r>
            <a:r>
              <a:rPr lang="en-US" altLang="zh-CN" sz="2400" dirty="0">
                <a:solidFill>
                  <a:schemeClr val="tx1">
                    <a:lumMod val="75000"/>
                    <a:lumOff val="25000"/>
                  </a:schemeClr>
                </a:solidFill>
                <a:cs typeface="+mn-ea"/>
              </a:rPr>
              <a:t>Confidence</a:t>
            </a:r>
            <a:r>
              <a:rPr lang="zh-CN" altLang="en-US" sz="2400" dirty="0">
                <a:solidFill>
                  <a:schemeClr val="tx1">
                    <a:lumMod val="75000"/>
                    <a:lumOff val="25000"/>
                  </a:schemeClr>
                </a:solidFill>
                <a:cs typeface="+mn-ea"/>
              </a:rPr>
              <a:t>存在的问题，为我们需要引入</a:t>
            </a:r>
            <a:r>
              <a:rPr lang="en-US" altLang="zh-CN" sz="2400" dirty="0">
                <a:solidFill>
                  <a:schemeClr val="tx1">
                    <a:lumMod val="75000"/>
                    <a:lumOff val="25000"/>
                  </a:schemeClr>
                </a:solidFill>
                <a:cs typeface="+mn-ea"/>
              </a:rPr>
              <a:t>Conviction</a:t>
            </a:r>
            <a:r>
              <a:rPr lang="zh-CN" altLang="en-US" sz="2400" dirty="0">
                <a:solidFill>
                  <a:schemeClr val="tx1">
                    <a:lumMod val="75000"/>
                    <a:lumOff val="25000"/>
                  </a:schemeClr>
                </a:solidFill>
                <a:cs typeface="+mn-ea"/>
              </a:rPr>
              <a:t>：</a:t>
            </a:r>
          </a:p>
        </p:txBody>
      </p:sp>
      <p:pic>
        <p:nvPicPr>
          <p:cNvPr id="4" name="图片 3"/>
          <p:cNvPicPr>
            <a:picLocks noChangeAspect="1"/>
          </p:cNvPicPr>
          <p:nvPr/>
        </p:nvPicPr>
        <p:blipFill>
          <a:blip r:embed="rId3"/>
          <a:stretch>
            <a:fillRect/>
          </a:stretch>
        </p:blipFill>
        <p:spPr>
          <a:xfrm>
            <a:off x="1905524" y="3118608"/>
            <a:ext cx="8380952" cy="1476190"/>
          </a:xfrm>
          <a:prstGeom prst="rect">
            <a:avLst/>
          </a:prstGeom>
        </p:spPr>
      </p:pic>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057247"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数据关联的应用</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p:cNvSpPr txBox="1"/>
          <p:nvPr/>
        </p:nvSpPr>
        <p:spPr>
          <a:xfrm>
            <a:off x="1562735" y="4700905"/>
            <a:ext cx="7917180" cy="645160"/>
          </a:xfrm>
          <a:prstGeom prst="rect">
            <a:avLst/>
          </a:prstGeom>
          <a:noFill/>
        </p:spPr>
        <p:txBody>
          <a:bodyPr wrap="square" rtlCol="0">
            <a:spAutoFit/>
          </a:bodyPr>
          <a:lstStyle/>
          <a:p>
            <a:pPr indent="457200" algn="just">
              <a:lnSpc>
                <a:spcPct val="150000"/>
              </a:lnSpc>
            </a:pPr>
            <a:r>
              <a:rPr lang="en-US" altLang="zh-CN" sz="2400" dirty="0">
                <a:solidFill>
                  <a:schemeClr val="tx1">
                    <a:lumMod val="75000"/>
                    <a:lumOff val="25000"/>
                  </a:schemeClr>
                </a:solidFill>
                <a:cs typeface="+mn-ea"/>
              </a:rPr>
              <a:t>Conviction</a:t>
            </a:r>
            <a:r>
              <a:rPr lang="zh-CN" altLang="zh-CN" sz="2400" dirty="0">
                <a:solidFill>
                  <a:schemeClr val="tx1">
                    <a:lumMod val="75000"/>
                    <a:lumOff val="25000"/>
                  </a:schemeClr>
                </a:solidFill>
                <a:cs typeface="+mn-ea"/>
              </a:rPr>
              <a:t>的值越大，前因与后因之间的联系就越大</a:t>
            </a:r>
            <a:endParaRPr lang="zh-CN" altLang="en-US" sz="2400" dirty="0">
              <a:solidFill>
                <a:schemeClr val="tx1">
                  <a:lumMod val="75000"/>
                  <a:lumOff val="25000"/>
                </a:schemeClr>
              </a:solidFill>
              <a:cs typeface="+mn-ea"/>
            </a:endParaRPr>
          </a:p>
        </p:txBody>
      </p:sp>
      <p:sp>
        <p:nvSpPr>
          <p:cNvPr id="3" name="文本框 2"/>
          <p:cNvSpPr txBox="1"/>
          <p:nvPr/>
        </p:nvSpPr>
        <p:spPr>
          <a:xfrm>
            <a:off x="2075815" y="2505075"/>
            <a:ext cx="1606550" cy="460375"/>
          </a:xfrm>
          <a:prstGeom prst="rect">
            <a:avLst/>
          </a:prstGeom>
          <a:noFill/>
        </p:spPr>
        <p:txBody>
          <a:bodyPr wrap="none" rtlCol="0" anchor="t">
            <a:spAutoFit/>
          </a:bodyPr>
          <a:lstStyle/>
          <a:p>
            <a:r>
              <a:rPr lang="en-US" altLang="zh-CN" sz="2400" dirty="0">
                <a:solidFill>
                  <a:schemeClr val="tx1">
                    <a:lumMod val="75000"/>
                    <a:lumOff val="25000"/>
                  </a:schemeClr>
                </a:solidFill>
                <a:cs typeface="+mn-ea"/>
                <a:sym typeface="+mn-ea"/>
              </a:rPr>
              <a:t>Conviction</a:t>
            </a:r>
            <a:endParaRPr lang="zh-CN" altLang="en-US" sz="2400"/>
          </a:p>
        </p:txBody>
      </p:sp>
      <p:sp>
        <p:nvSpPr>
          <p:cNvPr id="4" name="左大括号 3"/>
          <p:cNvSpPr/>
          <p:nvPr/>
        </p:nvSpPr>
        <p:spPr>
          <a:xfrm>
            <a:off x="3682365" y="1633855"/>
            <a:ext cx="76200" cy="22021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942715" y="1486535"/>
            <a:ext cx="854075" cy="460375"/>
          </a:xfrm>
          <a:prstGeom prst="rect">
            <a:avLst/>
          </a:prstGeom>
          <a:noFill/>
        </p:spPr>
        <p:txBody>
          <a:bodyPr wrap="square" rtlCol="0">
            <a:spAutoFit/>
          </a:bodyPr>
          <a:lstStyle/>
          <a:p>
            <a:r>
              <a:rPr lang="en-US" altLang="zh-CN" sz="2400"/>
              <a:t>&lt;1.0</a:t>
            </a:r>
          </a:p>
        </p:txBody>
      </p:sp>
      <p:sp>
        <p:nvSpPr>
          <p:cNvPr id="6" name="文本框 5"/>
          <p:cNvSpPr txBox="1"/>
          <p:nvPr/>
        </p:nvSpPr>
        <p:spPr>
          <a:xfrm>
            <a:off x="3942715" y="2537460"/>
            <a:ext cx="854075" cy="460375"/>
          </a:xfrm>
          <a:prstGeom prst="rect">
            <a:avLst/>
          </a:prstGeom>
          <a:noFill/>
        </p:spPr>
        <p:txBody>
          <a:bodyPr wrap="square" rtlCol="0">
            <a:spAutoFit/>
          </a:bodyPr>
          <a:lstStyle/>
          <a:p>
            <a:r>
              <a:rPr lang="en-US" altLang="zh-CN" sz="2400"/>
              <a:t>=1.0</a:t>
            </a:r>
          </a:p>
        </p:txBody>
      </p:sp>
      <p:sp>
        <p:nvSpPr>
          <p:cNvPr id="7" name="文本框 6"/>
          <p:cNvSpPr txBox="1"/>
          <p:nvPr/>
        </p:nvSpPr>
        <p:spPr>
          <a:xfrm>
            <a:off x="3942715" y="3599180"/>
            <a:ext cx="854075" cy="460375"/>
          </a:xfrm>
          <a:prstGeom prst="rect">
            <a:avLst/>
          </a:prstGeom>
          <a:noFill/>
        </p:spPr>
        <p:txBody>
          <a:bodyPr wrap="square" rtlCol="0">
            <a:spAutoFit/>
          </a:bodyPr>
          <a:lstStyle/>
          <a:p>
            <a:r>
              <a:rPr lang="en-US" altLang="zh-CN" sz="2400"/>
              <a:t>&gt;1.0</a:t>
            </a:r>
          </a:p>
        </p:txBody>
      </p:sp>
      <p:sp>
        <p:nvSpPr>
          <p:cNvPr id="8" name="文本框 7"/>
          <p:cNvSpPr txBox="1"/>
          <p:nvPr/>
        </p:nvSpPr>
        <p:spPr>
          <a:xfrm>
            <a:off x="4973320" y="2537460"/>
            <a:ext cx="2976880" cy="398780"/>
          </a:xfrm>
          <a:prstGeom prst="rect">
            <a:avLst/>
          </a:prstGeom>
          <a:noFill/>
        </p:spPr>
        <p:txBody>
          <a:bodyPr wrap="none" rtlCol="0" anchor="t">
            <a:spAutoFit/>
          </a:bodyPr>
          <a:lstStyle/>
          <a:p>
            <a:r>
              <a:rPr lang="zh-CN" altLang="zh-CN" sz="2000" dirty="0">
                <a:solidFill>
                  <a:schemeClr val="tx1">
                    <a:lumMod val="75000"/>
                    <a:lumOff val="25000"/>
                  </a:schemeClr>
                </a:solidFill>
                <a:cs typeface="+mn-ea"/>
                <a:sym typeface="+mn-ea"/>
              </a:rPr>
              <a:t>前因与后因完全没有关系</a:t>
            </a:r>
            <a:endParaRPr lang="zh-CN" altLang="en-US" sz="2000"/>
          </a:p>
        </p:txBody>
      </p:sp>
      <p:sp>
        <p:nvSpPr>
          <p:cNvPr id="9" name="文本框 8"/>
          <p:cNvSpPr txBox="1"/>
          <p:nvPr/>
        </p:nvSpPr>
        <p:spPr>
          <a:xfrm>
            <a:off x="4973320" y="1486535"/>
            <a:ext cx="3484880" cy="398780"/>
          </a:xfrm>
          <a:prstGeom prst="rect">
            <a:avLst/>
          </a:prstGeom>
          <a:noFill/>
        </p:spPr>
        <p:txBody>
          <a:bodyPr wrap="none" rtlCol="0" anchor="t">
            <a:spAutoFit/>
          </a:bodyPr>
          <a:lstStyle/>
          <a:p>
            <a:r>
              <a:rPr lang="zh-CN" altLang="zh-CN" sz="2000" dirty="0">
                <a:solidFill>
                  <a:schemeClr val="tx1">
                    <a:lumMod val="75000"/>
                    <a:lumOff val="25000"/>
                  </a:schemeClr>
                </a:solidFill>
                <a:cs typeface="+mn-ea"/>
                <a:sym typeface="+mn-ea"/>
              </a:rPr>
              <a:t>前因发生时，后因趋于不发生</a:t>
            </a:r>
            <a:endParaRPr lang="zh-CN" altLang="en-US" sz="2000"/>
          </a:p>
        </p:txBody>
      </p:sp>
      <p:sp>
        <p:nvSpPr>
          <p:cNvPr id="10" name="文本框 9"/>
          <p:cNvSpPr txBox="1"/>
          <p:nvPr/>
        </p:nvSpPr>
        <p:spPr>
          <a:xfrm>
            <a:off x="4973320" y="3660775"/>
            <a:ext cx="2976880" cy="398780"/>
          </a:xfrm>
          <a:prstGeom prst="rect">
            <a:avLst/>
          </a:prstGeom>
          <a:noFill/>
        </p:spPr>
        <p:txBody>
          <a:bodyPr wrap="none" rtlCol="0" anchor="t">
            <a:spAutoFit/>
          </a:bodyPr>
          <a:lstStyle/>
          <a:p>
            <a:r>
              <a:rPr lang="zh-CN" altLang="zh-CN" sz="2000" dirty="0">
                <a:solidFill>
                  <a:schemeClr val="tx1">
                    <a:lumMod val="75000"/>
                    <a:lumOff val="25000"/>
                  </a:schemeClr>
                </a:solidFill>
                <a:cs typeface="+mn-ea"/>
                <a:sym typeface="+mn-ea"/>
              </a:rPr>
              <a:t>前因与后因之间存在联系</a:t>
            </a:r>
            <a:endParaRPr lang="zh-CN" altLang="en-US" sz="2000"/>
          </a:p>
        </p:txBody>
      </p:sp>
      <p:sp>
        <p:nvSpPr>
          <p:cNvPr id="11" name="矩形 10"/>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V="1">
            <a:off x="0" y="835572"/>
            <a:ext cx="12192000" cy="6022428"/>
          </a:xfrm>
          <a:prstGeom prst="rect">
            <a:avLst/>
          </a:prstGeom>
          <a:gradFill flip="none" rotWithShape="1">
            <a:gsLst>
              <a:gs pos="0">
                <a:srgbClr val="404F64"/>
              </a:gs>
              <a:gs pos="79000">
                <a:schemeClr val="tx2">
                  <a:lumMod val="50000"/>
                </a:schemeClr>
              </a:gs>
            </a:gsLst>
            <a:lin ang="5400000" scaled="1"/>
            <a:tileRect/>
          </a:gra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cs typeface="+mn-ea"/>
                <a:sym typeface="+mn-lt"/>
              </a:rPr>
              <a:t>  </a:t>
            </a:r>
          </a:p>
        </p:txBody>
      </p:sp>
      <p:sp>
        <p:nvSpPr>
          <p:cNvPr id="5" name="双波形 4"/>
          <p:cNvSpPr/>
          <p:nvPr/>
        </p:nvSpPr>
        <p:spPr>
          <a:xfrm flipV="1">
            <a:off x="-555296" y="-772130"/>
            <a:ext cx="13114282" cy="3247687"/>
          </a:xfrm>
          <a:prstGeom prst="doubleWave">
            <a:avLst>
              <a:gd name="adj1" fmla="val 1124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flipV="1">
            <a:off x="1522095" y="1052195"/>
            <a:ext cx="441325" cy="488950"/>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8576442" y="1324303"/>
            <a:ext cx="346841" cy="34684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2233930" y="835660"/>
            <a:ext cx="2589530" cy="922020"/>
          </a:xfrm>
          <a:prstGeom prst="rect">
            <a:avLst/>
          </a:prstGeom>
          <a:noFill/>
        </p:spPr>
        <p:txBody>
          <a:bodyPr wrap="square" rtlCol="0">
            <a:spAutoFit/>
          </a:bodyPr>
          <a:lstStyle/>
          <a:p>
            <a:pPr algn="l" fontAlgn="auto"/>
            <a:r>
              <a:rPr lang="en-US" altLang="zh-CN" sz="5400" dirty="0">
                <a:solidFill>
                  <a:srgbClr val="252D39"/>
                </a:solidFill>
                <a:cs typeface="+mn-ea"/>
                <a:sym typeface="+mn-lt"/>
              </a:rPr>
              <a:t>Content</a:t>
            </a:r>
            <a:endParaRPr lang="zh-CN" altLang="en-US" sz="5400" dirty="0">
              <a:solidFill>
                <a:srgbClr val="252D39"/>
              </a:solidFill>
              <a:cs typeface="+mn-ea"/>
              <a:sym typeface="+mn-lt"/>
            </a:endParaRPr>
          </a:p>
        </p:txBody>
      </p:sp>
      <p:sp>
        <p:nvSpPr>
          <p:cNvPr id="13" name="椭圆 12"/>
          <p:cNvSpPr/>
          <p:nvPr/>
        </p:nvSpPr>
        <p:spPr>
          <a:xfrm flipH="1">
            <a:off x="5323510" y="2270226"/>
            <a:ext cx="204952" cy="2049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9" name="组合 18"/>
          <p:cNvGrpSpPr/>
          <p:nvPr/>
        </p:nvGrpSpPr>
        <p:grpSpPr>
          <a:xfrm>
            <a:off x="2233788" y="3417142"/>
            <a:ext cx="1150893" cy="1150893"/>
            <a:chOff x="1728957" y="3397457"/>
            <a:chExt cx="1150893" cy="1150893"/>
          </a:xfrm>
        </p:grpSpPr>
        <p:sp>
          <p:nvSpPr>
            <p:cNvPr id="9" name="椭圆 8"/>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1932178" y="3587320"/>
              <a:ext cx="744450" cy="830997"/>
            </a:xfrm>
            <a:prstGeom prst="rect">
              <a:avLst/>
            </a:prstGeom>
            <a:noFill/>
          </p:spPr>
          <p:txBody>
            <a:bodyPr wrap="square" rtlCol="0">
              <a:spAutoFit/>
            </a:bodyPr>
            <a:lstStyle/>
            <a:p>
              <a:pPr algn="ctr"/>
              <a:r>
                <a:rPr lang="en-US" altLang="zh-CN" sz="4800" dirty="0">
                  <a:solidFill>
                    <a:schemeClr val="bg1"/>
                  </a:solidFill>
                  <a:cs typeface="+mn-ea"/>
                  <a:sym typeface="+mn-lt"/>
                </a:rPr>
                <a:t>1</a:t>
              </a:r>
              <a:endParaRPr lang="zh-CN" altLang="en-US" sz="4800" dirty="0">
                <a:solidFill>
                  <a:schemeClr val="bg1"/>
                </a:solidFill>
                <a:cs typeface="+mn-ea"/>
                <a:sym typeface="+mn-lt"/>
              </a:endParaRPr>
            </a:p>
          </p:txBody>
        </p:sp>
      </p:grpSp>
      <p:grpSp>
        <p:nvGrpSpPr>
          <p:cNvPr id="20" name="组合 19"/>
          <p:cNvGrpSpPr/>
          <p:nvPr/>
        </p:nvGrpSpPr>
        <p:grpSpPr>
          <a:xfrm>
            <a:off x="5570074" y="3417141"/>
            <a:ext cx="1150893" cy="1150893"/>
            <a:chOff x="4172617" y="3397456"/>
            <a:chExt cx="1150893" cy="1150893"/>
          </a:xfrm>
        </p:grpSpPr>
        <p:sp>
          <p:nvSpPr>
            <p:cNvPr id="10" name="椭圆 9"/>
            <p:cNvSpPr/>
            <p:nvPr/>
          </p:nvSpPr>
          <p:spPr>
            <a:xfrm>
              <a:off x="4172617" y="3397456"/>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4384928" y="3558292"/>
              <a:ext cx="744450" cy="830997"/>
            </a:xfrm>
            <a:prstGeom prst="rect">
              <a:avLst/>
            </a:prstGeom>
            <a:noFill/>
          </p:spPr>
          <p:txBody>
            <a:bodyPr wrap="square" rtlCol="0">
              <a:spAutoFit/>
            </a:bodyPr>
            <a:lstStyle/>
            <a:p>
              <a:pPr algn="ctr"/>
              <a:r>
                <a:rPr lang="en-US" altLang="zh-CN" sz="4800" dirty="0">
                  <a:solidFill>
                    <a:schemeClr val="bg1"/>
                  </a:solidFill>
                  <a:cs typeface="+mn-ea"/>
                  <a:sym typeface="+mn-lt"/>
                </a:rPr>
                <a:t>2</a:t>
              </a:r>
              <a:endParaRPr lang="zh-CN" altLang="en-US" sz="4800" dirty="0">
                <a:solidFill>
                  <a:schemeClr val="bg1"/>
                </a:solidFill>
                <a:cs typeface="+mn-ea"/>
                <a:sym typeface="+mn-lt"/>
              </a:endParaRPr>
            </a:p>
          </p:txBody>
        </p:sp>
      </p:grpSp>
      <p:grpSp>
        <p:nvGrpSpPr>
          <p:cNvPr id="21" name="组合 20"/>
          <p:cNvGrpSpPr/>
          <p:nvPr/>
        </p:nvGrpSpPr>
        <p:grpSpPr>
          <a:xfrm>
            <a:off x="8828505" y="3417140"/>
            <a:ext cx="1150893" cy="1150893"/>
            <a:chOff x="6542051" y="3397455"/>
            <a:chExt cx="1150893" cy="1150893"/>
          </a:xfrm>
        </p:grpSpPr>
        <p:sp>
          <p:nvSpPr>
            <p:cNvPr id="11" name="椭圆 10"/>
            <p:cNvSpPr/>
            <p:nvPr/>
          </p:nvSpPr>
          <p:spPr>
            <a:xfrm>
              <a:off x="6542051" y="3397455"/>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761609" y="3543778"/>
              <a:ext cx="744450" cy="830997"/>
            </a:xfrm>
            <a:prstGeom prst="rect">
              <a:avLst/>
            </a:prstGeom>
            <a:noFill/>
          </p:spPr>
          <p:txBody>
            <a:bodyPr wrap="square" rtlCol="0">
              <a:spAutoFit/>
            </a:bodyPr>
            <a:lstStyle/>
            <a:p>
              <a:pPr algn="ctr"/>
              <a:r>
                <a:rPr lang="en-US" altLang="zh-CN" sz="4800" dirty="0">
                  <a:solidFill>
                    <a:schemeClr val="bg1"/>
                  </a:solidFill>
                  <a:cs typeface="+mn-ea"/>
                  <a:sym typeface="+mn-lt"/>
                </a:rPr>
                <a:t>3</a:t>
              </a:r>
              <a:endParaRPr lang="zh-CN" altLang="en-US" sz="4800" dirty="0">
                <a:solidFill>
                  <a:schemeClr val="bg1"/>
                </a:solidFill>
                <a:cs typeface="+mn-ea"/>
                <a:sym typeface="+mn-lt"/>
              </a:endParaRPr>
            </a:p>
          </p:txBody>
        </p:sp>
      </p:grpSp>
      <p:sp>
        <p:nvSpPr>
          <p:cNvPr id="23" name="文本框 22"/>
          <p:cNvSpPr txBox="1"/>
          <p:nvPr/>
        </p:nvSpPr>
        <p:spPr>
          <a:xfrm>
            <a:off x="1886027" y="5009469"/>
            <a:ext cx="1846413" cy="584775"/>
          </a:xfrm>
          <a:prstGeom prst="rect">
            <a:avLst/>
          </a:prstGeom>
          <a:noFill/>
        </p:spPr>
        <p:txBody>
          <a:bodyPr wrap="square" rtlCol="0">
            <a:spAutoFit/>
          </a:bodyPr>
          <a:lstStyle/>
          <a:p>
            <a:pPr algn="ctr"/>
            <a:r>
              <a:rPr lang="zh-CN" altLang="en-US" sz="3200" dirty="0">
                <a:solidFill>
                  <a:schemeClr val="bg1"/>
                </a:solidFill>
                <a:cs typeface="+mn-ea"/>
                <a:sym typeface="+mn-lt"/>
              </a:rPr>
              <a:t>相关介绍</a:t>
            </a:r>
          </a:p>
        </p:txBody>
      </p:sp>
      <p:sp>
        <p:nvSpPr>
          <p:cNvPr id="24" name="文本框 23"/>
          <p:cNvSpPr txBox="1"/>
          <p:nvPr/>
        </p:nvSpPr>
        <p:spPr>
          <a:xfrm>
            <a:off x="5032375" y="5009515"/>
            <a:ext cx="2366645" cy="583565"/>
          </a:xfrm>
          <a:prstGeom prst="rect">
            <a:avLst/>
          </a:prstGeom>
          <a:noFill/>
        </p:spPr>
        <p:txBody>
          <a:bodyPr wrap="square" rtlCol="0">
            <a:spAutoFit/>
          </a:bodyPr>
          <a:lstStyle/>
          <a:p>
            <a:pPr algn="ctr"/>
            <a:r>
              <a:rPr lang="zh-CN" altLang="en-US" sz="3200" dirty="0">
                <a:solidFill>
                  <a:schemeClr val="bg1"/>
                </a:solidFill>
                <a:cs typeface="+mn-ea"/>
                <a:sym typeface="+mn-lt"/>
              </a:rPr>
              <a:t>过程及结果</a:t>
            </a:r>
          </a:p>
        </p:txBody>
      </p:sp>
      <p:sp>
        <p:nvSpPr>
          <p:cNvPr id="25" name="文本框 24"/>
          <p:cNvSpPr txBox="1"/>
          <p:nvPr/>
        </p:nvSpPr>
        <p:spPr>
          <a:xfrm>
            <a:off x="8236965" y="4924841"/>
            <a:ext cx="2366645" cy="584775"/>
          </a:xfrm>
          <a:prstGeom prst="rect">
            <a:avLst/>
          </a:prstGeom>
          <a:noFill/>
        </p:spPr>
        <p:txBody>
          <a:bodyPr wrap="square" rtlCol="0">
            <a:spAutoFit/>
          </a:bodyPr>
          <a:lstStyle/>
          <a:p>
            <a:pPr algn="ctr"/>
            <a:r>
              <a:rPr lang="zh-CN" altLang="en-US" sz="3200" dirty="0">
                <a:solidFill>
                  <a:schemeClr val="bg1"/>
                </a:solidFill>
                <a:cs typeface="+mn-ea"/>
                <a:sym typeface="+mn-lt"/>
              </a:rPr>
              <a:t>思考和总结</a:t>
            </a:r>
          </a:p>
        </p:txBody>
      </p:sp>
      <p:sp>
        <p:nvSpPr>
          <p:cNvPr id="27" name="椭圆 26"/>
          <p:cNvSpPr/>
          <p:nvPr/>
        </p:nvSpPr>
        <p:spPr>
          <a:xfrm>
            <a:off x="584642" y="3429000"/>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8738065" y="6164979"/>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057247"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数据分析的方法</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 name="图片 2"/>
          <p:cNvPicPr>
            <a:picLocks noChangeAspect="1"/>
          </p:cNvPicPr>
          <p:nvPr/>
        </p:nvPicPr>
        <p:blipFill>
          <a:blip r:embed="rId3"/>
          <a:stretch>
            <a:fillRect/>
          </a:stretch>
        </p:blipFill>
        <p:spPr>
          <a:xfrm>
            <a:off x="1496000" y="2033762"/>
            <a:ext cx="9200000" cy="2790476"/>
          </a:xfrm>
          <a:prstGeom prst="rect">
            <a:avLst/>
          </a:prstGeom>
        </p:spPr>
      </p:pic>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005403"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结果</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5" name="图片 14"/>
          <p:cNvPicPr>
            <a:picLocks noChangeAspect="1"/>
          </p:cNvPicPr>
          <p:nvPr/>
        </p:nvPicPr>
        <p:blipFill>
          <a:blip r:embed="rId3"/>
          <a:stretch>
            <a:fillRect/>
          </a:stretch>
        </p:blipFill>
        <p:spPr>
          <a:xfrm>
            <a:off x="3100762" y="1178795"/>
            <a:ext cx="5990476" cy="1876190"/>
          </a:xfrm>
          <a:prstGeom prst="rect">
            <a:avLst/>
          </a:prstGeom>
        </p:spPr>
      </p:pic>
      <p:pic>
        <p:nvPicPr>
          <p:cNvPr id="17" name="图片 16"/>
          <p:cNvPicPr>
            <a:picLocks noChangeAspect="1"/>
          </p:cNvPicPr>
          <p:nvPr/>
        </p:nvPicPr>
        <p:blipFill>
          <a:blip r:embed="rId4"/>
          <a:stretch>
            <a:fillRect/>
          </a:stretch>
        </p:blipFill>
        <p:spPr>
          <a:xfrm>
            <a:off x="3100762" y="3331175"/>
            <a:ext cx="6076190" cy="1600000"/>
          </a:xfrm>
          <a:prstGeom prst="rect">
            <a:avLst/>
          </a:prstGeom>
        </p:spPr>
      </p:pic>
      <p:sp>
        <p:nvSpPr>
          <p:cNvPr id="5" name="文本框 4"/>
          <p:cNvSpPr txBox="1"/>
          <p:nvPr/>
        </p:nvSpPr>
        <p:spPr>
          <a:xfrm>
            <a:off x="1583055" y="5310505"/>
            <a:ext cx="610235" cy="460375"/>
          </a:xfrm>
          <a:prstGeom prst="rect">
            <a:avLst/>
          </a:prstGeom>
          <a:noFill/>
        </p:spPr>
        <p:txBody>
          <a:bodyPr wrap="square" rtlCol="0">
            <a:spAutoFit/>
          </a:bodyPr>
          <a:lstStyle/>
          <a:p>
            <a:r>
              <a:rPr lang="en-US" altLang="zh-CN" sz="2400"/>
              <a:t>Q1</a:t>
            </a:r>
          </a:p>
        </p:txBody>
      </p:sp>
      <p:sp>
        <p:nvSpPr>
          <p:cNvPr id="4" name="文本框 3"/>
          <p:cNvSpPr txBox="1"/>
          <p:nvPr/>
        </p:nvSpPr>
        <p:spPr>
          <a:xfrm>
            <a:off x="3369284" y="5309416"/>
            <a:ext cx="7205851" cy="461665"/>
          </a:xfrm>
          <a:prstGeom prst="rect">
            <a:avLst/>
          </a:prstGeom>
          <a:noFill/>
        </p:spPr>
        <p:txBody>
          <a:bodyPr wrap="square" rtlCol="0">
            <a:spAutoFit/>
          </a:bodyPr>
          <a:lstStyle/>
          <a:p>
            <a:r>
              <a:rPr lang="zh-CN" altLang="zh-CN" sz="2400" dirty="0">
                <a:solidFill>
                  <a:schemeClr val="tx1">
                    <a:lumMod val="75000"/>
                    <a:lumOff val="25000"/>
                  </a:schemeClr>
                </a:solidFill>
                <a:cs typeface="+mn-ea"/>
              </a:rPr>
              <a:t>设计模式不一定能避免超类和过长方法的出现。</a:t>
            </a:r>
            <a:endParaRPr lang="zh-CN" altLang="en-US" sz="2400" dirty="0">
              <a:solidFill>
                <a:schemeClr val="tx1">
                  <a:lumMod val="75000"/>
                  <a:lumOff val="25000"/>
                </a:schemeClr>
              </a:solidFill>
              <a:cs typeface="+mn-ea"/>
            </a:endParaRPr>
          </a:p>
        </p:txBody>
      </p:sp>
      <p:sp>
        <p:nvSpPr>
          <p:cNvPr id="6" name="右箭头 5"/>
          <p:cNvSpPr/>
          <p:nvPr/>
        </p:nvSpPr>
        <p:spPr>
          <a:xfrm>
            <a:off x="2417445" y="5437505"/>
            <a:ext cx="757555" cy="2063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6"/>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995680" cy="58356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超类</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a:picLocks noChangeAspect="1"/>
          </p:cNvPicPr>
          <p:nvPr/>
        </p:nvPicPr>
        <p:blipFill>
          <a:blip r:embed="rId3"/>
          <a:stretch>
            <a:fillRect/>
          </a:stretch>
        </p:blipFill>
        <p:spPr>
          <a:xfrm>
            <a:off x="7493729" y="17317"/>
            <a:ext cx="4767573" cy="6824173"/>
          </a:xfrm>
          <a:prstGeom prst="rect">
            <a:avLst/>
          </a:prstGeom>
        </p:spPr>
      </p:pic>
      <p:pic>
        <p:nvPicPr>
          <p:cNvPr id="4" name="图片 3"/>
          <p:cNvPicPr>
            <a:picLocks noChangeAspect="1"/>
          </p:cNvPicPr>
          <p:nvPr/>
        </p:nvPicPr>
        <p:blipFill>
          <a:blip r:embed="rId4"/>
          <a:stretch>
            <a:fillRect/>
          </a:stretch>
        </p:blipFill>
        <p:spPr>
          <a:xfrm>
            <a:off x="68580" y="1961515"/>
            <a:ext cx="7645400" cy="27857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402080" cy="58356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长方法</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p:nvPicPr>
        <p:blipFill rotWithShape="1">
          <a:blip r:embed="rId3"/>
          <a:srcRect r="4764"/>
          <a:stretch>
            <a:fillRect/>
          </a:stretch>
        </p:blipFill>
        <p:spPr>
          <a:xfrm>
            <a:off x="7257904" y="0"/>
            <a:ext cx="4939796" cy="6858000"/>
          </a:xfrm>
          <a:prstGeom prst="rect">
            <a:avLst/>
          </a:prstGeom>
        </p:spPr>
      </p:pic>
      <p:pic>
        <p:nvPicPr>
          <p:cNvPr id="5" name="图片 4"/>
          <p:cNvPicPr>
            <a:picLocks noChangeAspect="1"/>
          </p:cNvPicPr>
          <p:nvPr/>
        </p:nvPicPr>
        <p:blipFill>
          <a:blip r:embed="rId4"/>
          <a:stretch>
            <a:fillRect/>
          </a:stretch>
        </p:blipFill>
        <p:spPr>
          <a:xfrm>
            <a:off x="106680" y="2077085"/>
            <a:ext cx="7418705" cy="27038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结果分析</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313180" y="1370965"/>
            <a:ext cx="8282305" cy="461665"/>
          </a:xfrm>
          <a:prstGeom prst="rect">
            <a:avLst/>
          </a:prstGeom>
          <a:noFill/>
        </p:spPr>
        <p:txBody>
          <a:bodyPr wrap="square" rtlCol="0">
            <a:spAutoFit/>
          </a:bodyPr>
          <a:lstStyle/>
          <a:p>
            <a:r>
              <a:rPr lang="en-US" altLang="zh-CN" sz="2400" dirty="0">
                <a:solidFill>
                  <a:schemeClr val="tx1">
                    <a:lumMod val="75000"/>
                    <a:lumOff val="25000"/>
                  </a:schemeClr>
                </a:solidFill>
                <a:cs typeface="+mn-ea"/>
              </a:rPr>
              <a:t>Q2</a:t>
            </a:r>
            <a:r>
              <a:rPr lang="zh-CN" altLang="en-US" sz="2400" dirty="0">
                <a:solidFill>
                  <a:schemeClr val="tx1">
                    <a:lumMod val="75000"/>
                    <a:lumOff val="25000"/>
                  </a:schemeClr>
                </a:solidFill>
                <a:cs typeface="+mn-ea"/>
              </a:rPr>
              <a:t>：</a:t>
            </a:r>
            <a:r>
              <a:rPr lang="zh-CN" altLang="zh-CN" sz="2400" dirty="0">
                <a:solidFill>
                  <a:schemeClr val="tx1">
                    <a:lumMod val="75000"/>
                    <a:lumOff val="25000"/>
                  </a:schemeClr>
                </a:solidFill>
                <a:cs typeface="+mn-ea"/>
              </a:rPr>
              <a:t>哪些设计模式</a:t>
            </a:r>
            <a:r>
              <a:rPr lang="zh-CN" altLang="en-US" sz="2400" dirty="0">
                <a:solidFill>
                  <a:schemeClr val="tx1">
                    <a:lumMod val="75000"/>
                    <a:lumOff val="25000"/>
                  </a:schemeClr>
                </a:solidFill>
                <a:cs typeface="+mn-ea"/>
              </a:rPr>
              <a:t>与</a:t>
            </a:r>
            <a:r>
              <a:rPr lang="zh-CN" altLang="zh-CN" sz="2400" dirty="0">
                <a:solidFill>
                  <a:schemeClr val="tx1">
                    <a:lumMod val="75000"/>
                    <a:lumOff val="25000"/>
                  </a:schemeClr>
                </a:solidFill>
                <a:cs typeface="+mn-ea"/>
              </a:rPr>
              <a:t>超类和长方法异味并存？</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90" y="3358377"/>
            <a:ext cx="4901943" cy="229337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3714" y="3358377"/>
            <a:ext cx="4901943" cy="2293370"/>
          </a:xfrm>
          <a:prstGeom prst="rect">
            <a:avLst/>
          </a:prstGeom>
        </p:spPr>
      </p:pic>
      <p:sp>
        <p:nvSpPr>
          <p:cNvPr id="4" name="文本框 3"/>
          <p:cNvSpPr txBox="1"/>
          <p:nvPr/>
        </p:nvSpPr>
        <p:spPr>
          <a:xfrm>
            <a:off x="835660" y="1831340"/>
            <a:ext cx="10066020" cy="1134413"/>
          </a:xfrm>
          <a:prstGeom prst="rect">
            <a:avLst/>
          </a:prstGeom>
          <a:noFill/>
        </p:spPr>
        <p:txBody>
          <a:bodyPr wrap="square" rtlCol="0">
            <a:spAutoFit/>
          </a:bodyPr>
          <a:lstStyle/>
          <a:p>
            <a:pPr indent="457200" algn="just">
              <a:lnSpc>
                <a:spcPct val="150000"/>
              </a:lnSpc>
            </a:pPr>
            <a:r>
              <a:rPr lang="en-US" altLang="zh-CN" sz="2400" dirty="0">
                <a:solidFill>
                  <a:schemeClr val="tx1">
                    <a:lumMod val="75000"/>
                    <a:lumOff val="25000"/>
                  </a:schemeClr>
                </a:solidFill>
                <a:cs typeface="+mn-ea"/>
              </a:rPr>
              <a:t>Q3</a:t>
            </a:r>
            <a:r>
              <a:rPr lang="zh-CN" altLang="en-US" sz="2400" dirty="0">
                <a:solidFill>
                  <a:schemeClr val="tx1">
                    <a:lumMod val="75000"/>
                    <a:lumOff val="25000"/>
                  </a:schemeClr>
                </a:solidFill>
                <a:cs typeface="+mn-ea"/>
              </a:rPr>
              <a:t>：</a:t>
            </a:r>
            <a:r>
              <a:rPr lang="zh-CN" altLang="zh-CN" sz="2400" dirty="0">
                <a:solidFill>
                  <a:schemeClr val="tx1">
                    <a:lumMod val="75000"/>
                    <a:lumOff val="25000"/>
                  </a:schemeClr>
                </a:solidFill>
                <a:cs typeface="+mn-ea"/>
              </a:rPr>
              <a:t>在应用设计模式的软件系统中，出现超类和长方法异味的最常见情况是什么？</a:t>
            </a:r>
          </a:p>
        </p:txBody>
      </p:sp>
      <p:sp>
        <p:nvSpPr>
          <p:cNvPr id="5" name="矩形 4"/>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双波形 4"/>
          <p:cNvSpPr/>
          <p:nvPr/>
        </p:nvSpPr>
        <p:spPr>
          <a:xfrm>
            <a:off x="-671062" y="4680640"/>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 name="组合 5"/>
          <p:cNvGrpSpPr/>
          <p:nvPr/>
        </p:nvGrpSpPr>
        <p:grpSpPr>
          <a:xfrm>
            <a:off x="5670336" y="1223384"/>
            <a:ext cx="1140367" cy="1140367"/>
            <a:chOff x="1728957" y="3397457"/>
            <a:chExt cx="1150893" cy="1150893"/>
          </a:xfrm>
        </p:grpSpPr>
        <p:sp>
          <p:nvSpPr>
            <p:cNvPr id="7" name="椭圆 6"/>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932178" y="3485722"/>
              <a:ext cx="744450" cy="837606"/>
            </a:xfrm>
            <a:prstGeom prst="rect">
              <a:avLst/>
            </a:prstGeom>
            <a:noFill/>
          </p:spPr>
          <p:txBody>
            <a:bodyPr wrap="square" rtlCol="0">
              <a:spAutoFit/>
            </a:bodyPr>
            <a:lstStyle/>
            <a:p>
              <a:pPr algn="ctr"/>
              <a:r>
                <a:rPr lang="en-US" sz="4800" dirty="0">
                  <a:solidFill>
                    <a:schemeClr val="bg1"/>
                  </a:solidFill>
                  <a:cs typeface="+mn-ea"/>
                  <a:sym typeface="+mn-lt"/>
                </a:rPr>
                <a:t>3</a:t>
              </a:r>
            </a:p>
          </p:txBody>
        </p:sp>
      </p:grpSp>
      <p:sp>
        <p:nvSpPr>
          <p:cNvPr id="9" name="文本框 8"/>
          <p:cNvSpPr txBox="1"/>
          <p:nvPr/>
        </p:nvSpPr>
        <p:spPr>
          <a:xfrm>
            <a:off x="3781158" y="2772962"/>
            <a:ext cx="5419873" cy="1200329"/>
          </a:xfrm>
          <a:prstGeom prst="rect">
            <a:avLst/>
          </a:prstGeom>
          <a:noFill/>
        </p:spPr>
        <p:txBody>
          <a:bodyPr wrap="square" rtlCol="0">
            <a:spAutoFit/>
          </a:bodyPr>
          <a:lstStyle/>
          <a:p>
            <a:pPr algn="ctr"/>
            <a:r>
              <a:rPr lang="zh-CN" altLang="en-US" sz="7200" dirty="0">
                <a:solidFill>
                  <a:schemeClr val="bg1"/>
                </a:solidFill>
                <a:cs typeface="+mn-ea"/>
                <a:sym typeface="+mn-lt"/>
              </a:rPr>
              <a:t>思考和总结</a:t>
            </a:r>
          </a:p>
        </p:txBody>
      </p:sp>
      <p:sp>
        <p:nvSpPr>
          <p:cNvPr id="11" name="椭圆 10"/>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005403"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结论</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573048" y="2307795"/>
            <a:ext cx="9045904" cy="2242409"/>
          </a:xfrm>
          <a:prstGeom prst="rect">
            <a:avLst/>
          </a:prstGeom>
          <a:noFill/>
        </p:spPr>
        <p:txBody>
          <a:bodyPr wrap="square" rtlCol="0">
            <a:spAutoFit/>
          </a:bodyPr>
          <a:lstStyle/>
          <a:p>
            <a:pPr indent="457200" algn="just">
              <a:lnSpc>
                <a:spcPct val="150000"/>
              </a:lnSpc>
            </a:pPr>
            <a:r>
              <a:rPr lang="zh-CN" altLang="zh-CN" sz="2400" dirty="0">
                <a:solidFill>
                  <a:schemeClr val="tx1">
                    <a:lumMod val="75000"/>
                    <a:lumOff val="25000"/>
                  </a:schemeClr>
                </a:solidFill>
                <a:cs typeface="+mn-ea"/>
              </a:rPr>
              <a:t>设计模式的使用并不一定避免超类和过长方法，</a:t>
            </a:r>
            <a:r>
              <a:rPr lang="zh-CN" altLang="en-US" sz="2400" dirty="0">
                <a:solidFill>
                  <a:schemeClr val="tx1">
                    <a:lumMod val="75000"/>
                    <a:lumOff val="25000"/>
                  </a:schemeClr>
                </a:solidFill>
                <a:cs typeface="+mn-ea"/>
              </a:rPr>
              <a:t>在手工检查的过程中</a:t>
            </a:r>
            <a:r>
              <a:rPr lang="zh-CN" altLang="zh-CN" sz="2400" dirty="0">
                <a:solidFill>
                  <a:schemeClr val="tx1">
                    <a:lumMod val="75000"/>
                    <a:lumOff val="25000"/>
                  </a:schemeClr>
                </a:solidFill>
                <a:cs typeface="+mn-ea"/>
              </a:rPr>
              <a:t>，发现了具有许多职责、复杂方法和代码重复的类。对软件设计及其演化进行更好的规划，可以避免在设计模式的实现中出现异味。</a:t>
            </a: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005403"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思考</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573048" y="2307795"/>
            <a:ext cx="9045904" cy="2242409"/>
          </a:xfrm>
          <a:prstGeom prst="rect">
            <a:avLst/>
          </a:prstGeom>
          <a:noFill/>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rPr>
              <a:t>本篇论文的主要是通过手工检测的方式，虽然进行了多个样本的实验和相关工作来减少误差，但是手工检测无法从根源上杜绝失误。可以使用机器学习的方式代替手工检测，以此来提高精度，</a:t>
            </a:r>
            <a:r>
              <a:rPr lang="zh-CN" altLang="en-US" sz="2400">
                <a:solidFill>
                  <a:schemeClr val="tx1">
                    <a:lumMod val="75000"/>
                    <a:lumOff val="25000"/>
                  </a:schemeClr>
                </a:solidFill>
                <a:cs typeface="+mn-ea"/>
              </a:rPr>
              <a:t>减少误差。</a:t>
            </a:r>
            <a:endParaRPr lang="zh-CN" altLang="zh-CN" sz="2400" dirty="0">
              <a:solidFill>
                <a:schemeClr val="tx1">
                  <a:lumMod val="75000"/>
                  <a:lumOff val="25000"/>
                </a:schemeClr>
              </a:solidFill>
              <a:cs typeface="+mn-ea"/>
            </a:endParaRP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3500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1040922" y="379416"/>
            <a:ext cx="1005403"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结论</a:t>
            </a:r>
          </a:p>
        </p:txBody>
      </p:sp>
      <p:sp>
        <p:nvSpPr>
          <p:cNvPr id="3" name="椭圆 2"/>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631670" y="1753001"/>
            <a:ext cx="9045904" cy="2861310"/>
          </a:xfrm>
          <a:prstGeom prst="rect">
            <a:avLst/>
          </a:prstGeom>
          <a:noFill/>
        </p:spPr>
        <p:txBody>
          <a:bodyPr wrap="square" rtlCol="0">
            <a:spAutoFit/>
          </a:bodyPr>
          <a:lstStyle/>
          <a:p>
            <a:pPr indent="457200" algn="just">
              <a:lnSpc>
                <a:spcPct val="150000"/>
              </a:lnSpc>
            </a:pPr>
            <a:endParaRPr lang="zh-CN" altLang="zh-CN" sz="2400" dirty="0">
              <a:solidFill>
                <a:schemeClr val="tx1">
                  <a:lumMod val="75000"/>
                  <a:lumOff val="25000"/>
                </a:schemeClr>
              </a:solidFill>
              <a:cs typeface="+mn-ea"/>
            </a:endParaRPr>
          </a:p>
          <a:p>
            <a:pPr indent="457200" algn="just">
              <a:lnSpc>
                <a:spcPct val="150000"/>
              </a:lnSpc>
            </a:pPr>
            <a:r>
              <a:rPr lang="zh-CN" altLang="zh-CN"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1</a:t>
            </a:r>
            <a:r>
              <a:rPr lang="zh-CN" altLang="zh-CN" sz="2400" dirty="0">
                <a:solidFill>
                  <a:schemeClr val="tx1">
                    <a:lumMod val="75000"/>
                    <a:lumOff val="25000"/>
                  </a:schemeClr>
                </a:solidFill>
                <a:cs typeface="+mn-ea"/>
              </a:rPr>
              <a:t>）调查设计模式与其他异味的同时出现；</a:t>
            </a:r>
          </a:p>
          <a:p>
            <a:pPr indent="457200" algn="just">
              <a:lnSpc>
                <a:spcPct val="150000"/>
              </a:lnSpc>
            </a:pPr>
            <a:endParaRPr lang="zh-CN" altLang="zh-CN" sz="2400" dirty="0">
              <a:solidFill>
                <a:schemeClr val="tx1">
                  <a:lumMod val="75000"/>
                  <a:lumOff val="25000"/>
                </a:schemeClr>
              </a:solidFill>
              <a:cs typeface="+mn-ea"/>
            </a:endParaRPr>
          </a:p>
          <a:p>
            <a:pPr indent="457200" algn="just">
              <a:lnSpc>
                <a:spcPct val="150000"/>
              </a:lnSpc>
            </a:pPr>
            <a:r>
              <a:rPr lang="zh-CN" altLang="zh-CN"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2</a:t>
            </a:r>
            <a:r>
              <a:rPr lang="zh-CN" altLang="zh-CN" sz="2400" dirty="0">
                <a:solidFill>
                  <a:schemeClr val="tx1">
                    <a:lumMod val="75000"/>
                    <a:lumOff val="25000"/>
                  </a:schemeClr>
                </a:solidFill>
                <a:cs typeface="+mn-ea"/>
              </a:rPr>
              <a:t>）考虑到软件系统的类型和规模，对较大的样本进行分析，也有助于提高对采用设计模式的软件系统的理解。</a:t>
            </a: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53760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双波形 4"/>
          <p:cNvSpPr/>
          <p:nvPr/>
        </p:nvSpPr>
        <p:spPr>
          <a:xfrm>
            <a:off x="-580696" y="4319754"/>
            <a:ext cx="13114282" cy="3767965"/>
          </a:xfrm>
          <a:prstGeom prst="doubleWave">
            <a:avLst>
              <a:gd name="adj1" fmla="val 11245"/>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8040414" y="493460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flipH="1">
            <a:off x="9695794" y="3649713"/>
            <a:ext cx="204952" cy="2049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8544910" y="1166642"/>
            <a:ext cx="441434" cy="44143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p:cNvSpPr txBox="1"/>
          <p:nvPr/>
        </p:nvSpPr>
        <p:spPr>
          <a:xfrm>
            <a:off x="3011170" y="1937385"/>
            <a:ext cx="5132705" cy="1445260"/>
          </a:xfrm>
          <a:prstGeom prst="rect">
            <a:avLst/>
          </a:prstGeom>
          <a:noFill/>
        </p:spPr>
        <p:txBody>
          <a:bodyPr wrap="square" rtlCol="0">
            <a:spAutoFit/>
          </a:bodyPr>
          <a:lstStyle/>
          <a:p>
            <a:r>
              <a:rPr lang="en-US" altLang="zh-CN" sz="8800" dirty="0">
                <a:solidFill>
                  <a:schemeClr val="bg1"/>
                </a:solidFill>
                <a:cs typeface="+mn-ea"/>
                <a:sym typeface="+mn-lt"/>
              </a:rPr>
              <a:t>THANKS</a:t>
            </a:r>
            <a:endParaRPr lang="zh-CN" altLang="en-US" sz="8800" dirty="0">
              <a:solidFill>
                <a:schemeClr val="bg1"/>
              </a:solidFill>
              <a:cs typeface="+mn-ea"/>
              <a:sym typeface="+mn-lt"/>
            </a:endParaRPr>
          </a:p>
        </p:txBody>
      </p:sp>
      <p:sp>
        <p:nvSpPr>
          <p:cNvPr id="14" name="椭圆 13"/>
          <p:cNvSpPr/>
          <p:nvPr/>
        </p:nvSpPr>
        <p:spPr>
          <a:xfrm>
            <a:off x="3216166" y="634433"/>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5123794" y="3957148"/>
            <a:ext cx="283778" cy="283778"/>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双波形 4"/>
          <p:cNvSpPr/>
          <p:nvPr/>
        </p:nvSpPr>
        <p:spPr>
          <a:xfrm>
            <a:off x="-300857" y="4664765"/>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 name="组合 5"/>
          <p:cNvGrpSpPr/>
          <p:nvPr/>
        </p:nvGrpSpPr>
        <p:grpSpPr>
          <a:xfrm>
            <a:off x="5670336" y="1223384"/>
            <a:ext cx="1140367" cy="1140367"/>
            <a:chOff x="1728957" y="3397457"/>
            <a:chExt cx="1150893" cy="1150893"/>
          </a:xfrm>
        </p:grpSpPr>
        <p:sp>
          <p:nvSpPr>
            <p:cNvPr id="7" name="椭圆 6"/>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cs typeface="+mn-ea"/>
                  <a:sym typeface="+mn-lt"/>
                </a:rPr>
                <a:t>1</a:t>
              </a:r>
              <a:endParaRPr lang="zh-CN" altLang="en-US" sz="4800" dirty="0">
                <a:solidFill>
                  <a:schemeClr val="bg1"/>
                </a:solidFill>
                <a:cs typeface="+mn-ea"/>
                <a:sym typeface="+mn-lt"/>
              </a:endParaRPr>
            </a:p>
          </p:txBody>
        </p:sp>
      </p:grpSp>
      <p:sp>
        <p:nvSpPr>
          <p:cNvPr id="9" name="文本框 8"/>
          <p:cNvSpPr txBox="1"/>
          <p:nvPr/>
        </p:nvSpPr>
        <p:spPr>
          <a:xfrm>
            <a:off x="3980801" y="2793708"/>
            <a:ext cx="4519434" cy="1200329"/>
          </a:xfrm>
          <a:prstGeom prst="rect">
            <a:avLst/>
          </a:prstGeom>
          <a:noFill/>
        </p:spPr>
        <p:txBody>
          <a:bodyPr wrap="square" rtlCol="0">
            <a:spAutoFit/>
          </a:bodyPr>
          <a:lstStyle/>
          <a:p>
            <a:pPr algn="dist"/>
            <a:r>
              <a:rPr lang="zh-CN" altLang="en-US" sz="7200" dirty="0">
                <a:solidFill>
                  <a:schemeClr val="bg1"/>
                </a:solidFill>
                <a:cs typeface="+mn-ea"/>
                <a:sym typeface="+mn-lt"/>
              </a:rPr>
              <a:t>相关介绍</a:t>
            </a:r>
          </a:p>
        </p:txBody>
      </p:sp>
      <p:sp>
        <p:nvSpPr>
          <p:cNvPr id="11" name="椭圆 10"/>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808480" cy="58356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相关名词</a:t>
            </a:r>
          </a:p>
        </p:txBody>
      </p:sp>
      <p:sp>
        <p:nvSpPr>
          <p:cNvPr id="9" name="椭圆 8"/>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1081405" y="1499870"/>
            <a:ext cx="863346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sym typeface="+mn-ea"/>
              </a:rPr>
              <a:t>代码异味：</a:t>
            </a:r>
            <a:r>
              <a:rPr lang="zh-CN" altLang="en-US" sz="2400" dirty="0">
                <a:solidFill>
                  <a:schemeClr val="tx1">
                    <a:lumMod val="75000"/>
                    <a:lumOff val="25000"/>
                  </a:schemeClr>
                </a:solidFill>
                <a:cs typeface="+mn-ea"/>
              </a:rPr>
              <a:t>不稳定或者有一些潜在问题的代码存在的症状。</a:t>
            </a:r>
          </a:p>
        </p:txBody>
      </p:sp>
      <p:sp>
        <p:nvSpPr>
          <p:cNvPr id="3" name="文本框 2"/>
          <p:cNvSpPr txBox="1"/>
          <p:nvPr/>
        </p:nvSpPr>
        <p:spPr>
          <a:xfrm>
            <a:off x="1081405" y="3208341"/>
            <a:ext cx="820483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rPr>
              <a:t>超类：</a:t>
            </a:r>
            <a:r>
              <a:rPr lang="zh-CN" altLang="zh-CN" sz="2400" dirty="0">
                <a:solidFill>
                  <a:schemeClr val="tx1">
                    <a:lumMod val="75000"/>
                    <a:lumOff val="25000"/>
                  </a:schemeClr>
                </a:solidFill>
                <a:cs typeface="+mn-ea"/>
                <a:sym typeface="+mn-ea"/>
              </a:rPr>
              <a:t>在软件系统中执行大量工作的类</a:t>
            </a:r>
            <a:r>
              <a:rPr lang="zh-CN" altLang="en-US" sz="2400" dirty="0">
                <a:solidFill>
                  <a:schemeClr val="tx1">
                    <a:lumMod val="75000"/>
                    <a:lumOff val="25000"/>
                  </a:schemeClr>
                </a:solidFill>
                <a:cs typeface="+mn-ea"/>
              </a:rPr>
              <a:t>。</a:t>
            </a:r>
            <a:endParaRPr lang="en-US" altLang="zh-CN" sz="2400" dirty="0">
              <a:solidFill>
                <a:schemeClr val="tx1">
                  <a:lumMod val="75000"/>
                  <a:lumOff val="25000"/>
                </a:schemeClr>
              </a:solidFill>
              <a:cs typeface="+mn-ea"/>
            </a:endParaRPr>
          </a:p>
        </p:txBody>
      </p:sp>
      <p:sp>
        <p:nvSpPr>
          <p:cNvPr id="4" name="文本框 3"/>
          <p:cNvSpPr txBox="1"/>
          <p:nvPr/>
        </p:nvSpPr>
        <p:spPr>
          <a:xfrm>
            <a:off x="1040922" y="4812445"/>
            <a:ext cx="938022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indent="457200" algn="just">
              <a:lnSpc>
                <a:spcPct val="150000"/>
              </a:lnSpc>
            </a:pPr>
            <a:r>
              <a:rPr lang="zh-CN" altLang="en-US" sz="2400" dirty="0">
                <a:solidFill>
                  <a:schemeClr val="tx1">
                    <a:lumMod val="75000"/>
                    <a:lumOff val="25000"/>
                  </a:schemeClr>
                </a:solidFill>
                <a:cs typeface="+mn-ea"/>
              </a:rPr>
              <a:t>长方法：</a:t>
            </a:r>
            <a:r>
              <a:rPr lang="zh-CN" altLang="zh-CN" sz="2400" dirty="0">
                <a:solidFill>
                  <a:schemeClr val="tx1">
                    <a:lumMod val="75000"/>
                    <a:lumOff val="25000"/>
                  </a:schemeClr>
                </a:solidFill>
                <a:cs typeface="+mn-ea"/>
              </a:rPr>
              <a:t>一种执行过多工作、有许多行、临时变量和参数的方法。</a:t>
            </a:r>
            <a:endParaRPr lang="en-US" altLang="zh-CN" sz="2400" dirty="0">
              <a:solidFill>
                <a:schemeClr val="tx1">
                  <a:lumMod val="75000"/>
                  <a:lumOff val="25000"/>
                </a:schemeClr>
              </a:solidFill>
              <a:cs typeface="+mn-ea"/>
            </a:endParaRP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995680" cy="58356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背景</a:t>
            </a:r>
          </a:p>
        </p:txBody>
      </p:sp>
      <p:sp>
        <p:nvSpPr>
          <p:cNvPr id="9" name="椭圆 8"/>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342390" y="2616200"/>
            <a:ext cx="792480" cy="460375"/>
          </a:xfrm>
          <a:prstGeom prst="rect">
            <a:avLst/>
          </a:prstGeom>
          <a:noFill/>
        </p:spPr>
        <p:txBody>
          <a:bodyPr wrap="none" rtlCol="0" anchor="t">
            <a:spAutoFit/>
          </a:bodyPr>
          <a:lstStyle/>
          <a:p>
            <a:r>
              <a:rPr lang="zh-CN" altLang="zh-CN" sz="2400" dirty="0">
                <a:solidFill>
                  <a:schemeClr val="tx1">
                    <a:lumMod val="75000"/>
                    <a:lumOff val="25000"/>
                  </a:schemeClr>
                </a:solidFill>
                <a:cs typeface="+mn-ea"/>
                <a:sym typeface="+mn-ea"/>
              </a:rPr>
              <a:t>异味</a:t>
            </a:r>
            <a:endParaRPr lang="zh-CN" altLang="en-US" sz="2400"/>
          </a:p>
        </p:txBody>
      </p:sp>
      <p:sp>
        <p:nvSpPr>
          <p:cNvPr id="7" name="文本框 6"/>
          <p:cNvSpPr txBox="1"/>
          <p:nvPr/>
        </p:nvSpPr>
        <p:spPr>
          <a:xfrm>
            <a:off x="3923030" y="2155825"/>
            <a:ext cx="1402080" cy="460375"/>
          </a:xfrm>
          <a:prstGeom prst="rect">
            <a:avLst/>
          </a:prstGeom>
          <a:noFill/>
        </p:spPr>
        <p:txBody>
          <a:bodyPr wrap="none" rtlCol="0" anchor="t">
            <a:spAutoFit/>
          </a:bodyPr>
          <a:lstStyle/>
          <a:p>
            <a:r>
              <a:rPr lang="zh-CN" altLang="zh-CN" sz="2400" dirty="0">
                <a:solidFill>
                  <a:schemeClr val="tx1">
                    <a:lumMod val="75000"/>
                    <a:lumOff val="25000"/>
                  </a:schemeClr>
                </a:solidFill>
                <a:cs typeface="+mn-ea"/>
                <a:sym typeface="+mn-ea"/>
              </a:rPr>
              <a:t>软件质量</a:t>
            </a:r>
            <a:endParaRPr lang="zh-CN" altLang="en-US" sz="2400"/>
          </a:p>
        </p:txBody>
      </p:sp>
      <p:sp>
        <p:nvSpPr>
          <p:cNvPr id="13" name="文本框 12"/>
          <p:cNvSpPr txBox="1"/>
          <p:nvPr/>
        </p:nvSpPr>
        <p:spPr>
          <a:xfrm>
            <a:off x="3923030" y="3076575"/>
            <a:ext cx="5110480" cy="460375"/>
          </a:xfrm>
          <a:prstGeom prst="rect">
            <a:avLst/>
          </a:prstGeom>
          <a:noFill/>
        </p:spPr>
        <p:txBody>
          <a:bodyPr wrap="none" rtlCol="0" anchor="t">
            <a:spAutoFit/>
          </a:bodyPr>
          <a:lstStyle/>
          <a:p>
            <a:r>
              <a:rPr lang="zh-CN" altLang="zh-CN" sz="2400" dirty="0">
                <a:solidFill>
                  <a:schemeClr val="tx1">
                    <a:lumMod val="75000"/>
                    <a:lumOff val="25000"/>
                  </a:schemeClr>
                </a:solidFill>
                <a:cs typeface="+mn-ea"/>
                <a:sym typeface="+mn-ea"/>
              </a:rPr>
              <a:t>软件工程原则：</a:t>
            </a:r>
            <a:r>
              <a:rPr lang="zh-CN" altLang="zh-CN" sz="2000" dirty="0">
                <a:solidFill>
                  <a:schemeClr val="tx1">
                    <a:lumMod val="75000"/>
                    <a:lumOff val="25000"/>
                  </a:schemeClr>
                </a:solidFill>
                <a:cs typeface="+mn-ea"/>
                <a:sym typeface="+mn-ea"/>
              </a:rPr>
              <a:t>模块性，可读性，重用性</a:t>
            </a:r>
          </a:p>
        </p:txBody>
      </p:sp>
      <p:sp>
        <p:nvSpPr>
          <p:cNvPr id="14" name="右箭头 13"/>
          <p:cNvSpPr/>
          <p:nvPr/>
        </p:nvSpPr>
        <p:spPr>
          <a:xfrm>
            <a:off x="2344420" y="2773680"/>
            <a:ext cx="1062355" cy="137795"/>
          </a:xfrm>
          <a:prstGeom prst="rightArrow">
            <a:avLst>
              <a:gd name="adj1" fmla="val 50000"/>
              <a:gd name="adj2" fmla="val 121198"/>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大括号 14"/>
          <p:cNvSpPr/>
          <p:nvPr/>
        </p:nvSpPr>
        <p:spPr>
          <a:xfrm>
            <a:off x="3691255" y="2414270"/>
            <a:ext cx="75565" cy="86487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6" name="乘号 15"/>
          <p:cNvSpPr/>
          <p:nvPr/>
        </p:nvSpPr>
        <p:spPr>
          <a:xfrm>
            <a:off x="2526030" y="2414270"/>
            <a:ext cx="541020" cy="363855"/>
          </a:xfrm>
          <a:prstGeom prst="mathMultiply">
            <a:avLst/>
          </a:prstGeom>
          <a:noFill/>
          <a:ln>
            <a:solidFill>
              <a:schemeClr val="tx1"/>
            </a:solidFill>
          </a:ln>
          <a:extLst>
            <a:ext uri="{909E8E84-426E-40DD-AFC4-6F175D3DCCD1}">
              <a14:hiddenFill xmlns:a14="http://schemas.microsoft.com/office/drawing/2010/main">
                <a:solidFill>
                  <a:schemeClr val="dk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p:cNvSpPr txBox="1"/>
          <p:nvPr/>
        </p:nvSpPr>
        <p:spPr>
          <a:xfrm>
            <a:off x="979805" y="4365625"/>
            <a:ext cx="1402080" cy="460375"/>
          </a:xfrm>
          <a:prstGeom prst="rect">
            <a:avLst/>
          </a:prstGeom>
          <a:noFill/>
        </p:spPr>
        <p:txBody>
          <a:bodyPr wrap="none" rtlCol="0" anchor="t">
            <a:spAutoFit/>
          </a:bodyPr>
          <a:lstStyle/>
          <a:p>
            <a:r>
              <a:rPr lang="zh-CN" altLang="zh-CN" sz="2400" dirty="0">
                <a:solidFill>
                  <a:schemeClr val="tx1">
                    <a:lumMod val="75000"/>
                    <a:lumOff val="25000"/>
                  </a:schemeClr>
                </a:solidFill>
                <a:cs typeface="+mn-ea"/>
                <a:sym typeface="+mn-ea"/>
              </a:rPr>
              <a:t>设计模式</a:t>
            </a:r>
            <a:endParaRPr lang="zh-CN" altLang="en-US" sz="2400"/>
          </a:p>
        </p:txBody>
      </p:sp>
      <p:sp>
        <p:nvSpPr>
          <p:cNvPr id="20" name="下箭头 19"/>
          <p:cNvSpPr/>
          <p:nvPr/>
        </p:nvSpPr>
        <p:spPr>
          <a:xfrm>
            <a:off x="1612265" y="3182620"/>
            <a:ext cx="137160" cy="973455"/>
          </a:xfrm>
          <a:prstGeom prst="downArrow">
            <a:avLst>
              <a:gd name="adj1" fmla="val 50000"/>
              <a:gd name="adj2" fmla="val 100462"/>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2536190" y="4549140"/>
            <a:ext cx="600075" cy="118110"/>
          </a:xfrm>
          <a:prstGeom prst="rightArrow">
            <a:avLst>
              <a:gd name="adj1" fmla="val 50000"/>
              <a:gd name="adj2" fmla="val 108602"/>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286125" y="4180840"/>
            <a:ext cx="8641080" cy="645160"/>
          </a:xfrm>
          <a:prstGeom prst="rect">
            <a:avLst/>
          </a:prstGeom>
          <a:noFill/>
        </p:spPr>
        <p:txBody>
          <a:bodyPr wrap="none" rtlCol="0" anchor="t">
            <a:spAutoFit/>
          </a:bodyPr>
          <a:lstStyle/>
          <a:p>
            <a:pPr indent="0" algn="just" fontAlgn="auto">
              <a:lnSpc>
                <a:spcPct val="150000"/>
              </a:lnSpc>
            </a:pPr>
            <a:r>
              <a:rPr lang="zh-CN" altLang="zh-CN" sz="2400" dirty="0">
                <a:solidFill>
                  <a:schemeClr val="tx1">
                    <a:lumMod val="75000"/>
                    <a:lumOff val="25000"/>
                  </a:schemeClr>
                </a:solidFill>
                <a:cs typeface="+mn-ea"/>
                <a:sym typeface="+mn-ea"/>
              </a:rPr>
              <a:t>目的：研究用设计模式开发的软件系统中出现的超类和长方法</a:t>
            </a:r>
            <a:r>
              <a:rPr lang="zh-CN" altLang="en-US" dirty="0">
                <a:solidFill>
                  <a:schemeClr val="tx1">
                    <a:lumMod val="75000"/>
                    <a:lumOff val="25000"/>
                  </a:schemeClr>
                </a:solidFill>
                <a:cs typeface="+mn-ea"/>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问题展开</a:t>
            </a:r>
          </a:p>
        </p:txBody>
      </p:sp>
      <p:sp>
        <p:nvSpPr>
          <p:cNvPr id="9" name="椭圆 8"/>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1421130" y="1427480"/>
            <a:ext cx="9146540" cy="378460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indent="0" algn="l" fontAlgn="auto">
              <a:lnSpc>
                <a:spcPct val="150000"/>
              </a:lnSpc>
            </a:pPr>
            <a:r>
              <a:rPr lang="en-US" altLang="zh-CN" sz="2400" dirty="0">
                <a:solidFill>
                  <a:schemeClr val="tx1">
                    <a:lumMod val="75000"/>
                    <a:lumOff val="25000"/>
                  </a:schemeClr>
                </a:solidFill>
                <a:cs typeface="+mn-ea"/>
              </a:rPr>
              <a:t>Q1</a:t>
            </a:r>
            <a:r>
              <a:rPr lang="zh-CN" altLang="en-US" sz="2400" dirty="0">
                <a:solidFill>
                  <a:schemeClr val="tx1">
                    <a:lumMod val="75000"/>
                    <a:lumOff val="25000"/>
                  </a:schemeClr>
                </a:solidFill>
                <a:cs typeface="+mn-ea"/>
              </a:rPr>
              <a:t>：</a:t>
            </a:r>
            <a:r>
              <a:rPr lang="en-US" altLang="zh-CN" sz="2400" dirty="0">
                <a:solidFill>
                  <a:schemeClr val="tx1">
                    <a:lumMod val="75000"/>
                    <a:lumOff val="25000"/>
                  </a:schemeClr>
                </a:solidFill>
                <a:cs typeface="+mn-ea"/>
              </a:rPr>
              <a:t>GOF</a:t>
            </a:r>
            <a:r>
              <a:rPr lang="zh-CN" altLang="zh-CN" sz="2400" dirty="0">
                <a:solidFill>
                  <a:schemeClr val="tx1">
                    <a:lumMod val="75000"/>
                    <a:lumOff val="25000"/>
                  </a:schemeClr>
                </a:solidFill>
                <a:cs typeface="+mn-ea"/>
              </a:rPr>
              <a:t>中定义的设计模式是否避免了超类和长方法在软件中的出现</a:t>
            </a:r>
            <a:r>
              <a:rPr lang="en-US" altLang="zh-CN" sz="2400" dirty="0">
                <a:solidFill>
                  <a:schemeClr val="tx1">
                    <a:lumMod val="75000"/>
                    <a:lumOff val="25000"/>
                  </a:schemeClr>
                </a:solidFill>
                <a:cs typeface="+mn-ea"/>
              </a:rPr>
              <a:t>?</a:t>
            </a:r>
          </a:p>
          <a:p>
            <a:pPr indent="457200" algn="just">
              <a:lnSpc>
                <a:spcPct val="150000"/>
              </a:lnSpc>
            </a:pPr>
            <a:endParaRPr lang="en-US" altLang="zh-CN" sz="1000" dirty="0">
              <a:solidFill>
                <a:schemeClr val="tx1">
                  <a:lumMod val="75000"/>
                  <a:lumOff val="25000"/>
                </a:schemeClr>
              </a:solidFill>
              <a:cs typeface="+mn-ea"/>
            </a:endParaRPr>
          </a:p>
          <a:p>
            <a:pPr indent="457200" algn="just">
              <a:lnSpc>
                <a:spcPct val="150000"/>
              </a:lnSpc>
            </a:pPr>
            <a:endParaRPr lang="en-US" altLang="zh-CN" sz="1000" dirty="0">
              <a:solidFill>
                <a:schemeClr val="tx1">
                  <a:lumMod val="75000"/>
                  <a:lumOff val="25000"/>
                </a:schemeClr>
              </a:solidFill>
              <a:cs typeface="+mn-ea"/>
            </a:endParaRPr>
          </a:p>
          <a:p>
            <a:pPr indent="0" algn="just" fontAlgn="auto">
              <a:lnSpc>
                <a:spcPct val="150000"/>
              </a:lnSpc>
            </a:pPr>
            <a:r>
              <a:rPr lang="en-US" altLang="zh-CN" sz="2400" dirty="0">
                <a:solidFill>
                  <a:schemeClr val="tx1">
                    <a:lumMod val="75000"/>
                    <a:lumOff val="25000"/>
                  </a:schemeClr>
                </a:solidFill>
                <a:cs typeface="+mn-ea"/>
              </a:rPr>
              <a:t>Q2</a:t>
            </a:r>
            <a:r>
              <a:rPr lang="zh-CN" altLang="en-US" sz="2400" dirty="0">
                <a:solidFill>
                  <a:schemeClr val="tx1">
                    <a:lumMod val="75000"/>
                    <a:lumOff val="25000"/>
                  </a:schemeClr>
                </a:solidFill>
                <a:cs typeface="+mn-ea"/>
              </a:rPr>
              <a:t>：</a:t>
            </a:r>
            <a:r>
              <a:rPr lang="zh-CN" altLang="zh-CN" sz="2400" dirty="0">
                <a:solidFill>
                  <a:schemeClr val="tx1">
                    <a:lumMod val="75000"/>
                    <a:lumOff val="25000"/>
                  </a:schemeClr>
                </a:solidFill>
                <a:cs typeface="+mn-ea"/>
              </a:rPr>
              <a:t>哪些设计模式</a:t>
            </a:r>
            <a:r>
              <a:rPr lang="zh-CN" altLang="en-US" sz="2400" dirty="0">
                <a:solidFill>
                  <a:schemeClr val="tx1">
                    <a:lumMod val="75000"/>
                    <a:lumOff val="25000"/>
                  </a:schemeClr>
                </a:solidFill>
                <a:cs typeface="+mn-ea"/>
              </a:rPr>
              <a:t>与</a:t>
            </a:r>
            <a:r>
              <a:rPr lang="zh-CN" altLang="zh-CN" sz="2400" dirty="0">
                <a:solidFill>
                  <a:schemeClr val="tx1">
                    <a:lumMod val="75000"/>
                    <a:lumOff val="25000"/>
                  </a:schemeClr>
                </a:solidFill>
                <a:cs typeface="+mn-ea"/>
              </a:rPr>
              <a:t>超类和长方法异味并存？</a:t>
            </a:r>
          </a:p>
          <a:p>
            <a:pPr indent="457200" algn="just">
              <a:lnSpc>
                <a:spcPct val="150000"/>
              </a:lnSpc>
            </a:pPr>
            <a:endParaRPr lang="zh-CN" altLang="zh-CN" sz="1000" dirty="0">
              <a:solidFill>
                <a:schemeClr val="tx1">
                  <a:lumMod val="75000"/>
                  <a:lumOff val="25000"/>
                </a:schemeClr>
              </a:solidFill>
              <a:cs typeface="+mn-ea"/>
            </a:endParaRPr>
          </a:p>
          <a:p>
            <a:pPr indent="457200" algn="just">
              <a:lnSpc>
                <a:spcPct val="150000"/>
              </a:lnSpc>
            </a:pPr>
            <a:endParaRPr lang="zh-CN" altLang="zh-CN" sz="1000" dirty="0">
              <a:solidFill>
                <a:schemeClr val="tx1">
                  <a:lumMod val="75000"/>
                  <a:lumOff val="25000"/>
                </a:schemeClr>
              </a:solidFill>
              <a:cs typeface="+mn-ea"/>
            </a:endParaRPr>
          </a:p>
          <a:p>
            <a:pPr indent="0" algn="just" fontAlgn="auto">
              <a:lnSpc>
                <a:spcPct val="150000"/>
              </a:lnSpc>
            </a:pPr>
            <a:r>
              <a:rPr lang="en-US" altLang="zh-CN" sz="2400" dirty="0">
                <a:solidFill>
                  <a:schemeClr val="tx1">
                    <a:lumMod val="75000"/>
                    <a:lumOff val="25000"/>
                  </a:schemeClr>
                </a:solidFill>
                <a:cs typeface="+mn-ea"/>
              </a:rPr>
              <a:t>Q3</a:t>
            </a:r>
            <a:r>
              <a:rPr lang="zh-CN" altLang="en-US" sz="2400" dirty="0">
                <a:solidFill>
                  <a:schemeClr val="tx1">
                    <a:lumMod val="75000"/>
                    <a:lumOff val="25000"/>
                  </a:schemeClr>
                </a:solidFill>
                <a:cs typeface="+mn-ea"/>
              </a:rPr>
              <a:t>：</a:t>
            </a:r>
            <a:r>
              <a:rPr lang="zh-CN" altLang="zh-CN" sz="2400" dirty="0">
                <a:solidFill>
                  <a:schemeClr val="tx1">
                    <a:lumMod val="75000"/>
                    <a:lumOff val="25000"/>
                  </a:schemeClr>
                </a:solidFill>
                <a:cs typeface="+mn-ea"/>
              </a:rPr>
              <a:t>在应用设计模式的软件系统中，出现超类和长方法异味的最常见情况是什么？</a:t>
            </a: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5833241"/>
          </a:xfrm>
          <a:prstGeom prst="rect">
            <a:avLst/>
          </a:prstGeom>
          <a:gradFill flip="none" rotWithShape="1">
            <a:gsLst>
              <a:gs pos="0">
                <a:srgbClr val="404F64"/>
              </a:gs>
              <a:gs pos="79000">
                <a:schemeClr val="tx2">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双波形 4"/>
          <p:cNvSpPr/>
          <p:nvPr/>
        </p:nvSpPr>
        <p:spPr>
          <a:xfrm>
            <a:off x="-300857" y="4664765"/>
            <a:ext cx="13114282" cy="3767965"/>
          </a:xfrm>
          <a:prstGeom prst="doubleWave">
            <a:avLst>
              <a:gd name="adj1" fmla="val 7479"/>
              <a:gd name="adj2" fmla="val -180"/>
            </a:avLst>
          </a:prstGeom>
          <a:solidFill>
            <a:schemeClr val="bg1"/>
          </a:solidFill>
          <a:ln>
            <a:noFill/>
          </a:ln>
          <a:effectLst>
            <a:outerShdw blurRad="127000" dist="38100" dir="16200000" sx="101000" sy="101000"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 name="组合 5"/>
          <p:cNvGrpSpPr/>
          <p:nvPr/>
        </p:nvGrpSpPr>
        <p:grpSpPr>
          <a:xfrm>
            <a:off x="5670336" y="1223384"/>
            <a:ext cx="1140367" cy="1140367"/>
            <a:chOff x="1728957" y="3397457"/>
            <a:chExt cx="1150893" cy="1150893"/>
          </a:xfrm>
        </p:grpSpPr>
        <p:sp>
          <p:nvSpPr>
            <p:cNvPr id="7" name="椭圆 6"/>
            <p:cNvSpPr/>
            <p:nvPr/>
          </p:nvSpPr>
          <p:spPr>
            <a:xfrm>
              <a:off x="1728957" y="3397457"/>
              <a:ext cx="1150893" cy="1150893"/>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932178" y="3485722"/>
              <a:ext cx="744450" cy="830997"/>
            </a:xfrm>
            <a:prstGeom prst="rect">
              <a:avLst/>
            </a:prstGeom>
            <a:noFill/>
          </p:spPr>
          <p:txBody>
            <a:bodyPr wrap="square" rtlCol="0">
              <a:spAutoFit/>
            </a:bodyPr>
            <a:lstStyle/>
            <a:p>
              <a:pPr algn="ctr"/>
              <a:r>
                <a:rPr lang="en-US" altLang="zh-CN" sz="4800" dirty="0">
                  <a:solidFill>
                    <a:schemeClr val="bg1"/>
                  </a:solidFill>
                  <a:cs typeface="+mn-ea"/>
                  <a:sym typeface="+mn-lt"/>
                </a:rPr>
                <a:t>2</a:t>
              </a:r>
              <a:endParaRPr lang="zh-CN" altLang="en-US" sz="4800" dirty="0">
                <a:solidFill>
                  <a:schemeClr val="bg1"/>
                </a:solidFill>
                <a:cs typeface="+mn-ea"/>
                <a:sym typeface="+mn-lt"/>
              </a:endParaRPr>
            </a:p>
          </p:txBody>
        </p:sp>
      </p:grpSp>
      <p:sp>
        <p:nvSpPr>
          <p:cNvPr id="9" name="文本框 8"/>
          <p:cNvSpPr txBox="1"/>
          <p:nvPr/>
        </p:nvSpPr>
        <p:spPr>
          <a:xfrm>
            <a:off x="3765550" y="2829560"/>
            <a:ext cx="4949825" cy="1198880"/>
          </a:xfrm>
          <a:prstGeom prst="rect">
            <a:avLst/>
          </a:prstGeom>
          <a:noFill/>
        </p:spPr>
        <p:txBody>
          <a:bodyPr wrap="square" rtlCol="0">
            <a:spAutoFit/>
          </a:bodyPr>
          <a:lstStyle/>
          <a:p>
            <a:pPr algn="l"/>
            <a:r>
              <a:rPr lang="zh-CN" altLang="en-US" sz="7200" dirty="0">
                <a:solidFill>
                  <a:schemeClr val="bg1"/>
                </a:solidFill>
                <a:cs typeface="+mn-ea"/>
                <a:sym typeface="+mn-lt"/>
              </a:rPr>
              <a:t>过程及结果</a:t>
            </a:r>
          </a:p>
        </p:txBody>
      </p:sp>
      <p:sp>
        <p:nvSpPr>
          <p:cNvPr id="11" name="椭圆 10"/>
          <p:cNvSpPr/>
          <p:nvPr/>
        </p:nvSpPr>
        <p:spPr>
          <a:xfrm>
            <a:off x="7890642" y="5218387"/>
            <a:ext cx="441434" cy="441434"/>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1529255" y="5967253"/>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flipH="1">
            <a:off x="3011214" y="5454869"/>
            <a:ext cx="204952" cy="204952"/>
          </a:xfrm>
          <a:prstGeom prst="ellipse">
            <a:avLst/>
          </a:prstGeom>
          <a:solidFill>
            <a:schemeClr val="bg1"/>
          </a:solidFill>
          <a:ln>
            <a:solidFill>
              <a:srgbClr val="252D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flipH="1">
            <a:off x="6491095" y="2095730"/>
            <a:ext cx="303840" cy="303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2033752" y="876544"/>
            <a:ext cx="346840" cy="3468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11051627" y="4436162"/>
            <a:ext cx="244365" cy="244365"/>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156372" y="6466114"/>
            <a:ext cx="228600" cy="197401"/>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4336415" y="1639570"/>
            <a:ext cx="342900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rPr>
              <a:t>异</a:t>
            </a:r>
            <a:r>
              <a:rPr lang="zh-CN" altLang="zh-CN" sz="2400" dirty="0">
                <a:solidFill>
                  <a:schemeClr val="tx1">
                    <a:lumMod val="75000"/>
                    <a:lumOff val="25000"/>
                  </a:schemeClr>
                </a:solidFill>
                <a:cs typeface="+mn-ea"/>
              </a:rPr>
              <a:t>味检测策略的识别</a:t>
            </a:r>
            <a:endParaRPr lang="zh-CN" altLang="en-US" sz="2400" dirty="0">
              <a:solidFill>
                <a:schemeClr val="tx1">
                  <a:lumMod val="75000"/>
                  <a:lumOff val="25000"/>
                </a:schemeClr>
              </a:solidFill>
              <a:cs typeface="+mn-ea"/>
              <a:sym typeface="+mn-lt"/>
            </a:endParaRPr>
          </a:p>
        </p:txBody>
      </p:sp>
      <p:sp>
        <p:nvSpPr>
          <p:cNvPr id="16" name="文本框 15"/>
          <p:cNvSpPr txBox="1"/>
          <p:nvPr/>
        </p:nvSpPr>
        <p:spPr>
          <a:xfrm>
            <a:off x="4336415" y="2387600"/>
            <a:ext cx="462534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rPr>
              <a:t>定义</a:t>
            </a:r>
            <a:r>
              <a:rPr lang="zh-CN" altLang="zh-CN" sz="2400" dirty="0">
                <a:solidFill>
                  <a:schemeClr val="tx1">
                    <a:lumMod val="75000"/>
                    <a:lumOff val="25000"/>
                  </a:schemeClr>
                </a:solidFill>
                <a:cs typeface="+mn-ea"/>
              </a:rPr>
              <a:t>数据集</a:t>
            </a:r>
            <a:endParaRPr lang="zh-CN" altLang="en-US" sz="2400" dirty="0">
              <a:solidFill>
                <a:schemeClr val="tx1">
                  <a:lumMod val="75000"/>
                  <a:lumOff val="25000"/>
                </a:schemeClr>
              </a:solidFill>
              <a:cs typeface="+mn-ea"/>
              <a:sym typeface="+mn-lt"/>
            </a:endParaRPr>
          </a:p>
        </p:txBody>
      </p:sp>
      <p:sp>
        <p:nvSpPr>
          <p:cNvPr id="18" name="文本框 17"/>
          <p:cNvSpPr txBox="1"/>
          <p:nvPr/>
        </p:nvSpPr>
        <p:spPr>
          <a:xfrm>
            <a:off x="4336415" y="3211830"/>
            <a:ext cx="176085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数据收集</a:t>
            </a:r>
          </a:p>
        </p:txBody>
      </p:sp>
      <p:sp>
        <p:nvSpPr>
          <p:cNvPr id="19" name="文本框 18"/>
          <p:cNvSpPr txBox="1"/>
          <p:nvPr/>
        </p:nvSpPr>
        <p:spPr>
          <a:xfrm>
            <a:off x="1040922" y="379416"/>
            <a:ext cx="1826141"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研究方法</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4336415" y="4112260"/>
            <a:ext cx="260477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关联规则的应用</a:t>
            </a:r>
          </a:p>
        </p:txBody>
      </p:sp>
      <p:sp>
        <p:nvSpPr>
          <p:cNvPr id="29" name="文本框 28"/>
          <p:cNvSpPr txBox="1"/>
          <p:nvPr/>
        </p:nvSpPr>
        <p:spPr>
          <a:xfrm>
            <a:off x="4336415" y="5031105"/>
            <a:ext cx="241681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cs typeface="+mn-ea"/>
                <a:sym typeface="+mn-lt"/>
              </a:rPr>
              <a:t>数据分析方法</a:t>
            </a:r>
          </a:p>
        </p:txBody>
      </p:sp>
      <p:sp>
        <p:nvSpPr>
          <p:cNvPr id="2" name="左大括号 1"/>
          <p:cNvSpPr/>
          <p:nvPr/>
        </p:nvSpPr>
        <p:spPr>
          <a:xfrm>
            <a:off x="3702050" y="1798320"/>
            <a:ext cx="569595" cy="351980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 name="文本框 2"/>
          <p:cNvSpPr txBox="1"/>
          <p:nvPr/>
        </p:nvSpPr>
        <p:spPr>
          <a:xfrm>
            <a:off x="1612265" y="3266440"/>
            <a:ext cx="1847850" cy="583565"/>
          </a:xfrm>
          <a:prstGeom prst="rect">
            <a:avLst/>
          </a:prstGeom>
          <a:noFill/>
        </p:spPr>
        <p:txBody>
          <a:bodyPr wrap="square" rtlCol="0">
            <a:spAutoFit/>
          </a:bodyPr>
          <a:lstStyle/>
          <a:p>
            <a:r>
              <a:rPr lang="zh-CN" altLang="en-US" sz="3200" dirty="0"/>
              <a:t>研究过程</a:t>
            </a:r>
          </a:p>
        </p:txBody>
      </p:sp>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040922" y="379416"/>
            <a:ext cx="3877985" cy="584775"/>
          </a:xfrm>
          <a:prstGeom prst="rect">
            <a:avLst/>
          </a:prstGeom>
          <a:noFill/>
        </p:spPr>
        <p:txBody>
          <a:bodyPr wrap="none" rtlCol="0">
            <a:spAutoFit/>
          </a:bodyPr>
          <a:lstStyle/>
          <a:p>
            <a:r>
              <a:rPr lang="zh-CN" altLang="en-US" sz="3200" dirty="0">
                <a:solidFill>
                  <a:schemeClr val="tx1">
                    <a:lumMod val="65000"/>
                    <a:lumOff val="35000"/>
                  </a:schemeClr>
                </a:solidFill>
                <a:cs typeface="+mn-ea"/>
                <a:sym typeface="+mn-lt"/>
              </a:rPr>
              <a:t>异味检测策略的识别</a:t>
            </a:r>
          </a:p>
        </p:txBody>
      </p:sp>
      <p:sp>
        <p:nvSpPr>
          <p:cNvPr id="20" name="椭圆 19"/>
          <p:cNvSpPr/>
          <p:nvPr/>
        </p:nvSpPr>
        <p:spPr>
          <a:xfrm>
            <a:off x="504496" y="506265"/>
            <a:ext cx="331076" cy="331076"/>
          </a:xfrm>
          <a:prstGeom prst="ellipse">
            <a:avLst/>
          </a:prstGeom>
          <a:solidFill>
            <a:srgbClr val="222A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a:xfrm>
            <a:off x="2362633" y="1672771"/>
            <a:ext cx="7466734" cy="4438355"/>
          </a:xfrm>
          <a:prstGeom prst="rect">
            <a:avLst/>
          </a:prstGeom>
        </p:spPr>
      </p:pic>
      <p:sp>
        <p:nvSpPr>
          <p:cNvPr id="6" name="矩形 5"/>
          <p:cNvSpPr/>
          <p:nvPr/>
        </p:nvSpPr>
        <p:spPr>
          <a:xfrm>
            <a:off x="9525" y="970280"/>
            <a:ext cx="12181205" cy="8890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总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avl04n2">
      <a:majorFont>
        <a:latin typeface=""/>
        <a:ea typeface="微软雅黑"/>
        <a:cs typeface=""/>
      </a:majorFont>
      <a:minorFont>
        <a:latin typeface=""/>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2047</Words>
  <Application>Microsoft Office PowerPoint</Application>
  <PresentationFormat>宽屏</PresentationFormat>
  <Paragraphs>184</Paragraphs>
  <Slides>29</Slides>
  <Notes>29</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等线</vt:lpstr>
      <vt:lpstr>微软雅黑</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SOLA</cp:lastModifiedBy>
  <cp:revision>423</cp:revision>
  <dcterms:created xsi:type="dcterms:W3CDTF">2019-06-11T09:29:00Z</dcterms:created>
  <dcterms:modified xsi:type="dcterms:W3CDTF">2019-12-03T14:22:28Z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