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2.xml" ContentType="application/vnd.openxmlformats-officedocument.themeOverr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3" r:id="rId3"/>
    <p:sldId id="257" r:id="rId4"/>
    <p:sldId id="262" r:id="rId5"/>
    <p:sldId id="273" r:id="rId6"/>
    <p:sldId id="281" r:id="rId7"/>
    <p:sldId id="284" r:id="rId8"/>
    <p:sldId id="277" r:id="rId9"/>
    <p:sldId id="285" r:id="rId10"/>
    <p:sldId id="274" r:id="rId11"/>
    <p:sldId id="286" r:id="rId12"/>
    <p:sldId id="288" r:id="rId13"/>
    <p:sldId id="289" r:id="rId14"/>
    <p:sldId id="291" r:id="rId15"/>
    <p:sldId id="292" r:id="rId16"/>
    <p:sldId id="293" r:id="rId17"/>
    <p:sldId id="294" r:id="rId18"/>
    <p:sldId id="295" r:id="rId19"/>
    <p:sldId id="269" r:id="rId20"/>
    <p:sldId id="263"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41" autoAdjust="0"/>
    <p:restoredTop sz="94830" autoAdjust="0"/>
  </p:normalViewPr>
  <p:slideViewPr>
    <p:cSldViewPr snapToGrid="0" showGuides="1">
      <p:cViewPr varScale="1">
        <p:scale>
          <a:sx n="69" d="100"/>
          <a:sy n="69" d="100"/>
        </p:scale>
        <p:origin x="60" y="936"/>
      </p:cViewPr>
      <p:guideLst>
        <p:guide pos="3840"/>
        <p:guide orient="horz" pos="216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909BA-5304-4306-9F73-9677D5B0ED79}" type="datetimeFigureOut">
              <a:rPr lang="zh-CN" altLang="en-US" smtClean="0"/>
              <a:t>2019/12/3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EECFD-787B-4FAE-8038-9CCB9A449464}" type="slidenum">
              <a:rPr lang="zh-CN" altLang="en-US" smtClean="0"/>
              <a:t>‹#›</a:t>
            </a:fld>
            <a:endParaRPr lang="zh-CN" altLang="en-US"/>
          </a:p>
        </p:txBody>
      </p:sp>
    </p:spTree>
    <p:extLst>
      <p:ext uri="{BB962C8B-B14F-4D97-AF65-F5344CB8AC3E}">
        <p14:creationId xmlns:p14="http://schemas.microsoft.com/office/powerpoint/2010/main" val="1366984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AEECFD-787B-4FAE-8038-9CCB9A449464}" type="slidenum">
              <a:rPr lang="zh-CN" altLang="en-US" smtClean="0"/>
              <a:t>1</a:t>
            </a:fld>
            <a:endParaRPr lang="zh-CN" altLang="en-US"/>
          </a:p>
        </p:txBody>
      </p:sp>
    </p:spTree>
    <p:extLst>
      <p:ext uri="{BB962C8B-B14F-4D97-AF65-F5344CB8AC3E}">
        <p14:creationId xmlns:p14="http://schemas.microsoft.com/office/powerpoint/2010/main" val="1257458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AEECFD-787B-4FAE-8038-9CCB9A449464}" type="slidenum">
              <a:rPr lang="zh-CN" altLang="en-US" smtClean="0"/>
              <a:t>10</a:t>
            </a:fld>
            <a:endParaRPr lang="zh-CN" altLang="en-US"/>
          </a:p>
        </p:txBody>
      </p:sp>
    </p:spTree>
    <p:extLst>
      <p:ext uri="{BB962C8B-B14F-4D97-AF65-F5344CB8AC3E}">
        <p14:creationId xmlns:p14="http://schemas.microsoft.com/office/powerpoint/2010/main" val="907043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AEECFD-787B-4FAE-8038-9CCB9A449464}" type="slidenum">
              <a:rPr lang="zh-CN" altLang="en-US" smtClean="0"/>
              <a:t>11</a:t>
            </a:fld>
            <a:endParaRPr lang="zh-CN" altLang="en-US"/>
          </a:p>
        </p:txBody>
      </p:sp>
    </p:spTree>
    <p:extLst>
      <p:ext uri="{BB962C8B-B14F-4D97-AF65-F5344CB8AC3E}">
        <p14:creationId xmlns:p14="http://schemas.microsoft.com/office/powerpoint/2010/main" val="4144953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显著性检查 相关系数</a:t>
            </a:r>
          </a:p>
        </p:txBody>
      </p:sp>
      <p:sp>
        <p:nvSpPr>
          <p:cNvPr id="4" name="灯片编号占位符 3"/>
          <p:cNvSpPr>
            <a:spLocks noGrp="1"/>
          </p:cNvSpPr>
          <p:nvPr>
            <p:ph type="sldNum" sz="quarter" idx="10"/>
          </p:nvPr>
        </p:nvSpPr>
        <p:spPr/>
        <p:txBody>
          <a:bodyPr/>
          <a:lstStyle/>
          <a:p>
            <a:fld id="{7CAEECFD-787B-4FAE-8038-9CCB9A449464}" type="slidenum">
              <a:rPr lang="zh-CN" altLang="en-US" smtClean="0"/>
              <a:t>12</a:t>
            </a:fld>
            <a:endParaRPr lang="zh-CN" altLang="en-US"/>
          </a:p>
        </p:txBody>
      </p:sp>
    </p:spTree>
    <p:extLst>
      <p:ext uri="{BB962C8B-B14F-4D97-AF65-F5344CB8AC3E}">
        <p14:creationId xmlns:p14="http://schemas.microsoft.com/office/powerpoint/2010/main" val="1019419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AEECFD-787B-4FAE-8038-9CCB9A449464}" type="slidenum">
              <a:rPr lang="zh-CN" altLang="en-US" smtClean="0"/>
              <a:t>13</a:t>
            </a:fld>
            <a:endParaRPr lang="zh-CN" altLang="en-US"/>
          </a:p>
        </p:txBody>
      </p:sp>
    </p:spTree>
    <p:extLst>
      <p:ext uri="{BB962C8B-B14F-4D97-AF65-F5344CB8AC3E}">
        <p14:creationId xmlns:p14="http://schemas.microsoft.com/office/powerpoint/2010/main" val="1221084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齐一性 显著性</a:t>
            </a:r>
          </a:p>
        </p:txBody>
      </p:sp>
      <p:sp>
        <p:nvSpPr>
          <p:cNvPr id="4" name="灯片编号占位符 3"/>
          <p:cNvSpPr>
            <a:spLocks noGrp="1"/>
          </p:cNvSpPr>
          <p:nvPr>
            <p:ph type="sldNum" sz="quarter" idx="10"/>
          </p:nvPr>
        </p:nvSpPr>
        <p:spPr/>
        <p:txBody>
          <a:bodyPr/>
          <a:lstStyle/>
          <a:p>
            <a:fld id="{7CAEECFD-787B-4FAE-8038-9CCB9A449464}" type="slidenum">
              <a:rPr lang="zh-CN" altLang="en-US" smtClean="0"/>
              <a:t>14</a:t>
            </a:fld>
            <a:endParaRPr lang="zh-CN" altLang="en-US"/>
          </a:p>
        </p:txBody>
      </p:sp>
    </p:spTree>
    <p:extLst>
      <p:ext uri="{BB962C8B-B14F-4D97-AF65-F5344CB8AC3E}">
        <p14:creationId xmlns:p14="http://schemas.microsoft.com/office/powerpoint/2010/main" val="1261636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7CAEECFD-787B-4FAE-8038-9CCB9A449464}" type="slidenum">
              <a:rPr lang="zh-CN" altLang="en-US" smtClean="0"/>
              <a:t>15</a:t>
            </a:fld>
            <a:endParaRPr lang="zh-CN" altLang="en-US"/>
          </a:p>
        </p:txBody>
      </p:sp>
    </p:spTree>
    <p:extLst>
      <p:ext uri="{BB962C8B-B14F-4D97-AF65-F5344CB8AC3E}">
        <p14:creationId xmlns:p14="http://schemas.microsoft.com/office/powerpoint/2010/main" val="1696316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交互验证相关系数 </a:t>
            </a:r>
          </a:p>
        </p:txBody>
      </p:sp>
      <p:sp>
        <p:nvSpPr>
          <p:cNvPr id="4" name="灯片编号占位符 3"/>
          <p:cNvSpPr>
            <a:spLocks noGrp="1"/>
          </p:cNvSpPr>
          <p:nvPr>
            <p:ph type="sldNum" sz="quarter" idx="10"/>
          </p:nvPr>
        </p:nvSpPr>
        <p:spPr/>
        <p:txBody>
          <a:bodyPr/>
          <a:lstStyle/>
          <a:p>
            <a:fld id="{7CAEECFD-787B-4FAE-8038-9CCB9A449464}" type="slidenum">
              <a:rPr lang="zh-CN" altLang="en-US" smtClean="0"/>
              <a:t>16</a:t>
            </a:fld>
            <a:endParaRPr lang="zh-CN" altLang="en-US"/>
          </a:p>
        </p:txBody>
      </p:sp>
    </p:spTree>
    <p:extLst>
      <p:ext uri="{BB962C8B-B14F-4D97-AF65-F5344CB8AC3E}">
        <p14:creationId xmlns:p14="http://schemas.microsoft.com/office/powerpoint/2010/main" val="94387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作者资料较少</a:t>
            </a:r>
          </a:p>
        </p:txBody>
      </p:sp>
      <p:sp>
        <p:nvSpPr>
          <p:cNvPr id="4" name="灯片编号占位符 3"/>
          <p:cNvSpPr>
            <a:spLocks noGrp="1"/>
          </p:cNvSpPr>
          <p:nvPr>
            <p:ph type="sldNum" sz="quarter" idx="10"/>
          </p:nvPr>
        </p:nvSpPr>
        <p:spPr/>
        <p:txBody>
          <a:bodyPr/>
          <a:lstStyle/>
          <a:p>
            <a:fld id="{7CAEECFD-787B-4FAE-8038-9CCB9A449464}" type="slidenum">
              <a:rPr lang="zh-CN" altLang="en-US" smtClean="0"/>
              <a:t>17</a:t>
            </a:fld>
            <a:endParaRPr lang="zh-CN" altLang="en-US"/>
          </a:p>
        </p:txBody>
      </p:sp>
    </p:spTree>
    <p:extLst>
      <p:ext uri="{BB962C8B-B14F-4D97-AF65-F5344CB8AC3E}">
        <p14:creationId xmlns:p14="http://schemas.microsoft.com/office/powerpoint/2010/main" val="3369129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AEECFD-787B-4FAE-8038-9CCB9A449464}" type="slidenum">
              <a:rPr lang="zh-CN" altLang="en-US" smtClean="0"/>
              <a:t>18</a:t>
            </a:fld>
            <a:endParaRPr lang="zh-CN" altLang="en-US"/>
          </a:p>
        </p:txBody>
      </p:sp>
    </p:spTree>
    <p:extLst>
      <p:ext uri="{BB962C8B-B14F-4D97-AF65-F5344CB8AC3E}">
        <p14:creationId xmlns:p14="http://schemas.microsoft.com/office/powerpoint/2010/main" val="3158108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AEECFD-787B-4FAE-8038-9CCB9A449464}" type="slidenum">
              <a:rPr lang="zh-CN" altLang="en-US" smtClean="0"/>
              <a:t>19</a:t>
            </a:fld>
            <a:endParaRPr lang="zh-CN" altLang="en-US"/>
          </a:p>
        </p:txBody>
      </p:sp>
    </p:spTree>
    <p:extLst>
      <p:ext uri="{BB962C8B-B14F-4D97-AF65-F5344CB8AC3E}">
        <p14:creationId xmlns:p14="http://schemas.microsoft.com/office/powerpoint/2010/main" val="2106743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软件质量下降</a:t>
            </a:r>
          </a:p>
        </p:txBody>
      </p:sp>
      <p:sp>
        <p:nvSpPr>
          <p:cNvPr id="4" name="灯片编号占位符 3"/>
          <p:cNvSpPr>
            <a:spLocks noGrp="1"/>
          </p:cNvSpPr>
          <p:nvPr>
            <p:ph type="sldNum" sz="quarter" idx="10"/>
          </p:nvPr>
        </p:nvSpPr>
        <p:spPr/>
        <p:txBody>
          <a:bodyPr/>
          <a:lstStyle/>
          <a:p>
            <a:fld id="{7CAEECFD-787B-4FAE-8038-9CCB9A449464}" type="slidenum">
              <a:rPr lang="zh-CN" altLang="en-US" smtClean="0"/>
              <a:t>2</a:t>
            </a:fld>
            <a:endParaRPr lang="zh-CN" altLang="en-US"/>
          </a:p>
        </p:txBody>
      </p:sp>
    </p:spTree>
    <p:extLst>
      <p:ext uri="{BB962C8B-B14F-4D97-AF65-F5344CB8AC3E}">
        <p14:creationId xmlns:p14="http://schemas.microsoft.com/office/powerpoint/2010/main" val="750409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AEECFD-787B-4FAE-8038-9CCB9A449464}" type="slidenum">
              <a:rPr lang="zh-CN" altLang="en-US" smtClean="0"/>
              <a:t>20</a:t>
            </a:fld>
            <a:endParaRPr lang="zh-CN" altLang="en-US"/>
          </a:p>
        </p:txBody>
      </p:sp>
    </p:spTree>
    <p:extLst>
      <p:ext uri="{BB962C8B-B14F-4D97-AF65-F5344CB8AC3E}">
        <p14:creationId xmlns:p14="http://schemas.microsoft.com/office/powerpoint/2010/main" val="3855542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论文顺序进行</a:t>
            </a:r>
          </a:p>
        </p:txBody>
      </p:sp>
      <p:sp>
        <p:nvSpPr>
          <p:cNvPr id="4" name="灯片编号占位符 3"/>
          <p:cNvSpPr>
            <a:spLocks noGrp="1"/>
          </p:cNvSpPr>
          <p:nvPr>
            <p:ph type="sldNum" sz="quarter" idx="10"/>
          </p:nvPr>
        </p:nvSpPr>
        <p:spPr/>
        <p:txBody>
          <a:bodyPr/>
          <a:lstStyle/>
          <a:p>
            <a:fld id="{7CAEECFD-787B-4FAE-8038-9CCB9A449464}" type="slidenum">
              <a:rPr lang="zh-CN" altLang="en-US" smtClean="0"/>
              <a:t>3</a:t>
            </a:fld>
            <a:endParaRPr lang="zh-CN" altLang="en-US"/>
          </a:p>
        </p:txBody>
      </p:sp>
    </p:spTree>
    <p:extLst>
      <p:ext uri="{BB962C8B-B14F-4D97-AF65-F5344CB8AC3E}">
        <p14:creationId xmlns:p14="http://schemas.microsoft.com/office/powerpoint/2010/main" val="3650694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AEECFD-787B-4FAE-8038-9CCB9A449464}" type="slidenum">
              <a:rPr lang="zh-CN" altLang="en-US" smtClean="0"/>
              <a:t>4</a:t>
            </a:fld>
            <a:endParaRPr lang="zh-CN" altLang="en-US"/>
          </a:p>
        </p:txBody>
      </p:sp>
    </p:spTree>
    <p:extLst>
      <p:ext uri="{BB962C8B-B14F-4D97-AF65-F5344CB8AC3E}">
        <p14:creationId xmlns:p14="http://schemas.microsoft.com/office/powerpoint/2010/main" val="6672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模糊量化软件质量</a:t>
            </a:r>
          </a:p>
        </p:txBody>
      </p:sp>
      <p:sp>
        <p:nvSpPr>
          <p:cNvPr id="4" name="灯片编号占位符 3"/>
          <p:cNvSpPr>
            <a:spLocks noGrp="1"/>
          </p:cNvSpPr>
          <p:nvPr>
            <p:ph type="sldNum" sz="quarter" idx="10"/>
          </p:nvPr>
        </p:nvSpPr>
        <p:spPr/>
        <p:txBody>
          <a:bodyPr/>
          <a:lstStyle/>
          <a:p>
            <a:fld id="{7CAEECFD-787B-4FAE-8038-9CCB9A449464}" type="slidenum">
              <a:rPr lang="zh-CN" altLang="en-US" smtClean="0"/>
              <a:t>5</a:t>
            </a:fld>
            <a:endParaRPr lang="zh-CN" altLang="en-US"/>
          </a:p>
        </p:txBody>
      </p:sp>
    </p:spTree>
    <p:extLst>
      <p:ext uri="{BB962C8B-B14F-4D97-AF65-F5344CB8AC3E}">
        <p14:creationId xmlns:p14="http://schemas.microsoft.com/office/powerpoint/2010/main" val="148441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AEECFD-787B-4FAE-8038-9CCB9A449464}" type="slidenum">
              <a:rPr lang="zh-CN" altLang="en-US" smtClean="0"/>
              <a:t>6</a:t>
            </a:fld>
            <a:endParaRPr lang="zh-CN" altLang="en-US"/>
          </a:p>
        </p:txBody>
      </p:sp>
    </p:spTree>
    <p:extLst>
      <p:ext uri="{BB962C8B-B14F-4D97-AF65-F5344CB8AC3E}">
        <p14:creationId xmlns:p14="http://schemas.microsoft.com/office/powerpoint/2010/main" val="1198350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AEECFD-787B-4FAE-8038-9CCB9A449464}" type="slidenum">
              <a:rPr lang="zh-CN" altLang="en-US" smtClean="0"/>
              <a:t>7</a:t>
            </a:fld>
            <a:endParaRPr lang="zh-CN" altLang="en-US"/>
          </a:p>
        </p:txBody>
      </p:sp>
    </p:spTree>
    <p:extLst>
      <p:ext uri="{BB962C8B-B14F-4D97-AF65-F5344CB8AC3E}">
        <p14:creationId xmlns:p14="http://schemas.microsoft.com/office/powerpoint/2010/main" val="1090730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开源</a:t>
            </a:r>
          </a:p>
        </p:txBody>
      </p:sp>
      <p:sp>
        <p:nvSpPr>
          <p:cNvPr id="4" name="灯片编号占位符 3"/>
          <p:cNvSpPr>
            <a:spLocks noGrp="1"/>
          </p:cNvSpPr>
          <p:nvPr>
            <p:ph type="sldNum" sz="quarter" idx="10"/>
          </p:nvPr>
        </p:nvSpPr>
        <p:spPr/>
        <p:txBody>
          <a:bodyPr/>
          <a:lstStyle/>
          <a:p>
            <a:fld id="{7CAEECFD-787B-4FAE-8038-9CCB9A449464}" type="slidenum">
              <a:rPr lang="zh-CN" altLang="en-US" smtClean="0"/>
              <a:t>8</a:t>
            </a:fld>
            <a:endParaRPr lang="zh-CN" altLang="en-US"/>
          </a:p>
        </p:txBody>
      </p:sp>
    </p:spTree>
    <p:extLst>
      <p:ext uri="{BB962C8B-B14F-4D97-AF65-F5344CB8AC3E}">
        <p14:creationId xmlns:p14="http://schemas.microsoft.com/office/powerpoint/2010/main" val="2433126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强度 量化值</a:t>
            </a:r>
          </a:p>
        </p:txBody>
      </p:sp>
      <p:sp>
        <p:nvSpPr>
          <p:cNvPr id="4" name="灯片编号占位符 3"/>
          <p:cNvSpPr>
            <a:spLocks noGrp="1"/>
          </p:cNvSpPr>
          <p:nvPr>
            <p:ph type="sldNum" sz="quarter" idx="10"/>
          </p:nvPr>
        </p:nvSpPr>
        <p:spPr/>
        <p:txBody>
          <a:bodyPr/>
          <a:lstStyle/>
          <a:p>
            <a:fld id="{7CAEECFD-787B-4FAE-8038-9CCB9A449464}" type="slidenum">
              <a:rPr lang="zh-CN" altLang="en-US" smtClean="0"/>
              <a:t>9</a:t>
            </a:fld>
            <a:endParaRPr lang="zh-CN" altLang="en-US"/>
          </a:p>
        </p:txBody>
      </p:sp>
    </p:spTree>
    <p:extLst>
      <p:ext uri="{BB962C8B-B14F-4D97-AF65-F5344CB8AC3E}">
        <p14:creationId xmlns:p14="http://schemas.microsoft.com/office/powerpoint/2010/main" val="3344681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419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0" y="0"/>
            <a:ext cx="12192000" cy="3721100"/>
          </a:xfrm>
          <a:custGeom>
            <a:avLst/>
            <a:gdLst>
              <a:gd name="connsiteX0" fmla="*/ 0 w 12192000"/>
              <a:gd name="connsiteY0" fmla="*/ 0 h 3721100"/>
              <a:gd name="connsiteX1" fmla="*/ 12192000 w 12192000"/>
              <a:gd name="connsiteY1" fmla="*/ 0 h 3721100"/>
              <a:gd name="connsiteX2" fmla="*/ 12192000 w 12192000"/>
              <a:gd name="connsiteY2" fmla="*/ 3721100 h 3721100"/>
              <a:gd name="connsiteX3" fmla="*/ 0 w 12192000"/>
              <a:gd name="connsiteY3" fmla="*/ 3721100 h 3721100"/>
            </a:gdLst>
            <a:ahLst/>
            <a:cxnLst>
              <a:cxn ang="0">
                <a:pos x="connsiteX0" y="connsiteY0"/>
              </a:cxn>
              <a:cxn ang="0">
                <a:pos x="connsiteX1" y="connsiteY1"/>
              </a:cxn>
              <a:cxn ang="0">
                <a:pos x="connsiteX2" y="connsiteY2"/>
              </a:cxn>
              <a:cxn ang="0">
                <a:pos x="connsiteX3" y="connsiteY3"/>
              </a:cxn>
            </a:cxnLst>
            <a:rect l="l" t="t" r="r" b="b"/>
            <a:pathLst>
              <a:path w="12192000" h="3721100">
                <a:moveTo>
                  <a:pt x="0" y="0"/>
                </a:moveTo>
                <a:lnTo>
                  <a:pt x="12192000" y="0"/>
                </a:lnTo>
                <a:lnTo>
                  <a:pt x="12192000" y="3721100"/>
                </a:lnTo>
                <a:lnTo>
                  <a:pt x="0" y="3721100"/>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1016000" y="1422400"/>
            <a:ext cx="4254500" cy="4762500"/>
          </a:xfrm>
          <a:custGeom>
            <a:avLst/>
            <a:gdLst>
              <a:gd name="connsiteX0" fmla="*/ 0 w 4254500"/>
              <a:gd name="connsiteY0" fmla="*/ 0 h 4762500"/>
              <a:gd name="connsiteX1" fmla="*/ 4254500 w 4254500"/>
              <a:gd name="connsiteY1" fmla="*/ 0 h 4762500"/>
              <a:gd name="connsiteX2" fmla="*/ 4254500 w 4254500"/>
              <a:gd name="connsiteY2" fmla="*/ 4762500 h 4762500"/>
              <a:gd name="connsiteX3" fmla="*/ 0 w 4254500"/>
              <a:gd name="connsiteY3" fmla="*/ 4762500 h 4762500"/>
            </a:gdLst>
            <a:ahLst/>
            <a:cxnLst>
              <a:cxn ang="0">
                <a:pos x="connsiteX0" y="connsiteY0"/>
              </a:cxn>
              <a:cxn ang="0">
                <a:pos x="connsiteX1" y="connsiteY1"/>
              </a:cxn>
              <a:cxn ang="0">
                <a:pos x="connsiteX2" y="connsiteY2"/>
              </a:cxn>
              <a:cxn ang="0">
                <a:pos x="connsiteX3" y="connsiteY3"/>
              </a:cxn>
            </a:cxnLst>
            <a:rect l="l" t="t" r="r" b="b"/>
            <a:pathLst>
              <a:path w="4254500" h="4762500">
                <a:moveTo>
                  <a:pt x="0" y="0"/>
                </a:moveTo>
                <a:lnTo>
                  <a:pt x="4254500" y="0"/>
                </a:lnTo>
                <a:lnTo>
                  <a:pt x="4254500" y="4762500"/>
                </a:lnTo>
                <a:lnTo>
                  <a:pt x="0" y="47625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631855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6489700" y="0"/>
            <a:ext cx="5702300" cy="6858000"/>
          </a:xfrm>
          <a:custGeom>
            <a:avLst/>
            <a:gdLst>
              <a:gd name="connsiteX0" fmla="*/ 0 w 5702300"/>
              <a:gd name="connsiteY0" fmla="*/ 6833242 h 6858000"/>
              <a:gd name="connsiteX1" fmla="*/ 6350 w 5702300"/>
              <a:gd name="connsiteY1" fmla="*/ 6858000 h 6858000"/>
              <a:gd name="connsiteX2" fmla="*/ 0 w 5702300"/>
              <a:gd name="connsiteY2" fmla="*/ 6858000 h 6858000"/>
              <a:gd name="connsiteX3" fmla="*/ 1765300 w 5702300"/>
              <a:gd name="connsiteY3" fmla="*/ 0 h 6858000"/>
              <a:gd name="connsiteX4" fmla="*/ 5702300 w 5702300"/>
              <a:gd name="connsiteY4" fmla="*/ 0 h 6858000"/>
              <a:gd name="connsiteX5" fmla="*/ 5702300 w 5702300"/>
              <a:gd name="connsiteY5" fmla="*/ 6858000 h 6858000"/>
              <a:gd name="connsiteX6" fmla="*/ 6350 w 57023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2300" h="6858000">
                <a:moveTo>
                  <a:pt x="0" y="6833242"/>
                </a:moveTo>
                <a:lnTo>
                  <a:pt x="6350" y="6858000"/>
                </a:lnTo>
                <a:lnTo>
                  <a:pt x="0" y="6858000"/>
                </a:lnTo>
                <a:close/>
                <a:moveTo>
                  <a:pt x="1765300" y="0"/>
                </a:moveTo>
                <a:lnTo>
                  <a:pt x="5702300" y="0"/>
                </a:lnTo>
                <a:lnTo>
                  <a:pt x="5702300" y="6858000"/>
                </a:lnTo>
                <a:lnTo>
                  <a:pt x="6350" y="6858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829836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0" y="0"/>
            <a:ext cx="12192000" cy="3111500"/>
          </a:xfrm>
          <a:custGeom>
            <a:avLst/>
            <a:gdLst>
              <a:gd name="connsiteX0" fmla="*/ 0 w 12192000"/>
              <a:gd name="connsiteY0" fmla="*/ 0 h 3111500"/>
              <a:gd name="connsiteX1" fmla="*/ 12192000 w 12192000"/>
              <a:gd name="connsiteY1" fmla="*/ 0 h 3111500"/>
              <a:gd name="connsiteX2" fmla="*/ 12192000 w 12192000"/>
              <a:gd name="connsiteY2" fmla="*/ 3111500 h 3111500"/>
              <a:gd name="connsiteX3" fmla="*/ 0 w 12192000"/>
              <a:gd name="connsiteY3" fmla="*/ 3111500 h 3111500"/>
            </a:gdLst>
            <a:ahLst/>
            <a:cxnLst>
              <a:cxn ang="0">
                <a:pos x="connsiteX0" y="connsiteY0"/>
              </a:cxn>
              <a:cxn ang="0">
                <a:pos x="connsiteX1" y="connsiteY1"/>
              </a:cxn>
              <a:cxn ang="0">
                <a:pos x="connsiteX2" y="connsiteY2"/>
              </a:cxn>
              <a:cxn ang="0">
                <a:pos x="connsiteX3" y="connsiteY3"/>
              </a:cxn>
            </a:cxnLst>
            <a:rect l="l" t="t" r="r" b="b"/>
            <a:pathLst>
              <a:path w="12192000" h="3111500">
                <a:moveTo>
                  <a:pt x="0" y="0"/>
                </a:moveTo>
                <a:lnTo>
                  <a:pt x="12192000" y="0"/>
                </a:lnTo>
                <a:lnTo>
                  <a:pt x="12192000" y="3111500"/>
                </a:lnTo>
                <a:lnTo>
                  <a:pt x="0" y="31115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4734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6836229" y="609600"/>
            <a:ext cx="4165600" cy="5638800"/>
          </a:xfrm>
          <a:custGeom>
            <a:avLst/>
            <a:gdLst>
              <a:gd name="connsiteX0" fmla="*/ 0 w 4165600"/>
              <a:gd name="connsiteY0" fmla="*/ 0 h 5638800"/>
              <a:gd name="connsiteX1" fmla="*/ 4165600 w 4165600"/>
              <a:gd name="connsiteY1" fmla="*/ 0 h 5638800"/>
              <a:gd name="connsiteX2" fmla="*/ 4165600 w 4165600"/>
              <a:gd name="connsiteY2" fmla="*/ 5638800 h 5638800"/>
              <a:gd name="connsiteX3" fmla="*/ 0 w 4165600"/>
              <a:gd name="connsiteY3" fmla="*/ 5638800 h 5638800"/>
            </a:gdLst>
            <a:ahLst/>
            <a:cxnLst>
              <a:cxn ang="0">
                <a:pos x="connsiteX0" y="connsiteY0"/>
              </a:cxn>
              <a:cxn ang="0">
                <a:pos x="connsiteX1" y="connsiteY1"/>
              </a:cxn>
              <a:cxn ang="0">
                <a:pos x="connsiteX2" y="connsiteY2"/>
              </a:cxn>
              <a:cxn ang="0">
                <a:pos x="connsiteX3" y="connsiteY3"/>
              </a:cxn>
            </a:cxnLst>
            <a:rect l="l" t="t" r="r" b="b"/>
            <a:pathLst>
              <a:path w="4165600" h="5638800">
                <a:moveTo>
                  <a:pt x="0" y="0"/>
                </a:moveTo>
                <a:lnTo>
                  <a:pt x="4165600" y="0"/>
                </a:lnTo>
                <a:lnTo>
                  <a:pt x="4165600" y="5638800"/>
                </a:lnTo>
                <a:lnTo>
                  <a:pt x="0" y="56388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215625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353050" y="0"/>
            <a:ext cx="6838950" cy="6858000"/>
          </a:xfrm>
          <a:custGeom>
            <a:avLst/>
            <a:gdLst>
              <a:gd name="connsiteX0" fmla="*/ 0 w 6838950"/>
              <a:gd name="connsiteY0" fmla="*/ 0 h 6858000"/>
              <a:gd name="connsiteX1" fmla="*/ 6838950 w 6838950"/>
              <a:gd name="connsiteY1" fmla="*/ 0 h 6858000"/>
              <a:gd name="connsiteX2" fmla="*/ 6838950 w 6838950"/>
              <a:gd name="connsiteY2" fmla="*/ 6858000 h 6858000"/>
              <a:gd name="connsiteX3" fmla="*/ 2543175 w 68389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8950" h="6858000">
                <a:moveTo>
                  <a:pt x="0" y="0"/>
                </a:moveTo>
                <a:lnTo>
                  <a:pt x="6838950" y="0"/>
                </a:lnTo>
                <a:lnTo>
                  <a:pt x="6838950" y="6858000"/>
                </a:lnTo>
                <a:lnTo>
                  <a:pt x="2543175" y="6858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477962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0"/>
            <a:ext cx="12192000" cy="6858000"/>
          </a:xfrm>
        </p:spPr>
        <p:txBody>
          <a:bodyPr/>
          <a:lstStyle/>
          <a:p>
            <a:endParaRPr lang="zh-CN" altLang="en-US"/>
          </a:p>
        </p:txBody>
      </p:sp>
    </p:spTree>
    <p:extLst>
      <p:ext uri="{BB962C8B-B14F-4D97-AF65-F5344CB8AC3E}">
        <p14:creationId xmlns:p14="http://schemas.microsoft.com/office/powerpoint/2010/main" val="218244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15" name="图片占位符 14"/>
          <p:cNvSpPr>
            <a:spLocks noGrp="1"/>
          </p:cNvSpPr>
          <p:nvPr>
            <p:ph type="pic" sz="quarter" idx="10"/>
          </p:nvPr>
        </p:nvSpPr>
        <p:spPr>
          <a:xfrm>
            <a:off x="544610" y="1819838"/>
            <a:ext cx="2586563" cy="2475478"/>
          </a:xfrm>
          <a:custGeom>
            <a:avLst/>
            <a:gdLst>
              <a:gd name="connsiteX0" fmla="*/ 0 w 2586563"/>
              <a:gd name="connsiteY0" fmla="*/ 0 h 2475478"/>
              <a:gd name="connsiteX1" fmla="*/ 2586563 w 2586563"/>
              <a:gd name="connsiteY1" fmla="*/ 0 h 2475478"/>
              <a:gd name="connsiteX2" fmla="*/ 2586563 w 2586563"/>
              <a:gd name="connsiteY2" fmla="*/ 2475478 h 2475478"/>
              <a:gd name="connsiteX3" fmla="*/ 0 w 2586563"/>
              <a:gd name="connsiteY3" fmla="*/ 2475478 h 2475478"/>
            </a:gdLst>
            <a:ahLst/>
            <a:cxnLst>
              <a:cxn ang="0">
                <a:pos x="connsiteX0" y="connsiteY0"/>
              </a:cxn>
              <a:cxn ang="0">
                <a:pos x="connsiteX1" y="connsiteY1"/>
              </a:cxn>
              <a:cxn ang="0">
                <a:pos x="connsiteX2" y="connsiteY2"/>
              </a:cxn>
              <a:cxn ang="0">
                <a:pos x="connsiteX3" y="connsiteY3"/>
              </a:cxn>
            </a:cxnLst>
            <a:rect l="l" t="t" r="r" b="b"/>
            <a:pathLst>
              <a:path w="2586563" h="2475478">
                <a:moveTo>
                  <a:pt x="0" y="0"/>
                </a:moveTo>
                <a:lnTo>
                  <a:pt x="2586563" y="0"/>
                </a:lnTo>
                <a:lnTo>
                  <a:pt x="2586563" y="2475478"/>
                </a:lnTo>
                <a:lnTo>
                  <a:pt x="0" y="2475478"/>
                </a:lnTo>
                <a:close/>
              </a:path>
            </a:pathLst>
          </a:custGeom>
        </p:spPr>
        <p:txBody>
          <a:bodyPr wrap="square">
            <a:noAutofit/>
          </a:bodyPr>
          <a:lstStyle/>
          <a:p>
            <a:endParaRPr lang="zh-CN" altLang="en-US"/>
          </a:p>
        </p:txBody>
      </p:sp>
      <p:sp>
        <p:nvSpPr>
          <p:cNvPr id="16" name="图片占位符 15"/>
          <p:cNvSpPr>
            <a:spLocks noGrp="1"/>
          </p:cNvSpPr>
          <p:nvPr>
            <p:ph type="pic" sz="quarter" idx="11"/>
          </p:nvPr>
        </p:nvSpPr>
        <p:spPr>
          <a:xfrm>
            <a:off x="3392906" y="3429000"/>
            <a:ext cx="2586563" cy="2475478"/>
          </a:xfrm>
          <a:custGeom>
            <a:avLst/>
            <a:gdLst>
              <a:gd name="connsiteX0" fmla="*/ 0 w 2586563"/>
              <a:gd name="connsiteY0" fmla="*/ 0 h 2475478"/>
              <a:gd name="connsiteX1" fmla="*/ 2586563 w 2586563"/>
              <a:gd name="connsiteY1" fmla="*/ 0 h 2475478"/>
              <a:gd name="connsiteX2" fmla="*/ 2586563 w 2586563"/>
              <a:gd name="connsiteY2" fmla="*/ 2475478 h 2475478"/>
              <a:gd name="connsiteX3" fmla="*/ 0 w 2586563"/>
              <a:gd name="connsiteY3" fmla="*/ 2475478 h 2475478"/>
            </a:gdLst>
            <a:ahLst/>
            <a:cxnLst>
              <a:cxn ang="0">
                <a:pos x="connsiteX0" y="connsiteY0"/>
              </a:cxn>
              <a:cxn ang="0">
                <a:pos x="connsiteX1" y="connsiteY1"/>
              </a:cxn>
              <a:cxn ang="0">
                <a:pos x="connsiteX2" y="connsiteY2"/>
              </a:cxn>
              <a:cxn ang="0">
                <a:pos x="connsiteX3" y="connsiteY3"/>
              </a:cxn>
            </a:cxnLst>
            <a:rect l="l" t="t" r="r" b="b"/>
            <a:pathLst>
              <a:path w="2586563" h="2475478">
                <a:moveTo>
                  <a:pt x="0" y="0"/>
                </a:moveTo>
                <a:lnTo>
                  <a:pt x="2586563" y="0"/>
                </a:lnTo>
                <a:lnTo>
                  <a:pt x="2586563" y="2475478"/>
                </a:lnTo>
                <a:lnTo>
                  <a:pt x="0" y="2475478"/>
                </a:lnTo>
                <a:close/>
              </a:path>
            </a:pathLst>
          </a:custGeom>
        </p:spPr>
        <p:txBody>
          <a:bodyPr wrap="square">
            <a:noAutofit/>
          </a:bodyPr>
          <a:lstStyle/>
          <a:p>
            <a:endParaRPr lang="zh-CN" altLang="en-US"/>
          </a:p>
        </p:txBody>
      </p:sp>
      <p:sp>
        <p:nvSpPr>
          <p:cNvPr id="17" name="图片占位符 16"/>
          <p:cNvSpPr>
            <a:spLocks noGrp="1"/>
          </p:cNvSpPr>
          <p:nvPr>
            <p:ph type="pic" sz="quarter" idx="12"/>
          </p:nvPr>
        </p:nvSpPr>
        <p:spPr>
          <a:xfrm>
            <a:off x="6241202" y="1819838"/>
            <a:ext cx="2586563" cy="2475478"/>
          </a:xfrm>
          <a:custGeom>
            <a:avLst/>
            <a:gdLst>
              <a:gd name="connsiteX0" fmla="*/ 0 w 2586563"/>
              <a:gd name="connsiteY0" fmla="*/ 0 h 2475478"/>
              <a:gd name="connsiteX1" fmla="*/ 2586563 w 2586563"/>
              <a:gd name="connsiteY1" fmla="*/ 0 h 2475478"/>
              <a:gd name="connsiteX2" fmla="*/ 2586563 w 2586563"/>
              <a:gd name="connsiteY2" fmla="*/ 2475478 h 2475478"/>
              <a:gd name="connsiteX3" fmla="*/ 0 w 2586563"/>
              <a:gd name="connsiteY3" fmla="*/ 2475478 h 2475478"/>
            </a:gdLst>
            <a:ahLst/>
            <a:cxnLst>
              <a:cxn ang="0">
                <a:pos x="connsiteX0" y="connsiteY0"/>
              </a:cxn>
              <a:cxn ang="0">
                <a:pos x="connsiteX1" y="connsiteY1"/>
              </a:cxn>
              <a:cxn ang="0">
                <a:pos x="connsiteX2" y="connsiteY2"/>
              </a:cxn>
              <a:cxn ang="0">
                <a:pos x="connsiteX3" y="connsiteY3"/>
              </a:cxn>
            </a:cxnLst>
            <a:rect l="l" t="t" r="r" b="b"/>
            <a:pathLst>
              <a:path w="2586563" h="2475478">
                <a:moveTo>
                  <a:pt x="0" y="0"/>
                </a:moveTo>
                <a:lnTo>
                  <a:pt x="2586563" y="0"/>
                </a:lnTo>
                <a:lnTo>
                  <a:pt x="2586563" y="2475478"/>
                </a:lnTo>
                <a:lnTo>
                  <a:pt x="0" y="2475478"/>
                </a:lnTo>
                <a:close/>
              </a:path>
            </a:pathLst>
          </a:custGeom>
        </p:spPr>
        <p:txBody>
          <a:bodyPr wrap="square">
            <a:noAutofit/>
          </a:bodyPr>
          <a:lstStyle/>
          <a:p>
            <a:endParaRPr lang="zh-CN" altLang="en-US"/>
          </a:p>
        </p:txBody>
      </p:sp>
      <p:sp>
        <p:nvSpPr>
          <p:cNvPr id="18" name="图片占位符 17"/>
          <p:cNvSpPr>
            <a:spLocks noGrp="1"/>
          </p:cNvSpPr>
          <p:nvPr>
            <p:ph type="pic" sz="quarter" idx="13"/>
          </p:nvPr>
        </p:nvSpPr>
        <p:spPr>
          <a:xfrm>
            <a:off x="9089499" y="3429000"/>
            <a:ext cx="2586563" cy="2475478"/>
          </a:xfrm>
          <a:custGeom>
            <a:avLst/>
            <a:gdLst>
              <a:gd name="connsiteX0" fmla="*/ 0 w 2586563"/>
              <a:gd name="connsiteY0" fmla="*/ 0 h 2475478"/>
              <a:gd name="connsiteX1" fmla="*/ 2586563 w 2586563"/>
              <a:gd name="connsiteY1" fmla="*/ 0 h 2475478"/>
              <a:gd name="connsiteX2" fmla="*/ 2586563 w 2586563"/>
              <a:gd name="connsiteY2" fmla="*/ 2475478 h 2475478"/>
              <a:gd name="connsiteX3" fmla="*/ 0 w 2586563"/>
              <a:gd name="connsiteY3" fmla="*/ 2475478 h 2475478"/>
            </a:gdLst>
            <a:ahLst/>
            <a:cxnLst>
              <a:cxn ang="0">
                <a:pos x="connsiteX0" y="connsiteY0"/>
              </a:cxn>
              <a:cxn ang="0">
                <a:pos x="connsiteX1" y="connsiteY1"/>
              </a:cxn>
              <a:cxn ang="0">
                <a:pos x="connsiteX2" y="connsiteY2"/>
              </a:cxn>
              <a:cxn ang="0">
                <a:pos x="connsiteX3" y="connsiteY3"/>
              </a:cxn>
            </a:cxnLst>
            <a:rect l="l" t="t" r="r" b="b"/>
            <a:pathLst>
              <a:path w="2586563" h="2475478">
                <a:moveTo>
                  <a:pt x="0" y="0"/>
                </a:moveTo>
                <a:lnTo>
                  <a:pt x="2586563" y="0"/>
                </a:lnTo>
                <a:lnTo>
                  <a:pt x="2586563" y="2475478"/>
                </a:lnTo>
                <a:lnTo>
                  <a:pt x="0" y="247547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989808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7" name="矩形 6"/>
          <p:cNvSpPr/>
          <p:nvPr userDrawn="1"/>
        </p:nvSpPr>
        <p:spPr>
          <a:xfrm>
            <a:off x="7048878" y="2925925"/>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15" name="图片占位符 14"/>
          <p:cNvSpPr>
            <a:spLocks noGrp="1"/>
          </p:cNvSpPr>
          <p:nvPr>
            <p:ph type="pic" sz="quarter" idx="10"/>
          </p:nvPr>
        </p:nvSpPr>
        <p:spPr>
          <a:xfrm>
            <a:off x="544610" y="1819838"/>
            <a:ext cx="2586563" cy="2475478"/>
          </a:xfrm>
          <a:custGeom>
            <a:avLst/>
            <a:gdLst>
              <a:gd name="connsiteX0" fmla="*/ 0 w 2586563"/>
              <a:gd name="connsiteY0" fmla="*/ 0 h 2475478"/>
              <a:gd name="connsiteX1" fmla="*/ 2586563 w 2586563"/>
              <a:gd name="connsiteY1" fmla="*/ 0 h 2475478"/>
              <a:gd name="connsiteX2" fmla="*/ 2586563 w 2586563"/>
              <a:gd name="connsiteY2" fmla="*/ 2475478 h 2475478"/>
              <a:gd name="connsiteX3" fmla="*/ 0 w 2586563"/>
              <a:gd name="connsiteY3" fmla="*/ 2475478 h 2475478"/>
            </a:gdLst>
            <a:ahLst/>
            <a:cxnLst>
              <a:cxn ang="0">
                <a:pos x="connsiteX0" y="connsiteY0"/>
              </a:cxn>
              <a:cxn ang="0">
                <a:pos x="connsiteX1" y="connsiteY1"/>
              </a:cxn>
              <a:cxn ang="0">
                <a:pos x="connsiteX2" y="connsiteY2"/>
              </a:cxn>
              <a:cxn ang="0">
                <a:pos x="connsiteX3" y="connsiteY3"/>
              </a:cxn>
            </a:cxnLst>
            <a:rect l="l" t="t" r="r" b="b"/>
            <a:pathLst>
              <a:path w="2586563" h="2475478">
                <a:moveTo>
                  <a:pt x="0" y="0"/>
                </a:moveTo>
                <a:lnTo>
                  <a:pt x="2586563" y="0"/>
                </a:lnTo>
                <a:lnTo>
                  <a:pt x="2586563" y="2475478"/>
                </a:lnTo>
                <a:lnTo>
                  <a:pt x="0" y="2475478"/>
                </a:lnTo>
                <a:close/>
              </a:path>
            </a:pathLst>
          </a:custGeom>
        </p:spPr>
        <p:txBody>
          <a:bodyPr wrap="square">
            <a:noAutofit/>
          </a:bodyPr>
          <a:lstStyle/>
          <a:p>
            <a:endParaRPr lang="zh-CN" altLang="en-US"/>
          </a:p>
        </p:txBody>
      </p:sp>
      <p:sp>
        <p:nvSpPr>
          <p:cNvPr id="16" name="图片占位符 15"/>
          <p:cNvSpPr>
            <a:spLocks noGrp="1"/>
          </p:cNvSpPr>
          <p:nvPr>
            <p:ph type="pic" sz="quarter" idx="11"/>
          </p:nvPr>
        </p:nvSpPr>
        <p:spPr>
          <a:xfrm>
            <a:off x="3392906" y="3429000"/>
            <a:ext cx="2586563" cy="2475478"/>
          </a:xfrm>
          <a:custGeom>
            <a:avLst/>
            <a:gdLst>
              <a:gd name="connsiteX0" fmla="*/ 0 w 2586563"/>
              <a:gd name="connsiteY0" fmla="*/ 0 h 2475478"/>
              <a:gd name="connsiteX1" fmla="*/ 2586563 w 2586563"/>
              <a:gd name="connsiteY1" fmla="*/ 0 h 2475478"/>
              <a:gd name="connsiteX2" fmla="*/ 2586563 w 2586563"/>
              <a:gd name="connsiteY2" fmla="*/ 2475478 h 2475478"/>
              <a:gd name="connsiteX3" fmla="*/ 0 w 2586563"/>
              <a:gd name="connsiteY3" fmla="*/ 2475478 h 2475478"/>
            </a:gdLst>
            <a:ahLst/>
            <a:cxnLst>
              <a:cxn ang="0">
                <a:pos x="connsiteX0" y="connsiteY0"/>
              </a:cxn>
              <a:cxn ang="0">
                <a:pos x="connsiteX1" y="connsiteY1"/>
              </a:cxn>
              <a:cxn ang="0">
                <a:pos x="connsiteX2" y="connsiteY2"/>
              </a:cxn>
              <a:cxn ang="0">
                <a:pos x="connsiteX3" y="connsiteY3"/>
              </a:cxn>
            </a:cxnLst>
            <a:rect l="l" t="t" r="r" b="b"/>
            <a:pathLst>
              <a:path w="2586563" h="2475478">
                <a:moveTo>
                  <a:pt x="0" y="0"/>
                </a:moveTo>
                <a:lnTo>
                  <a:pt x="2586563" y="0"/>
                </a:lnTo>
                <a:lnTo>
                  <a:pt x="2586563" y="2475478"/>
                </a:lnTo>
                <a:lnTo>
                  <a:pt x="0" y="2475478"/>
                </a:lnTo>
                <a:close/>
              </a:path>
            </a:pathLst>
          </a:custGeom>
        </p:spPr>
        <p:txBody>
          <a:bodyPr wrap="square">
            <a:noAutofit/>
          </a:bodyPr>
          <a:lstStyle/>
          <a:p>
            <a:endParaRPr lang="zh-CN" altLang="en-US"/>
          </a:p>
        </p:txBody>
      </p:sp>
      <p:sp>
        <p:nvSpPr>
          <p:cNvPr id="17" name="图片占位符 16"/>
          <p:cNvSpPr>
            <a:spLocks noGrp="1"/>
          </p:cNvSpPr>
          <p:nvPr>
            <p:ph type="pic" sz="quarter" idx="12"/>
          </p:nvPr>
        </p:nvSpPr>
        <p:spPr>
          <a:xfrm>
            <a:off x="6241202" y="1819838"/>
            <a:ext cx="2586563" cy="2475478"/>
          </a:xfrm>
          <a:custGeom>
            <a:avLst/>
            <a:gdLst>
              <a:gd name="connsiteX0" fmla="*/ 0 w 2586563"/>
              <a:gd name="connsiteY0" fmla="*/ 0 h 2475478"/>
              <a:gd name="connsiteX1" fmla="*/ 2586563 w 2586563"/>
              <a:gd name="connsiteY1" fmla="*/ 0 h 2475478"/>
              <a:gd name="connsiteX2" fmla="*/ 2586563 w 2586563"/>
              <a:gd name="connsiteY2" fmla="*/ 2475478 h 2475478"/>
              <a:gd name="connsiteX3" fmla="*/ 0 w 2586563"/>
              <a:gd name="connsiteY3" fmla="*/ 2475478 h 2475478"/>
            </a:gdLst>
            <a:ahLst/>
            <a:cxnLst>
              <a:cxn ang="0">
                <a:pos x="connsiteX0" y="connsiteY0"/>
              </a:cxn>
              <a:cxn ang="0">
                <a:pos x="connsiteX1" y="connsiteY1"/>
              </a:cxn>
              <a:cxn ang="0">
                <a:pos x="connsiteX2" y="connsiteY2"/>
              </a:cxn>
              <a:cxn ang="0">
                <a:pos x="connsiteX3" y="connsiteY3"/>
              </a:cxn>
            </a:cxnLst>
            <a:rect l="l" t="t" r="r" b="b"/>
            <a:pathLst>
              <a:path w="2586563" h="2475478">
                <a:moveTo>
                  <a:pt x="0" y="0"/>
                </a:moveTo>
                <a:lnTo>
                  <a:pt x="2586563" y="0"/>
                </a:lnTo>
                <a:lnTo>
                  <a:pt x="2586563" y="2475478"/>
                </a:lnTo>
                <a:lnTo>
                  <a:pt x="0" y="2475478"/>
                </a:lnTo>
                <a:close/>
              </a:path>
            </a:pathLst>
          </a:custGeom>
        </p:spPr>
        <p:txBody>
          <a:bodyPr wrap="square">
            <a:noAutofit/>
          </a:bodyPr>
          <a:lstStyle/>
          <a:p>
            <a:endParaRPr lang="zh-CN" altLang="en-US"/>
          </a:p>
        </p:txBody>
      </p:sp>
      <p:sp>
        <p:nvSpPr>
          <p:cNvPr id="18" name="图片占位符 17"/>
          <p:cNvSpPr>
            <a:spLocks noGrp="1"/>
          </p:cNvSpPr>
          <p:nvPr>
            <p:ph type="pic" sz="quarter" idx="13"/>
          </p:nvPr>
        </p:nvSpPr>
        <p:spPr>
          <a:xfrm>
            <a:off x="9089499" y="3429000"/>
            <a:ext cx="2586563" cy="2475478"/>
          </a:xfrm>
          <a:custGeom>
            <a:avLst/>
            <a:gdLst>
              <a:gd name="connsiteX0" fmla="*/ 0 w 2586563"/>
              <a:gd name="connsiteY0" fmla="*/ 0 h 2475478"/>
              <a:gd name="connsiteX1" fmla="*/ 2586563 w 2586563"/>
              <a:gd name="connsiteY1" fmla="*/ 0 h 2475478"/>
              <a:gd name="connsiteX2" fmla="*/ 2586563 w 2586563"/>
              <a:gd name="connsiteY2" fmla="*/ 2475478 h 2475478"/>
              <a:gd name="connsiteX3" fmla="*/ 0 w 2586563"/>
              <a:gd name="connsiteY3" fmla="*/ 2475478 h 2475478"/>
            </a:gdLst>
            <a:ahLst/>
            <a:cxnLst>
              <a:cxn ang="0">
                <a:pos x="connsiteX0" y="connsiteY0"/>
              </a:cxn>
              <a:cxn ang="0">
                <a:pos x="connsiteX1" y="connsiteY1"/>
              </a:cxn>
              <a:cxn ang="0">
                <a:pos x="connsiteX2" y="connsiteY2"/>
              </a:cxn>
              <a:cxn ang="0">
                <a:pos x="connsiteX3" y="connsiteY3"/>
              </a:cxn>
            </a:cxnLst>
            <a:rect l="l" t="t" r="r" b="b"/>
            <a:pathLst>
              <a:path w="2586563" h="2475478">
                <a:moveTo>
                  <a:pt x="0" y="0"/>
                </a:moveTo>
                <a:lnTo>
                  <a:pt x="2586563" y="0"/>
                </a:lnTo>
                <a:lnTo>
                  <a:pt x="2586563" y="2475478"/>
                </a:lnTo>
                <a:lnTo>
                  <a:pt x="0" y="247547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925415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1" y="0"/>
            <a:ext cx="10172701" cy="6858000"/>
          </a:xfrm>
          <a:custGeom>
            <a:avLst/>
            <a:gdLst>
              <a:gd name="connsiteX0" fmla="*/ 0 w 10172701"/>
              <a:gd name="connsiteY0" fmla="*/ 0 h 6858000"/>
              <a:gd name="connsiteX1" fmla="*/ 10172701 w 10172701"/>
              <a:gd name="connsiteY1" fmla="*/ 0 h 6858000"/>
              <a:gd name="connsiteX2" fmla="*/ 1938142 w 10172701"/>
              <a:gd name="connsiteY2" fmla="*/ 6858000 h 6858000"/>
              <a:gd name="connsiteX3" fmla="*/ 0 w 101727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172701" h="6858000">
                <a:moveTo>
                  <a:pt x="0" y="0"/>
                </a:moveTo>
                <a:lnTo>
                  <a:pt x="10172701" y="0"/>
                </a:lnTo>
                <a:lnTo>
                  <a:pt x="1938142" y="6858000"/>
                </a:lnTo>
                <a:lnTo>
                  <a:pt x="0" y="6858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119445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6832598" y="2670324"/>
            <a:ext cx="5359400" cy="4187676"/>
          </a:xfrm>
          <a:custGeom>
            <a:avLst/>
            <a:gdLst>
              <a:gd name="connsiteX0" fmla="*/ 3354986 w 5359400"/>
              <a:gd name="connsiteY0" fmla="*/ 0 h 4187676"/>
              <a:gd name="connsiteX1" fmla="*/ 5359400 w 5359400"/>
              <a:gd name="connsiteY1" fmla="*/ 2501898 h 4187676"/>
              <a:gd name="connsiteX2" fmla="*/ 5359400 w 5359400"/>
              <a:gd name="connsiteY2" fmla="*/ 4187676 h 4187676"/>
              <a:gd name="connsiteX3" fmla="*/ 0 w 5359400"/>
              <a:gd name="connsiteY3" fmla="*/ 4187676 h 4187676"/>
            </a:gdLst>
            <a:ahLst/>
            <a:cxnLst>
              <a:cxn ang="0">
                <a:pos x="connsiteX0" y="connsiteY0"/>
              </a:cxn>
              <a:cxn ang="0">
                <a:pos x="connsiteX1" y="connsiteY1"/>
              </a:cxn>
              <a:cxn ang="0">
                <a:pos x="connsiteX2" y="connsiteY2"/>
              </a:cxn>
              <a:cxn ang="0">
                <a:pos x="connsiteX3" y="connsiteY3"/>
              </a:cxn>
            </a:cxnLst>
            <a:rect l="l" t="t" r="r" b="b"/>
            <a:pathLst>
              <a:path w="5359400" h="4187676">
                <a:moveTo>
                  <a:pt x="3354986" y="0"/>
                </a:moveTo>
                <a:lnTo>
                  <a:pt x="5359400" y="2501898"/>
                </a:lnTo>
                <a:lnTo>
                  <a:pt x="5359400" y="4187676"/>
                </a:lnTo>
                <a:lnTo>
                  <a:pt x="0" y="4187676"/>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074794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5938" y="1714500"/>
            <a:ext cx="3465368" cy="2184400"/>
          </a:xfrm>
          <a:custGeom>
            <a:avLst/>
            <a:gdLst>
              <a:gd name="connsiteX0" fmla="*/ 0 w 3465368"/>
              <a:gd name="connsiteY0" fmla="*/ 0 h 2184400"/>
              <a:gd name="connsiteX1" fmla="*/ 3465368 w 3465368"/>
              <a:gd name="connsiteY1" fmla="*/ 0 h 2184400"/>
              <a:gd name="connsiteX2" fmla="*/ 3465368 w 3465368"/>
              <a:gd name="connsiteY2" fmla="*/ 2184400 h 2184400"/>
              <a:gd name="connsiteX3" fmla="*/ 0 w 3465368"/>
              <a:gd name="connsiteY3" fmla="*/ 2184400 h 2184400"/>
            </a:gdLst>
            <a:ahLst/>
            <a:cxnLst>
              <a:cxn ang="0">
                <a:pos x="connsiteX0" y="connsiteY0"/>
              </a:cxn>
              <a:cxn ang="0">
                <a:pos x="connsiteX1" y="connsiteY1"/>
              </a:cxn>
              <a:cxn ang="0">
                <a:pos x="connsiteX2" y="connsiteY2"/>
              </a:cxn>
              <a:cxn ang="0">
                <a:pos x="connsiteX3" y="connsiteY3"/>
              </a:cxn>
            </a:cxnLst>
            <a:rect l="l" t="t" r="r" b="b"/>
            <a:pathLst>
              <a:path w="3465368" h="2184400">
                <a:moveTo>
                  <a:pt x="0" y="0"/>
                </a:moveTo>
                <a:lnTo>
                  <a:pt x="3465368" y="0"/>
                </a:lnTo>
                <a:lnTo>
                  <a:pt x="3465368" y="2184400"/>
                </a:lnTo>
                <a:lnTo>
                  <a:pt x="0" y="21844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54612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44612" y="1612004"/>
            <a:ext cx="3101987" cy="4572897"/>
          </a:xfrm>
          <a:custGeom>
            <a:avLst/>
            <a:gdLst>
              <a:gd name="connsiteX0" fmla="*/ 0 w 3101987"/>
              <a:gd name="connsiteY0" fmla="*/ 0 h 4572897"/>
              <a:gd name="connsiteX1" fmla="*/ 3101987 w 3101987"/>
              <a:gd name="connsiteY1" fmla="*/ 0 h 4572897"/>
              <a:gd name="connsiteX2" fmla="*/ 3101987 w 3101987"/>
              <a:gd name="connsiteY2" fmla="*/ 4572897 h 4572897"/>
              <a:gd name="connsiteX3" fmla="*/ 0 w 3101987"/>
              <a:gd name="connsiteY3" fmla="*/ 4572897 h 4572897"/>
            </a:gdLst>
            <a:ahLst/>
            <a:cxnLst>
              <a:cxn ang="0">
                <a:pos x="connsiteX0" y="connsiteY0"/>
              </a:cxn>
              <a:cxn ang="0">
                <a:pos x="connsiteX1" y="connsiteY1"/>
              </a:cxn>
              <a:cxn ang="0">
                <a:pos x="connsiteX2" y="connsiteY2"/>
              </a:cxn>
              <a:cxn ang="0">
                <a:pos x="connsiteX3" y="connsiteY3"/>
              </a:cxn>
            </a:cxnLst>
            <a:rect l="l" t="t" r="r" b="b"/>
            <a:pathLst>
              <a:path w="3101987" h="4572897">
                <a:moveTo>
                  <a:pt x="0" y="0"/>
                </a:moveTo>
                <a:lnTo>
                  <a:pt x="3101987" y="0"/>
                </a:lnTo>
                <a:lnTo>
                  <a:pt x="3101987" y="4572897"/>
                </a:lnTo>
                <a:lnTo>
                  <a:pt x="0" y="457289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595206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609600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639249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829093" y="1752600"/>
            <a:ext cx="4102100" cy="4127500"/>
          </a:xfrm>
          <a:custGeom>
            <a:avLst/>
            <a:gdLst>
              <a:gd name="connsiteX0" fmla="*/ 0 w 4102100"/>
              <a:gd name="connsiteY0" fmla="*/ 0 h 4127500"/>
              <a:gd name="connsiteX1" fmla="*/ 4102100 w 4102100"/>
              <a:gd name="connsiteY1" fmla="*/ 0 h 4127500"/>
              <a:gd name="connsiteX2" fmla="*/ 4102100 w 4102100"/>
              <a:gd name="connsiteY2" fmla="*/ 4127500 h 4127500"/>
              <a:gd name="connsiteX3" fmla="*/ 0 w 4102100"/>
              <a:gd name="connsiteY3" fmla="*/ 4127500 h 4127500"/>
            </a:gdLst>
            <a:ahLst/>
            <a:cxnLst>
              <a:cxn ang="0">
                <a:pos x="connsiteX0" y="connsiteY0"/>
              </a:cxn>
              <a:cxn ang="0">
                <a:pos x="connsiteX1" y="connsiteY1"/>
              </a:cxn>
              <a:cxn ang="0">
                <a:pos x="connsiteX2" y="connsiteY2"/>
              </a:cxn>
              <a:cxn ang="0">
                <a:pos x="connsiteX3" y="connsiteY3"/>
              </a:cxn>
            </a:cxnLst>
            <a:rect l="l" t="t" r="r" b="b"/>
            <a:pathLst>
              <a:path w="4102100" h="4127500">
                <a:moveTo>
                  <a:pt x="0" y="0"/>
                </a:moveTo>
                <a:lnTo>
                  <a:pt x="4102100" y="0"/>
                </a:lnTo>
                <a:lnTo>
                  <a:pt x="4102100" y="4127500"/>
                </a:lnTo>
                <a:lnTo>
                  <a:pt x="0" y="41275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90094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903103-768C-43C0-B879-65FD64D814A8}" type="datetimeFigureOut">
              <a:rPr lang="zh-CN" altLang="en-US" smtClean="0"/>
              <a:t>2019/12/3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835A79-D6BC-4949-B12F-9C37FF85768B}" type="slidenum">
              <a:rPr lang="zh-CN" altLang="en-US" smtClean="0"/>
              <a:t>‹#›</a:t>
            </a:fld>
            <a:endParaRPr lang="zh-CN" altLang="en-US"/>
          </a:p>
        </p:txBody>
      </p:sp>
    </p:spTree>
    <p:extLst>
      <p:ext uri="{BB962C8B-B14F-4D97-AF65-F5344CB8AC3E}">
        <p14:creationId xmlns:p14="http://schemas.microsoft.com/office/powerpoint/2010/main" val="2740987188"/>
      </p:ext>
    </p:extLst>
  </p:cSld>
  <p:clrMap bg1="lt1" tx1="dk1" bg2="lt2" tx2="dk2" accent1="accent1" accent2="accent2" accent3="accent3" accent4="accent4" accent5="accent5" accent6="accent6" hlink="hlink" folHlink="folHlink"/>
  <p:sldLayoutIdLst>
    <p:sldLayoutId id="2147483655" r:id="rId1"/>
    <p:sldLayoutId id="2147483668" r:id="rId2"/>
    <p:sldLayoutId id="2147483669" r:id="rId3"/>
    <p:sldLayoutId id="2147483667" r:id="rId4"/>
    <p:sldLayoutId id="2147483666" r:id="rId5"/>
    <p:sldLayoutId id="2147483665" r:id="rId6"/>
    <p:sldLayoutId id="2147483664" r:id="rId7"/>
    <p:sldLayoutId id="2147483663" r:id="rId8"/>
    <p:sldLayoutId id="2147483662" r:id="rId9"/>
    <p:sldLayoutId id="2147483661" r:id="rId10"/>
    <p:sldLayoutId id="2147483660" r:id="rId11"/>
    <p:sldLayoutId id="2147483659" r:id="rId12"/>
    <p:sldLayoutId id="2147483658" r:id="rId13"/>
    <p:sldLayoutId id="2147483657" r:id="rId14"/>
    <p:sldLayoutId id="214748365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0.gif"/></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5.xml"/><Relationship Id="rId1" Type="http://schemas.openxmlformats.org/officeDocument/2006/relationships/themeOverride" Target="../theme/themeOverride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34587"/>
            <a:ext cx="12192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8853714" y="3193143"/>
            <a:ext cx="3338286" cy="3664858"/>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 y="0"/>
            <a:ext cx="2142699" cy="1951630"/>
          </a:xfrm>
          <a:prstGeom prst="triangle">
            <a:avLst>
              <a:gd name="adj" fmla="val 4172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a:off x="0" y="0"/>
            <a:ext cx="3616657" cy="6858000"/>
          </a:xfrm>
          <a:prstGeom prst="triangl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a:cxnSpLocks/>
          </p:cNvCxnSpPr>
          <p:nvPr/>
        </p:nvCxnSpPr>
        <p:spPr>
          <a:xfrm>
            <a:off x="1241946" y="2070338"/>
            <a:ext cx="2524836" cy="478766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等腰三角形 9"/>
          <p:cNvSpPr/>
          <p:nvPr/>
        </p:nvSpPr>
        <p:spPr>
          <a:xfrm>
            <a:off x="8853714" y="4020456"/>
            <a:ext cx="3338286" cy="2837543"/>
          </a:xfrm>
          <a:prstGeom prst="triangle">
            <a:avLst>
              <a:gd name="adj" fmla="val 1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797111" y="2051534"/>
            <a:ext cx="8876148" cy="954107"/>
          </a:xfrm>
          <a:prstGeom prst="rect">
            <a:avLst/>
          </a:prstGeom>
          <a:noFill/>
        </p:spPr>
        <p:txBody>
          <a:bodyPr wrap="none" rtlCol="0">
            <a:spAutoFit/>
          </a:bodyPr>
          <a:lstStyle/>
          <a:p>
            <a:pPr algn="ctr"/>
            <a:r>
              <a:rPr lang="en-US" altLang="zh-CN" sz="2800" b="1" dirty="0">
                <a:solidFill>
                  <a:schemeClr val="accent3"/>
                </a:solidFill>
              </a:rPr>
              <a:t>The Effect of Gang-of-Four Design Patterns Usage </a:t>
            </a:r>
          </a:p>
          <a:p>
            <a:pPr algn="ctr"/>
            <a:r>
              <a:rPr lang="en-US" altLang="zh-CN" sz="2800" b="1" dirty="0">
                <a:solidFill>
                  <a:schemeClr val="accent3"/>
                </a:solidFill>
              </a:rPr>
              <a:t>on Design Quality Attributes</a:t>
            </a:r>
            <a:endParaRPr lang="zh-CN" altLang="en-US" sz="2800" b="1" dirty="0">
              <a:solidFill>
                <a:schemeClr val="tx2">
                  <a:lumMod val="50000"/>
                </a:schemeClr>
              </a:solidFill>
            </a:endParaRPr>
          </a:p>
        </p:txBody>
      </p:sp>
      <p:sp>
        <p:nvSpPr>
          <p:cNvPr id="14" name="矩形 13"/>
          <p:cNvSpPr/>
          <p:nvPr/>
        </p:nvSpPr>
        <p:spPr>
          <a:xfrm>
            <a:off x="10014856" y="1538349"/>
            <a:ext cx="330928" cy="330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66782" y="4455686"/>
            <a:ext cx="568964" cy="568964"/>
          </a:xfrm>
          <a:prstGeom prst="rect">
            <a:avLst/>
          </a:prstGeom>
          <a:noFill/>
          <a:ln w="38100" cap="sq">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矩形 15"/>
          <p:cNvSpPr/>
          <p:nvPr/>
        </p:nvSpPr>
        <p:spPr>
          <a:xfrm>
            <a:off x="4193505" y="4882409"/>
            <a:ext cx="284482" cy="284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0248371" y="476230"/>
            <a:ext cx="923651" cy="400110"/>
          </a:xfrm>
          <a:prstGeom prst="rect">
            <a:avLst/>
          </a:prstGeom>
          <a:noFill/>
        </p:spPr>
        <p:txBody>
          <a:bodyPr wrap="none" rtlCol="0">
            <a:spAutoFit/>
          </a:bodyPr>
          <a:lstStyle/>
          <a:p>
            <a:pPr algn="ctr"/>
            <a:r>
              <a:rPr lang="en-US" altLang="zh-CN" sz="2000" dirty="0">
                <a:solidFill>
                  <a:schemeClr val="tx2">
                    <a:lumMod val="50000"/>
                  </a:schemeClr>
                </a:solidFill>
              </a:rPr>
              <a:t>LOGO</a:t>
            </a:r>
            <a:endParaRPr lang="zh-CN" altLang="en-US" sz="2000" dirty="0">
              <a:solidFill>
                <a:schemeClr val="tx2">
                  <a:lumMod val="50000"/>
                </a:schemeClr>
              </a:solidFill>
            </a:endParaRPr>
          </a:p>
        </p:txBody>
      </p:sp>
      <p:grpSp>
        <p:nvGrpSpPr>
          <p:cNvPr id="29" name="组合 28"/>
          <p:cNvGrpSpPr/>
          <p:nvPr/>
        </p:nvGrpSpPr>
        <p:grpSpPr>
          <a:xfrm>
            <a:off x="157566" y="5901079"/>
            <a:ext cx="1827563" cy="468000"/>
            <a:chOff x="5182218" y="3989106"/>
            <a:chExt cx="1827563" cy="468000"/>
          </a:xfrm>
        </p:grpSpPr>
        <p:sp>
          <p:nvSpPr>
            <p:cNvPr id="25" name="矩形: 圆角 24"/>
            <p:cNvSpPr/>
            <p:nvPr/>
          </p:nvSpPr>
          <p:spPr>
            <a:xfrm>
              <a:off x="5182218" y="3989106"/>
              <a:ext cx="1827563" cy="468000"/>
            </a:xfrm>
            <a:prstGeom prst="roundRect">
              <a:avLst>
                <a:gd name="adj" fmla="val 5000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524710" y="4038791"/>
              <a:ext cx="1210589" cy="369332"/>
            </a:xfrm>
            <a:prstGeom prst="rect">
              <a:avLst/>
            </a:prstGeom>
            <a:noFill/>
          </p:spPr>
          <p:txBody>
            <a:bodyPr wrap="none" rtlCol="0">
              <a:spAutoFit/>
            </a:bodyPr>
            <a:lstStyle/>
            <a:p>
              <a:pPr algn="ctr"/>
              <a:r>
                <a:rPr lang="en-US" altLang="zh-CN" dirty="0">
                  <a:solidFill>
                    <a:schemeClr val="bg1"/>
                  </a:solidFill>
                </a:rPr>
                <a:t>2019.12.4</a:t>
              </a:r>
              <a:endParaRPr lang="zh-CN" altLang="en-US" dirty="0">
                <a:solidFill>
                  <a:schemeClr val="bg1"/>
                </a:solidFill>
              </a:endParaRPr>
            </a:p>
          </p:txBody>
        </p:sp>
      </p:grpSp>
      <p:sp>
        <p:nvSpPr>
          <p:cNvPr id="27" name="矩形 26"/>
          <p:cNvSpPr/>
          <p:nvPr/>
        </p:nvSpPr>
        <p:spPr>
          <a:xfrm>
            <a:off x="-42503" y="6510673"/>
            <a:ext cx="11707401" cy="400110"/>
          </a:xfrm>
          <a:prstGeom prst="rect">
            <a:avLst/>
          </a:prstGeom>
        </p:spPr>
        <p:txBody>
          <a:bodyPr wrap="square">
            <a:spAutoFit/>
          </a:bodyPr>
          <a:lstStyle/>
          <a:p>
            <a:pPr lvl="0" algn="dist">
              <a:defRPr/>
            </a:pPr>
            <a:r>
              <a:rPr lang="en-US" altLang="zh-CN" sz="2000" dirty="0">
                <a:solidFill>
                  <a:schemeClr val="tx1">
                    <a:lumMod val="65000"/>
                    <a:lumOff val="35000"/>
                  </a:schemeClr>
                </a:solidFill>
                <a:ea typeface="等线" panose="02010600030101010101" pitchFamily="2" charset="-122"/>
              </a:rPr>
              <a:t>2017 IEEE International Conference on Software </a:t>
            </a:r>
            <a:r>
              <a:rPr lang="en-US" altLang="zh-CN" sz="2000" dirty="0" err="1">
                <a:solidFill>
                  <a:schemeClr val="tx1">
                    <a:lumMod val="65000"/>
                    <a:lumOff val="35000"/>
                  </a:schemeClr>
                </a:solidFill>
                <a:ea typeface="等线" panose="02010600030101010101" pitchFamily="2" charset="-122"/>
              </a:rPr>
              <a:t>Quality,Reliability</a:t>
            </a:r>
            <a:r>
              <a:rPr lang="en-US" altLang="zh-CN" sz="2000" dirty="0">
                <a:solidFill>
                  <a:schemeClr val="tx1">
                    <a:lumMod val="65000"/>
                    <a:lumOff val="35000"/>
                  </a:schemeClr>
                </a:solidFill>
                <a:ea typeface="等线" panose="02010600030101010101" pitchFamily="2" charset="-122"/>
              </a:rPr>
              <a:t> and Security (QRS)</a:t>
            </a:r>
            <a:endParaRPr kumimoji="0" lang="zh-CN" altLang="en-US" sz="2000" u="none" strike="noStrike" kern="1200" cap="none" spc="0" normalizeH="0" baseline="0" noProof="0" dirty="0">
              <a:ln>
                <a:noFill/>
              </a:ln>
              <a:solidFill>
                <a:schemeClr val="tx1">
                  <a:lumMod val="65000"/>
                  <a:lumOff val="35000"/>
                </a:schemeClr>
              </a:solidFill>
              <a:effectLst/>
              <a:uLnTx/>
              <a:uFillTx/>
              <a:ea typeface="等线" panose="02010600030101010101" pitchFamily="2" charset="-122"/>
              <a:cs typeface="+mn-cs"/>
            </a:endParaRPr>
          </a:p>
        </p:txBody>
      </p:sp>
      <p:sp>
        <p:nvSpPr>
          <p:cNvPr id="20" name="文本框 19">
            <a:extLst>
              <a:ext uri="{FF2B5EF4-FFF2-40B4-BE49-F238E27FC236}">
                <a16:creationId xmlns:a16="http://schemas.microsoft.com/office/drawing/2014/main" id="{2401A3AB-9C2D-4309-8354-948964904E2E}"/>
              </a:ext>
            </a:extLst>
          </p:cNvPr>
          <p:cNvSpPr txBox="1"/>
          <p:nvPr/>
        </p:nvSpPr>
        <p:spPr>
          <a:xfrm>
            <a:off x="9835626" y="3921844"/>
            <a:ext cx="1620958" cy="369332"/>
          </a:xfrm>
          <a:prstGeom prst="rect">
            <a:avLst/>
          </a:prstGeom>
          <a:noFill/>
        </p:spPr>
        <p:txBody>
          <a:bodyPr wrap="none" rtlCol="0">
            <a:spAutoFit/>
          </a:bodyPr>
          <a:lstStyle/>
          <a:p>
            <a:pPr algn="ctr"/>
            <a:r>
              <a:rPr lang="en-US" altLang="zh-CN" dirty="0">
                <a:solidFill>
                  <a:schemeClr val="tx1">
                    <a:lumMod val="75000"/>
                    <a:lumOff val="25000"/>
                  </a:schemeClr>
                </a:solidFill>
              </a:rPr>
              <a:t>——5th group</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205870142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p:cNvSpPr/>
          <p:nvPr/>
        </p:nvSpPr>
        <p:spPr>
          <a:xfrm flipV="1">
            <a:off x="-1" y="0"/>
            <a:ext cx="3686835" cy="1951630"/>
          </a:xfrm>
          <a:prstGeom prst="triangle">
            <a:avLst>
              <a:gd name="adj" fmla="val 4172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1" y="0"/>
            <a:ext cx="6223000" cy="6858000"/>
          </a:xfrm>
          <a:prstGeom prst="triangl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1968312" y="2298511"/>
            <a:ext cx="927290" cy="927290"/>
            <a:chOff x="911063" y="1701800"/>
            <a:chExt cx="908182" cy="908182"/>
          </a:xfrm>
        </p:grpSpPr>
        <p:sp>
          <p:nvSpPr>
            <p:cNvPr id="34" name="椭圆 33"/>
            <p:cNvSpPr/>
            <p:nvPr/>
          </p:nvSpPr>
          <p:spPr>
            <a:xfrm>
              <a:off x="911063" y="1701800"/>
              <a:ext cx="908182" cy="90818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statistics-on-laptop_82095"/>
            <p:cNvSpPr>
              <a:spLocks noChangeAspect="1"/>
            </p:cNvSpPr>
            <p:nvPr/>
          </p:nvSpPr>
          <p:spPr bwMode="auto">
            <a:xfrm>
              <a:off x="1220144" y="1899707"/>
              <a:ext cx="290019" cy="512367"/>
            </a:xfrm>
            <a:custGeom>
              <a:avLst/>
              <a:gdLst>
                <a:gd name="connsiteX0" fmla="*/ 149226 w 190500"/>
                <a:gd name="connsiteY0" fmla="*/ 301625 h 336550"/>
                <a:gd name="connsiteX1" fmla="*/ 150815 w 190500"/>
                <a:gd name="connsiteY1" fmla="*/ 303213 h 336550"/>
                <a:gd name="connsiteX2" fmla="*/ 149226 w 190500"/>
                <a:gd name="connsiteY2" fmla="*/ 304802 h 336550"/>
                <a:gd name="connsiteX3" fmla="*/ 147638 w 190500"/>
                <a:gd name="connsiteY3" fmla="*/ 303213 h 336550"/>
                <a:gd name="connsiteX4" fmla="*/ 149226 w 190500"/>
                <a:gd name="connsiteY4" fmla="*/ 301625 h 336550"/>
                <a:gd name="connsiteX5" fmla="*/ 148828 w 190500"/>
                <a:gd name="connsiteY5" fmla="*/ 298450 h 336550"/>
                <a:gd name="connsiteX6" fmla="*/ 145256 w 190500"/>
                <a:gd name="connsiteY6" fmla="*/ 302532 h 336550"/>
                <a:gd name="connsiteX7" fmla="*/ 145256 w 190500"/>
                <a:gd name="connsiteY7" fmla="*/ 303893 h 336550"/>
                <a:gd name="connsiteX8" fmla="*/ 144065 w 190500"/>
                <a:gd name="connsiteY8" fmla="*/ 305254 h 336550"/>
                <a:gd name="connsiteX9" fmla="*/ 144065 w 190500"/>
                <a:gd name="connsiteY9" fmla="*/ 307975 h 336550"/>
                <a:gd name="connsiteX10" fmla="*/ 145256 w 190500"/>
                <a:gd name="connsiteY10" fmla="*/ 307975 h 336550"/>
                <a:gd name="connsiteX11" fmla="*/ 147637 w 190500"/>
                <a:gd name="connsiteY11" fmla="*/ 306615 h 336550"/>
                <a:gd name="connsiteX12" fmla="*/ 148828 w 190500"/>
                <a:gd name="connsiteY12" fmla="*/ 306615 h 336550"/>
                <a:gd name="connsiteX13" fmla="*/ 152400 w 190500"/>
                <a:gd name="connsiteY13" fmla="*/ 302532 h 336550"/>
                <a:gd name="connsiteX14" fmla="*/ 148828 w 190500"/>
                <a:gd name="connsiteY14" fmla="*/ 298450 h 336550"/>
                <a:gd name="connsiteX15" fmla="*/ 98426 w 190500"/>
                <a:gd name="connsiteY15" fmla="*/ 296863 h 336550"/>
                <a:gd name="connsiteX16" fmla="*/ 93663 w 190500"/>
                <a:gd name="connsiteY16" fmla="*/ 298450 h 336550"/>
                <a:gd name="connsiteX17" fmla="*/ 93663 w 190500"/>
                <a:gd name="connsiteY17" fmla="*/ 298450 h 336550"/>
                <a:gd name="connsiteX18" fmla="*/ 88900 w 190500"/>
                <a:gd name="connsiteY18" fmla="*/ 298450 h 336550"/>
                <a:gd name="connsiteX19" fmla="*/ 88900 w 190500"/>
                <a:gd name="connsiteY19" fmla="*/ 303213 h 336550"/>
                <a:gd name="connsiteX20" fmla="*/ 88900 w 190500"/>
                <a:gd name="connsiteY20" fmla="*/ 304801 h 336550"/>
                <a:gd name="connsiteX21" fmla="*/ 93663 w 190500"/>
                <a:gd name="connsiteY21" fmla="*/ 306388 h 336550"/>
                <a:gd name="connsiteX22" fmla="*/ 93663 w 190500"/>
                <a:gd name="connsiteY22" fmla="*/ 306389 h 336550"/>
                <a:gd name="connsiteX23" fmla="*/ 98426 w 190500"/>
                <a:gd name="connsiteY23" fmla="*/ 307976 h 336550"/>
                <a:gd name="connsiteX24" fmla="*/ 98426 w 190500"/>
                <a:gd name="connsiteY24" fmla="*/ 303213 h 336550"/>
                <a:gd name="connsiteX25" fmla="*/ 39007 w 190500"/>
                <a:gd name="connsiteY25" fmla="*/ 296863 h 336550"/>
                <a:gd name="connsiteX26" fmla="*/ 37646 w 190500"/>
                <a:gd name="connsiteY26" fmla="*/ 298223 h 336550"/>
                <a:gd name="connsiteX27" fmla="*/ 34925 w 190500"/>
                <a:gd name="connsiteY27" fmla="*/ 300945 h 336550"/>
                <a:gd name="connsiteX28" fmla="*/ 34925 w 190500"/>
                <a:gd name="connsiteY28" fmla="*/ 302306 h 336550"/>
                <a:gd name="connsiteX29" fmla="*/ 37646 w 190500"/>
                <a:gd name="connsiteY29" fmla="*/ 305028 h 336550"/>
                <a:gd name="connsiteX30" fmla="*/ 37646 w 190500"/>
                <a:gd name="connsiteY30" fmla="*/ 306388 h 336550"/>
                <a:gd name="connsiteX31" fmla="*/ 39007 w 190500"/>
                <a:gd name="connsiteY31" fmla="*/ 306388 h 336550"/>
                <a:gd name="connsiteX32" fmla="*/ 39007 w 190500"/>
                <a:gd name="connsiteY32" fmla="*/ 303667 h 336550"/>
                <a:gd name="connsiteX33" fmla="*/ 43089 w 190500"/>
                <a:gd name="connsiteY33" fmla="*/ 303667 h 336550"/>
                <a:gd name="connsiteX34" fmla="*/ 44450 w 190500"/>
                <a:gd name="connsiteY34" fmla="*/ 302306 h 336550"/>
                <a:gd name="connsiteX35" fmla="*/ 43089 w 190500"/>
                <a:gd name="connsiteY35" fmla="*/ 300945 h 336550"/>
                <a:gd name="connsiteX36" fmla="*/ 39007 w 190500"/>
                <a:gd name="connsiteY36" fmla="*/ 300945 h 336550"/>
                <a:gd name="connsiteX37" fmla="*/ 40368 w 190500"/>
                <a:gd name="connsiteY37" fmla="*/ 299584 h 336550"/>
                <a:gd name="connsiteX38" fmla="*/ 39007 w 190500"/>
                <a:gd name="connsiteY38" fmla="*/ 296863 h 336550"/>
                <a:gd name="connsiteX39" fmla="*/ 20638 w 190500"/>
                <a:gd name="connsiteY39" fmla="*/ 38100 h 336550"/>
                <a:gd name="connsiteX40" fmla="*/ 20638 w 190500"/>
                <a:gd name="connsiteY40" fmla="*/ 282575 h 336550"/>
                <a:gd name="connsiteX41" fmla="*/ 168276 w 190500"/>
                <a:gd name="connsiteY41" fmla="*/ 282575 h 336550"/>
                <a:gd name="connsiteX42" fmla="*/ 168276 w 190500"/>
                <a:gd name="connsiteY42" fmla="*/ 38100 h 336550"/>
                <a:gd name="connsiteX43" fmla="*/ 116609 w 190500"/>
                <a:gd name="connsiteY43" fmla="*/ 17463 h 336550"/>
                <a:gd name="connsiteX44" fmla="*/ 112713 w 190500"/>
                <a:gd name="connsiteY44" fmla="*/ 21273 h 336550"/>
                <a:gd name="connsiteX45" fmla="*/ 116609 w 190500"/>
                <a:gd name="connsiteY45" fmla="*/ 23813 h 336550"/>
                <a:gd name="connsiteX46" fmla="*/ 123104 w 190500"/>
                <a:gd name="connsiteY46" fmla="*/ 23813 h 336550"/>
                <a:gd name="connsiteX47" fmla="*/ 127001 w 190500"/>
                <a:gd name="connsiteY47" fmla="*/ 21273 h 336550"/>
                <a:gd name="connsiteX48" fmla="*/ 123104 w 190500"/>
                <a:gd name="connsiteY48" fmla="*/ 17463 h 336550"/>
                <a:gd name="connsiteX49" fmla="*/ 116609 w 190500"/>
                <a:gd name="connsiteY49" fmla="*/ 17463 h 336550"/>
                <a:gd name="connsiteX50" fmla="*/ 138907 w 190500"/>
                <a:gd name="connsiteY50" fmla="*/ 15875 h 336550"/>
                <a:gd name="connsiteX51" fmla="*/ 134938 w 190500"/>
                <a:gd name="connsiteY51" fmla="*/ 20638 h 336550"/>
                <a:gd name="connsiteX52" fmla="*/ 138907 w 190500"/>
                <a:gd name="connsiteY52" fmla="*/ 25402 h 336550"/>
                <a:gd name="connsiteX53" fmla="*/ 142876 w 190500"/>
                <a:gd name="connsiteY53" fmla="*/ 20638 h 336550"/>
                <a:gd name="connsiteX54" fmla="*/ 138907 w 190500"/>
                <a:gd name="connsiteY54" fmla="*/ 15875 h 336550"/>
                <a:gd name="connsiteX55" fmla="*/ 71438 w 190500"/>
                <a:gd name="connsiteY55" fmla="*/ 0 h 336550"/>
                <a:gd name="connsiteX56" fmla="*/ 107951 w 190500"/>
                <a:gd name="connsiteY56" fmla="*/ 0 h 336550"/>
                <a:gd name="connsiteX57" fmla="*/ 106363 w 190500"/>
                <a:gd name="connsiteY57" fmla="*/ 4763 h 336550"/>
                <a:gd name="connsiteX58" fmla="*/ 73025 w 190500"/>
                <a:gd name="connsiteY58" fmla="*/ 4763 h 336550"/>
                <a:gd name="connsiteX59" fmla="*/ 23812 w 190500"/>
                <a:gd name="connsiteY59" fmla="*/ 0 h 336550"/>
                <a:gd name="connsiteX60" fmla="*/ 66146 w 190500"/>
                <a:gd name="connsiteY60" fmla="*/ 0 h 336550"/>
                <a:gd name="connsiteX61" fmla="*/ 66146 w 190500"/>
                <a:gd name="connsiteY61" fmla="*/ 2629 h 336550"/>
                <a:gd name="connsiteX62" fmla="*/ 68791 w 190500"/>
                <a:gd name="connsiteY62" fmla="*/ 7888 h 336550"/>
                <a:gd name="connsiteX63" fmla="*/ 71437 w 190500"/>
                <a:gd name="connsiteY63" fmla="*/ 9202 h 336550"/>
                <a:gd name="connsiteX64" fmla="*/ 108479 w 190500"/>
                <a:gd name="connsiteY64" fmla="*/ 9202 h 336550"/>
                <a:gd name="connsiteX65" fmla="*/ 111125 w 190500"/>
                <a:gd name="connsiteY65" fmla="*/ 7888 h 336550"/>
                <a:gd name="connsiteX66" fmla="*/ 113771 w 190500"/>
                <a:gd name="connsiteY66" fmla="*/ 2629 h 336550"/>
                <a:gd name="connsiteX67" fmla="*/ 113771 w 190500"/>
                <a:gd name="connsiteY67" fmla="*/ 0 h 336550"/>
                <a:gd name="connsiteX68" fmla="*/ 166688 w 190500"/>
                <a:gd name="connsiteY68" fmla="*/ 0 h 336550"/>
                <a:gd name="connsiteX69" fmla="*/ 190500 w 190500"/>
                <a:gd name="connsiteY69" fmla="*/ 23663 h 336550"/>
                <a:gd name="connsiteX70" fmla="*/ 190500 w 190500"/>
                <a:gd name="connsiteY70" fmla="*/ 312887 h 336550"/>
                <a:gd name="connsiteX71" fmla="*/ 166688 w 190500"/>
                <a:gd name="connsiteY71" fmla="*/ 336550 h 336550"/>
                <a:gd name="connsiteX72" fmla="*/ 23812 w 190500"/>
                <a:gd name="connsiteY72" fmla="*/ 336550 h 336550"/>
                <a:gd name="connsiteX73" fmla="*/ 0 w 190500"/>
                <a:gd name="connsiteY73" fmla="*/ 312887 h 336550"/>
                <a:gd name="connsiteX74" fmla="*/ 0 w 190500"/>
                <a:gd name="connsiteY74" fmla="*/ 23663 h 336550"/>
                <a:gd name="connsiteX75" fmla="*/ 23812 w 190500"/>
                <a:gd name="connsiteY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90500" h="336550">
                  <a:moveTo>
                    <a:pt x="149226" y="301625"/>
                  </a:moveTo>
                  <a:cubicBezTo>
                    <a:pt x="150104" y="301625"/>
                    <a:pt x="150815" y="302336"/>
                    <a:pt x="150815" y="303213"/>
                  </a:cubicBezTo>
                  <a:cubicBezTo>
                    <a:pt x="150815" y="304091"/>
                    <a:pt x="150104" y="304802"/>
                    <a:pt x="149226" y="304802"/>
                  </a:cubicBezTo>
                  <a:cubicBezTo>
                    <a:pt x="148349" y="304802"/>
                    <a:pt x="147638" y="304091"/>
                    <a:pt x="147638" y="303213"/>
                  </a:cubicBezTo>
                  <a:cubicBezTo>
                    <a:pt x="147638" y="302336"/>
                    <a:pt x="148349" y="301625"/>
                    <a:pt x="149226" y="301625"/>
                  </a:cubicBezTo>
                  <a:close/>
                  <a:moveTo>
                    <a:pt x="148828" y="298450"/>
                  </a:moveTo>
                  <a:cubicBezTo>
                    <a:pt x="146447" y="298450"/>
                    <a:pt x="145256" y="299810"/>
                    <a:pt x="145256" y="302532"/>
                  </a:cubicBezTo>
                  <a:cubicBezTo>
                    <a:pt x="145256" y="302532"/>
                    <a:pt x="145256" y="303893"/>
                    <a:pt x="145256" y="303893"/>
                  </a:cubicBezTo>
                  <a:cubicBezTo>
                    <a:pt x="145256" y="303893"/>
                    <a:pt x="145256" y="303893"/>
                    <a:pt x="144065" y="305254"/>
                  </a:cubicBezTo>
                  <a:cubicBezTo>
                    <a:pt x="144065" y="305254"/>
                    <a:pt x="142875" y="306615"/>
                    <a:pt x="144065" y="307975"/>
                  </a:cubicBezTo>
                  <a:cubicBezTo>
                    <a:pt x="144065" y="307975"/>
                    <a:pt x="144065" y="307975"/>
                    <a:pt x="145256" y="307975"/>
                  </a:cubicBezTo>
                  <a:cubicBezTo>
                    <a:pt x="145256" y="307975"/>
                    <a:pt x="145256" y="307975"/>
                    <a:pt x="147637" y="306615"/>
                  </a:cubicBezTo>
                  <a:cubicBezTo>
                    <a:pt x="147637" y="306615"/>
                    <a:pt x="148828" y="306615"/>
                    <a:pt x="148828" y="306615"/>
                  </a:cubicBezTo>
                  <a:cubicBezTo>
                    <a:pt x="151210" y="306615"/>
                    <a:pt x="152400" y="305254"/>
                    <a:pt x="152400" y="302532"/>
                  </a:cubicBezTo>
                  <a:cubicBezTo>
                    <a:pt x="152400" y="299810"/>
                    <a:pt x="151210" y="298450"/>
                    <a:pt x="148828" y="298450"/>
                  </a:cubicBezTo>
                  <a:close/>
                  <a:moveTo>
                    <a:pt x="98426" y="296863"/>
                  </a:moveTo>
                  <a:lnTo>
                    <a:pt x="93663" y="298450"/>
                  </a:lnTo>
                  <a:lnTo>
                    <a:pt x="93663" y="298450"/>
                  </a:lnTo>
                  <a:lnTo>
                    <a:pt x="88900" y="298450"/>
                  </a:lnTo>
                  <a:lnTo>
                    <a:pt x="88900" y="303213"/>
                  </a:lnTo>
                  <a:lnTo>
                    <a:pt x="88900" y="304801"/>
                  </a:lnTo>
                  <a:lnTo>
                    <a:pt x="93663" y="306388"/>
                  </a:lnTo>
                  <a:lnTo>
                    <a:pt x="93663" y="306389"/>
                  </a:lnTo>
                  <a:lnTo>
                    <a:pt x="98426" y="307976"/>
                  </a:lnTo>
                  <a:lnTo>
                    <a:pt x="98426" y="303213"/>
                  </a:lnTo>
                  <a:close/>
                  <a:moveTo>
                    <a:pt x="39007" y="296863"/>
                  </a:moveTo>
                  <a:cubicBezTo>
                    <a:pt x="39007" y="296863"/>
                    <a:pt x="37646" y="296863"/>
                    <a:pt x="37646" y="298223"/>
                  </a:cubicBezTo>
                  <a:cubicBezTo>
                    <a:pt x="37646" y="298223"/>
                    <a:pt x="37646" y="298223"/>
                    <a:pt x="34925" y="300945"/>
                  </a:cubicBezTo>
                  <a:cubicBezTo>
                    <a:pt x="34925" y="300945"/>
                    <a:pt x="34925" y="302306"/>
                    <a:pt x="34925" y="302306"/>
                  </a:cubicBezTo>
                  <a:cubicBezTo>
                    <a:pt x="34925" y="302306"/>
                    <a:pt x="34925" y="302306"/>
                    <a:pt x="37646" y="305028"/>
                  </a:cubicBezTo>
                  <a:cubicBezTo>
                    <a:pt x="37646" y="306388"/>
                    <a:pt x="37646" y="306388"/>
                    <a:pt x="37646" y="306388"/>
                  </a:cubicBezTo>
                  <a:cubicBezTo>
                    <a:pt x="39007" y="306388"/>
                    <a:pt x="39007" y="306388"/>
                    <a:pt x="39007" y="306388"/>
                  </a:cubicBezTo>
                  <a:cubicBezTo>
                    <a:pt x="40368" y="305028"/>
                    <a:pt x="40368" y="305028"/>
                    <a:pt x="39007" y="303667"/>
                  </a:cubicBezTo>
                  <a:cubicBezTo>
                    <a:pt x="39007" y="303667"/>
                    <a:pt x="39007" y="303667"/>
                    <a:pt x="43089" y="303667"/>
                  </a:cubicBezTo>
                  <a:cubicBezTo>
                    <a:pt x="43089" y="303667"/>
                    <a:pt x="44450" y="302306"/>
                    <a:pt x="44450" y="302306"/>
                  </a:cubicBezTo>
                  <a:cubicBezTo>
                    <a:pt x="44450" y="300945"/>
                    <a:pt x="43089" y="300945"/>
                    <a:pt x="43089" y="300945"/>
                  </a:cubicBezTo>
                  <a:cubicBezTo>
                    <a:pt x="43089" y="300945"/>
                    <a:pt x="43089" y="300945"/>
                    <a:pt x="39007" y="300945"/>
                  </a:cubicBezTo>
                  <a:cubicBezTo>
                    <a:pt x="39007" y="300945"/>
                    <a:pt x="39007" y="300945"/>
                    <a:pt x="40368" y="299584"/>
                  </a:cubicBezTo>
                  <a:cubicBezTo>
                    <a:pt x="40368" y="298223"/>
                    <a:pt x="40368" y="298223"/>
                    <a:pt x="39007" y="296863"/>
                  </a:cubicBezTo>
                  <a:close/>
                  <a:moveTo>
                    <a:pt x="20638" y="38100"/>
                  </a:moveTo>
                  <a:lnTo>
                    <a:pt x="20638" y="282575"/>
                  </a:lnTo>
                  <a:lnTo>
                    <a:pt x="168276" y="282575"/>
                  </a:lnTo>
                  <a:lnTo>
                    <a:pt x="168276" y="38100"/>
                  </a:lnTo>
                  <a:close/>
                  <a:moveTo>
                    <a:pt x="116609" y="17463"/>
                  </a:moveTo>
                  <a:cubicBezTo>
                    <a:pt x="114012" y="17463"/>
                    <a:pt x="112713" y="18733"/>
                    <a:pt x="112713" y="21273"/>
                  </a:cubicBezTo>
                  <a:cubicBezTo>
                    <a:pt x="112713" y="22543"/>
                    <a:pt x="114012" y="23813"/>
                    <a:pt x="116609" y="23813"/>
                  </a:cubicBezTo>
                  <a:cubicBezTo>
                    <a:pt x="116609" y="23813"/>
                    <a:pt x="116609" y="23813"/>
                    <a:pt x="123104" y="23813"/>
                  </a:cubicBezTo>
                  <a:cubicBezTo>
                    <a:pt x="124403" y="23813"/>
                    <a:pt x="127001" y="22543"/>
                    <a:pt x="127001" y="21273"/>
                  </a:cubicBezTo>
                  <a:cubicBezTo>
                    <a:pt x="127001" y="18733"/>
                    <a:pt x="124403" y="17463"/>
                    <a:pt x="123104" y="17463"/>
                  </a:cubicBezTo>
                  <a:cubicBezTo>
                    <a:pt x="123104" y="17463"/>
                    <a:pt x="123104" y="17463"/>
                    <a:pt x="116609" y="17463"/>
                  </a:cubicBezTo>
                  <a:close/>
                  <a:moveTo>
                    <a:pt x="138907" y="15875"/>
                  </a:moveTo>
                  <a:cubicBezTo>
                    <a:pt x="136715" y="15875"/>
                    <a:pt x="134938" y="18007"/>
                    <a:pt x="134938" y="20638"/>
                  </a:cubicBezTo>
                  <a:cubicBezTo>
                    <a:pt x="134938" y="23269"/>
                    <a:pt x="136715" y="25402"/>
                    <a:pt x="138907" y="25402"/>
                  </a:cubicBezTo>
                  <a:cubicBezTo>
                    <a:pt x="141098" y="25402"/>
                    <a:pt x="142876" y="23269"/>
                    <a:pt x="142876" y="20638"/>
                  </a:cubicBezTo>
                  <a:cubicBezTo>
                    <a:pt x="142876" y="18007"/>
                    <a:pt x="141098" y="15875"/>
                    <a:pt x="138907" y="15875"/>
                  </a:cubicBezTo>
                  <a:close/>
                  <a:moveTo>
                    <a:pt x="71438" y="0"/>
                  </a:moveTo>
                  <a:lnTo>
                    <a:pt x="107951" y="0"/>
                  </a:lnTo>
                  <a:lnTo>
                    <a:pt x="106363" y="4763"/>
                  </a:lnTo>
                  <a:lnTo>
                    <a:pt x="73025" y="4763"/>
                  </a:lnTo>
                  <a:close/>
                  <a:moveTo>
                    <a:pt x="23812" y="0"/>
                  </a:moveTo>
                  <a:cubicBezTo>
                    <a:pt x="23812" y="0"/>
                    <a:pt x="23812" y="0"/>
                    <a:pt x="66146" y="0"/>
                  </a:cubicBezTo>
                  <a:cubicBezTo>
                    <a:pt x="64823" y="1314"/>
                    <a:pt x="64823" y="1314"/>
                    <a:pt x="66146" y="2629"/>
                  </a:cubicBezTo>
                  <a:cubicBezTo>
                    <a:pt x="66146" y="2629"/>
                    <a:pt x="66146" y="2629"/>
                    <a:pt x="68791" y="7888"/>
                  </a:cubicBezTo>
                  <a:cubicBezTo>
                    <a:pt x="70114" y="9202"/>
                    <a:pt x="70114" y="9202"/>
                    <a:pt x="71437" y="9202"/>
                  </a:cubicBezTo>
                  <a:cubicBezTo>
                    <a:pt x="71437" y="9202"/>
                    <a:pt x="71437" y="9202"/>
                    <a:pt x="108479" y="9202"/>
                  </a:cubicBezTo>
                  <a:cubicBezTo>
                    <a:pt x="109802" y="9202"/>
                    <a:pt x="109802" y="9202"/>
                    <a:pt x="111125" y="7888"/>
                  </a:cubicBezTo>
                  <a:cubicBezTo>
                    <a:pt x="111125" y="7888"/>
                    <a:pt x="111125" y="7888"/>
                    <a:pt x="113771" y="2629"/>
                  </a:cubicBezTo>
                  <a:cubicBezTo>
                    <a:pt x="115094" y="1314"/>
                    <a:pt x="115094" y="1314"/>
                    <a:pt x="113771" y="0"/>
                  </a:cubicBezTo>
                  <a:cubicBezTo>
                    <a:pt x="113771" y="0"/>
                    <a:pt x="113771" y="0"/>
                    <a:pt x="166688" y="0"/>
                  </a:cubicBezTo>
                  <a:cubicBezTo>
                    <a:pt x="179917" y="0"/>
                    <a:pt x="190500" y="10517"/>
                    <a:pt x="190500" y="23663"/>
                  </a:cubicBezTo>
                  <a:cubicBezTo>
                    <a:pt x="190500" y="23663"/>
                    <a:pt x="190500" y="23663"/>
                    <a:pt x="190500" y="312887"/>
                  </a:cubicBezTo>
                  <a:cubicBezTo>
                    <a:pt x="190500" y="326033"/>
                    <a:pt x="179917" y="336550"/>
                    <a:pt x="166688" y="336550"/>
                  </a:cubicBezTo>
                  <a:cubicBezTo>
                    <a:pt x="166688" y="336550"/>
                    <a:pt x="166688" y="336550"/>
                    <a:pt x="23812" y="336550"/>
                  </a:cubicBezTo>
                  <a:cubicBezTo>
                    <a:pt x="10583" y="336550"/>
                    <a:pt x="0" y="326033"/>
                    <a:pt x="0" y="312887"/>
                  </a:cubicBezTo>
                  <a:cubicBezTo>
                    <a:pt x="0" y="312887"/>
                    <a:pt x="0" y="312887"/>
                    <a:pt x="0" y="23663"/>
                  </a:cubicBezTo>
                  <a:cubicBezTo>
                    <a:pt x="0" y="10517"/>
                    <a:pt x="10583" y="0"/>
                    <a:pt x="23812" y="0"/>
                  </a:cubicBezTo>
                  <a:close/>
                </a:path>
              </a:pathLst>
            </a:custGeom>
            <a:solidFill>
              <a:schemeClr val="bg1"/>
            </a:solidFill>
            <a:ln>
              <a:noFill/>
            </a:ln>
          </p:spPr>
          <p:txBody>
            <a:bodyPr/>
            <a:lstStyle/>
            <a:p>
              <a:endParaRPr lang="zh-CN" altLang="en-US"/>
            </a:p>
          </p:txBody>
        </p:sp>
      </p:grpSp>
      <p:grpSp>
        <p:nvGrpSpPr>
          <p:cNvPr id="36" name="组合 35"/>
          <p:cNvGrpSpPr/>
          <p:nvPr/>
        </p:nvGrpSpPr>
        <p:grpSpPr>
          <a:xfrm>
            <a:off x="3092454" y="3536761"/>
            <a:ext cx="927290" cy="927290"/>
            <a:chOff x="911063" y="1701800"/>
            <a:chExt cx="908182" cy="908182"/>
          </a:xfrm>
        </p:grpSpPr>
        <p:sp>
          <p:nvSpPr>
            <p:cNvPr id="37" name="椭圆 36"/>
            <p:cNvSpPr/>
            <p:nvPr/>
          </p:nvSpPr>
          <p:spPr>
            <a:xfrm>
              <a:off x="911063" y="1701800"/>
              <a:ext cx="908182" cy="90818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 name="statistics-on-laptop_82095"/>
            <p:cNvSpPr>
              <a:spLocks noChangeAspect="1"/>
            </p:cNvSpPr>
            <p:nvPr/>
          </p:nvSpPr>
          <p:spPr bwMode="auto">
            <a:xfrm>
              <a:off x="1108970" y="1914425"/>
              <a:ext cx="512367" cy="482930"/>
            </a:xfrm>
            <a:custGeom>
              <a:avLst/>
              <a:gdLst>
                <a:gd name="connsiteX0" fmla="*/ 256155 w 336853"/>
                <a:gd name="connsiteY0" fmla="*/ 263525 h 317500"/>
                <a:gd name="connsiteX1" fmla="*/ 268061 w 336853"/>
                <a:gd name="connsiteY1" fmla="*/ 299070 h 317500"/>
                <a:gd name="connsiteX2" fmla="*/ 269384 w 336853"/>
                <a:gd name="connsiteY2" fmla="*/ 303019 h 317500"/>
                <a:gd name="connsiteX3" fmla="*/ 274676 w 336853"/>
                <a:gd name="connsiteY3" fmla="*/ 289855 h 317500"/>
                <a:gd name="connsiteX4" fmla="*/ 277322 w 336853"/>
                <a:gd name="connsiteY4" fmla="*/ 272740 h 317500"/>
                <a:gd name="connsiteX5" fmla="*/ 279968 w 336853"/>
                <a:gd name="connsiteY5" fmla="*/ 289855 h 317500"/>
                <a:gd name="connsiteX6" fmla="*/ 285259 w 336853"/>
                <a:gd name="connsiteY6" fmla="*/ 303019 h 317500"/>
                <a:gd name="connsiteX7" fmla="*/ 286582 w 336853"/>
                <a:gd name="connsiteY7" fmla="*/ 299070 h 317500"/>
                <a:gd name="connsiteX8" fmla="*/ 298489 w 336853"/>
                <a:gd name="connsiteY8" fmla="*/ 263525 h 317500"/>
                <a:gd name="connsiteX9" fmla="*/ 320978 w 336853"/>
                <a:gd name="connsiteY9" fmla="*/ 275373 h 317500"/>
                <a:gd name="connsiteX10" fmla="*/ 336853 w 336853"/>
                <a:gd name="connsiteY10" fmla="*/ 317500 h 317500"/>
                <a:gd name="connsiteX11" fmla="*/ 217790 w 336853"/>
                <a:gd name="connsiteY11" fmla="*/ 317500 h 317500"/>
                <a:gd name="connsiteX12" fmla="*/ 233665 w 336853"/>
                <a:gd name="connsiteY12" fmla="*/ 275373 h 317500"/>
                <a:gd name="connsiteX13" fmla="*/ 256155 w 336853"/>
                <a:gd name="connsiteY13" fmla="*/ 263525 h 317500"/>
                <a:gd name="connsiteX14" fmla="*/ 37966 w 336853"/>
                <a:gd name="connsiteY14" fmla="*/ 263525 h 317500"/>
                <a:gd name="connsiteX15" fmla="*/ 48433 w 336853"/>
                <a:gd name="connsiteY15" fmla="*/ 299070 h 317500"/>
                <a:gd name="connsiteX16" fmla="*/ 51050 w 336853"/>
                <a:gd name="connsiteY16" fmla="*/ 303019 h 317500"/>
                <a:gd name="connsiteX17" fmla="*/ 54975 w 336853"/>
                <a:gd name="connsiteY17" fmla="*/ 289855 h 317500"/>
                <a:gd name="connsiteX18" fmla="*/ 58900 w 336853"/>
                <a:gd name="connsiteY18" fmla="*/ 272740 h 317500"/>
                <a:gd name="connsiteX19" fmla="*/ 61517 w 336853"/>
                <a:gd name="connsiteY19" fmla="*/ 289855 h 317500"/>
                <a:gd name="connsiteX20" fmla="*/ 66751 w 336853"/>
                <a:gd name="connsiteY20" fmla="*/ 303019 h 317500"/>
                <a:gd name="connsiteX21" fmla="*/ 68059 w 336853"/>
                <a:gd name="connsiteY21" fmla="*/ 299070 h 317500"/>
                <a:gd name="connsiteX22" fmla="*/ 78526 w 336853"/>
                <a:gd name="connsiteY22" fmla="*/ 263525 h 317500"/>
                <a:gd name="connsiteX23" fmla="*/ 102077 w 336853"/>
                <a:gd name="connsiteY23" fmla="*/ 275373 h 317500"/>
                <a:gd name="connsiteX24" fmla="*/ 116469 w 336853"/>
                <a:gd name="connsiteY24" fmla="*/ 317500 h 317500"/>
                <a:gd name="connsiteX25" fmla="*/ 23 w 336853"/>
                <a:gd name="connsiteY25" fmla="*/ 317500 h 317500"/>
                <a:gd name="connsiteX26" fmla="*/ 15724 w 336853"/>
                <a:gd name="connsiteY26" fmla="*/ 275373 h 317500"/>
                <a:gd name="connsiteX27" fmla="*/ 37966 w 336853"/>
                <a:gd name="connsiteY27" fmla="*/ 263525 h 317500"/>
                <a:gd name="connsiteX28" fmla="*/ 212235 w 336853"/>
                <a:gd name="connsiteY28" fmla="*/ 236538 h 317500"/>
                <a:gd name="connsiteX29" fmla="*/ 217792 w 336853"/>
                <a:gd name="connsiteY29" fmla="*/ 242888 h 317500"/>
                <a:gd name="connsiteX30" fmla="*/ 212235 w 336853"/>
                <a:gd name="connsiteY30" fmla="*/ 249238 h 317500"/>
                <a:gd name="connsiteX31" fmla="*/ 206678 w 336853"/>
                <a:gd name="connsiteY31" fmla="*/ 242888 h 317500"/>
                <a:gd name="connsiteX32" fmla="*/ 212235 w 336853"/>
                <a:gd name="connsiteY32" fmla="*/ 236538 h 317500"/>
                <a:gd name="connsiteX33" fmla="*/ 124128 w 336853"/>
                <a:gd name="connsiteY33" fmla="*/ 236538 h 317500"/>
                <a:gd name="connsiteX34" fmla="*/ 130478 w 336853"/>
                <a:gd name="connsiteY34" fmla="*/ 242888 h 317500"/>
                <a:gd name="connsiteX35" fmla="*/ 124128 w 336853"/>
                <a:gd name="connsiteY35" fmla="*/ 249238 h 317500"/>
                <a:gd name="connsiteX36" fmla="*/ 117778 w 336853"/>
                <a:gd name="connsiteY36" fmla="*/ 242888 h 317500"/>
                <a:gd name="connsiteX37" fmla="*/ 124128 w 336853"/>
                <a:gd name="connsiteY37" fmla="*/ 236538 h 317500"/>
                <a:gd name="connsiteX38" fmla="*/ 196360 w 336853"/>
                <a:gd name="connsiteY38" fmla="*/ 227013 h 317500"/>
                <a:gd name="connsiteX39" fmla="*/ 201917 w 336853"/>
                <a:gd name="connsiteY39" fmla="*/ 233363 h 317500"/>
                <a:gd name="connsiteX40" fmla="*/ 196360 w 336853"/>
                <a:gd name="connsiteY40" fmla="*/ 239713 h 317500"/>
                <a:gd name="connsiteX41" fmla="*/ 190803 w 336853"/>
                <a:gd name="connsiteY41" fmla="*/ 233363 h 317500"/>
                <a:gd name="connsiteX42" fmla="*/ 196360 w 336853"/>
                <a:gd name="connsiteY42" fmla="*/ 227013 h 317500"/>
                <a:gd name="connsiteX43" fmla="*/ 138415 w 336853"/>
                <a:gd name="connsiteY43" fmla="*/ 227013 h 317500"/>
                <a:gd name="connsiteX44" fmla="*/ 144765 w 336853"/>
                <a:gd name="connsiteY44" fmla="*/ 233363 h 317500"/>
                <a:gd name="connsiteX45" fmla="*/ 138415 w 336853"/>
                <a:gd name="connsiteY45" fmla="*/ 239713 h 317500"/>
                <a:gd name="connsiteX46" fmla="*/ 132065 w 336853"/>
                <a:gd name="connsiteY46" fmla="*/ 233363 h 317500"/>
                <a:gd name="connsiteX47" fmla="*/ 138415 w 336853"/>
                <a:gd name="connsiteY47" fmla="*/ 227013 h 317500"/>
                <a:gd name="connsiteX48" fmla="*/ 185405 w 336853"/>
                <a:gd name="connsiteY48" fmla="*/ 218758 h 317500"/>
                <a:gd name="connsiteX49" fmla="*/ 187945 w 336853"/>
                <a:gd name="connsiteY49" fmla="*/ 226378 h 317500"/>
                <a:gd name="connsiteX50" fmla="*/ 179055 w 336853"/>
                <a:gd name="connsiteY50" fmla="*/ 228918 h 317500"/>
                <a:gd name="connsiteX51" fmla="*/ 177785 w 336853"/>
                <a:gd name="connsiteY51" fmla="*/ 221298 h 317500"/>
                <a:gd name="connsiteX52" fmla="*/ 185405 w 336853"/>
                <a:gd name="connsiteY52" fmla="*/ 218758 h 317500"/>
                <a:gd name="connsiteX53" fmla="*/ 149210 w 336853"/>
                <a:gd name="connsiteY53" fmla="*/ 218758 h 317500"/>
                <a:gd name="connsiteX54" fmla="*/ 159212 w 336853"/>
                <a:gd name="connsiteY54" fmla="*/ 221298 h 317500"/>
                <a:gd name="connsiteX55" fmla="*/ 156354 w 336853"/>
                <a:gd name="connsiteY55" fmla="*/ 228918 h 317500"/>
                <a:gd name="connsiteX56" fmla="*/ 147782 w 336853"/>
                <a:gd name="connsiteY56" fmla="*/ 226378 h 317500"/>
                <a:gd name="connsiteX57" fmla="*/ 149210 w 336853"/>
                <a:gd name="connsiteY57" fmla="*/ 218758 h 317500"/>
                <a:gd name="connsiteX58" fmla="*/ 167785 w 336853"/>
                <a:gd name="connsiteY58" fmla="*/ 207963 h 317500"/>
                <a:gd name="connsiteX59" fmla="*/ 173342 w 336853"/>
                <a:gd name="connsiteY59" fmla="*/ 213520 h 317500"/>
                <a:gd name="connsiteX60" fmla="*/ 167785 w 336853"/>
                <a:gd name="connsiteY60" fmla="*/ 219077 h 317500"/>
                <a:gd name="connsiteX61" fmla="*/ 162228 w 336853"/>
                <a:gd name="connsiteY61" fmla="*/ 213520 h 317500"/>
                <a:gd name="connsiteX62" fmla="*/ 167785 w 336853"/>
                <a:gd name="connsiteY62" fmla="*/ 207963 h 317500"/>
                <a:gd name="connsiteX63" fmla="*/ 167785 w 336853"/>
                <a:gd name="connsiteY63" fmla="*/ 190500 h 317500"/>
                <a:gd name="connsiteX64" fmla="*/ 173342 w 336853"/>
                <a:gd name="connsiteY64" fmla="*/ 196850 h 317500"/>
                <a:gd name="connsiteX65" fmla="*/ 167785 w 336853"/>
                <a:gd name="connsiteY65" fmla="*/ 203200 h 317500"/>
                <a:gd name="connsiteX66" fmla="*/ 162228 w 336853"/>
                <a:gd name="connsiteY66" fmla="*/ 196850 h 317500"/>
                <a:gd name="connsiteX67" fmla="*/ 167785 w 336853"/>
                <a:gd name="connsiteY67" fmla="*/ 190500 h 317500"/>
                <a:gd name="connsiteX68" fmla="*/ 269512 w 336853"/>
                <a:gd name="connsiteY68" fmla="*/ 182286 h 317500"/>
                <a:gd name="connsiteX69" fmla="*/ 276020 w 336853"/>
                <a:gd name="connsiteY69" fmla="*/ 182286 h 317500"/>
                <a:gd name="connsiteX70" fmla="*/ 290340 w 336853"/>
                <a:gd name="connsiteY70" fmla="*/ 184906 h 317500"/>
                <a:gd name="connsiteX71" fmla="*/ 296849 w 336853"/>
                <a:gd name="connsiteY71" fmla="*/ 191458 h 317500"/>
                <a:gd name="connsiteX72" fmla="*/ 304659 w 336853"/>
                <a:gd name="connsiteY72" fmla="*/ 216354 h 317500"/>
                <a:gd name="connsiteX73" fmla="*/ 304659 w 336853"/>
                <a:gd name="connsiteY73" fmla="*/ 220285 h 317500"/>
                <a:gd name="connsiteX74" fmla="*/ 307263 w 336853"/>
                <a:gd name="connsiteY74" fmla="*/ 230767 h 317500"/>
                <a:gd name="connsiteX75" fmla="*/ 302056 w 336853"/>
                <a:gd name="connsiteY75" fmla="*/ 239940 h 317500"/>
                <a:gd name="connsiteX76" fmla="*/ 283831 w 336853"/>
                <a:gd name="connsiteY76" fmla="*/ 262215 h 317500"/>
                <a:gd name="connsiteX77" fmla="*/ 270813 w 336853"/>
                <a:gd name="connsiteY77" fmla="*/ 262215 h 317500"/>
                <a:gd name="connsiteX78" fmla="*/ 252589 w 336853"/>
                <a:gd name="connsiteY78" fmla="*/ 239940 h 317500"/>
                <a:gd name="connsiteX79" fmla="*/ 247382 w 336853"/>
                <a:gd name="connsiteY79" fmla="*/ 232078 h 317500"/>
                <a:gd name="connsiteX80" fmla="*/ 249985 w 336853"/>
                <a:gd name="connsiteY80" fmla="*/ 220285 h 317500"/>
                <a:gd name="connsiteX81" fmla="*/ 248684 w 336853"/>
                <a:gd name="connsiteY81" fmla="*/ 216354 h 317500"/>
                <a:gd name="connsiteX82" fmla="*/ 248684 w 336853"/>
                <a:gd name="connsiteY82" fmla="*/ 204561 h 317500"/>
                <a:gd name="connsiteX83" fmla="*/ 256494 w 336853"/>
                <a:gd name="connsiteY83" fmla="*/ 191458 h 317500"/>
                <a:gd name="connsiteX84" fmla="*/ 263003 w 336853"/>
                <a:gd name="connsiteY84" fmla="*/ 186217 h 317500"/>
                <a:gd name="connsiteX85" fmla="*/ 269512 w 336853"/>
                <a:gd name="connsiteY85" fmla="*/ 182286 h 317500"/>
                <a:gd name="connsiteX86" fmla="*/ 50941 w 336853"/>
                <a:gd name="connsiteY86" fmla="*/ 182286 h 317500"/>
                <a:gd name="connsiteX87" fmla="*/ 56254 w 336853"/>
                <a:gd name="connsiteY87" fmla="*/ 182286 h 317500"/>
                <a:gd name="connsiteX88" fmla="*/ 72194 w 336853"/>
                <a:gd name="connsiteY88" fmla="*/ 184906 h 317500"/>
                <a:gd name="connsiteX89" fmla="*/ 78836 w 336853"/>
                <a:gd name="connsiteY89" fmla="*/ 191458 h 317500"/>
                <a:gd name="connsiteX90" fmla="*/ 86806 w 336853"/>
                <a:gd name="connsiteY90" fmla="*/ 216354 h 317500"/>
                <a:gd name="connsiteX91" fmla="*/ 85477 w 336853"/>
                <a:gd name="connsiteY91" fmla="*/ 220285 h 317500"/>
                <a:gd name="connsiteX92" fmla="*/ 88134 w 336853"/>
                <a:gd name="connsiteY92" fmla="*/ 230767 h 317500"/>
                <a:gd name="connsiteX93" fmla="*/ 82821 w 336853"/>
                <a:gd name="connsiteY93" fmla="*/ 239940 h 317500"/>
                <a:gd name="connsiteX94" fmla="*/ 65553 w 336853"/>
                <a:gd name="connsiteY94" fmla="*/ 262215 h 317500"/>
                <a:gd name="connsiteX95" fmla="*/ 52269 w 336853"/>
                <a:gd name="connsiteY95" fmla="*/ 262215 h 317500"/>
                <a:gd name="connsiteX96" fmla="*/ 33673 w 336853"/>
                <a:gd name="connsiteY96" fmla="*/ 239940 h 317500"/>
                <a:gd name="connsiteX97" fmla="*/ 28359 w 336853"/>
                <a:gd name="connsiteY97" fmla="*/ 232078 h 317500"/>
                <a:gd name="connsiteX98" fmla="*/ 31016 w 336853"/>
                <a:gd name="connsiteY98" fmla="*/ 220285 h 317500"/>
                <a:gd name="connsiteX99" fmla="*/ 29688 w 336853"/>
                <a:gd name="connsiteY99" fmla="*/ 216354 h 317500"/>
                <a:gd name="connsiteX100" fmla="*/ 29688 w 336853"/>
                <a:gd name="connsiteY100" fmla="*/ 204561 h 317500"/>
                <a:gd name="connsiteX101" fmla="*/ 37658 w 336853"/>
                <a:gd name="connsiteY101" fmla="*/ 191458 h 317500"/>
                <a:gd name="connsiteX102" fmla="*/ 44299 w 336853"/>
                <a:gd name="connsiteY102" fmla="*/ 186217 h 317500"/>
                <a:gd name="connsiteX103" fmla="*/ 50941 w 336853"/>
                <a:gd name="connsiteY103" fmla="*/ 182286 h 317500"/>
                <a:gd name="connsiteX104" fmla="*/ 167785 w 336853"/>
                <a:gd name="connsiteY104" fmla="*/ 173038 h 317500"/>
                <a:gd name="connsiteX105" fmla="*/ 173342 w 336853"/>
                <a:gd name="connsiteY105" fmla="*/ 179388 h 317500"/>
                <a:gd name="connsiteX106" fmla="*/ 167785 w 336853"/>
                <a:gd name="connsiteY106" fmla="*/ 185738 h 317500"/>
                <a:gd name="connsiteX107" fmla="*/ 162228 w 336853"/>
                <a:gd name="connsiteY107" fmla="*/ 179388 h 317500"/>
                <a:gd name="connsiteX108" fmla="*/ 167785 w 336853"/>
                <a:gd name="connsiteY108" fmla="*/ 173038 h 317500"/>
                <a:gd name="connsiteX109" fmla="*/ 168402 w 336853"/>
                <a:gd name="connsiteY109" fmla="*/ 155575 h 317500"/>
                <a:gd name="connsiteX110" fmla="*/ 172106 w 336853"/>
                <a:gd name="connsiteY110" fmla="*/ 156986 h 317500"/>
                <a:gd name="connsiteX111" fmla="*/ 173341 w 336853"/>
                <a:gd name="connsiteY111" fmla="*/ 161219 h 317500"/>
                <a:gd name="connsiteX112" fmla="*/ 172106 w 336853"/>
                <a:gd name="connsiteY112" fmla="*/ 166864 h 317500"/>
                <a:gd name="connsiteX113" fmla="*/ 168402 w 336853"/>
                <a:gd name="connsiteY113" fmla="*/ 168275 h 317500"/>
                <a:gd name="connsiteX114" fmla="*/ 164697 w 336853"/>
                <a:gd name="connsiteY114" fmla="*/ 166864 h 317500"/>
                <a:gd name="connsiteX115" fmla="*/ 162228 w 336853"/>
                <a:gd name="connsiteY115" fmla="*/ 161219 h 317500"/>
                <a:gd name="connsiteX116" fmla="*/ 164697 w 336853"/>
                <a:gd name="connsiteY116" fmla="*/ 156986 h 317500"/>
                <a:gd name="connsiteX117" fmla="*/ 168402 w 336853"/>
                <a:gd name="connsiteY117" fmla="*/ 155575 h 317500"/>
                <a:gd name="connsiteX118" fmla="*/ 146617 w 336853"/>
                <a:gd name="connsiteY118" fmla="*/ 80963 h 317500"/>
                <a:gd name="connsiteX119" fmla="*/ 158524 w 336853"/>
                <a:gd name="connsiteY119" fmla="*/ 115191 h 317500"/>
                <a:gd name="connsiteX120" fmla="*/ 159847 w 336853"/>
                <a:gd name="connsiteY120" fmla="*/ 120457 h 317500"/>
                <a:gd name="connsiteX121" fmla="*/ 165138 w 336853"/>
                <a:gd name="connsiteY121" fmla="*/ 105976 h 317500"/>
                <a:gd name="connsiteX122" fmla="*/ 167784 w 336853"/>
                <a:gd name="connsiteY122" fmla="*/ 90178 h 317500"/>
                <a:gd name="connsiteX123" fmla="*/ 170430 w 336853"/>
                <a:gd name="connsiteY123" fmla="*/ 105976 h 317500"/>
                <a:gd name="connsiteX124" fmla="*/ 175722 w 336853"/>
                <a:gd name="connsiteY124" fmla="*/ 120457 h 317500"/>
                <a:gd name="connsiteX125" fmla="*/ 177045 w 336853"/>
                <a:gd name="connsiteY125" fmla="*/ 115191 h 317500"/>
                <a:gd name="connsiteX126" fmla="*/ 188951 w 336853"/>
                <a:gd name="connsiteY126" fmla="*/ 80963 h 317500"/>
                <a:gd name="connsiteX127" fmla="*/ 211441 w 336853"/>
                <a:gd name="connsiteY127" fmla="*/ 91494 h 317500"/>
                <a:gd name="connsiteX128" fmla="*/ 227316 w 336853"/>
                <a:gd name="connsiteY128" fmla="*/ 134938 h 317500"/>
                <a:gd name="connsiteX129" fmla="*/ 167784 w 336853"/>
                <a:gd name="connsiteY129" fmla="*/ 134938 h 317500"/>
                <a:gd name="connsiteX130" fmla="*/ 108253 w 336853"/>
                <a:gd name="connsiteY130" fmla="*/ 134938 h 317500"/>
                <a:gd name="connsiteX131" fmla="*/ 124128 w 336853"/>
                <a:gd name="connsiteY131" fmla="*/ 91494 h 317500"/>
                <a:gd name="connsiteX132" fmla="*/ 146617 w 336853"/>
                <a:gd name="connsiteY132" fmla="*/ 80963 h 317500"/>
                <a:gd name="connsiteX133" fmla="*/ 165180 w 336853"/>
                <a:gd name="connsiteY133" fmla="*/ 0 h 317500"/>
                <a:gd name="connsiteX134" fmla="*/ 180801 w 336853"/>
                <a:gd name="connsiteY134" fmla="*/ 3931 h 317500"/>
                <a:gd name="connsiteX135" fmla="*/ 187310 w 336853"/>
                <a:gd name="connsiteY135" fmla="*/ 10482 h 317500"/>
                <a:gd name="connsiteX136" fmla="*/ 195121 w 336853"/>
                <a:gd name="connsiteY136" fmla="*/ 35378 h 317500"/>
                <a:gd name="connsiteX137" fmla="*/ 195121 w 336853"/>
                <a:gd name="connsiteY137" fmla="*/ 39309 h 317500"/>
                <a:gd name="connsiteX138" fmla="*/ 196422 w 336853"/>
                <a:gd name="connsiteY138" fmla="*/ 49792 h 317500"/>
                <a:gd name="connsiteX139" fmla="*/ 192517 w 336853"/>
                <a:gd name="connsiteY139" fmla="*/ 58964 h 317500"/>
                <a:gd name="connsiteX140" fmla="*/ 174293 w 336853"/>
                <a:gd name="connsiteY140" fmla="*/ 81239 h 317500"/>
                <a:gd name="connsiteX141" fmla="*/ 161275 w 336853"/>
                <a:gd name="connsiteY141" fmla="*/ 81239 h 317500"/>
                <a:gd name="connsiteX142" fmla="*/ 143050 w 336853"/>
                <a:gd name="connsiteY142" fmla="*/ 58964 h 317500"/>
                <a:gd name="connsiteX143" fmla="*/ 137843 w 336853"/>
                <a:gd name="connsiteY143" fmla="*/ 49792 h 317500"/>
                <a:gd name="connsiteX144" fmla="*/ 140447 w 336853"/>
                <a:gd name="connsiteY144" fmla="*/ 39309 h 317500"/>
                <a:gd name="connsiteX145" fmla="*/ 139145 w 336853"/>
                <a:gd name="connsiteY145" fmla="*/ 35378 h 317500"/>
                <a:gd name="connsiteX146" fmla="*/ 139145 w 336853"/>
                <a:gd name="connsiteY146" fmla="*/ 23585 h 317500"/>
                <a:gd name="connsiteX147" fmla="*/ 146956 w 336853"/>
                <a:gd name="connsiteY147" fmla="*/ 10482 h 317500"/>
                <a:gd name="connsiteX148" fmla="*/ 153464 w 336853"/>
                <a:gd name="connsiteY148" fmla="*/ 5241 h 317500"/>
                <a:gd name="connsiteX149" fmla="*/ 159973 w 336853"/>
                <a:gd name="connsiteY149" fmla="*/ 1310 h 317500"/>
                <a:gd name="connsiteX150" fmla="*/ 165180 w 336853"/>
                <a:gd name="connsiteY150" fmla="*/ 0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336853" h="317500">
                  <a:moveTo>
                    <a:pt x="256155" y="263525"/>
                  </a:moveTo>
                  <a:cubicBezTo>
                    <a:pt x="256155" y="263525"/>
                    <a:pt x="256155" y="263525"/>
                    <a:pt x="268061" y="299070"/>
                  </a:cubicBezTo>
                  <a:cubicBezTo>
                    <a:pt x="268061" y="299070"/>
                    <a:pt x="268061" y="299070"/>
                    <a:pt x="269384" y="303019"/>
                  </a:cubicBezTo>
                  <a:cubicBezTo>
                    <a:pt x="269384" y="303019"/>
                    <a:pt x="269384" y="303019"/>
                    <a:pt x="274676" y="289855"/>
                  </a:cubicBezTo>
                  <a:cubicBezTo>
                    <a:pt x="262770" y="274057"/>
                    <a:pt x="274676" y="272740"/>
                    <a:pt x="277322" y="272740"/>
                  </a:cubicBezTo>
                  <a:cubicBezTo>
                    <a:pt x="279968" y="272740"/>
                    <a:pt x="291874" y="274057"/>
                    <a:pt x="279968" y="289855"/>
                  </a:cubicBezTo>
                  <a:cubicBezTo>
                    <a:pt x="279968" y="289855"/>
                    <a:pt x="279968" y="289855"/>
                    <a:pt x="285259" y="303019"/>
                  </a:cubicBezTo>
                  <a:cubicBezTo>
                    <a:pt x="285259" y="303019"/>
                    <a:pt x="285259" y="303019"/>
                    <a:pt x="286582" y="299070"/>
                  </a:cubicBezTo>
                  <a:cubicBezTo>
                    <a:pt x="286582" y="299070"/>
                    <a:pt x="286582" y="299070"/>
                    <a:pt x="298489" y="263525"/>
                  </a:cubicBezTo>
                  <a:cubicBezTo>
                    <a:pt x="298489" y="263525"/>
                    <a:pt x="306426" y="268791"/>
                    <a:pt x="320978" y="275373"/>
                  </a:cubicBezTo>
                  <a:cubicBezTo>
                    <a:pt x="336853" y="280639"/>
                    <a:pt x="336853" y="293804"/>
                    <a:pt x="336853" y="317500"/>
                  </a:cubicBezTo>
                  <a:cubicBezTo>
                    <a:pt x="336853" y="317500"/>
                    <a:pt x="336853" y="317500"/>
                    <a:pt x="217790" y="317500"/>
                  </a:cubicBezTo>
                  <a:cubicBezTo>
                    <a:pt x="219113" y="293804"/>
                    <a:pt x="217790" y="280639"/>
                    <a:pt x="233665" y="275373"/>
                  </a:cubicBezTo>
                  <a:cubicBezTo>
                    <a:pt x="248217" y="268791"/>
                    <a:pt x="256155" y="263525"/>
                    <a:pt x="256155" y="263525"/>
                  </a:cubicBezTo>
                  <a:close/>
                  <a:moveTo>
                    <a:pt x="37966" y="263525"/>
                  </a:moveTo>
                  <a:cubicBezTo>
                    <a:pt x="37966" y="263525"/>
                    <a:pt x="37966" y="263525"/>
                    <a:pt x="48433" y="299070"/>
                  </a:cubicBezTo>
                  <a:cubicBezTo>
                    <a:pt x="48433" y="299070"/>
                    <a:pt x="48433" y="299070"/>
                    <a:pt x="51050" y="303019"/>
                  </a:cubicBezTo>
                  <a:cubicBezTo>
                    <a:pt x="51050" y="303019"/>
                    <a:pt x="51050" y="303019"/>
                    <a:pt x="54975" y="289855"/>
                  </a:cubicBezTo>
                  <a:cubicBezTo>
                    <a:pt x="44508" y="274057"/>
                    <a:pt x="56284" y="272740"/>
                    <a:pt x="58900" y="272740"/>
                  </a:cubicBezTo>
                  <a:cubicBezTo>
                    <a:pt x="60209" y="272740"/>
                    <a:pt x="73293" y="274057"/>
                    <a:pt x="61517" y="289855"/>
                  </a:cubicBezTo>
                  <a:cubicBezTo>
                    <a:pt x="61517" y="289855"/>
                    <a:pt x="61517" y="289855"/>
                    <a:pt x="66751" y="303019"/>
                  </a:cubicBezTo>
                  <a:cubicBezTo>
                    <a:pt x="66751" y="303019"/>
                    <a:pt x="66751" y="303019"/>
                    <a:pt x="68059" y="299070"/>
                  </a:cubicBezTo>
                  <a:cubicBezTo>
                    <a:pt x="68059" y="299070"/>
                    <a:pt x="68059" y="299070"/>
                    <a:pt x="78526" y="263525"/>
                  </a:cubicBezTo>
                  <a:cubicBezTo>
                    <a:pt x="78526" y="263525"/>
                    <a:pt x="87685" y="268791"/>
                    <a:pt x="102077" y="275373"/>
                  </a:cubicBezTo>
                  <a:cubicBezTo>
                    <a:pt x="117778" y="280639"/>
                    <a:pt x="116469" y="293804"/>
                    <a:pt x="116469" y="317500"/>
                  </a:cubicBezTo>
                  <a:cubicBezTo>
                    <a:pt x="116469" y="317500"/>
                    <a:pt x="116469" y="317500"/>
                    <a:pt x="23" y="317500"/>
                  </a:cubicBezTo>
                  <a:cubicBezTo>
                    <a:pt x="23" y="293804"/>
                    <a:pt x="-1285" y="280639"/>
                    <a:pt x="15724" y="275373"/>
                  </a:cubicBezTo>
                  <a:cubicBezTo>
                    <a:pt x="30116" y="268791"/>
                    <a:pt x="37966" y="263525"/>
                    <a:pt x="37966" y="263525"/>
                  </a:cubicBezTo>
                  <a:close/>
                  <a:moveTo>
                    <a:pt x="212235" y="236538"/>
                  </a:moveTo>
                  <a:cubicBezTo>
                    <a:pt x="215304" y="236538"/>
                    <a:pt x="217792" y="239381"/>
                    <a:pt x="217792" y="242888"/>
                  </a:cubicBezTo>
                  <a:cubicBezTo>
                    <a:pt x="217792" y="246395"/>
                    <a:pt x="215304" y="249238"/>
                    <a:pt x="212235" y="249238"/>
                  </a:cubicBezTo>
                  <a:cubicBezTo>
                    <a:pt x="209166" y="249238"/>
                    <a:pt x="206678" y="246395"/>
                    <a:pt x="206678" y="242888"/>
                  </a:cubicBezTo>
                  <a:cubicBezTo>
                    <a:pt x="206678" y="239381"/>
                    <a:pt x="209166" y="236538"/>
                    <a:pt x="212235" y="236538"/>
                  </a:cubicBezTo>
                  <a:close/>
                  <a:moveTo>
                    <a:pt x="124128" y="236538"/>
                  </a:moveTo>
                  <a:cubicBezTo>
                    <a:pt x="127635" y="236538"/>
                    <a:pt x="130478" y="239381"/>
                    <a:pt x="130478" y="242888"/>
                  </a:cubicBezTo>
                  <a:cubicBezTo>
                    <a:pt x="130478" y="246395"/>
                    <a:pt x="127635" y="249238"/>
                    <a:pt x="124128" y="249238"/>
                  </a:cubicBezTo>
                  <a:cubicBezTo>
                    <a:pt x="120621" y="249238"/>
                    <a:pt x="117778" y="246395"/>
                    <a:pt x="117778" y="242888"/>
                  </a:cubicBezTo>
                  <a:cubicBezTo>
                    <a:pt x="117778" y="239381"/>
                    <a:pt x="120621" y="236538"/>
                    <a:pt x="124128" y="236538"/>
                  </a:cubicBezTo>
                  <a:close/>
                  <a:moveTo>
                    <a:pt x="196360" y="227013"/>
                  </a:moveTo>
                  <a:cubicBezTo>
                    <a:pt x="199429" y="227013"/>
                    <a:pt x="201917" y="229856"/>
                    <a:pt x="201917" y="233363"/>
                  </a:cubicBezTo>
                  <a:cubicBezTo>
                    <a:pt x="201917" y="236870"/>
                    <a:pt x="199429" y="239713"/>
                    <a:pt x="196360" y="239713"/>
                  </a:cubicBezTo>
                  <a:cubicBezTo>
                    <a:pt x="193291" y="239713"/>
                    <a:pt x="190803" y="236870"/>
                    <a:pt x="190803" y="233363"/>
                  </a:cubicBezTo>
                  <a:cubicBezTo>
                    <a:pt x="190803" y="229856"/>
                    <a:pt x="193291" y="227013"/>
                    <a:pt x="196360" y="227013"/>
                  </a:cubicBezTo>
                  <a:close/>
                  <a:moveTo>
                    <a:pt x="138415" y="227013"/>
                  </a:moveTo>
                  <a:cubicBezTo>
                    <a:pt x="141922" y="227013"/>
                    <a:pt x="144765" y="229856"/>
                    <a:pt x="144765" y="233363"/>
                  </a:cubicBezTo>
                  <a:cubicBezTo>
                    <a:pt x="144765" y="236870"/>
                    <a:pt x="141922" y="239713"/>
                    <a:pt x="138415" y="239713"/>
                  </a:cubicBezTo>
                  <a:cubicBezTo>
                    <a:pt x="134908" y="239713"/>
                    <a:pt x="132065" y="236870"/>
                    <a:pt x="132065" y="233363"/>
                  </a:cubicBezTo>
                  <a:cubicBezTo>
                    <a:pt x="132065" y="229856"/>
                    <a:pt x="134908" y="227013"/>
                    <a:pt x="138415" y="227013"/>
                  </a:cubicBezTo>
                  <a:close/>
                  <a:moveTo>
                    <a:pt x="185405" y="218758"/>
                  </a:moveTo>
                  <a:cubicBezTo>
                    <a:pt x="187945" y="221298"/>
                    <a:pt x="189215" y="223838"/>
                    <a:pt x="187945" y="226378"/>
                  </a:cubicBezTo>
                  <a:cubicBezTo>
                    <a:pt x="185405" y="230188"/>
                    <a:pt x="182865" y="230188"/>
                    <a:pt x="179055" y="228918"/>
                  </a:cubicBezTo>
                  <a:cubicBezTo>
                    <a:pt x="176515" y="226378"/>
                    <a:pt x="176515" y="223838"/>
                    <a:pt x="177785" y="221298"/>
                  </a:cubicBezTo>
                  <a:cubicBezTo>
                    <a:pt x="179055" y="217488"/>
                    <a:pt x="182865" y="217488"/>
                    <a:pt x="185405" y="218758"/>
                  </a:cubicBezTo>
                  <a:close/>
                  <a:moveTo>
                    <a:pt x="149210" y="218758"/>
                  </a:moveTo>
                  <a:cubicBezTo>
                    <a:pt x="152068" y="217488"/>
                    <a:pt x="156354" y="217488"/>
                    <a:pt x="159212" y="221298"/>
                  </a:cubicBezTo>
                  <a:cubicBezTo>
                    <a:pt x="160641" y="223838"/>
                    <a:pt x="159212" y="226378"/>
                    <a:pt x="156354" y="228918"/>
                  </a:cubicBezTo>
                  <a:cubicBezTo>
                    <a:pt x="153497" y="230188"/>
                    <a:pt x="149210" y="230188"/>
                    <a:pt x="147782" y="226378"/>
                  </a:cubicBezTo>
                  <a:cubicBezTo>
                    <a:pt x="146353" y="223838"/>
                    <a:pt x="146353" y="221298"/>
                    <a:pt x="149210" y="218758"/>
                  </a:cubicBezTo>
                  <a:close/>
                  <a:moveTo>
                    <a:pt x="167785" y="207963"/>
                  </a:moveTo>
                  <a:cubicBezTo>
                    <a:pt x="170854" y="207963"/>
                    <a:pt x="173342" y="210451"/>
                    <a:pt x="173342" y="213520"/>
                  </a:cubicBezTo>
                  <a:cubicBezTo>
                    <a:pt x="173342" y="216589"/>
                    <a:pt x="170854" y="219077"/>
                    <a:pt x="167785" y="219077"/>
                  </a:cubicBezTo>
                  <a:cubicBezTo>
                    <a:pt x="164716" y="219077"/>
                    <a:pt x="162228" y="216589"/>
                    <a:pt x="162228" y="213520"/>
                  </a:cubicBezTo>
                  <a:cubicBezTo>
                    <a:pt x="162228" y="210451"/>
                    <a:pt x="164716" y="207963"/>
                    <a:pt x="167785" y="207963"/>
                  </a:cubicBezTo>
                  <a:close/>
                  <a:moveTo>
                    <a:pt x="167785" y="190500"/>
                  </a:moveTo>
                  <a:cubicBezTo>
                    <a:pt x="170854" y="190500"/>
                    <a:pt x="173342" y="193343"/>
                    <a:pt x="173342" y="196850"/>
                  </a:cubicBezTo>
                  <a:cubicBezTo>
                    <a:pt x="173342" y="200357"/>
                    <a:pt x="170854" y="203200"/>
                    <a:pt x="167785" y="203200"/>
                  </a:cubicBezTo>
                  <a:cubicBezTo>
                    <a:pt x="164716" y="203200"/>
                    <a:pt x="162228" y="200357"/>
                    <a:pt x="162228" y="196850"/>
                  </a:cubicBezTo>
                  <a:cubicBezTo>
                    <a:pt x="162228" y="193343"/>
                    <a:pt x="164716" y="190500"/>
                    <a:pt x="167785" y="190500"/>
                  </a:cubicBezTo>
                  <a:close/>
                  <a:moveTo>
                    <a:pt x="269512" y="182286"/>
                  </a:moveTo>
                  <a:cubicBezTo>
                    <a:pt x="270813" y="182286"/>
                    <a:pt x="273417" y="182286"/>
                    <a:pt x="276020" y="182286"/>
                  </a:cubicBezTo>
                  <a:cubicBezTo>
                    <a:pt x="281228" y="180975"/>
                    <a:pt x="286435" y="182286"/>
                    <a:pt x="290340" y="184906"/>
                  </a:cubicBezTo>
                  <a:cubicBezTo>
                    <a:pt x="295547" y="187527"/>
                    <a:pt x="296849" y="191458"/>
                    <a:pt x="296849" y="191458"/>
                  </a:cubicBezTo>
                  <a:cubicBezTo>
                    <a:pt x="296849" y="191458"/>
                    <a:pt x="309866" y="192768"/>
                    <a:pt x="304659" y="216354"/>
                  </a:cubicBezTo>
                  <a:cubicBezTo>
                    <a:pt x="304659" y="217664"/>
                    <a:pt x="304659" y="218974"/>
                    <a:pt x="304659" y="220285"/>
                  </a:cubicBezTo>
                  <a:cubicBezTo>
                    <a:pt x="307263" y="220285"/>
                    <a:pt x="309866" y="221595"/>
                    <a:pt x="307263" y="230767"/>
                  </a:cubicBezTo>
                  <a:cubicBezTo>
                    <a:pt x="304659" y="238629"/>
                    <a:pt x="303357" y="239940"/>
                    <a:pt x="302056" y="239940"/>
                  </a:cubicBezTo>
                  <a:cubicBezTo>
                    <a:pt x="300754" y="249112"/>
                    <a:pt x="294245" y="258284"/>
                    <a:pt x="283831" y="262215"/>
                  </a:cubicBezTo>
                  <a:cubicBezTo>
                    <a:pt x="279926" y="263525"/>
                    <a:pt x="274719" y="263525"/>
                    <a:pt x="270813" y="262215"/>
                  </a:cubicBezTo>
                  <a:cubicBezTo>
                    <a:pt x="260399" y="258284"/>
                    <a:pt x="253891" y="249112"/>
                    <a:pt x="252589" y="239940"/>
                  </a:cubicBezTo>
                  <a:cubicBezTo>
                    <a:pt x="251287" y="239940"/>
                    <a:pt x="249985" y="238629"/>
                    <a:pt x="247382" y="232078"/>
                  </a:cubicBezTo>
                  <a:cubicBezTo>
                    <a:pt x="244778" y="221595"/>
                    <a:pt x="247382" y="220285"/>
                    <a:pt x="249985" y="220285"/>
                  </a:cubicBezTo>
                  <a:cubicBezTo>
                    <a:pt x="249985" y="218974"/>
                    <a:pt x="249985" y="217664"/>
                    <a:pt x="248684" y="216354"/>
                  </a:cubicBezTo>
                  <a:cubicBezTo>
                    <a:pt x="248684" y="212423"/>
                    <a:pt x="248684" y="208492"/>
                    <a:pt x="248684" y="204561"/>
                  </a:cubicBezTo>
                  <a:cubicBezTo>
                    <a:pt x="249985" y="199320"/>
                    <a:pt x="252589" y="195389"/>
                    <a:pt x="256494" y="191458"/>
                  </a:cubicBezTo>
                  <a:cubicBezTo>
                    <a:pt x="257796" y="190147"/>
                    <a:pt x="260399" y="187527"/>
                    <a:pt x="263003" y="186217"/>
                  </a:cubicBezTo>
                  <a:cubicBezTo>
                    <a:pt x="264305" y="184906"/>
                    <a:pt x="266908" y="183596"/>
                    <a:pt x="269512" y="182286"/>
                  </a:cubicBezTo>
                  <a:close/>
                  <a:moveTo>
                    <a:pt x="50941" y="182286"/>
                  </a:moveTo>
                  <a:cubicBezTo>
                    <a:pt x="52269" y="182286"/>
                    <a:pt x="54926" y="182286"/>
                    <a:pt x="56254" y="182286"/>
                  </a:cubicBezTo>
                  <a:cubicBezTo>
                    <a:pt x="62896" y="180975"/>
                    <a:pt x="68209" y="182286"/>
                    <a:pt x="72194" y="184906"/>
                  </a:cubicBezTo>
                  <a:cubicBezTo>
                    <a:pt x="77507" y="187527"/>
                    <a:pt x="78836" y="191458"/>
                    <a:pt x="78836" y="191458"/>
                  </a:cubicBezTo>
                  <a:cubicBezTo>
                    <a:pt x="78836" y="191458"/>
                    <a:pt x="90791" y="192768"/>
                    <a:pt x="86806" y="216354"/>
                  </a:cubicBezTo>
                  <a:cubicBezTo>
                    <a:pt x="86806" y="217664"/>
                    <a:pt x="86806" y="218974"/>
                    <a:pt x="85477" y="220285"/>
                  </a:cubicBezTo>
                  <a:cubicBezTo>
                    <a:pt x="88134" y="220285"/>
                    <a:pt x="90791" y="221595"/>
                    <a:pt x="88134" y="230767"/>
                  </a:cubicBezTo>
                  <a:cubicBezTo>
                    <a:pt x="86806" y="238629"/>
                    <a:pt x="84149" y="239940"/>
                    <a:pt x="82821" y="239940"/>
                  </a:cubicBezTo>
                  <a:cubicBezTo>
                    <a:pt x="81492" y="249112"/>
                    <a:pt x="74851" y="258284"/>
                    <a:pt x="65553" y="262215"/>
                  </a:cubicBezTo>
                  <a:cubicBezTo>
                    <a:pt x="60239" y="263525"/>
                    <a:pt x="56254" y="263525"/>
                    <a:pt x="52269" y="262215"/>
                  </a:cubicBezTo>
                  <a:cubicBezTo>
                    <a:pt x="41643" y="258284"/>
                    <a:pt x="35001" y="249112"/>
                    <a:pt x="33673" y="239940"/>
                  </a:cubicBezTo>
                  <a:cubicBezTo>
                    <a:pt x="32344" y="239940"/>
                    <a:pt x="29688" y="238629"/>
                    <a:pt x="28359" y="232078"/>
                  </a:cubicBezTo>
                  <a:cubicBezTo>
                    <a:pt x="25703" y="221595"/>
                    <a:pt x="28359" y="220285"/>
                    <a:pt x="31016" y="220285"/>
                  </a:cubicBezTo>
                  <a:cubicBezTo>
                    <a:pt x="31016" y="218974"/>
                    <a:pt x="29688" y="217664"/>
                    <a:pt x="29688" y="216354"/>
                  </a:cubicBezTo>
                  <a:cubicBezTo>
                    <a:pt x="28359" y="212423"/>
                    <a:pt x="28359" y="208492"/>
                    <a:pt x="29688" y="204561"/>
                  </a:cubicBezTo>
                  <a:cubicBezTo>
                    <a:pt x="31016" y="199320"/>
                    <a:pt x="33673" y="195389"/>
                    <a:pt x="37658" y="191458"/>
                  </a:cubicBezTo>
                  <a:cubicBezTo>
                    <a:pt x="38986" y="190147"/>
                    <a:pt x="41643" y="187527"/>
                    <a:pt x="44299" y="186217"/>
                  </a:cubicBezTo>
                  <a:cubicBezTo>
                    <a:pt x="45628" y="184906"/>
                    <a:pt x="48284" y="183596"/>
                    <a:pt x="50941" y="182286"/>
                  </a:cubicBezTo>
                  <a:close/>
                  <a:moveTo>
                    <a:pt x="167785" y="173038"/>
                  </a:moveTo>
                  <a:cubicBezTo>
                    <a:pt x="170854" y="173038"/>
                    <a:pt x="173342" y="175881"/>
                    <a:pt x="173342" y="179388"/>
                  </a:cubicBezTo>
                  <a:cubicBezTo>
                    <a:pt x="173342" y="182895"/>
                    <a:pt x="170854" y="185738"/>
                    <a:pt x="167785" y="185738"/>
                  </a:cubicBezTo>
                  <a:cubicBezTo>
                    <a:pt x="164716" y="185738"/>
                    <a:pt x="162228" y="182895"/>
                    <a:pt x="162228" y="179388"/>
                  </a:cubicBezTo>
                  <a:cubicBezTo>
                    <a:pt x="162228" y="175881"/>
                    <a:pt x="164716" y="173038"/>
                    <a:pt x="167785" y="173038"/>
                  </a:cubicBezTo>
                  <a:close/>
                  <a:moveTo>
                    <a:pt x="168402" y="155575"/>
                  </a:moveTo>
                  <a:cubicBezTo>
                    <a:pt x="169636" y="155575"/>
                    <a:pt x="170871" y="155575"/>
                    <a:pt x="172106" y="156986"/>
                  </a:cubicBezTo>
                  <a:cubicBezTo>
                    <a:pt x="173341" y="158397"/>
                    <a:pt x="173341" y="159808"/>
                    <a:pt x="173341" y="161219"/>
                  </a:cubicBezTo>
                  <a:cubicBezTo>
                    <a:pt x="173341" y="164041"/>
                    <a:pt x="173341" y="165453"/>
                    <a:pt x="172106" y="166864"/>
                  </a:cubicBezTo>
                  <a:cubicBezTo>
                    <a:pt x="170871" y="166864"/>
                    <a:pt x="169636" y="168275"/>
                    <a:pt x="168402" y="168275"/>
                  </a:cubicBezTo>
                  <a:cubicBezTo>
                    <a:pt x="167167" y="168275"/>
                    <a:pt x="165932" y="166864"/>
                    <a:pt x="164697" y="166864"/>
                  </a:cubicBezTo>
                  <a:cubicBezTo>
                    <a:pt x="163463" y="165453"/>
                    <a:pt x="162228" y="164041"/>
                    <a:pt x="162228" y="161219"/>
                  </a:cubicBezTo>
                  <a:cubicBezTo>
                    <a:pt x="162228" y="159808"/>
                    <a:pt x="163463" y="158397"/>
                    <a:pt x="164697" y="156986"/>
                  </a:cubicBezTo>
                  <a:cubicBezTo>
                    <a:pt x="165932" y="155575"/>
                    <a:pt x="167167" y="155575"/>
                    <a:pt x="168402" y="155575"/>
                  </a:cubicBezTo>
                  <a:close/>
                  <a:moveTo>
                    <a:pt x="146617" y="80963"/>
                  </a:moveTo>
                  <a:cubicBezTo>
                    <a:pt x="146617" y="80963"/>
                    <a:pt x="146617" y="80963"/>
                    <a:pt x="158524" y="115191"/>
                  </a:cubicBezTo>
                  <a:cubicBezTo>
                    <a:pt x="158524" y="115191"/>
                    <a:pt x="158524" y="115191"/>
                    <a:pt x="159847" y="120457"/>
                  </a:cubicBezTo>
                  <a:cubicBezTo>
                    <a:pt x="159847" y="120457"/>
                    <a:pt x="159847" y="120457"/>
                    <a:pt x="165138" y="105976"/>
                  </a:cubicBezTo>
                  <a:cubicBezTo>
                    <a:pt x="153232" y="90178"/>
                    <a:pt x="165138" y="90178"/>
                    <a:pt x="167784" y="90178"/>
                  </a:cubicBezTo>
                  <a:cubicBezTo>
                    <a:pt x="170430" y="90178"/>
                    <a:pt x="182336" y="90178"/>
                    <a:pt x="170430" y="105976"/>
                  </a:cubicBezTo>
                  <a:cubicBezTo>
                    <a:pt x="170430" y="105976"/>
                    <a:pt x="170430" y="105976"/>
                    <a:pt x="175722" y="120457"/>
                  </a:cubicBezTo>
                  <a:cubicBezTo>
                    <a:pt x="175722" y="120457"/>
                    <a:pt x="175722" y="120457"/>
                    <a:pt x="177045" y="115191"/>
                  </a:cubicBezTo>
                  <a:cubicBezTo>
                    <a:pt x="177045" y="115191"/>
                    <a:pt x="177045" y="115191"/>
                    <a:pt x="188951" y="80963"/>
                  </a:cubicBezTo>
                  <a:cubicBezTo>
                    <a:pt x="188951" y="80963"/>
                    <a:pt x="196889" y="86229"/>
                    <a:pt x="211441" y="91494"/>
                  </a:cubicBezTo>
                  <a:cubicBezTo>
                    <a:pt x="227316" y="98077"/>
                    <a:pt x="225993" y="111241"/>
                    <a:pt x="227316" y="134938"/>
                  </a:cubicBezTo>
                  <a:cubicBezTo>
                    <a:pt x="227316" y="134938"/>
                    <a:pt x="227316" y="134938"/>
                    <a:pt x="167784" y="134938"/>
                  </a:cubicBezTo>
                  <a:lnTo>
                    <a:pt x="108253" y="134938"/>
                  </a:lnTo>
                  <a:cubicBezTo>
                    <a:pt x="108253" y="111241"/>
                    <a:pt x="108253" y="98077"/>
                    <a:pt x="124128" y="91494"/>
                  </a:cubicBezTo>
                  <a:cubicBezTo>
                    <a:pt x="138680" y="86229"/>
                    <a:pt x="146617" y="80963"/>
                    <a:pt x="146617" y="80963"/>
                  </a:cubicBezTo>
                  <a:close/>
                  <a:moveTo>
                    <a:pt x="165180" y="0"/>
                  </a:moveTo>
                  <a:cubicBezTo>
                    <a:pt x="171689" y="0"/>
                    <a:pt x="176896" y="1310"/>
                    <a:pt x="180801" y="3931"/>
                  </a:cubicBezTo>
                  <a:cubicBezTo>
                    <a:pt x="186008" y="6551"/>
                    <a:pt x="187310" y="10482"/>
                    <a:pt x="187310" y="10482"/>
                  </a:cubicBezTo>
                  <a:cubicBezTo>
                    <a:pt x="187310" y="10482"/>
                    <a:pt x="199026" y="10482"/>
                    <a:pt x="195121" y="35378"/>
                  </a:cubicBezTo>
                  <a:cubicBezTo>
                    <a:pt x="195121" y="36689"/>
                    <a:pt x="195121" y="37999"/>
                    <a:pt x="195121" y="39309"/>
                  </a:cubicBezTo>
                  <a:cubicBezTo>
                    <a:pt x="196422" y="39309"/>
                    <a:pt x="200328" y="40620"/>
                    <a:pt x="196422" y="49792"/>
                  </a:cubicBezTo>
                  <a:cubicBezTo>
                    <a:pt x="195121" y="56343"/>
                    <a:pt x="193819" y="58964"/>
                    <a:pt x="192517" y="58964"/>
                  </a:cubicBezTo>
                  <a:cubicBezTo>
                    <a:pt x="191215" y="66826"/>
                    <a:pt x="184707" y="77308"/>
                    <a:pt x="174293" y="81239"/>
                  </a:cubicBezTo>
                  <a:cubicBezTo>
                    <a:pt x="170387" y="82550"/>
                    <a:pt x="165180" y="82550"/>
                    <a:pt x="161275" y="81239"/>
                  </a:cubicBezTo>
                  <a:cubicBezTo>
                    <a:pt x="150861" y="77308"/>
                    <a:pt x="144352" y="66826"/>
                    <a:pt x="143050" y="58964"/>
                  </a:cubicBezTo>
                  <a:cubicBezTo>
                    <a:pt x="141749" y="58964"/>
                    <a:pt x="139145" y="56343"/>
                    <a:pt x="137843" y="49792"/>
                  </a:cubicBezTo>
                  <a:cubicBezTo>
                    <a:pt x="135240" y="40620"/>
                    <a:pt x="137843" y="39309"/>
                    <a:pt x="140447" y="39309"/>
                  </a:cubicBezTo>
                  <a:cubicBezTo>
                    <a:pt x="140447" y="37999"/>
                    <a:pt x="139145" y="36689"/>
                    <a:pt x="139145" y="35378"/>
                  </a:cubicBezTo>
                  <a:cubicBezTo>
                    <a:pt x="139145" y="31447"/>
                    <a:pt x="137843" y="27516"/>
                    <a:pt x="139145" y="23585"/>
                  </a:cubicBezTo>
                  <a:cubicBezTo>
                    <a:pt x="140447" y="18344"/>
                    <a:pt x="143050" y="13103"/>
                    <a:pt x="146956" y="10482"/>
                  </a:cubicBezTo>
                  <a:cubicBezTo>
                    <a:pt x="148257" y="7862"/>
                    <a:pt x="150861" y="6551"/>
                    <a:pt x="153464" y="5241"/>
                  </a:cubicBezTo>
                  <a:cubicBezTo>
                    <a:pt x="154766" y="3931"/>
                    <a:pt x="157370" y="2620"/>
                    <a:pt x="159973" y="1310"/>
                  </a:cubicBezTo>
                  <a:cubicBezTo>
                    <a:pt x="161275" y="1310"/>
                    <a:pt x="163878" y="0"/>
                    <a:pt x="165180" y="0"/>
                  </a:cubicBezTo>
                  <a:close/>
                </a:path>
              </a:pathLst>
            </a:custGeom>
            <a:solidFill>
              <a:schemeClr val="bg1"/>
            </a:solidFill>
            <a:ln>
              <a:noFill/>
            </a:ln>
          </p:spPr>
          <p:txBody>
            <a:bodyPr/>
            <a:lstStyle/>
            <a:p>
              <a:endParaRPr lang="zh-CN" altLang="en-US"/>
            </a:p>
          </p:txBody>
        </p:sp>
      </p:grpSp>
      <p:grpSp>
        <p:nvGrpSpPr>
          <p:cNvPr id="39" name="组合 38"/>
          <p:cNvGrpSpPr/>
          <p:nvPr/>
        </p:nvGrpSpPr>
        <p:grpSpPr>
          <a:xfrm>
            <a:off x="4216596" y="4775011"/>
            <a:ext cx="927290" cy="927290"/>
            <a:chOff x="911063" y="1701800"/>
            <a:chExt cx="908182" cy="908182"/>
          </a:xfrm>
        </p:grpSpPr>
        <p:sp>
          <p:nvSpPr>
            <p:cNvPr id="40" name="椭圆 39"/>
            <p:cNvSpPr/>
            <p:nvPr/>
          </p:nvSpPr>
          <p:spPr>
            <a:xfrm>
              <a:off x="911063" y="1701800"/>
              <a:ext cx="908182" cy="90818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statistics-on-laptop_82095"/>
            <p:cNvSpPr>
              <a:spLocks noChangeAspect="1"/>
            </p:cNvSpPr>
            <p:nvPr/>
          </p:nvSpPr>
          <p:spPr bwMode="auto">
            <a:xfrm>
              <a:off x="1139180" y="1899707"/>
              <a:ext cx="451947" cy="512367"/>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chemeClr val="bg1"/>
            </a:solidFill>
            <a:ln>
              <a:noFill/>
            </a:ln>
          </p:spPr>
          <p:txBody>
            <a:bodyPr/>
            <a:lstStyle/>
            <a:p>
              <a:endParaRPr lang="zh-CN" altLang="en-US"/>
            </a:p>
          </p:txBody>
        </p:sp>
      </p:grpSp>
      <p:grpSp>
        <p:nvGrpSpPr>
          <p:cNvPr id="42" name="组合 41"/>
          <p:cNvGrpSpPr/>
          <p:nvPr/>
        </p:nvGrpSpPr>
        <p:grpSpPr>
          <a:xfrm>
            <a:off x="3031869" y="2249823"/>
            <a:ext cx="7909400" cy="962022"/>
            <a:chOff x="3031869" y="2249823"/>
            <a:chExt cx="7909400" cy="962022"/>
          </a:xfrm>
        </p:grpSpPr>
        <p:sp>
          <p:nvSpPr>
            <p:cNvPr id="20" name="矩形 19"/>
            <p:cNvSpPr/>
            <p:nvPr/>
          </p:nvSpPr>
          <p:spPr>
            <a:xfrm>
              <a:off x="3031869" y="2602447"/>
              <a:ext cx="6416932" cy="609398"/>
            </a:xfrm>
            <a:prstGeom prst="rect">
              <a:avLst/>
            </a:prstGeom>
          </p:spPr>
          <p:txBody>
            <a:bodyPr wrap="square">
              <a:spAutoFit/>
            </a:bodyPr>
            <a:lstStyle/>
            <a:p>
              <a:pPr>
                <a:lnSpc>
                  <a:spcPct val="120000"/>
                </a:lnSpc>
              </a:pPr>
              <a:r>
                <a:rPr lang="zh-CN" altLang="en-US" sz="1400" dirty="0">
                  <a:solidFill>
                    <a:schemeClr val="tx1">
                      <a:lumMod val="50000"/>
                      <a:lumOff val="50000"/>
                    </a:schemeClr>
                  </a:solidFill>
                </a:rPr>
                <a:t>第一个子目标是凭经验研究</a:t>
              </a:r>
              <a:r>
                <a:rPr lang="en-US" altLang="zh-CN" sz="1400" dirty="0">
                  <a:solidFill>
                    <a:schemeClr val="tx1">
                      <a:lumMod val="50000"/>
                      <a:lumOff val="50000"/>
                    </a:schemeClr>
                  </a:solidFill>
                </a:rPr>
                <a:t>GoF</a:t>
              </a:r>
              <a:r>
                <a:rPr lang="zh-CN" altLang="en-US" sz="1400" dirty="0">
                  <a:solidFill>
                    <a:schemeClr val="tx1">
                      <a:lumMod val="50000"/>
                      <a:lumOff val="50000"/>
                    </a:schemeClr>
                  </a:solidFill>
                </a:rPr>
                <a:t>设计模式的使用强度与系统级质量属性之间的相关性</a:t>
              </a:r>
            </a:p>
          </p:txBody>
        </p:sp>
        <p:sp>
          <p:nvSpPr>
            <p:cNvPr id="21" name="矩形 20"/>
            <p:cNvSpPr/>
            <p:nvPr/>
          </p:nvSpPr>
          <p:spPr>
            <a:xfrm>
              <a:off x="3031869" y="2249823"/>
              <a:ext cx="7909400" cy="396134"/>
            </a:xfrm>
            <a:prstGeom prst="rect">
              <a:avLst/>
            </a:prstGeom>
          </p:spPr>
          <p:txBody>
            <a:bodyPr wrap="square">
              <a:spAutoFit/>
            </a:bodyPr>
            <a:lstStyle/>
            <a:p>
              <a:pPr>
                <a:lnSpc>
                  <a:spcPct val="120000"/>
                </a:lnSpc>
              </a:pPr>
              <a:r>
                <a:rPr lang="en-US" altLang="zh-CN" b="1" dirty="0">
                  <a:solidFill>
                    <a:schemeClr val="tx1">
                      <a:lumMod val="65000"/>
                      <a:lumOff val="35000"/>
                    </a:schemeClr>
                  </a:solidFill>
                </a:rPr>
                <a:t>GoF</a:t>
              </a:r>
              <a:r>
                <a:rPr lang="zh-CN" altLang="en-US" b="1" dirty="0">
                  <a:solidFill>
                    <a:schemeClr val="tx1">
                      <a:lumMod val="65000"/>
                      <a:lumOff val="35000"/>
                    </a:schemeClr>
                  </a:solidFill>
                </a:rPr>
                <a:t>设计模式的使用强度与系统设计质量属性之间是否存在任何关联？</a:t>
              </a:r>
            </a:p>
          </p:txBody>
        </p:sp>
      </p:grpSp>
      <p:grpSp>
        <p:nvGrpSpPr>
          <p:cNvPr id="43" name="组合 42"/>
          <p:cNvGrpSpPr/>
          <p:nvPr/>
        </p:nvGrpSpPr>
        <p:grpSpPr>
          <a:xfrm>
            <a:off x="4158539" y="3481858"/>
            <a:ext cx="9292417" cy="939708"/>
            <a:chOff x="4158539" y="3481858"/>
            <a:chExt cx="9292417" cy="939708"/>
          </a:xfrm>
        </p:grpSpPr>
        <p:sp>
          <p:nvSpPr>
            <p:cNvPr id="24" name="矩形 23"/>
            <p:cNvSpPr/>
            <p:nvPr/>
          </p:nvSpPr>
          <p:spPr>
            <a:xfrm>
              <a:off x="4158541" y="3834482"/>
              <a:ext cx="8033458" cy="587084"/>
            </a:xfrm>
            <a:prstGeom prst="rect">
              <a:avLst/>
            </a:prstGeom>
          </p:spPr>
          <p:txBody>
            <a:bodyPr wrap="square">
              <a:spAutoFit/>
            </a:bodyPr>
            <a:lstStyle/>
            <a:p>
              <a:pPr>
                <a:lnSpc>
                  <a:spcPct val="120000"/>
                </a:lnSpc>
              </a:pPr>
              <a:r>
                <a:rPr lang="en-US" altLang="zh-CN" sz="1400" dirty="0">
                  <a:solidFill>
                    <a:schemeClr val="tx1">
                      <a:lumMod val="50000"/>
                      <a:lumOff val="50000"/>
                    </a:schemeClr>
                  </a:solidFill>
                </a:rPr>
                <a:t>GoF</a:t>
              </a:r>
              <a:r>
                <a:rPr lang="zh-CN" altLang="en-US" sz="1400" dirty="0">
                  <a:solidFill>
                    <a:schemeClr val="tx1">
                      <a:lumMod val="50000"/>
                      <a:lumOff val="50000"/>
                    </a:schemeClr>
                  </a:solidFill>
                </a:rPr>
                <a:t>设计模式的出现可以改善设计特性，如复杂性、内聚性和耦合性。在类数量或代码行数方面，系统的大小对其影响很大。</a:t>
              </a:r>
            </a:p>
          </p:txBody>
        </p:sp>
        <p:sp>
          <p:nvSpPr>
            <p:cNvPr id="25" name="矩形 24"/>
            <p:cNvSpPr/>
            <p:nvPr/>
          </p:nvSpPr>
          <p:spPr>
            <a:xfrm>
              <a:off x="4158539" y="3481858"/>
              <a:ext cx="9292417" cy="396134"/>
            </a:xfrm>
            <a:prstGeom prst="rect">
              <a:avLst/>
            </a:prstGeom>
          </p:spPr>
          <p:txBody>
            <a:bodyPr wrap="square">
              <a:spAutoFit/>
            </a:bodyPr>
            <a:lstStyle/>
            <a:p>
              <a:pPr>
                <a:lnSpc>
                  <a:spcPct val="120000"/>
                </a:lnSpc>
              </a:pPr>
              <a:r>
                <a:rPr lang="zh-CN" altLang="en-US" b="1" dirty="0">
                  <a:solidFill>
                    <a:schemeClr val="tx1">
                      <a:lumMod val="65000"/>
                      <a:lumOff val="35000"/>
                    </a:schemeClr>
                  </a:solidFill>
                </a:rPr>
                <a:t>系统大小对使用强度与设计质量之间的相关性有什么影响</a:t>
              </a:r>
              <a:r>
                <a:rPr lang="en-US" altLang="zh-CN" b="1" dirty="0">
                  <a:solidFill>
                    <a:schemeClr val="tx1">
                      <a:lumMod val="65000"/>
                      <a:lumOff val="35000"/>
                    </a:schemeClr>
                  </a:solidFill>
                </a:rPr>
                <a:t>?</a:t>
              </a:r>
              <a:endParaRPr lang="zh-CN" altLang="en-US" b="1" dirty="0">
                <a:solidFill>
                  <a:schemeClr val="tx1">
                    <a:lumMod val="65000"/>
                    <a:lumOff val="35000"/>
                  </a:schemeClr>
                </a:solidFill>
              </a:endParaRPr>
            </a:p>
          </p:txBody>
        </p:sp>
      </p:grpSp>
      <p:grpSp>
        <p:nvGrpSpPr>
          <p:cNvPr id="44" name="组合 43"/>
          <p:cNvGrpSpPr/>
          <p:nvPr/>
        </p:nvGrpSpPr>
        <p:grpSpPr>
          <a:xfrm>
            <a:off x="5274515" y="4740279"/>
            <a:ext cx="7884894" cy="681175"/>
            <a:chOff x="5274515" y="4740279"/>
            <a:chExt cx="7884894" cy="681175"/>
          </a:xfrm>
        </p:grpSpPr>
        <p:sp>
          <p:nvSpPr>
            <p:cNvPr id="27" name="矩形 26"/>
            <p:cNvSpPr/>
            <p:nvPr/>
          </p:nvSpPr>
          <p:spPr>
            <a:xfrm>
              <a:off x="5274515" y="5092903"/>
              <a:ext cx="6416932" cy="328551"/>
            </a:xfrm>
            <a:prstGeom prst="rect">
              <a:avLst/>
            </a:prstGeom>
          </p:spPr>
          <p:txBody>
            <a:bodyPr wrap="square">
              <a:spAutoFit/>
            </a:bodyPr>
            <a:lstStyle/>
            <a:p>
              <a:pPr>
                <a:lnSpc>
                  <a:spcPct val="120000"/>
                </a:lnSpc>
              </a:pPr>
              <a:r>
                <a:rPr lang="zh-CN" altLang="en-US" sz="1400" dirty="0">
                  <a:solidFill>
                    <a:schemeClr val="tx1">
                      <a:lumMod val="50000"/>
                      <a:lumOff val="50000"/>
                    </a:schemeClr>
                  </a:solidFill>
                </a:rPr>
                <a:t>研究系统后续版本中</a:t>
              </a:r>
              <a:r>
                <a:rPr lang="en-US" altLang="zh-CN" sz="1400" dirty="0">
                  <a:solidFill>
                    <a:schemeClr val="tx1">
                      <a:lumMod val="50000"/>
                      <a:lumOff val="50000"/>
                    </a:schemeClr>
                  </a:solidFill>
                </a:rPr>
                <a:t>GoF</a:t>
              </a:r>
              <a:r>
                <a:rPr lang="zh-CN" altLang="en-US" sz="1400" dirty="0">
                  <a:solidFill>
                    <a:schemeClr val="tx1">
                      <a:lumMod val="50000"/>
                      <a:lumOff val="50000"/>
                    </a:schemeClr>
                  </a:solidFill>
                </a:rPr>
                <a:t>设计模式的使用强度与设计质量属性之间的相关性变化。</a:t>
              </a:r>
            </a:p>
          </p:txBody>
        </p:sp>
        <p:sp>
          <p:nvSpPr>
            <p:cNvPr id="28" name="矩形 27"/>
            <p:cNvSpPr/>
            <p:nvPr/>
          </p:nvSpPr>
          <p:spPr>
            <a:xfrm>
              <a:off x="5274515" y="4740279"/>
              <a:ext cx="7884894" cy="396134"/>
            </a:xfrm>
            <a:prstGeom prst="rect">
              <a:avLst/>
            </a:prstGeom>
          </p:spPr>
          <p:txBody>
            <a:bodyPr wrap="square">
              <a:spAutoFit/>
            </a:bodyPr>
            <a:lstStyle/>
            <a:p>
              <a:pPr>
                <a:lnSpc>
                  <a:spcPct val="120000"/>
                </a:lnSpc>
              </a:pPr>
              <a:r>
                <a:rPr lang="zh-CN" altLang="en-US" b="1" dirty="0">
                  <a:solidFill>
                    <a:schemeClr val="tx1">
                      <a:lumMod val="65000"/>
                      <a:lumOff val="35000"/>
                    </a:schemeClr>
                  </a:solidFill>
                </a:rPr>
                <a:t>在后续版本的系统中，</a:t>
              </a:r>
              <a:r>
                <a:rPr lang="en-US" altLang="zh-CN" b="1" dirty="0">
                  <a:solidFill>
                    <a:schemeClr val="tx1">
                      <a:lumMod val="65000"/>
                      <a:lumOff val="35000"/>
                    </a:schemeClr>
                  </a:solidFill>
                </a:rPr>
                <a:t>GoF</a:t>
              </a:r>
              <a:r>
                <a:rPr lang="zh-CN" altLang="en-US" b="1" dirty="0">
                  <a:solidFill>
                    <a:schemeClr val="tx1">
                      <a:lumMod val="65000"/>
                      <a:lumOff val="35000"/>
                    </a:schemeClr>
                  </a:solidFill>
                </a:rPr>
                <a:t>模式实例的更改对设计质量有什么影响？</a:t>
              </a:r>
            </a:p>
          </p:txBody>
        </p:sp>
      </p:grpSp>
      <p:sp>
        <p:nvSpPr>
          <p:cNvPr id="29" name="矩形 28"/>
          <p:cNvSpPr/>
          <p:nvPr/>
        </p:nvSpPr>
        <p:spPr>
          <a:xfrm>
            <a:off x="8170172" y="455066"/>
            <a:ext cx="568964" cy="568964"/>
          </a:xfrm>
          <a:prstGeom prst="rect">
            <a:avLst/>
          </a:prstGeom>
          <a:noFill/>
          <a:ln w="38100" cap="sq">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8596895" y="881789"/>
            <a:ext cx="284482" cy="284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029185" y="479687"/>
            <a:ext cx="1415772" cy="461665"/>
          </a:xfrm>
          <a:prstGeom prst="rect">
            <a:avLst/>
          </a:prstGeom>
          <a:noFill/>
        </p:spPr>
        <p:txBody>
          <a:bodyPr wrap="none" rtlCol="0">
            <a:spAutoFit/>
          </a:bodyPr>
          <a:lstStyle/>
          <a:p>
            <a:r>
              <a:rPr lang="zh-CN" altLang="en-US" sz="2400" b="1" dirty="0">
                <a:solidFill>
                  <a:schemeClr val="tx2">
                    <a:lumMod val="50000"/>
                  </a:schemeClr>
                </a:solidFill>
              </a:rPr>
              <a:t>研究问题</a:t>
            </a:r>
          </a:p>
        </p:txBody>
      </p:sp>
      <p:sp>
        <p:nvSpPr>
          <p:cNvPr id="32" name="文本框 31"/>
          <p:cNvSpPr txBox="1"/>
          <p:nvPr/>
        </p:nvSpPr>
        <p:spPr>
          <a:xfrm>
            <a:off x="8962925" y="897810"/>
            <a:ext cx="3331361" cy="276999"/>
          </a:xfrm>
          <a:prstGeom prst="rect">
            <a:avLst/>
          </a:prstGeom>
          <a:noFill/>
        </p:spPr>
        <p:txBody>
          <a:bodyPr wrap="none" rtlCol="0">
            <a:spAutoFit/>
          </a:bodyPr>
          <a:lstStyle/>
          <a:p>
            <a:r>
              <a:rPr lang="en-US" altLang="zh-CN" sz="1200" dirty="0">
                <a:solidFill>
                  <a:schemeClr val="tx2">
                    <a:lumMod val="75000"/>
                  </a:schemeClr>
                </a:solidFill>
              </a:rPr>
              <a:t>Research Objectives and Research Questions</a:t>
            </a:r>
            <a:endParaRPr lang="zh-CN" altLang="en-US" sz="1200" dirty="0">
              <a:solidFill>
                <a:schemeClr val="tx2">
                  <a:lumMod val="75000"/>
                </a:schemeClr>
              </a:solidFill>
            </a:endParaRPr>
          </a:p>
        </p:txBody>
      </p:sp>
      <p:sp>
        <p:nvSpPr>
          <p:cNvPr id="26" name="矩形 25">
            <a:extLst>
              <a:ext uri="{FF2B5EF4-FFF2-40B4-BE49-F238E27FC236}">
                <a16:creationId xmlns:a16="http://schemas.microsoft.com/office/drawing/2014/main" id="{86CF8BF3-79FD-4504-B313-D34EB49F3FBC}"/>
              </a:ext>
            </a:extLst>
          </p:cNvPr>
          <p:cNvSpPr/>
          <p:nvPr/>
        </p:nvSpPr>
        <p:spPr>
          <a:xfrm>
            <a:off x="4923275" y="1273782"/>
            <a:ext cx="8528787" cy="328551"/>
          </a:xfrm>
          <a:prstGeom prst="rect">
            <a:avLst/>
          </a:prstGeom>
        </p:spPr>
        <p:txBody>
          <a:bodyPr wrap="square">
            <a:spAutoFit/>
          </a:bodyPr>
          <a:lstStyle/>
          <a:p>
            <a:pPr>
              <a:lnSpc>
                <a:spcPct val="120000"/>
              </a:lnSpc>
            </a:pPr>
            <a:r>
              <a:rPr lang="zh-CN" altLang="en-US" sz="1400" dirty="0">
                <a:solidFill>
                  <a:schemeClr val="tx1">
                    <a:lumMod val="50000"/>
                    <a:lumOff val="50000"/>
                  </a:schemeClr>
                </a:solidFill>
              </a:rPr>
              <a:t>研究的主要目的是基于经验研究</a:t>
            </a:r>
            <a:r>
              <a:rPr lang="en-US" altLang="zh-CN" sz="1400" dirty="0">
                <a:solidFill>
                  <a:schemeClr val="tx1">
                    <a:lumMod val="50000"/>
                    <a:lumOff val="50000"/>
                  </a:schemeClr>
                </a:solidFill>
              </a:rPr>
              <a:t>GoF</a:t>
            </a:r>
            <a:r>
              <a:rPr lang="zh-CN" altLang="en-US" sz="1400" dirty="0">
                <a:solidFill>
                  <a:schemeClr val="tx1">
                    <a:lumMod val="50000"/>
                    <a:lumOff val="50000"/>
                  </a:schemeClr>
                </a:solidFill>
              </a:rPr>
              <a:t>设计模式实例的使用强度对系统级设计质量属性的影响</a:t>
            </a:r>
          </a:p>
        </p:txBody>
      </p:sp>
    </p:spTree>
    <p:extLst>
      <p:ext uri="{BB962C8B-B14F-4D97-AF65-F5344CB8AC3E}">
        <p14:creationId xmlns:p14="http://schemas.microsoft.com/office/powerpoint/2010/main" val="3974281061"/>
      </p:ext>
    </p:extLst>
  </p:cSld>
  <p:clrMapOvr>
    <a:masterClrMapping/>
  </p:clrMapOvr>
  <p:transition spd="slow" advTm="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47806" y="3193143"/>
            <a:ext cx="6855006" cy="3664858"/>
            <a:chOff x="5062764" y="3193143"/>
            <a:chExt cx="3338286" cy="3664858"/>
          </a:xfrm>
        </p:grpSpPr>
        <p:sp>
          <p:nvSpPr>
            <p:cNvPr id="6" name="等腰三角形 5"/>
            <p:cNvSpPr/>
            <p:nvPr/>
          </p:nvSpPr>
          <p:spPr>
            <a:xfrm>
              <a:off x="5062764" y="3193143"/>
              <a:ext cx="3338286" cy="3664858"/>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7" name="等腰三角形 6"/>
            <p:cNvSpPr/>
            <p:nvPr/>
          </p:nvSpPr>
          <p:spPr>
            <a:xfrm>
              <a:off x="5062764" y="4020456"/>
              <a:ext cx="3338286" cy="2837543"/>
            </a:xfrm>
            <a:prstGeom prst="triangle">
              <a:avLst>
                <a:gd name="adj" fmla="val 1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12" name="椭圆 11"/>
          <p:cNvSpPr/>
          <p:nvPr/>
        </p:nvSpPr>
        <p:spPr>
          <a:xfrm>
            <a:off x="2911766" y="1505508"/>
            <a:ext cx="1459094" cy="14590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 name="文本框 15"/>
          <p:cNvSpPr txBox="1"/>
          <p:nvPr/>
        </p:nvSpPr>
        <p:spPr>
          <a:xfrm>
            <a:off x="4567376" y="1776052"/>
            <a:ext cx="1980029" cy="523220"/>
          </a:xfrm>
          <a:prstGeom prst="rect">
            <a:avLst/>
          </a:prstGeom>
          <a:noFill/>
        </p:spPr>
        <p:txBody>
          <a:bodyPr wrap="none" rtlCol="0">
            <a:spAutoFit/>
          </a:bodyPr>
          <a:lstStyle/>
          <a:p>
            <a:r>
              <a:rPr lang="zh-CN" altLang="en-US" sz="2800" b="1" dirty="0">
                <a:solidFill>
                  <a:schemeClr val="tx2">
                    <a:lumMod val="50000"/>
                  </a:schemeClr>
                </a:solidFill>
              </a:rPr>
              <a:t>结果与讨论</a:t>
            </a:r>
          </a:p>
        </p:txBody>
      </p:sp>
      <p:sp>
        <p:nvSpPr>
          <p:cNvPr id="33" name="等腰三角形 32"/>
          <p:cNvSpPr/>
          <p:nvPr/>
        </p:nvSpPr>
        <p:spPr>
          <a:xfrm rot="16200000">
            <a:off x="4287671" y="-1046330"/>
            <a:ext cx="3616657" cy="12192002"/>
          </a:xfrm>
          <a:prstGeom prst="triangl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784766" y="1727224"/>
            <a:ext cx="1713094" cy="1015663"/>
          </a:xfrm>
          <a:prstGeom prst="rect">
            <a:avLst/>
          </a:prstGeom>
          <a:noFill/>
        </p:spPr>
        <p:txBody>
          <a:bodyPr wrap="square" rtlCol="0">
            <a:spAutoFit/>
          </a:bodyPr>
          <a:lstStyle/>
          <a:p>
            <a:pPr algn="ctr"/>
            <a:r>
              <a:rPr lang="en-US" altLang="zh-CN" sz="6000" b="1" dirty="0">
                <a:solidFill>
                  <a:schemeClr val="bg1"/>
                </a:solidFill>
              </a:rPr>
              <a:t>03</a:t>
            </a:r>
            <a:endParaRPr lang="zh-CN" altLang="en-US" sz="6000" b="1" dirty="0">
              <a:solidFill>
                <a:schemeClr val="bg1"/>
              </a:solidFill>
            </a:endParaRPr>
          </a:p>
        </p:txBody>
      </p:sp>
      <p:sp>
        <p:nvSpPr>
          <p:cNvPr id="34" name="文本框 33"/>
          <p:cNvSpPr txBox="1"/>
          <p:nvPr/>
        </p:nvSpPr>
        <p:spPr>
          <a:xfrm>
            <a:off x="4618176" y="2323766"/>
            <a:ext cx="2509020" cy="307777"/>
          </a:xfrm>
          <a:prstGeom prst="rect">
            <a:avLst/>
          </a:prstGeom>
          <a:noFill/>
        </p:spPr>
        <p:txBody>
          <a:bodyPr wrap="none" rtlCol="0">
            <a:spAutoFit/>
          </a:bodyPr>
          <a:lstStyle/>
          <a:p>
            <a:pPr marL="457200" lvl="0" indent="-457200">
              <a:buFont typeface="Wingdings" panose="05000000000000000000" pitchFamily="2" charset="2"/>
              <a:buChar char="l"/>
              <a:defRPr/>
            </a:pPr>
            <a:r>
              <a:rPr lang="en-US" altLang="zh-CN" sz="1400" dirty="0">
                <a:solidFill>
                  <a:srgbClr val="778495">
                    <a:lumMod val="50000"/>
                  </a:srgbClr>
                </a:solidFill>
              </a:rPr>
              <a:t>Results and Discussion</a:t>
            </a:r>
          </a:p>
        </p:txBody>
      </p:sp>
    </p:spTree>
    <p:extLst>
      <p:ext uri="{BB962C8B-B14F-4D97-AF65-F5344CB8AC3E}">
        <p14:creationId xmlns:p14="http://schemas.microsoft.com/office/powerpoint/2010/main" val="3582075753"/>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4611" y="406200"/>
            <a:ext cx="568964" cy="568964"/>
          </a:xfrm>
          <a:prstGeom prst="rect">
            <a:avLst/>
          </a:prstGeom>
          <a:noFill/>
          <a:ln w="38100" cap="sq">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1334" y="832923"/>
            <a:ext cx="284482" cy="284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1752600"/>
            <a:ext cx="787400" cy="412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84EDBDA-50DC-4C81-ABCF-B0498E097320}"/>
              </a:ext>
            </a:extLst>
          </p:cNvPr>
          <p:cNvSpPr/>
          <p:nvPr/>
        </p:nvSpPr>
        <p:spPr>
          <a:xfrm>
            <a:off x="1255816" y="1405265"/>
            <a:ext cx="7792979" cy="523220"/>
          </a:xfrm>
          <a:prstGeom prst="rect">
            <a:avLst/>
          </a:prstGeom>
        </p:spPr>
        <p:txBody>
          <a:bodyPr wrap="square">
            <a:spAutoFit/>
          </a:bodyPr>
          <a:lstStyle/>
          <a:p>
            <a:r>
              <a:rPr lang="zh-CN" altLang="en-US" sz="1400" dirty="0">
                <a:solidFill>
                  <a:srgbClr val="2E3033"/>
                </a:solidFill>
                <a:latin typeface="Arial" panose="020B0604020202020204" pitchFamily="34" charset="0"/>
              </a:rPr>
              <a:t>使用非参数（无分布）</a:t>
            </a:r>
            <a:r>
              <a:rPr lang="en-US" altLang="zh-CN" sz="1400" dirty="0">
                <a:solidFill>
                  <a:srgbClr val="2E3033"/>
                </a:solidFill>
                <a:latin typeface="Arial" panose="020B0604020202020204" pitchFamily="34" charset="0"/>
              </a:rPr>
              <a:t>Spearman</a:t>
            </a:r>
            <a:r>
              <a:rPr lang="zh-CN" altLang="en-US" sz="1400" dirty="0">
                <a:solidFill>
                  <a:srgbClr val="2E3033"/>
                </a:solidFill>
                <a:latin typeface="Arial" panose="020B0604020202020204" pitchFamily="34" charset="0"/>
              </a:rPr>
              <a:t>相关性，以研究设计模式的使用强度与设计质量属性之间的单调关系。</a:t>
            </a:r>
            <a:endParaRPr lang="zh-CN" altLang="en-US" dirty="0"/>
          </a:p>
        </p:txBody>
      </p:sp>
      <p:sp>
        <p:nvSpPr>
          <p:cNvPr id="8" name="矩形 7">
            <a:extLst>
              <a:ext uri="{FF2B5EF4-FFF2-40B4-BE49-F238E27FC236}">
                <a16:creationId xmlns:a16="http://schemas.microsoft.com/office/drawing/2014/main" id="{185B22C5-F17F-4F4E-A9C3-1687ED17ECBE}"/>
              </a:ext>
            </a:extLst>
          </p:cNvPr>
          <p:cNvSpPr/>
          <p:nvPr/>
        </p:nvSpPr>
        <p:spPr>
          <a:xfrm>
            <a:off x="1430257" y="422674"/>
            <a:ext cx="7891904" cy="369332"/>
          </a:xfrm>
          <a:prstGeom prst="rect">
            <a:avLst/>
          </a:prstGeom>
        </p:spPr>
        <p:txBody>
          <a:bodyPr wrap="none">
            <a:spAutoFit/>
          </a:bodyPr>
          <a:lstStyle/>
          <a:p>
            <a:r>
              <a:rPr lang="en-US" altLang="zh-CN" b="1" dirty="0">
                <a:solidFill>
                  <a:schemeClr val="tx2">
                    <a:lumMod val="50000"/>
                  </a:schemeClr>
                </a:solidFill>
              </a:rPr>
              <a:t>RQ-1 GoF</a:t>
            </a:r>
            <a:r>
              <a:rPr lang="zh-CN" altLang="en-US" b="1" dirty="0">
                <a:solidFill>
                  <a:schemeClr val="tx2">
                    <a:lumMod val="50000"/>
                  </a:schemeClr>
                </a:solidFill>
              </a:rPr>
              <a:t>设计模式的使用强度与系统设计质量属性之间是否存在任何关联？</a:t>
            </a:r>
          </a:p>
        </p:txBody>
      </p:sp>
      <p:pic>
        <p:nvPicPr>
          <p:cNvPr id="7170" name="Picture 2" descr="表2。">
            <a:extLst>
              <a:ext uri="{FF2B5EF4-FFF2-40B4-BE49-F238E27FC236}">
                <a16:creationId xmlns:a16="http://schemas.microsoft.com/office/drawing/2014/main" id="{2D1248FE-14C7-42D8-8327-91A263AF1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0257" y="1928485"/>
            <a:ext cx="5238750" cy="202882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95AF4858-4E36-4A23-8133-5D6019C05D19}"/>
              </a:ext>
            </a:extLst>
          </p:cNvPr>
          <p:cNvSpPr/>
          <p:nvPr/>
        </p:nvSpPr>
        <p:spPr>
          <a:xfrm>
            <a:off x="1255817" y="6173716"/>
            <a:ext cx="7792978" cy="523220"/>
          </a:xfrm>
          <a:prstGeom prst="rect">
            <a:avLst/>
          </a:prstGeom>
        </p:spPr>
        <p:txBody>
          <a:bodyPr wrap="square">
            <a:spAutoFit/>
          </a:bodyPr>
          <a:lstStyle/>
          <a:p>
            <a:r>
              <a:rPr lang="zh-CN" altLang="en-US" sz="1400" dirty="0">
                <a:solidFill>
                  <a:srgbClr val="2E3033"/>
                </a:solidFill>
                <a:latin typeface="Arial" panose="020B0604020202020204" pitchFamily="34" charset="0"/>
              </a:rPr>
              <a:t>从表中可以得出结论，设计模式的使用强度与系统质量属性之间存在相关性，并且它们的相关性与使用的设计模式实例的数量和用于量化设计质量属性的度量值高度相关。</a:t>
            </a:r>
            <a:endParaRPr lang="zh-CN" altLang="en-US" dirty="0"/>
          </a:p>
        </p:txBody>
      </p:sp>
      <p:sp>
        <p:nvSpPr>
          <p:cNvPr id="11" name="矩形 10">
            <a:extLst>
              <a:ext uri="{FF2B5EF4-FFF2-40B4-BE49-F238E27FC236}">
                <a16:creationId xmlns:a16="http://schemas.microsoft.com/office/drawing/2014/main" id="{09E613C6-F0D4-4AD8-B88C-B2C3D7DA3C65}"/>
              </a:ext>
            </a:extLst>
          </p:cNvPr>
          <p:cNvSpPr/>
          <p:nvPr/>
        </p:nvSpPr>
        <p:spPr>
          <a:xfrm>
            <a:off x="1255815" y="4204459"/>
            <a:ext cx="9775041" cy="954107"/>
          </a:xfrm>
          <a:prstGeom prst="rect">
            <a:avLst/>
          </a:prstGeom>
        </p:spPr>
        <p:txBody>
          <a:bodyPr wrap="square">
            <a:spAutoFit/>
          </a:bodyPr>
          <a:lstStyle/>
          <a:p>
            <a:r>
              <a:rPr lang="zh-CN" altLang="en-US" sz="1400" dirty="0">
                <a:solidFill>
                  <a:srgbClr val="2E3033"/>
                </a:solidFill>
                <a:latin typeface="Arial" panose="020B0604020202020204" pitchFamily="34" charset="0"/>
              </a:rPr>
              <a:t>我们观察到单例，工厂方法，适配器命令，观察者，状态策略和代理设计模式的使用实例数与系统级质量属性之间存在显着相关性（水平</a:t>
            </a:r>
            <a:r>
              <a:rPr lang="en-US" altLang="zh-CN" sz="1400" dirty="0">
                <a:solidFill>
                  <a:srgbClr val="2E3033"/>
                </a:solidFill>
                <a:latin typeface="Arial" panose="020B0604020202020204" pitchFamily="34" charset="0"/>
              </a:rPr>
              <a:t>p &lt;0.05</a:t>
            </a:r>
            <a:r>
              <a:rPr lang="zh-CN" altLang="en-US" sz="1400" dirty="0">
                <a:solidFill>
                  <a:srgbClr val="2E3033"/>
                </a:solidFill>
                <a:latin typeface="Arial" panose="020B0604020202020204" pitchFamily="34" charset="0"/>
              </a:rPr>
              <a:t>）。而且，这些设计模式被大量使用，并且它们的综合效果在系统级别上很明显。</a:t>
            </a:r>
            <a:endParaRPr lang="en-US" altLang="zh-CN" sz="1400" dirty="0">
              <a:solidFill>
                <a:srgbClr val="2E3033"/>
              </a:solidFill>
              <a:latin typeface="Arial" panose="020B0604020202020204" pitchFamily="34" charset="0"/>
            </a:endParaRPr>
          </a:p>
          <a:p>
            <a:endParaRPr lang="en-US" altLang="zh-CN" sz="1400" dirty="0">
              <a:solidFill>
                <a:srgbClr val="2E3033"/>
              </a:solidFill>
              <a:latin typeface="Arial" panose="020B0604020202020204" pitchFamily="34" charset="0"/>
            </a:endParaRPr>
          </a:p>
          <a:p>
            <a:r>
              <a:rPr lang="zh-CN" altLang="en-US" sz="1400" dirty="0">
                <a:solidFill>
                  <a:srgbClr val="2E3033"/>
                </a:solidFill>
                <a:latin typeface="Arial" panose="020B0604020202020204" pitchFamily="34" charset="0"/>
              </a:rPr>
              <a:t>代理</a:t>
            </a:r>
            <a:r>
              <a:rPr lang="en-US" altLang="zh-CN" sz="1400" dirty="0">
                <a:solidFill>
                  <a:srgbClr val="2E3033"/>
                </a:solidFill>
                <a:latin typeface="Arial" panose="020B0604020202020204" pitchFamily="34" charset="0"/>
              </a:rPr>
              <a:t>2</a:t>
            </a:r>
            <a:r>
              <a:rPr lang="zh-CN" altLang="en-US" sz="1400" dirty="0">
                <a:solidFill>
                  <a:srgbClr val="2E3033"/>
                </a:solidFill>
                <a:latin typeface="Arial" panose="020B0604020202020204" pitchFamily="34" charset="0"/>
              </a:rPr>
              <a:t>的使用实例（代理的变体）与设计质量属性之间没有显着相关性</a:t>
            </a:r>
            <a:r>
              <a:rPr lang="en-US" altLang="zh-CN" sz="1400" dirty="0">
                <a:solidFill>
                  <a:srgbClr val="2E3033"/>
                </a:solidFill>
                <a:latin typeface="Arial" panose="020B0604020202020204" pitchFamily="34" charset="0"/>
              </a:rPr>
              <a:t>.</a:t>
            </a:r>
            <a:endParaRPr lang="zh-CN" altLang="en-US" dirty="0"/>
          </a:p>
        </p:txBody>
      </p:sp>
    </p:spTree>
    <p:extLst>
      <p:ext uri="{BB962C8B-B14F-4D97-AF65-F5344CB8AC3E}">
        <p14:creationId xmlns:p14="http://schemas.microsoft.com/office/powerpoint/2010/main" val="2964192704"/>
      </p:ext>
    </p:extLst>
  </p:cSld>
  <p:clrMapOvr>
    <a:masterClrMapping/>
  </p:clrMapOvr>
  <p:transition spd="slow" advTm="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4611" y="406200"/>
            <a:ext cx="568964" cy="568964"/>
          </a:xfrm>
          <a:prstGeom prst="rect">
            <a:avLst/>
          </a:prstGeom>
          <a:noFill/>
          <a:ln w="38100" cap="sq">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1334" y="832923"/>
            <a:ext cx="284482" cy="284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1752600"/>
            <a:ext cx="787400" cy="412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84EDBDA-50DC-4C81-ABCF-B0498E097320}"/>
              </a:ext>
            </a:extLst>
          </p:cNvPr>
          <p:cNvSpPr/>
          <p:nvPr/>
        </p:nvSpPr>
        <p:spPr>
          <a:xfrm>
            <a:off x="1255816" y="1405265"/>
            <a:ext cx="7792979" cy="307777"/>
          </a:xfrm>
          <a:prstGeom prst="rect">
            <a:avLst/>
          </a:prstGeom>
        </p:spPr>
        <p:txBody>
          <a:bodyPr wrap="square">
            <a:spAutoFit/>
          </a:bodyPr>
          <a:lstStyle/>
          <a:p>
            <a:r>
              <a:rPr lang="zh-CN" altLang="en-US" sz="1400" dirty="0">
                <a:solidFill>
                  <a:srgbClr val="2E3033"/>
                </a:solidFill>
                <a:latin typeface="Arial" panose="020B0604020202020204" pitchFamily="34" charset="0"/>
              </a:rPr>
              <a:t>为了执行了关于系统大小的分析，将案例</a:t>
            </a:r>
            <a:r>
              <a:rPr lang="en-US" altLang="zh-CN" sz="1400" dirty="0">
                <a:solidFill>
                  <a:srgbClr val="2E3033"/>
                </a:solidFill>
                <a:latin typeface="Arial" panose="020B0604020202020204" pitchFamily="34" charset="0"/>
              </a:rPr>
              <a:t>(</a:t>
            </a:r>
            <a:r>
              <a:rPr lang="zh-CN" altLang="en-US" sz="1400" dirty="0">
                <a:solidFill>
                  <a:srgbClr val="2E3033"/>
                </a:solidFill>
                <a:latin typeface="Arial" panose="020B0604020202020204" pitchFamily="34" charset="0"/>
              </a:rPr>
              <a:t>即开源项目</a:t>
            </a:r>
            <a:r>
              <a:rPr lang="en-US" altLang="zh-CN" sz="1400" dirty="0">
                <a:solidFill>
                  <a:srgbClr val="2E3033"/>
                </a:solidFill>
                <a:latin typeface="Arial" panose="020B0604020202020204" pitchFamily="34" charset="0"/>
              </a:rPr>
              <a:t>)</a:t>
            </a:r>
            <a:r>
              <a:rPr lang="zh-CN" altLang="en-US" sz="1400" dirty="0">
                <a:solidFill>
                  <a:srgbClr val="2E3033"/>
                </a:solidFill>
                <a:latin typeface="Arial" panose="020B0604020202020204" pitchFamily="34" charset="0"/>
              </a:rPr>
              <a:t>划分为三个组。</a:t>
            </a:r>
            <a:endParaRPr lang="zh-CN" altLang="en-US" dirty="0"/>
          </a:p>
        </p:txBody>
      </p:sp>
      <p:sp>
        <p:nvSpPr>
          <p:cNvPr id="8" name="矩形 7">
            <a:extLst>
              <a:ext uri="{FF2B5EF4-FFF2-40B4-BE49-F238E27FC236}">
                <a16:creationId xmlns:a16="http://schemas.microsoft.com/office/drawing/2014/main" id="{185B22C5-F17F-4F4E-A9C3-1687ED17ECBE}"/>
              </a:ext>
            </a:extLst>
          </p:cNvPr>
          <p:cNvSpPr/>
          <p:nvPr/>
        </p:nvSpPr>
        <p:spPr>
          <a:xfrm>
            <a:off x="1430257" y="422674"/>
            <a:ext cx="6712094" cy="369332"/>
          </a:xfrm>
          <a:prstGeom prst="rect">
            <a:avLst/>
          </a:prstGeom>
        </p:spPr>
        <p:txBody>
          <a:bodyPr wrap="none">
            <a:spAutoFit/>
          </a:bodyPr>
          <a:lstStyle/>
          <a:p>
            <a:r>
              <a:rPr lang="en-US" altLang="zh-CN" b="1" dirty="0">
                <a:solidFill>
                  <a:schemeClr val="tx2">
                    <a:lumMod val="50000"/>
                  </a:schemeClr>
                </a:solidFill>
              </a:rPr>
              <a:t>RQ-2 </a:t>
            </a:r>
            <a:r>
              <a:rPr lang="zh-CN" altLang="en-US" b="1" dirty="0">
                <a:solidFill>
                  <a:schemeClr val="tx2">
                    <a:lumMod val="50000"/>
                  </a:schemeClr>
                </a:solidFill>
              </a:rPr>
              <a:t>系统大小对使用强度与设计质量之间的相关性有什么影响</a:t>
            </a:r>
            <a:r>
              <a:rPr lang="en-US" altLang="zh-CN" b="1" dirty="0">
                <a:solidFill>
                  <a:schemeClr val="tx2">
                    <a:lumMod val="50000"/>
                  </a:schemeClr>
                </a:solidFill>
              </a:rPr>
              <a:t>?</a:t>
            </a:r>
          </a:p>
        </p:txBody>
      </p:sp>
      <p:pic>
        <p:nvPicPr>
          <p:cNvPr id="8194" name="Picture 2" descr="Table 3.">
            <a:extLst>
              <a:ext uri="{FF2B5EF4-FFF2-40B4-BE49-F238E27FC236}">
                <a16:creationId xmlns:a16="http://schemas.microsoft.com/office/drawing/2014/main" id="{AE177364-5AFD-41B6-91F6-B586A62F8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88" y="1809750"/>
            <a:ext cx="4524375" cy="1076325"/>
          </a:xfrm>
          <a:prstGeom prst="rect">
            <a:avLst/>
          </a:prstGeom>
          <a:noFill/>
          <a:extLst>
            <a:ext uri="{909E8E84-426E-40DD-AFC4-6F175D3DCCD1}">
              <a14:hiddenFill xmlns:a14="http://schemas.microsoft.com/office/drawing/2010/main">
                <a:solidFill>
                  <a:srgbClr val="FFFFFF"/>
                </a:solidFill>
              </a14:hiddenFill>
            </a:ext>
          </a:extLst>
        </p:spPr>
      </p:pic>
      <p:sp>
        <p:nvSpPr>
          <p:cNvPr id="24" name="矩形 23">
            <a:extLst>
              <a:ext uri="{FF2B5EF4-FFF2-40B4-BE49-F238E27FC236}">
                <a16:creationId xmlns:a16="http://schemas.microsoft.com/office/drawing/2014/main" id="{F4EBEA87-77B7-4EB1-B515-FEDB59026567}"/>
              </a:ext>
            </a:extLst>
          </p:cNvPr>
          <p:cNvSpPr/>
          <p:nvPr/>
        </p:nvSpPr>
        <p:spPr>
          <a:xfrm>
            <a:off x="1255816" y="3275111"/>
            <a:ext cx="7792979" cy="523220"/>
          </a:xfrm>
          <a:prstGeom prst="rect">
            <a:avLst/>
          </a:prstGeom>
        </p:spPr>
        <p:txBody>
          <a:bodyPr wrap="square">
            <a:spAutoFit/>
          </a:bodyPr>
          <a:lstStyle/>
          <a:p>
            <a:r>
              <a:rPr lang="zh-CN" altLang="en-US" sz="1400" dirty="0">
                <a:solidFill>
                  <a:srgbClr val="2E3033"/>
                </a:solidFill>
                <a:latin typeface="Arial" panose="020B0604020202020204" pitchFamily="34" charset="0"/>
              </a:rPr>
              <a:t>我们调查了三组之间在设计质量，设计模式的使用强度以及</a:t>
            </a:r>
            <a:r>
              <a:rPr lang="en-US" altLang="zh-CN" sz="1400" dirty="0">
                <a:solidFill>
                  <a:srgbClr val="2E3033"/>
                </a:solidFill>
                <a:latin typeface="Arial" panose="020B0604020202020204" pitchFamily="34" charset="0"/>
              </a:rPr>
              <a:t>GoF</a:t>
            </a:r>
            <a:r>
              <a:rPr lang="zh-CN" altLang="en-US" sz="1400" dirty="0">
                <a:solidFill>
                  <a:srgbClr val="2E3033"/>
                </a:solidFill>
                <a:latin typeface="Arial" panose="020B0604020202020204" pitchFamily="34" charset="0"/>
              </a:rPr>
              <a:t>设计模式实例对设计质量属性的影响方面的差异。</a:t>
            </a:r>
            <a:endParaRPr lang="zh-CN" altLang="en-US" dirty="0"/>
          </a:p>
        </p:txBody>
      </p:sp>
    </p:spTree>
    <p:extLst>
      <p:ext uri="{BB962C8B-B14F-4D97-AF65-F5344CB8AC3E}">
        <p14:creationId xmlns:p14="http://schemas.microsoft.com/office/powerpoint/2010/main" val="3416163433"/>
      </p:ext>
    </p:extLst>
  </p:cSld>
  <p:clrMapOvr>
    <a:masterClrMapping/>
  </p:clrMapOvr>
  <p:transition spd="slow" advTm="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4611" y="406200"/>
            <a:ext cx="568964" cy="568964"/>
          </a:xfrm>
          <a:prstGeom prst="rect">
            <a:avLst/>
          </a:prstGeom>
          <a:noFill/>
          <a:ln w="38100" cap="sq">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1334" y="832923"/>
            <a:ext cx="284482" cy="284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1752600"/>
            <a:ext cx="787400" cy="412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85B22C5-F17F-4F4E-A9C3-1687ED17ECBE}"/>
              </a:ext>
            </a:extLst>
          </p:cNvPr>
          <p:cNvSpPr/>
          <p:nvPr/>
        </p:nvSpPr>
        <p:spPr>
          <a:xfrm>
            <a:off x="1430257" y="422674"/>
            <a:ext cx="6712094" cy="369332"/>
          </a:xfrm>
          <a:prstGeom prst="rect">
            <a:avLst/>
          </a:prstGeom>
        </p:spPr>
        <p:txBody>
          <a:bodyPr wrap="none">
            <a:spAutoFit/>
          </a:bodyPr>
          <a:lstStyle/>
          <a:p>
            <a:r>
              <a:rPr lang="en-US" altLang="zh-CN" b="1" dirty="0">
                <a:solidFill>
                  <a:schemeClr val="tx2">
                    <a:lumMod val="50000"/>
                  </a:schemeClr>
                </a:solidFill>
              </a:rPr>
              <a:t>RQ-2 </a:t>
            </a:r>
            <a:r>
              <a:rPr lang="zh-CN" altLang="en-US" b="1" dirty="0">
                <a:solidFill>
                  <a:schemeClr val="tx2">
                    <a:lumMod val="50000"/>
                  </a:schemeClr>
                </a:solidFill>
              </a:rPr>
              <a:t>系统大小对使用强度与设计质量之间的相关性有什么影响</a:t>
            </a:r>
            <a:r>
              <a:rPr lang="en-US" altLang="zh-CN" b="1" dirty="0">
                <a:solidFill>
                  <a:schemeClr val="tx2">
                    <a:lumMod val="50000"/>
                  </a:schemeClr>
                </a:solidFill>
              </a:rPr>
              <a:t>?</a:t>
            </a:r>
          </a:p>
        </p:txBody>
      </p:sp>
      <p:sp>
        <p:nvSpPr>
          <p:cNvPr id="9" name="矩形 8">
            <a:extLst>
              <a:ext uri="{FF2B5EF4-FFF2-40B4-BE49-F238E27FC236}">
                <a16:creationId xmlns:a16="http://schemas.microsoft.com/office/drawing/2014/main" id="{EF470805-A3DF-430D-9373-2ECDAAD5514C}"/>
              </a:ext>
            </a:extLst>
          </p:cNvPr>
          <p:cNvSpPr/>
          <p:nvPr/>
        </p:nvSpPr>
        <p:spPr>
          <a:xfrm>
            <a:off x="1430257" y="832923"/>
            <a:ext cx="2236510" cy="338554"/>
          </a:xfrm>
          <a:prstGeom prst="rect">
            <a:avLst/>
          </a:prstGeom>
        </p:spPr>
        <p:txBody>
          <a:bodyPr wrap="none">
            <a:spAutoFit/>
          </a:bodyPr>
          <a:lstStyle/>
          <a:p>
            <a:r>
              <a:rPr lang="zh-CN" altLang="en-US" sz="1600" dirty="0">
                <a:solidFill>
                  <a:srgbClr val="2E3033"/>
                </a:solidFill>
                <a:latin typeface="Arial" panose="020B0604020202020204" pitchFamily="34" charset="0"/>
              </a:rPr>
              <a:t>设计质量在组间的差异</a:t>
            </a:r>
          </a:p>
        </p:txBody>
      </p:sp>
      <p:pic>
        <p:nvPicPr>
          <p:cNvPr id="8196" name="Picture 4" descr="Table 4.">
            <a:extLst>
              <a:ext uri="{FF2B5EF4-FFF2-40B4-BE49-F238E27FC236}">
                <a16:creationId xmlns:a16="http://schemas.microsoft.com/office/drawing/2014/main" id="{C86EAA6B-4085-41BE-8B28-1F23E75A66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88" y="1927909"/>
            <a:ext cx="4343400" cy="2085975"/>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399E7009-16FB-4D24-8ED0-C9B848C40FE0}"/>
              </a:ext>
            </a:extLst>
          </p:cNvPr>
          <p:cNvSpPr/>
          <p:nvPr/>
        </p:nvSpPr>
        <p:spPr>
          <a:xfrm>
            <a:off x="5916709" y="1506851"/>
            <a:ext cx="6712094" cy="307777"/>
          </a:xfrm>
          <a:prstGeom prst="rect">
            <a:avLst/>
          </a:prstGeom>
        </p:spPr>
        <p:txBody>
          <a:bodyPr wrap="square">
            <a:spAutoFit/>
          </a:bodyPr>
          <a:lstStyle/>
          <a:p>
            <a:r>
              <a:rPr lang="zh-CN" altLang="en-US" sz="1400" dirty="0">
                <a:solidFill>
                  <a:srgbClr val="2E3033"/>
                </a:solidFill>
                <a:latin typeface="Arial" panose="020B0604020202020204" pitchFamily="34" charset="0"/>
              </a:rPr>
              <a:t>执行非参数</a:t>
            </a:r>
            <a:r>
              <a:rPr lang="en-US" altLang="zh-CN" sz="1400" dirty="0">
                <a:solidFill>
                  <a:srgbClr val="2E3033"/>
                </a:solidFill>
                <a:latin typeface="Arial" panose="020B0604020202020204" pitchFamily="34" charset="0"/>
              </a:rPr>
              <a:t>Friedman</a:t>
            </a:r>
            <a:r>
              <a:rPr lang="zh-CN" altLang="en-US" sz="1400" dirty="0">
                <a:solidFill>
                  <a:srgbClr val="2E3033"/>
                </a:solidFill>
                <a:latin typeface="Arial" panose="020B0604020202020204" pitchFamily="34" charset="0"/>
              </a:rPr>
              <a:t>检验，以研究各组之间设计质量属性的平均值之间的差异</a:t>
            </a:r>
            <a:endParaRPr lang="zh-CN" altLang="en-US" dirty="0"/>
          </a:p>
        </p:txBody>
      </p:sp>
      <p:pic>
        <p:nvPicPr>
          <p:cNvPr id="16" name="图片 15">
            <a:extLst>
              <a:ext uri="{FF2B5EF4-FFF2-40B4-BE49-F238E27FC236}">
                <a16:creationId xmlns:a16="http://schemas.microsoft.com/office/drawing/2014/main" id="{367D49AB-842E-4FCC-B0D6-8656456A9508}"/>
              </a:ext>
            </a:extLst>
          </p:cNvPr>
          <p:cNvPicPr>
            <a:picLocks noChangeAspect="1"/>
          </p:cNvPicPr>
          <p:nvPr/>
        </p:nvPicPr>
        <p:blipFill>
          <a:blip r:embed="rId4"/>
          <a:stretch>
            <a:fillRect/>
          </a:stretch>
        </p:blipFill>
        <p:spPr>
          <a:xfrm>
            <a:off x="5916709" y="1927909"/>
            <a:ext cx="6264171" cy="1306598"/>
          </a:xfrm>
          <a:prstGeom prst="rect">
            <a:avLst/>
          </a:prstGeom>
        </p:spPr>
      </p:pic>
      <p:sp>
        <p:nvSpPr>
          <p:cNvPr id="19" name="矩形 18">
            <a:extLst>
              <a:ext uri="{FF2B5EF4-FFF2-40B4-BE49-F238E27FC236}">
                <a16:creationId xmlns:a16="http://schemas.microsoft.com/office/drawing/2014/main" id="{A9EAD329-FF10-4008-BD4B-BBC86DF34ED0}"/>
              </a:ext>
            </a:extLst>
          </p:cNvPr>
          <p:cNvSpPr/>
          <p:nvPr/>
        </p:nvSpPr>
        <p:spPr>
          <a:xfrm>
            <a:off x="1347788" y="5880100"/>
            <a:ext cx="10833092" cy="523220"/>
          </a:xfrm>
          <a:prstGeom prst="rect">
            <a:avLst/>
          </a:prstGeom>
        </p:spPr>
        <p:txBody>
          <a:bodyPr wrap="square">
            <a:spAutoFit/>
          </a:bodyPr>
          <a:lstStyle/>
          <a:p>
            <a:r>
              <a:rPr lang="zh-CN" altLang="en-US" sz="1400" dirty="0">
                <a:solidFill>
                  <a:srgbClr val="2E3033"/>
                </a:solidFill>
                <a:latin typeface="Arial" panose="020B0604020202020204" pitchFamily="34" charset="0"/>
              </a:rPr>
              <a:t>从上表可以得出结论，即有证据表明</a:t>
            </a:r>
            <a:r>
              <a:rPr lang="en-US" altLang="zh-CN" sz="1400" dirty="0">
                <a:solidFill>
                  <a:srgbClr val="2E3033"/>
                </a:solidFill>
                <a:latin typeface="Arial" panose="020B0604020202020204" pitchFamily="34" charset="0"/>
              </a:rPr>
              <a:t>Group-1</a:t>
            </a:r>
            <a:r>
              <a:rPr lang="zh-CN" altLang="en-US" sz="1400" dirty="0">
                <a:solidFill>
                  <a:srgbClr val="2E3033"/>
                </a:solidFill>
                <a:latin typeface="Arial" panose="020B0604020202020204" pitchFamily="34" charset="0"/>
              </a:rPr>
              <a:t>，</a:t>
            </a:r>
            <a:r>
              <a:rPr lang="en-US" altLang="zh-CN" sz="1400" dirty="0">
                <a:solidFill>
                  <a:srgbClr val="2E3033"/>
                </a:solidFill>
                <a:latin typeface="Arial" panose="020B0604020202020204" pitchFamily="34" charset="0"/>
              </a:rPr>
              <a:t>Group-2</a:t>
            </a:r>
            <a:r>
              <a:rPr lang="zh-CN" altLang="en-US" sz="1400" dirty="0">
                <a:solidFill>
                  <a:srgbClr val="2E3033"/>
                </a:solidFill>
                <a:latin typeface="Arial" panose="020B0604020202020204" pitchFamily="34" charset="0"/>
              </a:rPr>
              <a:t>和</a:t>
            </a:r>
            <a:r>
              <a:rPr lang="en-US" altLang="zh-CN" sz="1400" dirty="0">
                <a:solidFill>
                  <a:srgbClr val="2E3033"/>
                </a:solidFill>
                <a:latin typeface="Arial" panose="020B0604020202020204" pitchFamily="34" charset="0"/>
              </a:rPr>
              <a:t>Group-3</a:t>
            </a:r>
            <a:r>
              <a:rPr lang="zh-CN" altLang="en-US" sz="1400" dirty="0">
                <a:solidFill>
                  <a:srgbClr val="2E3033"/>
                </a:solidFill>
                <a:latin typeface="Arial" panose="020B0604020202020204" pitchFamily="34" charset="0"/>
              </a:rPr>
              <a:t>项目的设计质量属性存在差异。</a:t>
            </a:r>
            <a:endParaRPr lang="en-US" altLang="zh-CN" sz="1400" dirty="0">
              <a:solidFill>
                <a:srgbClr val="2E3033"/>
              </a:solidFill>
              <a:latin typeface="Arial" panose="020B0604020202020204" pitchFamily="34" charset="0"/>
            </a:endParaRPr>
          </a:p>
          <a:p>
            <a:r>
              <a:rPr lang="zh-CN" altLang="en-US" sz="1400" dirty="0">
                <a:solidFill>
                  <a:srgbClr val="2E3033"/>
                </a:solidFill>
                <a:latin typeface="Arial" panose="020B0604020202020204" pitchFamily="34" charset="0"/>
              </a:rPr>
              <a:t>因此，可以得出结论，设计质量的分布与系统大小的混杂效应高度相关。</a:t>
            </a:r>
            <a:endParaRPr lang="zh-CN" altLang="en-US" dirty="0"/>
          </a:p>
        </p:txBody>
      </p:sp>
      <p:sp>
        <p:nvSpPr>
          <p:cNvPr id="6" name="矩形 5">
            <a:extLst>
              <a:ext uri="{FF2B5EF4-FFF2-40B4-BE49-F238E27FC236}">
                <a16:creationId xmlns:a16="http://schemas.microsoft.com/office/drawing/2014/main" id="{4F9CCC1B-8001-423E-8734-65B023831530}"/>
              </a:ext>
            </a:extLst>
          </p:cNvPr>
          <p:cNvSpPr/>
          <p:nvPr/>
        </p:nvSpPr>
        <p:spPr>
          <a:xfrm>
            <a:off x="1347788" y="1508069"/>
            <a:ext cx="2339102" cy="307777"/>
          </a:xfrm>
          <a:prstGeom prst="rect">
            <a:avLst/>
          </a:prstGeom>
        </p:spPr>
        <p:txBody>
          <a:bodyPr wrap="none">
            <a:spAutoFit/>
          </a:bodyPr>
          <a:lstStyle/>
          <a:p>
            <a:r>
              <a:rPr lang="zh-CN" altLang="en-US" sz="1400" dirty="0">
                <a:solidFill>
                  <a:srgbClr val="2E3033"/>
                </a:solidFill>
                <a:latin typeface="Arial" panose="020B0604020202020204" pitchFamily="34" charset="0"/>
              </a:rPr>
              <a:t>设计质量属性的描述性统计</a:t>
            </a:r>
            <a:endParaRPr lang="zh-CN" altLang="en-US" dirty="0"/>
          </a:p>
        </p:txBody>
      </p:sp>
    </p:spTree>
    <p:extLst>
      <p:ext uri="{BB962C8B-B14F-4D97-AF65-F5344CB8AC3E}">
        <p14:creationId xmlns:p14="http://schemas.microsoft.com/office/powerpoint/2010/main" val="1656429653"/>
      </p:ext>
    </p:extLst>
  </p:cSld>
  <p:clrMapOvr>
    <a:masterClrMapping/>
  </p:clrMapOvr>
  <p:transition spd="slow" advTm="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4611" y="406200"/>
            <a:ext cx="568964" cy="568964"/>
          </a:xfrm>
          <a:prstGeom prst="rect">
            <a:avLst/>
          </a:prstGeom>
          <a:noFill/>
          <a:ln w="38100" cap="sq">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1334" y="832923"/>
            <a:ext cx="284482" cy="284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1752600"/>
            <a:ext cx="787400" cy="412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85B22C5-F17F-4F4E-A9C3-1687ED17ECBE}"/>
              </a:ext>
            </a:extLst>
          </p:cNvPr>
          <p:cNvSpPr/>
          <p:nvPr/>
        </p:nvSpPr>
        <p:spPr>
          <a:xfrm>
            <a:off x="1430257" y="422674"/>
            <a:ext cx="6712094" cy="369332"/>
          </a:xfrm>
          <a:prstGeom prst="rect">
            <a:avLst/>
          </a:prstGeom>
        </p:spPr>
        <p:txBody>
          <a:bodyPr wrap="none">
            <a:spAutoFit/>
          </a:bodyPr>
          <a:lstStyle/>
          <a:p>
            <a:r>
              <a:rPr lang="en-US" altLang="zh-CN" b="1" dirty="0">
                <a:solidFill>
                  <a:schemeClr val="tx2">
                    <a:lumMod val="50000"/>
                  </a:schemeClr>
                </a:solidFill>
              </a:rPr>
              <a:t>RQ-2 </a:t>
            </a:r>
            <a:r>
              <a:rPr lang="zh-CN" altLang="en-US" b="1" dirty="0">
                <a:solidFill>
                  <a:schemeClr val="tx2">
                    <a:lumMod val="50000"/>
                  </a:schemeClr>
                </a:solidFill>
              </a:rPr>
              <a:t>系统大小对使用强度与设计质量之间的相关性有什么影响</a:t>
            </a:r>
            <a:r>
              <a:rPr lang="en-US" altLang="zh-CN" b="1" dirty="0">
                <a:solidFill>
                  <a:schemeClr val="tx2">
                    <a:lumMod val="50000"/>
                  </a:schemeClr>
                </a:solidFill>
              </a:rPr>
              <a:t>?</a:t>
            </a:r>
          </a:p>
        </p:txBody>
      </p:sp>
      <p:sp>
        <p:nvSpPr>
          <p:cNvPr id="9" name="矩形 8">
            <a:extLst>
              <a:ext uri="{FF2B5EF4-FFF2-40B4-BE49-F238E27FC236}">
                <a16:creationId xmlns:a16="http://schemas.microsoft.com/office/drawing/2014/main" id="{EF470805-A3DF-430D-9373-2ECDAAD5514C}"/>
              </a:ext>
            </a:extLst>
          </p:cNvPr>
          <p:cNvSpPr/>
          <p:nvPr/>
        </p:nvSpPr>
        <p:spPr>
          <a:xfrm>
            <a:off x="1430257" y="832923"/>
            <a:ext cx="2852063" cy="338554"/>
          </a:xfrm>
          <a:prstGeom prst="rect">
            <a:avLst/>
          </a:prstGeom>
        </p:spPr>
        <p:txBody>
          <a:bodyPr wrap="none">
            <a:spAutoFit/>
          </a:bodyPr>
          <a:lstStyle/>
          <a:p>
            <a:r>
              <a:rPr lang="zh-CN" altLang="en-US" sz="1600" dirty="0">
                <a:solidFill>
                  <a:srgbClr val="2E3033"/>
                </a:solidFill>
                <a:latin typeface="Arial" panose="020B0604020202020204" pitchFamily="34" charset="0"/>
              </a:rPr>
              <a:t>设计模式使用强度在组间差异</a:t>
            </a:r>
            <a:endParaRPr lang="zh-CN" altLang="en-US" sz="2000" dirty="0"/>
          </a:p>
        </p:txBody>
      </p:sp>
      <p:sp>
        <p:nvSpPr>
          <p:cNvPr id="12" name="矩形 11">
            <a:extLst>
              <a:ext uri="{FF2B5EF4-FFF2-40B4-BE49-F238E27FC236}">
                <a16:creationId xmlns:a16="http://schemas.microsoft.com/office/drawing/2014/main" id="{399E7009-16FB-4D24-8ED0-C9B848C40FE0}"/>
              </a:ext>
            </a:extLst>
          </p:cNvPr>
          <p:cNvSpPr/>
          <p:nvPr/>
        </p:nvSpPr>
        <p:spPr>
          <a:xfrm>
            <a:off x="5916709" y="1419764"/>
            <a:ext cx="6712094" cy="307777"/>
          </a:xfrm>
          <a:prstGeom prst="rect">
            <a:avLst/>
          </a:prstGeom>
        </p:spPr>
        <p:txBody>
          <a:bodyPr wrap="square">
            <a:spAutoFit/>
          </a:bodyPr>
          <a:lstStyle/>
          <a:p>
            <a:r>
              <a:rPr lang="zh-CN" altLang="en-US" sz="1400" dirty="0">
                <a:solidFill>
                  <a:srgbClr val="2E3033"/>
                </a:solidFill>
                <a:latin typeface="Arial" panose="020B0604020202020204" pitchFamily="34" charset="0"/>
              </a:rPr>
              <a:t>执行非参数</a:t>
            </a:r>
            <a:r>
              <a:rPr lang="en-US" altLang="zh-CN" sz="1400" dirty="0">
                <a:solidFill>
                  <a:srgbClr val="2E3033"/>
                </a:solidFill>
                <a:latin typeface="Arial" panose="020B0604020202020204" pitchFamily="34" charset="0"/>
              </a:rPr>
              <a:t>Friedman</a:t>
            </a:r>
            <a:r>
              <a:rPr lang="zh-CN" altLang="en-US" sz="1400" dirty="0">
                <a:solidFill>
                  <a:srgbClr val="2E3033"/>
                </a:solidFill>
                <a:latin typeface="Arial" panose="020B0604020202020204" pitchFamily="34" charset="0"/>
              </a:rPr>
              <a:t>检验，以研究各组之间设计质量属性的平均值之间的差异</a:t>
            </a:r>
            <a:endParaRPr lang="zh-CN" altLang="en-US" dirty="0"/>
          </a:p>
        </p:txBody>
      </p:sp>
      <p:sp>
        <p:nvSpPr>
          <p:cNvPr id="19" name="矩形 18">
            <a:extLst>
              <a:ext uri="{FF2B5EF4-FFF2-40B4-BE49-F238E27FC236}">
                <a16:creationId xmlns:a16="http://schemas.microsoft.com/office/drawing/2014/main" id="{A9EAD329-FF10-4008-BD4B-BBC86DF34ED0}"/>
              </a:ext>
            </a:extLst>
          </p:cNvPr>
          <p:cNvSpPr/>
          <p:nvPr/>
        </p:nvSpPr>
        <p:spPr>
          <a:xfrm>
            <a:off x="1347788" y="5880100"/>
            <a:ext cx="10833092" cy="584775"/>
          </a:xfrm>
          <a:prstGeom prst="rect">
            <a:avLst/>
          </a:prstGeom>
        </p:spPr>
        <p:txBody>
          <a:bodyPr wrap="square">
            <a:spAutoFit/>
          </a:bodyPr>
          <a:lstStyle/>
          <a:p>
            <a:r>
              <a:rPr lang="zh-CN" altLang="en-US" sz="1400" dirty="0">
                <a:solidFill>
                  <a:srgbClr val="2E3033"/>
                </a:solidFill>
                <a:latin typeface="Arial" panose="020B0604020202020204" pitchFamily="34" charset="0"/>
              </a:rPr>
              <a:t>此外，假设检验结果表明我们认为，各组之间的设计质量分布可以归因于设计模式的使用强度。</a:t>
            </a:r>
            <a:endParaRPr lang="en-US" altLang="zh-CN" sz="1400" dirty="0">
              <a:solidFill>
                <a:srgbClr val="2E3033"/>
              </a:solidFill>
              <a:latin typeface="Arial" panose="020B0604020202020204" pitchFamily="34" charset="0"/>
            </a:endParaRPr>
          </a:p>
          <a:p>
            <a:endParaRPr lang="zh-CN" altLang="en-US" dirty="0"/>
          </a:p>
        </p:txBody>
      </p:sp>
      <p:sp>
        <p:nvSpPr>
          <p:cNvPr id="6" name="矩形 5">
            <a:extLst>
              <a:ext uri="{FF2B5EF4-FFF2-40B4-BE49-F238E27FC236}">
                <a16:creationId xmlns:a16="http://schemas.microsoft.com/office/drawing/2014/main" id="{4F9CCC1B-8001-423E-8734-65B023831530}"/>
              </a:ext>
            </a:extLst>
          </p:cNvPr>
          <p:cNvSpPr/>
          <p:nvPr/>
        </p:nvSpPr>
        <p:spPr>
          <a:xfrm>
            <a:off x="1347788" y="1463637"/>
            <a:ext cx="2417650" cy="307777"/>
          </a:xfrm>
          <a:prstGeom prst="rect">
            <a:avLst/>
          </a:prstGeom>
        </p:spPr>
        <p:txBody>
          <a:bodyPr wrap="none">
            <a:spAutoFit/>
          </a:bodyPr>
          <a:lstStyle/>
          <a:p>
            <a:r>
              <a:rPr lang="en-US" altLang="zh-CN" sz="1400" dirty="0">
                <a:solidFill>
                  <a:srgbClr val="2E3033"/>
                </a:solidFill>
                <a:latin typeface="Arial" panose="020B0604020202020204" pitchFamily="34" charset="0"/>
              </a:rPr>
              <a:t>GOF</a:t>
            </a:r>
            <a:r>
              <a:rPr lang="zh-CN" altLang="en-US" sz="1400" dirty="0">
                <a:solidFill>
                  <a:srgbClr val="2E3033"/>
                </a:solidFill>
                <a:latin typeface="Arial" panose="020B0604020202020204" pitchFamily="34" charset="0"/>
              </a:rPr>
              <a:t>设计模式的描述性统计</a:t>
            </a:r>
            <a:endParaRPr lang="zh-CN" altLang="en-US" dirty="0"/>
          </a:p>
        </p:txBody>
      </p:sp>
      <p:pic>
        <p:nvPicPr>
          <p:cNvPr id="10242" name="Picture 2">
            <a:extLst>
              <a:ext uri="{FF2B5EF4-FFF2-40B4-BE49-F238E27FC236}">
                <a16:creationId xmlns:a16="http://schemas.microsoft.com/office/drawing/2014/main" id="{D361ADD5-42EB-4210-A351-21773E9B7F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709" y="1840822"/>
            <a:ext cx="6197827" cy="217679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CD57D0BA-06F6-4F24-9481-368CAA9501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817" y="1840822"/>
            <a:ext cx="3546296" cy="2934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782359"/>
      </p:ext>
    </p:extLst>
  </p:cSld>
  <p:clrMapOvr>
    <a:masterClrMapping/>
  </p:clrMapOvr>
  <p:transition spd="slow" advTm="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7B89AB1-7795-49E1-BF41-05B4608387C1}"/>
              </a:ext>
            </a:extLst>
          </p:cNvPr>
          <p:cNvPicPr>
            <a:picLocks noChangeAspect="1"/>
          </p:cNvPicPr>
          <p:nvPr/>
        </p:nvPicPr>
        <p:blipFill>
          <a:blip r:embed="rId3"/>
          <a:stretch>
            <a:fillRect/>
          </a:stretch>
        </p:blipFill>
        <p:spPr>
          <a:xfrm>
            <a:off x="8519472" y="0"/>
            <a:ext cx="3127917" cy="6858000"/>
          </a:xfrm>
          <a:prstGeom prst="rect">
            <a:avLst/>
          </a:prstGeom>
        </p:spPr>
      </p:pic>
      <p:sp>
        <p:nvSpPr>
          <p:cNvPr id="3" name="矩形 2"/>
          <p:cNvSpPr/>
          <p:nvPr/>
        </p:nvSpPr>
        <p:spPr>
          <a:xfrm>
            <a:off x="544611" y="406200"/>
            <a:ext cx="568964" cy="568964"/>
          </a:xfrm>
          <a:prstGeom prst="rect">
            <a:avLst/>
          </a:prstGeom>
          <a:noFill/>
          <a:ln w="38100" cap="sq">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1334" y="832923"/>
            <a:ext cx="284482" cy="284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1752600"/>
            <a:ext cx="787400" cy="412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85B22C5-F17F-4F4E-A9C3-1687ED17ECBE}"/>
              </a:ext>
            </a:extLst>
          </p:cNvPr>
          <p:cNvSpPr/>
          <p:nvPr/>
        </p:nvSpPr>
        <p:spPr>
          <a:xfrm>
            <a:off x="1430257" y="422674"/>
            <a:ext cx="6712094" cy="369332"/>
          </a:xfrm>
          <a:prstGeom prst="rect">
            <a:avLst/>
          </a:prstGeom>
        </p:spPr>
        <p:txBody>
          <a:bodyPr wrap="none">
            <a:spAutoFit/>
          </a:bodyPr>
          <a:lstStyle/>
          <a:p>
            <a:r>
              <a:rPr lang="en-US" altLang="zh-CN" b="1" dirty="0">
                <a:solidFill>
                  <a:schemeClr val="tx2">
                    <a:lumMod val="50000"/>
                  </a:schemeClr>
                </a:solidFill>
              </a:rPr>
              <a:t>RQ-2 </a:t>
            </a:r>
            <a:r>
              <a:rPr lang="zh-CN" altLang="en-US" b="1" dirty="0">
                <a:solidFill>
                  <a:schemeClr val="tx2">
                    <a:lumMod val="50000"/>
                  </a:schemeClr>
                </a:solidFill>
              </a:rPr>
              <a:t>系统大小对使用强度与设计质量之间的相关性有什么影响</a:t>
            </a:r>
            <a:r>
              <a:rPr lang="en-US" altLang="zh-CN" b="1" dirty="0">
                <a:solidFill>
                  <a:schemeClr val="tx2">
                    <a:lumMod val="50000"/>
                  </a:schemeClr>
                </a:solidFill>
              </a:rPr>
              <a:t>?</a:t>
            </a:r>
          </a:p>
        </p:txBody>
      </p:sp>
      <p:sp>
        <p:nvSpPr>
          <p:cNvPr id="9" name="矩形 8">
            <a:extLst>
              <a:ext uri="{FF2B5EF4-FFF2-40B4-BE49-F238E27FC236}">
                <a16:creationId xmlns:a16="http://schemas.microsoft.com/office/drawing/2014/main" id="{EF470805-A3DF-430D-9373-2ECDAAD5514C}"/>
              </a:ext>
            </a:extLst>
          </p:cNvPr>
          <p:cNvSpPr/>
          <p:nvPr/>
        </p:nvSpPr>
        <p:spPr>
          <a:xfrm>
            <a:off x="1430257" y="832923"/>
            <a:ext cx="3467616" cy="338554"/>
          </a:xfrm>
          <a:prstGeom prst="rect">
            <a:avLst/>
          </a:prstGeom>
        </p:spPr>
        <p:txBody>
          <a:bodyPr wrap="none">
            <a:spAutoFit/>
          </a:bodyPr>
          <a:lstStyle/>
          <a:p>
            <a:r>
              <a:rPr lang="zh-CN" altLang="en-US" sz="1600" dirty="0">
                <a:solidFill>
                  <a:srgbClr val="2E3033"/>
                </a:solidFill>
                <a:latin typeface="Arial" panose="020B0604020202020204" pitchFamily="34" charset="0"/>
              </a:rPr>
              <a:t>组内设计模式对设计质量影响的差异</a:t>
            </a:r>
            <a:endParaRPr lang="zh-CN" altLang="en-US" sz="2000" dirty="0"/>
          </a:p>
        </p:txBody>
      </p:sp>
      <p:sp>
        <p:nvSpPr>
          <p:cNvPr id="19" name="矩形 18">
            <a:extLst>
              <a:ext uri="{FF2B5EF4-FFF2-40B4-BE49-F238E27FC236}">
                <a16:creationId xmlns:a16="http://schemas.microsoft.com/office/drawing/2014/main" id="{A9EAD329-FF10-4008-BD4B-BBC86DF34ED0}"/>
              </a:ext>
            </a:extLst>
          </p:cNvPr>
          <p:cNvSpPr/>
          <p:nvPr/>
        </p:nvSpPr>
        <p:spPr>
          <a:xfrm>
            <a:off x="1255816" y="6039111"/>
            <a:ext cx="6064007" cy="307777"/>
          </a:xfrm>
          <a:prstGeom prst="rect">
            <a:avLst/>
          </a:prstGeom>
        </p:spPr>
        <p:txBody>
          <a:bodyPr wrap="square">
            <a:spAutoFit/>
          </a:bodyPr>
          <a:lstStyle/>
          <a:p>
            <a:r>
              <a:rPr lang="zh-CN" altLang="en-US" sz="1400" dirty="0">
                <a:solidFill>
                  <a:srgbClr val="2E3033"/>
                </a:solidFill>
                <a:latin typeface="Arial" panose="020B0604020202020204" pitchFamily="34" charset="0"/>
              </a:rPr>
              <a:t>在第</a:t>
            </a:r>
            <a:r>
              <a:rPr lang="en-US" altLang="zh-CN" sz="1400" dirty="0">
                <a:solidFill>
                  <a:srgbClr val="2E3033"/>
                </a:solidFill>
                <a:latin typeface="Arial" panose="020B0604020202020204" pitchFamily="34" charset="0"/>
              </a:rPr>
              <a:t>1</a:t>
            </a:r>
            <a:r>
              <a:rPr lang="zh-CN" altLang="en-US" sz="1400" dirty="0">
                <a:solidFill>
                  <a:srgbClr val="2E3033"/>
                </a:solidFill>
                <a:latin typeface="Arial" panose="020B0604020202020204" pitchFamily="34" charset="0"/>
              </a:rPr>
              <a:t>组项目的情况下，使用设计模式的实例对设计质量属性有显着影响</a:t>
            </a:r>
            <a:endParaRPr lang="zh-CN" altLang="en-US" dirty="0"/>
          </a:p>
        </p:txBody>
      </p:sp>
      <p:sp>
        <p:nvSpPr>
          <p:cNvPr id="6" name="矩形 5">
            <a:extLst>
              <a:ext uri="{FF2B5EF4-FFF2-40B4-BE49-F238E27FC236}">
                <a16:creationId xmlns:a16="http://schemas.microsoft.com/office/drawing/2014/main" id="{4F9CCC1B-8001-423E-8734-65B023831530}"/>
              </a:ext>
            </a:extLst>
          </p:cNvPr>
          <p:cNvSpPr/>
          <p:nvPr/>
        </p:nvSpPr>
        <p:spPr>
          <a:xfrm>
            <a:off x="1255816" y="6418582"/>
            <a:ext cx="6098144" cy="307777"/>
          </a:xfrm>
          <a:prstGeom prst="rect">
            <a:avLst/>
          </a:prstGeom>
        </p:spPr>
        <p:txBody>
          <a:bodyPr wrap="none">
            <a:spAutoFit/>
          </a:bodyPr>
          <a:lstStyle/>
          <a:p>
            <a:r>
              <a:rPr lang="zh-CN" altLang="en-US" sz="1400" dirty="0">
                <a:solidFill>
                  <a:srgbClr val="2E3033"/>
                </a:solidFill>
                <a:latin typeface="Arial" panose="020B0604020202020204" pitchFamily="34" charset="0"/>
              </a:rPr>
              <a:t>系统大小对</a:t>
            </a:r>
            <a:r>
              <a:rPr lang="en-US" altLang="zh-CN" sz="1400" dirty="0">
                <a:solidFill>
                  <a:srgbClr val="2E3033"/>
                </a:solidFill>
                <a:latin typeface="Arial" panose="020B0604020202020204" pitchFamily="34" charset="0"/>
              </a:rPr>
              <a:t>GoF</a:t>
            </a:r>
            <a:r>
              <a:rPr lang="zh-CN" altLang="en-US" sz="1400" dirty="0">
                <a:solidFill>
                  <a:srgbClr val="2E3033"/>
                </a:solidFill>
                <a:latin typeface="Arial" panose="020B0604020202020204" pitchFamily="34" charset="0"/>
              </a:rPr>
              <a:t>设计模式的使用强度与系统级质量属性的相关性有极大影响</a:t>
            </a:r>
            <a:endParaRPr lang="zh-CN" altLang="en-US" dirty="0"/>
          </a:p>
        </p:txBody>
      </p:sp>
      <p:pic>
        <p:nvPicPr>
          <p:cNvPr id="7" name="图片 6">
            <a:extLst>
              <a:ext uri="{FF2B5EF4-FFF2-40B4-BE49-F238E27FC236}">
                <a16:creationId xmlns:a16="http://schemas.microsoft.com/office/drawing/2014/main" id="{B20C6074-60D7-4A1D-A66C-1154BAC3EFB8}"/>
              </a:ext>
            </a:extLst>
          </p:cNvPr>
          <p:cNvPicPr>
            <a:picLocks noChangeAspect="1"/>
          </p:cNvPicPr>
          <p:nvPr/>
        </p:nvPicPr>
        <p:blipFill>
          <a:blip r:embed="rId4"/>
          <a:stretch>
            <a:fillRect/>
          </a:stretch>
        </p:blipFill>
        <p:spPr>
          <a:xfrm>
            <a:off x="1629325" y="1297759"/>
            <a:ext cx="5079347" cy="4689105"/>
          </a:xfrm>
          <a:prstGeom prst="rect">
            <a:avLst/>
          </a:prstGeom>
        </p:spPr>
      </p:pic>
    </p:spTree>
    <p:extLst>
      <p:ext uri="{BB962C8B-B14F-4D97-AF65-F5344CB8AC3E}">
        <p14:creationId xmlns:p14="http://schemas.microsoft.com/office/powerpoint/2010/main" val="4196302022"/>
      </p:ext>
    </p:extLst>
  </p:cSld>
  <p:clrMapOvr>
    <a:masterClrMapping/>
  </p:clrMapOvr>
  <p:transition spd="slow" advTm="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4611" y="406200"/>
            <a:ext cx="568964" cy="568964"/>
          </a:xfrm>
          <a:prstGeom prst="rect">
            <a:avLst/>
          </a:prstGeom>
          <a:noFill/>
          <a:ln w="38100" cap="sq">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1334" y="832923"/>
            <a:ext cx="284482" cy="284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1752600"/>
            <a:ext cx="787400" cy="412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85B22C5-F17F-4F4E-A9C3-1687ED17ECBE}"/>
              </a:ext>
            </a:extLst>
          </p:cNvPr>
          <p:cNvSpPr/>
          <p:nvPr/>
        </p:nvSpPr>
        <p:spPr>
          <a:xfrm>
            <a:off x="1430257" y="422674"/>
            <a:ext cx="7661072" cy="369332"/>
          </a:xfrm>
          <a:prstGeom prst="rect">
            <a:avLst/>
          </a:prstGeom>
        </p:spPr>
        <p:txBody>
          <a:bodyPr wrap="none">
            <a:spAutoFit/>
          </a:bodyPr>
          <a:lstStyle/>
          <a:p>
            <a:r>
              <a:rPr lang="en-US" altLang="zh-CN" b="1" dirty="0">
                <a:solidFill>
                  <a:schemeClr val="tx2">
                    <a:lumMod val="50000"/>
                  </a:schemeClr>
                </a:solidFill>
              </a:rPr>
              <a:t>RQ-3 </a:t>
            </a:r>
            <a:r>
              <a:rPr lang="zh-CN" altLang="en-US" b="1" dirty="0">
                <a:solidFill>
                  <a:schemeClr val="tx2">
                    <a:lumMod val="50000"/>
                  </a:schemeClr>
                </a:solidFill>
              </a:rPr>
              <a:t>在后续版本的系统中，</a:t>
            </a:r>
            <a:r>
              <a:rPr lang="en-US" altLang="zh-CN" b="1" dirty="0">
                <a:solidFill>
                  <a:schemeClr val="tx2">
                    <a:lumMod val="50000"/>
                  </a:schemeClr>
                </a:solidFill>
              </a:rPr>
              <a:t>GoF</a:t>
            </a:r>
            <a:r>
              <a:rPr lang="zh-CN" altLang="en-US" b="1" dirty="0">
                <a:solidFill>
                  <a:schemeClr val="tx2">
                    <a:lumMod val="50000"/>
                  </a:schemeClr>
                </a:solidFill>
              </a:rPr>
              <a:t>模式实例的更改对设计质量有什么影响？</a:t>
            </a:r>
          </a:p>
        </p:txBody>
      </p:sp>
      <p:pic>
        <p:nvPicPr>
          <p:cNvPr id="13314" name="Picture 2">
            <a:extLst>
              <a:ext uri="{FF2B5EF4-FFF2-40B4-BE49-F238E27FC236}">
                <a16:creationId xmlns:a16="http://schemas.microsoft.com/office/drawing/2014/main" id="{7F67144A-53C7-4C4F-A48A-9E4B06D14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802" y="1752600"/>
            <a:ext cx="6117380" cy="4834222"/>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F225B683-7A90-4788-826E-619BA99B071C}"/>
              </a:ext>
            </a:extLst>
          </p:cNvPr>
          <p:cNvSpPr/>
          <p:nvPr/>
        </p:nvSpPr>
        <p:spPr>
          <a:xfrm>
            <a:off x="1568802" y="1117405"/>
            <a:ext cx="8970726" cy="523220"/>
          </a:xfrm>
          <a:prstGeom prst="rect">
            <a:avLst/>
          </a:prstGeom>
        </p:spPr>
        <p:txBody>
          <a:bodyPr wrap="none">
            <a:spAutoFit/>
          </a:bodyPr>
          <a:lstStyle/>
          <a:p>
            <a:r>
              <a:rPr lang="zh-CN" altLang="en-US" sz="1400" dirty="0">
                <a:solidFill>
                  <a:srgbClr val="2E3033"/>
                </a:solidFill>
                <a:latin typeface="Arial" panose="020B0604020202020204" pitchFamily="34" charset="0"/>
              </a:rPr>
              <a:t>使用了一个名为</a:t>
            </a:r>
            <a:r>
              <a:rPr lang="en-US" altLang="zh-CN" sz="1400" dirty="0">
                <a:solidFill>
                  <a:srgbClr val="2E3033"/>
                </a:solidFill>
                <a:latin typeface="Arial" panose="020B0604020202020204" pitchFamily="34" charset="0"/>
              </a:rPr>
              <a:t>Velocity</a:t>
            </a:r>
            <a:r>
              <a:rPr lang="zh-CN" altLang="en-US" sz="1400" dirty="0">
                <a:solidFill>
                  <a:srgbClr val="2E3033"/>
                </a:solidFill>
                <a:latin typeface="Arial" panose="020B0604020202020204" pitchFamily="34" charset="0"/>
              </a:rPr>
              <a:t>的开源项目的九个后续版本。</a:t>
            </a:r>
            <a:endParaRPr lang="en-US" altLang="zh-CN" sz="1400" dirty="0">
              <a:solidFill>
                <a:srgbClr val="2E3033"/>
              </a:solidFill>
              <a:latin typeface="Arial" panose="020B0604020202020204" pitchFamily="34" charset="0"/>
            </a:endParaRPr>
          </a:p>
          <a:p>
            <a:r>
              <a:rPr lang="zh-CN" altLang="en-US" sz="1400" dirty="0">
                <a:solidFill>
                  <a:srgbClr val="2E3033"/>
                </a:solidFill>
                <a:latin typeface="Arial" panose="020B0604020202020204" pitchFamily="34" charset="0"/>
              </a:rPr>
              <a:t>随后在分析过程中发现，除了适配器模式，策略模式和模板模式之外，其他</a:t>
            </a:r>
            <a:r>
              <a:rPr lang="en-US" altLang="zh-CN" sz="1400" dirty="0">
                <a:solidFill>
                  <a:srgbClr val="2E3033"/>
                </a:solidFill>
                <a:latin typeface="Arial" panose="020B0604020202020204" pitchFamily="34" charset="0"/>
              </a:rPr>
              <a:t>GoF</a:t>
            </a:r>
            <a:r>
              <a:rPr lang="zh-CN" altLang="en-US" sz="1400" dirty="0">
                <a:solidFill>
                  <a:srgbClr val="2E3033"/>
                </a:solidFill>
                <a:latin typeface="Arial" panose="020B0604020202020204" pitchFamily="34" charset="0"/>
              </a:rPr>
              <a:t>设计模式的实例数量没有变化。</a:t>
            </a:r>
            <a:endParaRPr lang="zh-CN" altLang="en-US" dirty="0"/>
          </a:p>
        </p:txBody>
      </p:sp>
    </p:spTree>
    <p:extLst>
      <p:ext uri="{BB962C8B-B14F-4D97-AF65-F5344CB8AC3E}">
        <p14:creationId xmlns:p14="http://schemas.microsoft.com/office/powerpoint/2010/main" val="1573971641"/>
      </p:ext>
    </p:extLst>
  </p:cSld>
  <p:clrMapOvr>
    <a:masterClrMapping/>
  </p:clrMapOvr>
  <p:transition spd="slow" advTm="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47806" y="3193143"/>
            <a:ext cx="6855006" cy="3664858"/>
            <a:chOff x="5062764" y="3193143"/>
            <a:chExt cx="3338286" cy="3664858"/>
          </a:xfrm>
        </p:grpSpPr>
        <p:sp>
          <p:nvSpPr>
            <p:cNvPr id="6" name="等腰三角形 5"/>
            <p:cNvSpPr/>
            <p:nvPr/>
          </p:nvSpPr>
          <p:spPr>
            <a:xfrm>
              <a:off x="5062764" y="3193143"/>
              <a:ext cx="3338286" cy="3664858"/>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7" name="等腰三角形 6"/>
            <p:cNvSpPr/>
            <p:nvPr/>
          </p:nvSpPr>
          <p:spPr>
            <a:xfrm>
              <a:off x="5062764" y="4020456"/>
              <a:ext cx="3338286" cy="2837543"/>
            </a:xfrm>
            <a:prstGeom prst="triangle">
              <a:avLst>
                <a:gd name="adj" fmla="val 1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12" name="椭圆 11"/>
          <p:cNvSpPr/>
          <p:nvPr/>
        </p:nvSpPr>
        <p:spPr>
          <a:xfrm>
            <a:off x="2911766" y="1505508"/>
            <a:ext cx="1459094" cy="14590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 name="文本框 15"/>
          <p:cNvSpPr txBox="1"/>
          <p:nvPr/>
        </p:nvSpPr>
        <p:spPr>
          <a:xfrm>
            <a:off x="4567376" y="1776052"/>
            <a:ext cx="902811" cy="523220"/>
          </a:xfrm>
          <a:prstGeom prst="rect">
            <a:avLst/>
          </a:prstGeom>
          <a:noFill/>
        </p:spPr>
        <p:txBody>
          <a:bodyPr wrap="none" rtlCol="0">
            <a:spAutoFit/>
          </a:bodyPr>
          <a:lstStyle/>
          <a:p>
            <a:r>
              <a:rPr lang="zh-CN" altLang="en-US" sz="2800" b="1" dirty="0">
                <a:solidFill>
                  <a:schemeClr val="tx2">
                    <a:lumMod val="50000"/>
                  </a:schemeClr>
                </a:solidFill>
              </a:rPr>
              <a:t>结论</a:t>
            </a:r>
          </a:p>
        </p:txBody>
      </p:sp>
      <p:sp>
        <p:nvSpPr>
          <p:cNvPr id="33" name="等腰三角形 32"/>
          <p:cNvSpPr/>
          <p:nvPr/>
        </p:nvSpPr>
        <p:spPr>
          <a:xfrm rot="16200000">
            <a:off x="4287671" y="-1046330"/>
            <a:ext cx="3616657" cy="12192002"/>
          </a:xfrm>
          <a:prstGeom prst="triangl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784766" y="1727224"/>
            <a:ext cx="1713094" cy="1015663"/>
          </a:xfrm>
          <a:prstGeom prst="rect">
            <a:avLst/>
          </a:prstGeom>
          <a:noFill/>
        </p:spPr>
        <p:txBody>
          <a:bodyPr wrap="square" rtlCol="0">
            <a:spAutoFit/>
          </a:bodyPr>
          <a:lstStyle/>
          <a:p>
            <a:pPr algn="ctr"/>
            <a:r>
              <a:rPr lang="en-US" altLang="zh-CN" sz="6000" b="1" dirty="0">
                <a:solidFill>
                  <a:schemeClr val="bg1"/>
                </a:solidFill>
              </a:rPr>
              <a:t>04</a:t>
            </a:r>
            <a:endParaRPr lang="zh-CN" altLang="en-US" sz="6000" b="1" dirty="0">
              <a:solidFill>
                <a:schemeClr val="bg1"/>
              </a:solidFill>
            </a:endParaRPr>
          </a:p>
        </p:txBody>
      </p:sp>
      <p:sp>
        <p:nvSpPr>
          <p:cNvPr id="34" name="文本框 33"/>
          <p:cNvSpPr txBox="1"/>
          <p:nvPr/>
        </p:nvSpPr>
        <p:spPr>
          <a:xfrm>
            <a:off x="4618176" y="2323766"/>
            <a:ext cx="1071127" cy="307777"/>
          </a:xfrm>
          <a:prstGeom prst="rect">
            <a:avLst/>
          </a:prstGeom>
          <a:noFill/>
        </p:spPr>
        <p:txBody>
          <a:bodyPr wrap="none" rtlCol="0">
            <a:spAutoFit/>
          </a:bodyPr>
          <a:lstStyle/>
          <a:p>
            <a:pPr lvl="0">
              <a:defRPr/>
            </a:pPr>
            <a:r>
              <a:rPr lang="en-US" altLang="zh-CN" sz="1400" dirty="0">
                <a:solidFill>
                  <a:schemeClr val="tx1">
                    <a:lumMod val="50000"/>
                    <a:lumOff val="50000"/>
                  </a:schemeClr>
                </a:solidFill>
                <a:ea typeface="等线" panose="02010600030101010101" pitchFamily="2" charset="-122"/>
              </a:rPr>
              <a:t>Conclusion</a:t>
            </a:r>
            <a:endParaRPr lang="zh-CN" altLang="en-US" sz="1400" dirty="0">
              <a:solidFill>
                <a:schemeClr val="tx1">
                  <a:lumMod val="50000"/>
                  <a:lumOff val="50000"/>
                </a:schemeClr>
              </a:solidFill>
              <a:ea typeface="等线" panose="02010600030101010101" pitchFamily="2" charset="-122"/>
            </a:endParaRPr>
          </a:p>
        </p:txBody>
      </p:sp>
    </p:spTree>
    <p:extLst>
      <p:ext uri="{BB962C8B-B14F-4D97-AF65-F5344CB8AC3E}">
        <p14:creationId xmlns:p14="http://schemas.microsoft.com/office/powerpoint/2010/main" val="1660547849"/>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4611" y="406200"/>
            <a:ext cx="568964" cy="568964"/>
          </a:xfrm>
          <a:prstGeom prst="rect">
            <a:avLst/>
          </a:prstGeom>
          <a:noFill/>
          <a:ln w="38100" cap="sq">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1334" y="832923"/>
            <a:ext cx="284482" cy="284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03624" y="430821"/>
            <a:ext cx="800219" cy="461665"/>
          </a:xfrm>
          <a:prstGeom prst="rect">
            <a:avLst/>
          </a:prstGeom>
          <a:noFill/>
        </p:spPr>
        <p:txBody>
          <a:bodyPr wrap="none" rtlCol="0">
            <a:spAutoFit/>
          </a:bodyPr>
          <a:lstStyle/>
          <a:p>
            <a:r>
              <a:rPr lang="zh-CN" altLang="en-US" sz="2400" b="1" dirty="0">
                <a:solidFill>
                  <a:schemeClr val="tx2">
                    <a:lumMod val="50000"/>
                  </a:schemeClr>
                </a:solidFill>
              </a:rPr>
              <a:t>结论</a:t>
            </a:r>
          </a:p>
        </p:txBody>
      </p:sp>
      <p:sp>
        <p:nvSpPr>
          <p:cNvPr id="6" name="文本框 5"/>
          <p:cNvSpPr txBox="1"/>
          <p:nvPr/>
        </p:nvSpPr>
        <p:spPr>
          <a:xfrm>
            <a:off x="1403624" y="848944"/>
            <a:ext cx="941283" cy="276999"/>
          </a:xfrm>
          <a:prstGeom prst="rect">
            <a:avLst/>
          </a:prstGeom>
          <a:noFill/>
        </p:spPr>
        <p:txBody>
          <a:bodyPr wrap="none" rtlCol="0">
            <a:spAutoFit/>
          </a:bodyPr>
          <a:lstStyle/>
          <a:p>
            <a:pPr lvl="0">
              <a:defRPr/>
            </a:pPr>
            <a:r>
              <a:rPr lang="en-US" altLang="zh-CN" sz="1200" dirty="0">
                <a:solidFill>
                  <a:schemeClr val="tx1">
                    <a:lumMod val="50000"/>
                    <a:lumOff val="50000"/>
                  </a:schemeClr>
                </a:solidFill>
                <a:ea typeface="等线" panose="02010600030101010101" pitchFamily="2" charset="-122"/>
              </a:rPr>
              <a:t>Conclusion</a:t>
            </a:r>
            <a:endParaRPr lang="zh-CN" altLang="en-US" sz="1200" dirty="0">
              <a:solidFill>
                <a:schemeClr val="tx1">
                  <a:lumMod val="50000"/>
                  <a:lumOff val="50000"/>
                </a:schemeClr>
              </a:solidFill>
              <a:ea typeface="等线" panose="02010600030101010101" pitchFamily="2" charset="-122"/>
            </a:endParaRPr>
          </a:p>
        </p:txBody>
      </p:sp>
      <p:sp>
        <p:nvSpPr>
          <p:cNvPr id="10" name="矩形 9">
            <a:extLst>
              <a:ext uri="{FF2B5EF4-FFF2-40B4-BE49-F238E27FC236}">
                <a16:creationId xmlns:a16="http://schemas.microsoft.com/office/drawing/2014/main" id="{A1CB05A9-97EF-42E8-8E5F-57BB94CBB2B0}"/>
              </a:ext>
            </a:extLst>
          </p:cNvPr>
          <p:cNvSpPr/>
          <p:nvPr/>
        </p:nvSpPr>
        <p:spPr>
          <a:xfrm>
            <a:off x="971334" y="1544066"/>
            <a:ext cx="10735757" cy="2800767"/>
          </a:xfrm>
          <a:prstGeom prst="rect">
            <a:avLst/>
          </a:prstGeom>
        </p:spPr>
        <p:txBody>
          <a:bodyPr wrap="square">
            <a:spAutoFit/>
          </a:bodyPr>
          <a:lstStyle/>
          <a:p>
            <a:r>
              <a:rPr lang="zh-CN" altLang="en-US" sz="1600" dirty="0">
                <a:solidFill>
                  <a:srgbClr val="2E3033"/>
                </a:solidFill>
                <a:latin typeface="Arial" panose="020B0604020202020204" pitchFamily="34" charset="0"/>
              </a:rPr>
              <a:t>拟议的研究的主要结果是：</a:t>
            </a:r>
            <a:endParaRPr lang="en-US" altLang="zh-CN" sz="1600" dirty="0">
              <a:solidFill>
                <a:srgbClr val="2E3033"/>
              </a:solidFill>
              <a:latin typeface="Arial" panose="020B0604020202020204" pitchFamily="34" charset="0"/>
            </a:endParaRPr>
          </a:p>
          <a:p>
            <a:endParaRPr lang="en-US" altLang="zh-CN" sz="1600" dirty="0">
              <a:solidFill>
                <a:srgbClr val="2E3033"/>
              </a:solidFill>
              <a:latin typeface="Arial" panose="020B0604020202020204" pitchFamily="34" charset="0"/>
            </a:endParaRPr>
          </a:p>
          <a:p>
            <a:r>
              <a:rPr lang="en-US" altLang="zh-CN" sz="1600" dirty="0">
                <a:solidFill>
                  <a:srgbClr val="2E3033"/>
                </a:solidFill>
                <a:latin typeface="Arial" panose="020B0604020202020204" pitchFamily="34" charset="0"/>
              </a:rPr>
              <a:t>1</a:t>
            </a:r>
            <a:r>
              <a:rPr lang="zh-CN" altLang="en-US" sz="1600" dirty="0">
                <a:solidFill>
                  <a:srgbClr val="2E3033"/>
                </a:solidFill>
                <a:latin typeface="Arial" panose="020B0604020202020204" pitchFamily="34" charset="0"/>
              </a:rPr>
              <a:t>）设计模式的使用与质量之间存在显着的关系。例如，所采用的适配器，单例，策略和模板设计模式的实例对可重用性，灵活性和可理解性具有较大影响</a:t>
            </a:r>
            <a:endParaRPr lang="en-US" altLang="zh-CN" sz="1600" dirty="0">
              <a:solidFill>
                <a:srgbClr val="2E3033"/>
              </a:solidFill>
              <a:latin typeface="Arial" panose="020B0604020202020204" pitchFamily="34" charset="0"/>
            </a:endParaRPr>
          </a:p>
          <a:p>
            <a:endParaRPr lang="en-US" altLang="zh-CN" sz="1600" dirty="0">
              <a:solidFill>
                <a:srgbClr val="2E3033"/>
              </a:solidFill>
              <a:latin typeface="Arial" panose="020B0604020202020204" pitchFamily="34" charset="0"/>
            </a:endParaRPr>
          </a:p>
          <a:p>
            <a:r>
              <a:rPr lang="en-US" altLang="zh-CN" sz="1600" dirty="0">
                <a:solidFill>
                  <a:srgbClr val="2E3033"/>
                </a:solidFill>
                <a:latin typeface="Arial" panose="020B0604020202020204" pitchFamily="34" charset="0"/>
              </a:rPr>
              <a:t>2</a:t>
            </a:r>
            <a:r>
              <a:rPr lang="zh-CN" altLang="en-US" sz="1600" dirty="0">
                <a:solidFill>
                  <a:srgbClr val="2E3033"/>
                </a:solidFill>
                <a:latin typeface="Arial" panose="020B0604020202020204" pitchFamily="34" charset="0"/>
              </a:rPr>
              <a:t>）系统大小也对关系产生影响。例如，各组之间适配器与可重用性的关系与功能之间的显着差异</a:t>
            </a:r>
            <a:endParaRPr lang="en-US" altLang="zh-CN" sz="1600" dirty="0">
              <a:solidFill>
                <a:srgbClr val="2E3033"/>
              </a:solidFill>
              <a:latin typeface="Arial" panose="020B0604020202020204" pitchFamily="34" charset="0"/>
            </a:endParaRPr>
          </a:p>
          <a:p>
            <a:endParaRPr lang="en-US" altLang="zh-CN" sz="1600" dirty="0">
              <a:solidFill>
                <a:srgbClr val="2E3033"/>
              </a:solidFill>
              <a:latin typeface="Arial" panose="020B0604020202020204" pitchFamily="34" charset="0"/>
            </a:endParaRPr>
          </a:p>
          <a:p>
            <a:r>
              <a:rPr lang="en-US" altLang="zh-CN" sz="1600" dirty="0">
                <a:solidFill>
                  <a:srgbClr val="2E3033"/>
                </a:solidFill>
                <a:latin typeface="Arial" panose="020B0604020202020204" pitchFamily="34" charset="0"/>
              </a:rPr>
              <a:t>3</a:t>
            </a:r>
            <a:r>
              <a:rPr lang="zh-CN" altLang="en-US" sz="1600" dirty="0">
                <a:solidFill>
                  <a:srgbClr val="2E3033"/>
                </a:solidFill>
                <a:latin typeface="Arial" panose="020B0604020202020204" pitchFamily="34" charset="0"/>
              </a:rPr>
              <a:t>）在项目后续的发行中，使用适配器模式和策略设计模式可以提高设计质量（在可重用性和灵活性方面）。</a:t>
            </a:r>
            <a:endParaRPr lang="en-US" altLang="zh-CN" sz="1600" dirty="0">
              <a:solidFill>
                <a:srgbClr val="2E3033"/>
              </a:solidFill>
              <a:latin typeface="Arial" panose="020B0604020202020204" pitchFamily="34" charset="0"/>
            </a:endParaRPr>
          </a:p>
          <a:p>
            <a:endParaRPr lang="en-US" altLang="zh-CN" sz="1600" dirty="0">
              <a:solidFill>
                <a:srgbClr val="2E3033"/>
              </a:solidFill>
              <a:latin typeface="Arial" panose="020B0604020202020204" pitchFamily="34" charset="0"/>
            </a:endParaRPr>
          </a:p>
          <a:p>
            <a:r>
              <a:rPr lang="zh-CN" altLang="en-US" sz="1600" dirty="0">
                <a:solidFill>
                  <a:srgbClr val="2E3033"/>
                </a:solidFill>
                <a:latin typeface="Arial" panose="020B0604020202020204" pitchFamily="34" charset="0"/>
              </a:rPr>
              <a:t>将来，作者将在类级别（而不是系统级别）研究</a:t>
            </a:r>
            <a:r>
              <a:rPr lang="en-US" altLang="zh-CN" sz="1600" dirty="0">
                <a:solidFill>
                  <a:srgbClr val="2E3033"/>
                </a:solidFill>
                <a:latin typeface="Arial" panose="020B0604020202020204" pitchFamily="34" charset="0"/>
              </a:rPr>
              <a:t>GoF</a:t>
            </a:r>
            <a:r>
              <a:rPr lang="zh-CN" altLang="en-US" sz="1600" dirty="0">
                <a:solidFill>
                  <a:srgbClr val="2E3033"/>
                </a:solidFill>
                <a:latin typeface="Arial" panose="020B0604020202020204" pitchFamily="34" charset="0"/>
              </a:rPr>
              <a:t>设计模式对设计质量的影响，以便为支持我们的目标提供更多证据。</a:t>
            </a:r>
            <a:endParaRPr lang="zh-CN" altLang="en-US" sz="2000" dirty="0"/>
          </a:p>
        </p:txBody>
      </p:sp>
    </p:spTree>
    <p:extLst>
      <p:ext uri="{BB962C8B-B14F-4D97-AF65-F5344CB8AC3E}">
        <p14:creationId xmlns:p14="http://schemas.microsoft.com/office/powerpoint/2010/main" val="1493001631"/>
      </p:ext>
    </p:extLst>
  </p:cSld>
  <p:clrMapOvr>
    <a:masterClrMapping/>
  </p:clrMapOvr>
  <p:transition spd="slow" advTm="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4611" y="406200"/>
            <a:ext cx="568964" cy="568964"/>
          </a:xfrm>
          <a:prstGeom prst="rect">
            <a:avLst/>
          </a:prstGeom>
          <a:noFill/>
          <a:ln w="38100" cap="sq">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1334" y="832923"/>
            <a:ext cx="284482" cy="284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1752600"/>
            <a:ext cx="787400" cy="412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84EDBDA-50DC-4C81-ABCF-B0498E097320}"/>
              </a:ext>
            </a:extLst>
          </p:cNvPr>
          <p:cNvSpPr/>
          <p:nvPr/>
        </p:nvSpPr>
        <p:spPr>
          <a:xfrm>
            <a:off x="1311263" y="1683258"/>
            <a:ext cx="10231380" cy="2585323"/>
          </a:xfrm>
          <a:prstGeom prst="rect">
            <a:avLst/>
          </a:prstGeom>
        </p:spPr>
        <p:txBody>
          <a:bodyPr wrap="square">
            <a:spAutoFit/>
          </a:bodyPr>
          <a:lstStyle/>
          <a:p>
            <a:endParaRPr lang="en-US" altLang="zh-CN" dirty="0">
              <a:solidFill>
                <a:srgbClr val="2E3033"/>
              </a:solidFill>
              <a:latin typeface="Arial" panose="020B0604020202020204" pitchFamily="34" charset="0"/>
            </a:endParaRPr>
          </a:p>
          <a:p>
            <a:r>
              <a:rPr lang="zh-CN" altLang="en-US" dirty="0">
                <a:solidFill>
                  <a:srgbClr val="2E3033"/>
                </a:solidFill>
                <a:latin typeface="Arial" panose="020B0604020202020204" pitchFamily="34" charset="0"/>
              </a:rPr>
              <a:t>我们的研究目的是通过实证研究使用</a:t>
            </a:r>
            <a:r>
              <a:rPr lang="en-US" altLang="zh-CN" dirty="0">
                <a:solidFill>
                  <a:srgbClr val="2E3033"/>
                </a:solidFill>
                <a:latin typeface="Arial" panose="020B0604020202020204" pitchFamily="34" charset="0"/>
              </a:rPr>
              <a:t>GoF</a:t>
            </a:r>
            <a:r>
              <a:rPr lang="zh-CN" altLang="en-US" dirty="0">
                <a:solidFill>
                  <a:srgbClr val="2E3033"/>
                </a:solidFill>
                <a:latin typeface="Arial" panose="020B0604020202020204" pitchFamily="34" charset="0"/>
              </a:rPr>
              <a:t>设计模式对设计质量属性的影响。</a:t>
            </a:r>
            <a:endParaRPr lang="en-US" altLang="zh-CN" dirty="0">
              <a:solidFill>
                <a:srgbClr val="2E3033"/>
              </a:solidFill>
              <a:latin typeface="Arial" panose="020B0604020202020204" pitchFamily="34" charset="0"/>
            </a:endParaRPr>
          </a:p>
          <a:p>
            <a:r>
              <a:rPr lang="zh-CN" altLang="en-US" dirty="0">
                <a:solidFill>
                  <a:srgbClr val="2E3033"/>
                </a:solidFill>
                <a:latin typeface="Arial" panose="020B0604020202020204" pitchFamily="34" charset="0"/>
              </a:rPr>
              <a:t>为了进行调查，作者进行了一个案例研究，其中包括三项分析，以调查：</a:t>
            </a:r>
            <a:endParaRPr lang="en-US" altLang="zh-CN" dirty="0">
              <a:solidFill>
                <a:srgbClr val="2E3033"/>
              </a:solidFill>
              <a:latin typeface="Arial" panose="020B0604020202020204" pitchFamily="34" charset="0"/>
            </a:endParaRPr>
          </a:p>
          <a:p>
            <a:endParaRPr lang="en-US" altLang="zh-CN" dirty="0">
              <a:solidFill>
                <a:srgbClr val="2E3033"/>
              </a:solidFill>
              <a:latin typeface="Arial" panose="020B0604020202020204" pitchFamily="34" charset="0"/>
            </a:endParaRPr>
          </a:p>
          <a:p>
            <a:r>
              <a:rPr lang="en-US" altLang="zh-CN" dirty="0">
                <a:solidFill>
                  <a:srgbClr val="2E3033"/>
                </a:solidFill>
                <a:latin typeface="Arial" panose="020B0604020202020204" pitchFamily="34" charset="0"/>
              </a:rPr>
              <a:t>1</a:t>
            </a:r>
            <a:r>
              <a:rPr lang="zh-CN" altLang="en-US" dirty="0">
                <a:solidFill>
                  <a:srgbClr val="2E3033"/>
                </a:solidFill>
                <a:latin typeface="Arial" panose="020B0604020202020204" pitchFamily="34" charset="0"/>
              </a:rPr>
              <a:t>）设计模式使用与设计质量属性之间是否存在关联； </a:t>
            </a:r>
            <a:endParaRPr lang="en-US" altLang="zh-CN" dirty="0">
              <a:solidFill>
                <a:srgbClr val="2E3033"/>
              </a:solidFill>
              <a:latin typeface="Arial" panose="020B0604020202020204" pitchFamily="34" charset="0"/>
            </a:endParaRPr>
          </a:p>
          <a:p>
            <a:endParaRPr lang="en-US" altLang="zh-CN" dirty="0">
              <a:solidFill>
                <a:srgbClr val="2E3033"/>
              </a:solidFill>
              <a:latin typeface="Arial" panose="020B0604020202020204" pitchFamily="34" charset="0"/>
            </a:endParaRPr>
          </a:p>
          <a:p>
            <a:r>
              <a:rPr lang="en-US" altLang="zh-CN" dirty="0">
                <a:solidFill>
                  <a:srgbClr val="2E3033"/>
                </a:solidFill>
                <a:latin typeface="Arial" panose="020B0604020202020204" pitchFamily="34" charset="0"/>
              </a:rPr>
              <a:t>2</a:t>
            </a:r>
            <a:r>
              <a:rPr lang="zh-CN" altLang="en-US" dirty="0">
                <a:solidFill>
                  <a:srgbClr val="2E3033"/>
                </a:solidFill>
                <a:latin typeface="Arial" panose="020B0604020202020204" pitchFamily="34" charset="0"/>
              </a:rPr>
              <a:t>）系统大小（类的数量）对该关联的混杂影响；</a:t>
            </a:r>
            <a:endParaRPr lang="en-US" altLang="zh-CN" dirty="0">
              <a:solidFill>
                <a:srgbClr val="2E3033"/>
              </a:solidFill>
              <a:latin typeface="Arial" panose="020B0604020202020204" pitchFamily="34" charset="0"/>
            </a:endParaRPr>
          </a:p>
          <a:p>
            <a:endParaRPr lang="en-US" altLang="zh-CN" dirty="0">
              <a:solidFill>
                <a:srgbClr val="2E3033"/>
              </a:solidFill>
              <a:latin typeface="Arial" panose="020B0604020202020204" pitchFamily="34" charset="0"/>
            </a:endParaRPr>
          </a:p>
          <a:p>
            <a:r>
              <a:rPr lang="en-US" altLang="zh-CN" dirty="0">
                <a:solidFill>
                  <a:srgbClr val="2E3033"/>
                </a:solidFill>
                <a:latin typeface="Arial" panose="020B0604020202020204" pitchFamily="34" charset="0"/>
              </a:rPr>
              <a:t>3</a:t>
            </a:r>
            <a:r>
              <a:rPr lang="zh-CN" altLang="en-US" dirty="0">
                <a:solidFill>
                  <a:srgbClr val="2E3033"/>
                </a:solidFill>
                <a:latin typeface="Arial" panose="020B0604020202020204" pitchFamily="34" charset="0"/>
              </a:rPr>
              <a:t>）采用的设计模式实例数量的变化如何影响系统的后续版本中的设计质量。</a:t>
            </a:r>
            <a:endParaRPr lang="zh-CN" altLang="en-US" sz="2400" dirty="0"/>
          </a:p>
        </p:txBody>
      </p:sp>
      <p:sp>
        <p:nvSpPr>
          <p:cNvPr id="8" name="矩形 7">
            <a:extLst>
              <a:ext uri="{FF2B5EF4-FFF2-40B4-BE49-F238E27FC236}">
                <a16:creationId xmlns:a16="http://schemas.microsoft.com/office/drawing/2014/main" id="{185B22C5-F17F-4F4E-A9C3-1687ED17ECBE}"/>
              </a:ext>
            </a:extLst>
          </p:cNvPr>
          <p:cNvSpPr/>
          <p:nvPr/>
        </p:nvSpPr>
        <p:spPr>
          <a:xfrm>
            <a:off x="1430257" y="422674"/>
            <a:ext cx="1236236" cy="369332"/>
          </a:xfrm>
          <a:prstGeom prst="rect">
            <a:avLst/>
          </a:prstGeom>
        </p:spPr>
        <p:txBody>
          <a:bodyPr wrap="none">
            <a:spAutoFit/>
          </a:bodyPr>
          <a:lstStyle/>
          <a:p>
            <a:r>
              <a:rPr lang="en-US" altLang="zh-CN" b="1" dirty="0">
                <a:solidFill>
                  <a:schemeClr val="tx2">
                    <a:lumMod val="50000"/>
                  </a:schemeClr>
                </a:solidFill>
              </a:rPr>
              <a:t>Introduce</a:t>
            </a:r>
          </a:p>
        </p:txBody>
      </p:sp>
    </p:spTree>
    <p:extLst>
      <p:ext uri="{BB962C8B-B14F-4D97-AF65-F5344CB8AC3E}">
        <p14:creationId xmlns:p14="http://schemas.microsoft.com/office/powerpoint/2010/main" val="940374625"/>
      </p:ext>
    </p:extLst>
  </p:cSld>
  <p:clrMapOvr>
    <a:masterClrMapping/>
  </p:clrMapOvr>
  <p:transition spd="slow" advTm="0">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占位符 22"/>
          <p:cNvPicPr>
            <a:picLocks noGrp="1" noChangeAspect="1"/>
          </p:cNvPicPr>
          <p:nvPr>
            <p:ph type="pic" sz="quarter" idx="10"/>
          </p:nvPr>
        </p:nvPicPr>
        <p:blipFill>
          <a:blip r:embed="rId4" cstate="screen">
            <a:extLst>
              <a:ext uri="{28A0092B-C50C-407E-A947-70E740481C1C}">
                <a14:useLocalDpi xmlns:a14="http://schemas.microsoft.com/office/drawing/2010/main"/>
              </a:ext>
            </a:extLst>
          </a:blip>
          <a:srcRect t="7813" b="7813"/>
          <a:stretch>
            <a:fillRect/>
          </a:stretch>
        </p:blipFill>
        <p:spPr/>
      </p:pic>
      <p:sp>
        <p:nvSpPr>
          <p:cNvPr id="12" name="矩形 11"/>
          <p:cNvSpPr/>
          <p:nvPr/>
        </p:nvSpPr>
        <p:spPr>
          <a:xfrm>
            <a:off x="0" y="0"/>
            <a:ext cx="12192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 name="等腰三角形 10"/>
          <p:cNvSpPr/>
          <p:nvPr/>
        </p:nvSpPr>
        <p:spPr>
          <a:xfrm>
            <a:off x="8853714" y="3193143"/>
            <a:ext cx="3338286" cy="3664858"/>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 name="等腰三角形 2"/>
          <p:cNvSpPr/>
          <p:nvPr/>
        </p:nvSpPr>
        <p:spPr>
          <a:xfrm flipV="1">
            <a:off x="-1" y="0"/>
            <a:ext cx="2142699" cy="1951630"/>
          </a:xfrm>
          <a:prstGeom prst="triangle">
            <a:avLst>
              <a:gd name="adj" fmla="val 4172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 name="等腰三角形 1"/>
          <p:cNvSpPr/>
          <p:nvPr/>
        </p:nvSpPr>
        <p:spPr>
          <a:xfrm>
            <a:off x="0" y="0"/>
            <a:ext cx="3616657" cy="6858000"/>
          </a:xfrm>
          <a:prstGeom prst="triangl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5" name="直接连接符 4"/>
          <p:cNvCxnSpPr>
            <a:cxnSpLocks/>
          </p:cNvCxnSpPr>
          <p:nvPr/>
        </p:nvCxnSpPr>
        <p:spPr>
          <a:xfrm>
            <a:off x="1241946" y="2070338"/>
            <a:ext cx="2524836" cy="478766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等腰三角形 9"/>
          <p:cNvSpPr/>
          <p:nvPr/>
        </p:nvSpPr>
        <p:spPr>
          <a:xfrm>
            <a:off x="8853714" y="4020456"/>
            <a:ext cx="3338286" cy="2837543"/>
          </a:xfrm>
          <a:prstGeom prst="triangle">
            <a:avLst>
              <a:gd name="adj" fmla="val 1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3" name="文本框 12"/>
          <p:cNvSpPr txBox="1"/>
          <p:nvPr/>
        </p:nvSpPr>
        <p:spPr>
          <a:xfrm>
            <a:off x="3103210" y="1901068"/>
            <a:ext cx="6263959" cy="132343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0" normalizeH="0" baseline="0" noProof="0" dirty="0">
                <a:ln>
                  <a:noFill/>
                </a:ln>
                <a:solidFill>
                  <a:schemeClr val="tx2">
                    <a:lumMod val="50000"/>
                  </a:schemeClr>
                </a:solidFill>
                <a:effectLst/>
                <a:uLnTx/>
                <a:uFillTx/>
                <a:latin typeface="Arial"/>
                <a:ea typeface="微软雅黑"/>
                <a:cs typeface="+mn-cs"/>
              </a:rPr>
              <a:t>THANK YOU</a:t>
            </a:r>
            <a:endParaRPr kumimoji="0" lang="zh-CN" altLang="en-US" sz="8000" b="1" i="0" u="none" strike="noStrike" kern="1200" cap="none" spc="0" normalizeH="0" baseline="0" noProof="0" dirty="0">
              <a:ln>
                <a:noFill/>
              </a:ln>
              <a:solidFill>
                <a:schemeClr val="tx2">
                  <a:lumMod val="50000"/>
                </a:schemeClr>
              </a:solidFill>
              <a:effectLst/>
              <a:uLnTx/>
              <a:uFillTx/>
              <a:latin typeface="Arial"/>
              <a:ea typeface="微软雅黑"/>
              <a:cs typeface="+mn-cs"/>
            </a:endParaRPr>
          </a:p>
        </p:txBody>
      </p:sp>
      <p:sp>
        <p:nvSpPr>
          <p:cNvPr id="14" name="矩形 13"/>
          <p:cNvSpPr/>
          <p:nvPr/>
        </p:nvSpPr>
        <p:spPr>
          <a:xfrm>
            <a:off x="9596843" y="1538298"/>
            <a:ext cx="330928" cy="330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5" name="矩形 14"/>
          <p:cNvSpPr/>
          <p:nvPr/>
        </p:nvSpPr>
        <p:spPr>
          <a:xfrm>
            <a:off x="3766782" y="4455686"/>
            <a:ext cx="568964" cy="568964"/>
          </a:xfrm>
          <a:prstGeom prst="rect">
            <a:avLst/>
          </a:prstGeom>
          <a:noFill/>
          <a:ln w="38100" cap="sq">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 name="矩形 15"/>
          <p:cNvSpPr/>
          <p:nvPr/>
        </p:nvSpPr>
        <p:spPr>
          <a:xfrm>
            <a:off x="4193505" y="4882409"/>
            <a:ext cx="284482" cy="284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4" name="文本框 23"/>
          <p:cNvSpPr txBox="1"/>
          <p:nvPr/>
        </p:nvSpPr>
        <p:spPr>
          <a:xfrm>
            <a:off x="9927771" y="476230"/>
            <a:ext cx="1564851"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778495">
                    <a:lumMod val="50000"/>
                  </a:srgbClr>
                </a:solidFill>
                <a:effectLst/>
                <a:uLnTx/>
                <a:uFillTx/>
                <a:latin typeface="Arial"/>
                <a:ea typeface="微软雅黑"/>
                <a:cs typeface="+mn-cs"/>
              </a:rPr>
              <a:t>YOU LOGO</a:t>
            </a:r>
            <a:endParaRPr kumimoji="0" lang="zh-CN" altLang="en-US" sz="2000" b="0" i="0" u="none" strike="noStrike" kern="1200" cap="none" spc="0" normalizeH="0" baseline="0" noProof="0" dirty="0">
              <a:ln>
                <a:noFill/>
              </a:ln>
              <a:solidFill>
                <a:srgbClr val="778495">
                  <a:lumMod val="50000"/>
                </a:srgbClr>
              </a:solidFill>
              <a:effectLst/>
              <a:uLnTx/>
              <a:uFillTx/>
              <a:latin typeface="Arial"/>
              <a:ea typeface="微软雅黑"/>
              <a:cs typeface="+mn-cs"/>
            </a:endParaRPr>
          </a:p>
        </p:txBody>
      </p:sp>
      <p:sp>
        <p:nvSpPr>
          <p:cNvPr id="25" name="矩形: 圆角 24"/>
          <p:cNvSpPr/>
          <p:nvPr/>
        </p:nvSpPr>
        <p:spPr>
          <a:xfrm>
            <a:off x="5182218" y="4177792"/>
            <a:ext cx="1827563" cy="555787"/>
          </a:xfrm>
          <a:prstGeom prst="roundRect">
            <a:avLst>
              <a:gd name="adj" fmla="val 5000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6" name="文本框 25"/>
          <p:cNvSpPr txBox="1"/>
          <p:nvPr/>
        </p:nvSpPr>
        <p:spPr>
          <a:xfrm>
            <a:off x="5524710" y="4271019"/>
            <a:ext cx="1210589"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Arial"/>
                <a:ea typeface="微软雅黑"/>
                <a:cs typeface="+mn-cs"/>
              </a:rPr>
              <a:t>2020.12.4</a:t>
            </a: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Tree>
    <p:extLst>
      <p:ext uri="{BB962C8B-B14F-4D97-AF65-F5344CB8AC3E}">
        <p14:creationId xmlns:p14="http://schemas.microsoft.com/office/powerpoint/2010/main" val="3935649360"/>
      </p:ext>
    </p:extLst>
  </p:cSld>
  <p:clrMapOvr>
    <a:masterClrMapping/>
  </p:clrMapOvr>
  <p:transition spd="slow" advTm="500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p:nvPr/>
        </p:nvGrpSpPr>
        <p:grpSpPr>
          <a:xfrm>
            <a:off x="5062764" y="3193143"/>
            <a:ext cx="3338286" cy="3664858"/>
            <a:chOff x="5062764" y="3193143"/>
            <a:chExt cx="3338286" cy="3664858"/>
          </a:xfrm>
        </p:grpSpPr>
        <p:sp>
          <p:nvSpPr>
            <p:cNvPr id="6" name="等腰三角形 5"/>
            <p:cNvSpPr/>
            <p:nvPr/>
          </p:nvSpPr>
          <p:spPr>
            <a:xfrm>
              <a:off x="5062764" y="3193143"/>
              <a:ext cx="3338286" cy="3664858"/>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5062764" y="4020456"/>
              <a:ext cx="3338286" cy="2837543"/>
            </a:xfrm>
            <a:prstGeom prst="triangle">
              <a:avLst>
                <a:gd name="adj" fmla="val 1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585352" y="710625"/>
            <a:ext cx="2167581" cy="584775"/>
            <a:chOff x="585352" y="710625"/>
            <a:chExt cx="2167581" cy="584775"/>
          </a:xfrm>
        </p:grpSpPr>
        <p:cxnSp>
          <p:nvCxnSpPr>
            <p:cNvPr id="9" name="直接连接符 8"/>
            <p:cNvCxnSpPr/>
            <p:nvPr/>
          </p:nvCxnSpPr>
          <p:spPr>
            <a:xfrm>
              <a:off x="697593" y="742950"/>
              <a:ext cx="1943100" cy="0"/>
            </a:xfrm>
            <a:prstGeom prst="line">
              <a:avLst/>
            </a:prstGeom>
            <a:ln w="381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97593" y="1238250"/>
              <a:ext cx="1943100" cy="0"/>
            </a:xfrm>
            <a:prstGeom prst="line">
              <a:avLst/>
            </a:prstGeom>
            <a:ln w="381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85352" y="710625"/>
              <a:ext cx="2167581" cy="584775"/>
            </a:xfrm>
            <a:prstGeom prst="rect">
              <a:avLst/>
            </a:prstGeom>
            <a:noFill/>
          </p:spPr>
          <p:txBody>
            <a:bodyPr wrap="none" rtlCol="0">
              <a:spAutoFit/>
            </a:bodyPr>
            <a:lstStyle/>
            <a:p>
              <a:pPr algn="ctr"/>
              <a:r>
                <a:rPr lang="en-US" altLang="zh-CN" sz="3200" b="1" dirty="0">
                  <a:solidFill>
                    <a:schemeClr val="tx2">
                      <a:lumMod val="50000"/>
                    </a:schemeClr>
                  </a:solidFill>
                </a:rPr>
                <a:t>CONTENT</a:t>
              </a:r>
              <a:endParaRPr lang="zh-CN" altLang="en-US" sz="3200" b="1" dirty="0">
                <a:solidFill>
                  <a:schemeClr val="tx2">
                    <a:lumMod val="50000"/>
                  </a:schemeClr>
                </a:solidFill>
              </a:endParaRPr>
            </a:p>
          </p:txBody>
        </p:sp>
      </p:grpSp>
      <p:pic>
        <p:nvPicPr>
          <p:cNvPr id="35" name="图片占位符 34"/>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grpSp>
        <p:nvGrpSpPr>
          <p:cNvPr id="57" name="组合 56"/>
          <p:cNvGrpSpPr/>
          <p:nvPr/>
        </p:nvGrpSpPr>
        <p:grpSpPr>
          <a:xfrm>
            <a:off x="961862" y="1752599"/>
            <a:ext cx="4524538" cy="844846"/>
            <a:chOff x="961862" y="1752599"/>
            <a:chExt cx="4524538" cy="844846"/>
          </a:xfrm>
        </p:grpSpPr>
        <p:grpSp>
          <p:nvGrpSpPr>
            <p:cNvPr id="17" name="组合 16"/>
            <p:cNvGrpSpPr/>
            <p:nvPr/>
          </p:nvGrpSpPr>
          <p:grpSpPr>
            <a:xfrm>
              <a:off x="961862" y="1752599"/>
              <a:ext cx="2807962" cy="806584"/>
              <a:chOff x="816719" y="1676401"/>
              <a:chExt cx="2807962" cy="806584"/>
            </a:xfrm>
          </p:grpSpPr>
          <p:grpSp>
            <p:nvGrpSpPr>
              <p:cNvPr id="15" name="组合 14"/>
              <p:cNvGrpSpPr/>
              <p:nvPr/>
            </p:nvGrpSpPr>
            <p:grpSpPr>
              <a:xfrm>
                <a:off x="816719" y="1676401"/>
                <a:ext cx="806584" cy="806584"/>
                <a:chOff x="816719" y="1676401"/>
                <a:chExt cx="806584" cy="806584"/>
              </a:xfrm>
            </p:grpSpPr>
            <p:sp>
              <p:nvSpPr>
                <p:cNvPr id="12" name="椭圆 11"/>
                <p:cNvSpPr/>
                <p:nvPr/>
              </p:nvSpPr>
              <p:spPr>
                <a:xfrm>
                  <a:off x="816719" y="1676401"/>
                  <a:ext cx="806584" cy="8065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statistics-on-laptop_82095"/>
                <p:cNvSpPr>
                  <a:spLocks noChangeAspect="1"/>
                </p:cNvSpPr>
                <p:nvPr/>
              </p:nvSpPr>
              <p:spPr bwMode="auto">
                <a:xfrm>
                  <a:off x="963827" y="1889660"/>
                  <a:ext cx="512367" cy="380065"/>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bg1"/>
                </a:solidFill>
                <a:ln>
                  <a:noFill/>
                </a:ln>
              </p:spPr>
            </p:sp>
          </p:grpSp>
          <p:sp>
            <p:nvSpPr>
              <p:cNvPr id="16" name="文本框 15"/>
              <p:cNvSpPr txBox="1"/>
              <p:nvPr/>
            </p:nvSpPr>
            <p:spPr>
              <a:xfrm>
                <a:off x="1766480" y="1848861"/>
                <a:ext cx="1858201" cy="461665"/>
              </a:xfrm>
              <a:prstGeom prst="rect">
                <a:avLst/>
              </a:prstGeom>
              <a:noFill/>
            </p:spPr>
            <p:txBody>
              <a:bodyPr wrap="none" rtlCol="0">
                <a:spAutoFit/>
              </a:bodyPr>
              <a:lstStyle/>
              <a:p>
                <a:r>
                  <a:rPr lang="en-US" altLang="zh-CN" sz="2400" b="1" dirty="0">
                    <a:solidFill>
                      <a:schemeClr val="tx2">
                        <a:lumMod val="50000"/>
                      </a:schemeClr>
                    </a:solidFill>
                  </a:rPr>
                  <a:t>QMood</a:t>
                </a:r>
                <a:r>
                  <a:rPr lang="zh-CN" altLang="en-US" sz="2400" b="1" dirty="0">
                    <a:solidFill>
                      <a:schemeClr val="tx2">
                        <a:lumMod val="50000"/>
                      </a:schemeClr>
                    </a:solidFill>
                  </a:rPr>
                  <a:t>模型</a:t>
                </a:r>
              </a:p>
            </p:txBody>
          </p:sp>
        </p:grpSp>
        <p:sp>
          <p:nvSpPr>
            <p:cNvPr id="36" name="矩形 35"/>
            <p:cNvSpPr/>
            <p:nvPr/>
          </p:nvSpPr>
          <p:spPr>
            <a:xfrm>
              <a:off x="1911623" y="2335835"/>
              <a:ext cx="3574777" cy="261610"/>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050" u="none" strike="noStrike" kern="1200" cap="none" spc="0" normalizeH="0" baseline="0" noProof="0" dirty="0">
                  <a:ln>
                    <a:noFill/>
                  </a:ln>
                  <a:solidFill>
                    <a:schemeClr val="tx1">
                      <a:lumMod val="50000"/>
                      <a:lumOff val="50000"/>
                    </a:schemeClr>
                  </a:solidFill>
                  <a:effectLst/>
                  <a:uLnTx/>
                  <a:uFillTx/>
                  <a:ea typeface="等线" panose="02010600030101010101" pitchFamily="2" charset="-122"/>
                  <a:cs typeface="+mn-cs"/>
                </a:rPr>
                <a:t>QMood model</a:t>
              </a:r>
              <a:endParaRPr kumimoji="0" lang="zh-CN" altLang="en-US" sz="1050" u="none" strike="noStrike" kern="1200" cap="none" spc="0" normalizeH="0" baseline="0" noProof="0" dirty="0">
                <a:ln>
                  <a:noFill/>
                </a:ln>
                <a:solidFill>
                  <a:schemeClr val="tx1">
                    <a:lumMod val="50000"/>
                    <a:lumOff val="50000"/>
                  </a:schemeClr>
                </a:solidFill>
                <a:effectLst/>
                <a:uLnTx/>
                <a:uFillTx/>
                <a:ea typeface="等线" panose="02010600030101010101" pitchFamily="2" charset="-122"/>
                <a:cs typeface="+mn-cs"/>
              </a:endParaRPr>
            </a:p>
          </p:txBody>
        </p:sp>
      </p:grpSp>
      <p:grpSp>
        <p:nvGrpSpPr>
          <p:cNvPr id="58" name="组合 57"/>
          <p:cNvGrpSpPr/>
          <p:nvPr/>
        </p:nvGrpSpPr>
        <p:grpSpPr>
          <a:xfrm>
            <a:off x="961862" y="2844473"/>
            <a:ext cx="4524538" cy="856576"/>
            <a:chOff x="961862" y="2844473"/>
            <a:chExt cx="4524538" cy="856576"/>
          </a:xfrm>
        </p:grpSpPr>
        <p:grpSp>
          <p:nvGrpSpPr>
            <p:cNvPr id="40" name="组合 39"/>
            <p:cNvGrpSpPr/>
            <p:nvPr/>
          </p:nvGrpSpPr>
          <p:grpSpPr>
            <a:xfrm>
              <a:off x="961862" y="2844473"/>
              <a:ext cx="3596639" cy="806584"/>
              <a:chOff x="816719" y="1676401"/>
              <a:chExt cx="3596639" cy="806584"/>
            </a:xfrm>
          </p:grpSpPr>
          <p:grpSp>
            <p:nvGrpSpPr>
              <p:cNvPr id="41" name="组合 40"/>
              <p:cNvGrpSpPr/>
              <p:nvPr/>
            </p:nvGrpSpPr>
            <p:grpSpPr>
              <a:xfrm>
                <a:off x="816719" y="1676401"/>
                <a:ext cx="806584" cy="806584"/>
                <a:chOff x="816719" y="1676401"/>
                <a:chExt cx="806584" cy="806584"/>
              </a:xfrm>
            </p:grpSpPr>
            <p:sp>
              <p:nvSpPr>
                <p:cNvPr id="43" name="椭圆 42"/>
                <p:cNvSpPr/>
                <p:nvPr/>
              </p:nvSpPr>
              <p:spPr>
                <a:xfrm>
                  <a:off x="816719" y="1676401"/>
                  <a:ext cx="806584" cy="8065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statistics-on-laptop_82095"/>
                <p:cNvSpPr>
                  <a:spLocks noChangeAspect="1"/>
                </p:cNvSpPr>
                <p:nvPr/>
              </p:nvSpPr>
              <p:spPr bwMode="auto">
                <a:xfrm>
                  <a:off x="971483" y="1823509"/>
                  <a:ext cx="497055" cy="512367"/>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txBody>
                <a:bodyPr/>
                <a:lstStyle/>
                <a:p>
                  <a:endParaRPr lang="zh-CN" altLang="en-US"/>
                </a:p>
              </p:txBody>
            </p:sp>
          </p:grpSp>
          <p:sp>
            <p:nvSpPr>
              <p:cNvPr id="42" name="文本框 19"/>
              <p:cNvSpPr txBox="1"/>
              <p:nvPr/>
            </p:nvSpPr>
            <p:spPr>
              <a:xfrm>
                <a:off x="1766480" y="1848861"/>
                <a:ext cx="2646878"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tx2">
                        <a:lumMod val="50000"/>
                      </a:schemeClr>
                    </a:solidFill>
                  </a:rPr>
                  <a:t>研究的问题及目的</a:t>
                </a:r>
              </a:p>
            </p:txBody>
          </p:sp>
        </p:grpSp>
        <p:sp>
          <p:nvSpPr>
            <p:cNvPr id="37" name="矩形 36"/>
            <p:cNvSpPr/>
            <p:nvPr/>
          </p:nvSpPr>
          <p:spPr>
            <a:xfrm>
              <a:off x="1911623" y="3439439"/>
              <a:ext cx="3574777" cy="261610"/>
            </a:xfrm>
            <a:prstGeom prst="rect">
              <a:avLst/>
            </a:prstGeom>
          </p:spPr>
          <p:txBody>
            <a:bodyPr wrap="square">
              <a:spAutoFit/>
            </a:bodyPr>
            <a:lstStyle/>
            <a:p>
              <a:pPr lvl="0">
                <a:defRPr/>
              </a:pPr>
              <a:r>
                <a:rPr lang="en-US" altLang="zh-CN" sz="1050" dirty="0">
                  <a:solidFill>
                    <a:schemeClr val="tx1">
                      <a:lumMod val="50000"/>
                      <a:lumOff val="50000"/>
                    </a:schemeClr>
                  </a:solidFill>
                  <a:ea typeface="等线" panose="02010600030101010101" pitchFamily="2" charset="-122"/>
                </a:rPr>
                <a:t>Research Objectives and Research Questions</a:t>
              </a:r>
              <a:endParaRPr kumimoji="0" lang="zh-CN" altLang="en-US" sz="1050" u="none" strike="noStrike" kern="1200" cap="none" spc="0" normalizeH="0" baseline="0" noProof="0" dirty="0">
                <a:ln>
                  <a:noFill/>
                </a:ln>
                <a:solidFill>
                  <a:schemeClr val="tx1">
                    <a:lumMod val="50000"/>
                    <a:lumOff val="50000"/>
                  </a:schemeClr>
                </a:solidFill>
                <a:effectLst/>
                <a:uLnTx/>
                <a:uFillTx/>
                <a:ea typeface="等线" panose="02010600030101010101" pitchFamily="2" charset="-122"/>
                <a:cs typeface="+mn-cs"/>
              </a:endParaRPr>
            </a:p>
          </p:txBody>
        </p:sp>
      </p:grpSp>
      <p:grpSp>
        <p:nvGrpSpPr>
          <p:cNvPr id="59" name="组合 58"/>
          <p:cNvGrpSpPr/>
          <p:nvPr/>
        </p:nvGrpSpPr>
        <p:grpSpPr>
          <a:xfrm>
            <a:off x="961862" y="3936347"/>
            <a:ext cx="4524538" cy="868306"/>
            <a:chOff x="961862" y="3936347"/>
            <a:chExt cx="4524538" cy="868306"/>
          </a:xfrm>
        </p:grpSpPr>
        <p:grpSp>
          <p:nvGrpSpPr>
            <p:cNvPr id="45" name="组合 44"/>
            <p:cNvGrpSpPr/>
            <p:nvPr/>
          </p:nvGrpSpPr>
          <p:grpSpPr>
            <a:xfrm>
              <a:off x="961862" y="3936347"/>
              <a:ext cx="2673310" cy="806584"/>
              <a:chOff x="816719" y="1676401"/>
              <a:chExt cx="2673310" cy="806584"/>
            </a:xfrm>
          </p:grpSpPr>
          <p:grpSp>
            <p:nvGrpSpPr>
              <p:cNvPr id="46" name="组合 45"/>
              <p:cNvGrpSpPr/>
              <p:nvPr/>
            </p:nvGrpSpPr>
            <p:grpSpPr>
              <a:xfrm>
                <a:off x="816719" y="1676401"/>
                <a:ext cx="806584" cy="806584"/>
                <a:chOff x="816719" y="1676401"/>
                <a:chExt cx="806584" cy="806584"/>
              </a:xfrm>
            </p:grpSpPr>
            <p:sp>
              <p:nvSpPr>
                <p:cNvPr id="48" name="椭圆 47"/>
                <p:cNvSpPr/>
                <p:nvPr/>
              </p:nvSpPr>
              <p:spPr>
                <a:xfrm>
                  <a:off x="816719" y="1676401"/>
                  <a:ext cx="806584" cy="8065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statistics-on-laptop_82095"/>
                <p:cNvSpPr>
                  <a:spLocks noChangeAspect="1"/>
                </p:cNvSpPr>
                <p:nvPr/>
              </p:nvSpPr>
              <p:spPr bwMode="auto">
                <a:xfrm>
                  <a:off x="1007330" y="1823509"/>
                  <a:ext cx="425361" cy="512367"/>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solidFill>
                  <a:schemeClr val="bg1"/>
                </a:solidFill>
                <a:ln>
                  <a:noFill/>
                </a:ln>
              </p:spPr>
              <p:txBody>
                <a:bodyPr/>
                <a:lstStyle/>
                <a:p>
                  <a:endParaRPr lang="zh-CN" altLang="en-US"/>
                </a:p>
              </p:txBody>
            </p:sp>
          </p:grpSp>
          <p:sp>
            <p:nvSpPr>
              <p:cNvPr id="47" name="文本框 24"/>
              <p:cNvSpPr txBox="1"/>
              <p:nvPr/>
            </p:nvSpPr>
            <p:spPr>
              <a:xfrm>
                <a:off x="1766480" y="1848861"/>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tx2">
                        <a:lumMod val="50000"/>
                      </a:schemeClr>
                    </a:solidFill>
                  </a:rPr>
                  <a:t>结果与分析</a:t>
                </a:r>
              </a:p>
            </p:txBody>
          </p:sp>
        </p:grpSp>
        <p:sp>
          <p:nvSpPr>
            <p:cNvPr id="38" name="矩形 37"/>
            <p:cNvSpPr/>
            <p:nvPr/>
          </p:nvSpPr>
          <p:spPr>
            <a:xfrm>
              <a:off x="1911623" y="4543043"/>
              <a:ext cx="3574777" cy="261610"/>
            </a:xfrm>
            <a:prstGeom prst="rect">
              <a:avLst/>
            </a:prstGeom>
          </p:spPr>
          <p:txBody>
            <a:bodyPr wrap="square">
              <a:spAutoFit/>
            </a:bodyPr>
            <a:lstStyle/>
            <a:p>
              <a:pPr lvl="0">
                <a:defRPr/>
              </a:pPr>
              <a:r>
                <a:rPr lang="en-US" altLang="zh-CN" sz="1050" dirty="0">
                  <a:solidFill>
                    <a:schemeClr val="tx1">
                      <a:lumMod val="50000"/>
                      <a:lumOff val="50000"/>
                    </a:schemeClr>
                  </a:solidFill>
                  <a:ea typeface="等线" panose="02010600030101010101" pitchFamily="2" charset="-122"/>
                </a:rPr>
                <a:t>Results and Discussion</a:t>
              </a:r>
              <a:endParaRPr kumimoji="0" lang="zh-CN" altLang="en-US" sz="1050" u="none" strike="noStrike" kern="1200" cap="none" spc="0" normalizeH="0" baseline="0" noProof="0" dirty="0">
                <a:ln>
                  <a:noFill/>
                </a:ln>
                <a:solidFill>
                  <a:schemeClr val="tx1">
                    <a:lumMod val="50000"/>
                    <a:lumOff val="50000"/>
                  </a:schemeClr>
                </a:solidFill>
                <a:effectLst/>
                <a:uLnTx/>
                <a:uFillTx/>
                <a:ea typeface="等线" panose="02010600030101010101" pitchFamily="2" charset="-122"/>
                <a:cs typeface="+mn-cs"/>
              </a:endParaRPr>
            </a:p>
          </p:txBody>
        </p:sp>
      </p:grpSp>
      <p:grpSp>
        <p:nvGrpSpPr>
          <p:cNvPr id="60" name="组合 59"/>
          <p:cNvGrpSpPr/>
          <p:nvPr/>
        </p:nvGrpSpPr>
        <p:grpSpPr>
          <a:xfrm>
            <a:off x="961862" y="5028221"/>
            <a:ext cx="4524538" cy="880036"/>
            <a:chOff x="961862" y="5028221"/>
            <a:chExt cx="4524538" cy="880036"/>
          </a:xfrm>
        </p:grpSpPr>
        <p:grpSp>
          <p:nvGrpSpPr>
            <p:cNvPr id="50" name="组合 49"/>
            <p:cNvGrpSpPr/>
            <p:nvPr/>
          </p:nvGrpSpPr>
          <p:grpSpPr>
            <a:xfrm>
              <a:off x="961862" y="5028221"/>
              <a:ext cx="1749980" cy="806584"/>
              <a:chOff x="816719" y="1676401"/>
              <a:chExt cx="1749980" cy="806584"/>
            </a:xfrm>
          </p:grpSpPr>
          <p:grpSp>
            <p:nvGrpSpPr>
              <p:cNvPr id="51" name="组合 50"/>
              <p:cNvGrpSpPr/>
              <p:nvPr/>
            </p:nvGrpSpPr>
            <p:grpSpPr>
              <a:xfrm>
                <a:off x="816719" y="1676401"/>
                <a:ext cx="806584" cy="806584"/>
                <a:chOff x="816719" y="1676401"/>
                <a:chExt cx="806584" cy="806584"/>
              </a:xfrm>
            </p:grpSpPr>
            <p:sp>
              <p:nvSpPr>
                <p:cNvPr id="53" name="椭圆 52"/>
                <p:cNvSpPr/>
                <p:nvPr/>
              </p:nvSpPr>
              <p:spPr>
                <a:xfrm>
                  <a:off x="816719" y="1676401"/>
                  <a:ext cx="806584" cy="8065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statistics-on-laptop_82095"/>
                <p:cNvSpPr>
                  <a:spLocks noChangeAspect="1"/>
                </p:cNvSpPr>
                <p:nvPr/>
              </p:nvSpPr>
              <p:spPr bwMode="auto">
                <a:xfrm>
                  <a:off x="963827" y="1827187"/>
                  <a:ext cx="512367" cy="505011"/>
                </a:xfrm>
                <a:custGeom>
                  <a:avLst/>
                  <a:gdLst>
                    <a:gd name="connsiteX0" fmla="*/ 155534 w 331788"/>
                    <a:gd name="connsiteY0" fmla="*/ 53107 h 327025"/>
                    <a:gd name="connsiteX1" fmla="*/ 176255 w 331788"/>
                    <a:gd name="connsiteY1" fmla="*/ 53107 h 327025"/>
                    <a:gd name="connsiteX2" fmla="*/ 283746 w 331788"/>
                    <a:gd name="connsiteY2" fmla="*/ 141384 h 327025"/>
                    <a:gd name="connsiteX3" fmla="*/ 288926 w 331788"/>
                    <a:gd name="connsiteY3" fmla="*/ 154366 h 327025"/>
                    <a:gd name="connsiteX4" fmla="*/ 288926 w 331788"/>
                    <a:gd name="connsiteY4" fmla="*/ 310149 h 327025"/>
                    <a:gd name="connsiteX5" fmla="*/ 273385 w 331788"/>
                    <a:gd name="connsiteY5" fmla="*/ 327025 h 327025"/>
                    <a:gd name="connsiteX6" fmla="*/ 207337 w 331788"/>
                    <a:gd name="connsiteY6" fmla="*/ 327025 h 327025"/>
                    <a:gd name="connsiteX7" fmla="*/ 207337 w 331788"/>
                    <a:gd name="connsiteY7" fmla="*/ 234854 h 327025"/>
                    <a:gd name="connsiteX8" fmla="*/ 195681 w 331788"/>
                    <a:gd name="connsiteY8" fmla="*/ 223170 h 327025"/>
                    <a:gd name="connsiteX9" fmla="*/ 136108 w 331788"/>
                    <a:gd name="connsiteY9" fmla="*/ 223170 h 327025"/>
                    <a:gd name="connsiteX10" fmla="*/ 124452 w 331788"/>
                    <a:gd name="connsiteY10" fmla="*/ 234854 h 327025"/>
                    <a:gd name="connsiteX11" fmla="*/ 124452 w 331788"/>
                    <a:gd name="connsiteY11" fmla="*/ 327025 h 327025"/>
                    <a:gd name="connsiteX12" fmla="*/ 58404 w 331788"/>
                    <a:gd name="connsiteY12" fmla="*/ 327025 h 327025"/>
                    <a:gd name="connsiteX13" fmla="*/ 42863 w 331788"/>
                    <a:gd name="connsiteY13" fmla="*/ 310149 h 327025"/>
                    <a:gd name="connsiteX14" fmla="*/ 42863 w 331788"/>
                    <a:gd name="connsiteY14" fmla="*/ 154366 h 327025"/>
                    <a:gd name="connsiteX15" fmla="*/ 48043 w 331788"/>
                    <a:gd name="connsiteY15" fmla="*/ 141384 h 327025"/>
                    <a:gd name="connsiteX16" fmla="*/ 155534 w 331788"/>
                    <a:gd name="connsiteY16" fmla="*/ 53107 h 327025"/>
                    <a:gd name="connsiteX17" fmla="*/ 165894 w 331788"/>
                    <a:gd name="connsiteY17" fmla="*/ 0 h 327025"/>
                    <a:gd name="connsiteX18" fmla="*/ 189223 w 331788"/>
                    <a:gd name="connsiteY18" fmla="*/ 9125 h 327025"/>
                    <a:gd name="connsiteX19" fmla="*/ 325308 w 331788"/>
                    <a:gd name="connsiteY19" fmla="*/ 117321 h 327025"/>
                    <a:gd name="connsiteX20" fmla="*/ 331788 w 331788"/>
                    <a:gd name="connsiteY20" fmla="*/ 130356 h 327025"/>
                    <a:gd name="connsiteX21" fmla="*/ 331788 w 331788"/>
                    <a:gd name="connsiteY21" fmla="*/ 143392 h 327025"/>
                    <a:gd name="connsiteX22" fmla="*/ 314940 w 331788"/>
                    <a:gd name="connsiteY22" fmla="*/ 160338 h 327025"/>
                    <a:gd name="connsiteX23" fmla="*/ 298091 w 331788"/>
                    <a:gd name="connsiteY23" fmla="*/ 143392 h 327025"/>
                    <a:gd name="connsiteX24" fmla="*/ 298091 w 331788"/>
                    <a:gd name="connsiteY24" fmla="*/ 139481 h 327025"/>
                    <a:gd name="connsiteX25" fmla="*/ 176263 w 331788"/>
                    <a:gd name="connsiteY25" fmla="*/ 41714 h 327025"/>
                    <a:gd name="connsiteX26" fmla="*/ 165894 w 331788"/>
                    <a:gd name="connsiteY26" fmla="*/ 37804 h 327025"/>
                    <a:gd name="connsiteX27" fmla="*/ 155526 w 331788"/>
                    <a:gd name="connsiteY27" fmla="*/ 41714 h 327025"/>
                    <a:gd name="connsiteX28" fmla="*/ 33697 w 331788"/>
                    <a:gd name="connsiteY28" fmla="*/ 139481 h 327025"/>
                    <a:gd name="connsiteX29" fmla="*/ 33697 w 331788"/>
                    <a:gd name="connsiteY29" fmla="*/ 143392 h 327025"/>
                    <a:gd name="connsiteX30" fmla="*/ 16849 w 331788"/>
                    <a:gd name="connsiteY30" fmla="*/ 160338 h 327025"/>
                    <a:gd name="connsiteX31" fmla="*/ 0 w 331788"/>
                    <a:gd name="connsiteY31" fmla="*/ 143392 h 327025"/>
                    <a:gd name="connsiteX32" fmla="*/ 0 w 331788"/>
                    <a:gd name="connsiteY32" fmla="*/ 130356 h 327025"/>
                    <a:gd name="connsiteX33" fmla="*/ 6480 w 331788"/>
                    <a:gd name="connsiteY33" fmla="*/ 117321 h 327025"/>
                    <a:gd name="connsiteX34" fmla="*/ 142565 w 331788"/>
                    <a:gd name="connsiteY34" fmla="*/ 9125 h 327025"/>
                    <a:gd name="connsiteX35" fmla="*/ 165894 w 331788"/>
                    <a:gd name="connsiteY35" fmla="*/ 0 h 32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31788" h="327025">
                      <a:moveTo>
                        <a:pt x="155534" y="53107"/>
                      </a:moveTo>
                      <a:cubicBezTo>
                        <a:pt x="162009" y="49212"/>
                        <a:pt x="169780" y="49212"/>
                        <a:pt x="176255" y="53107"/>
                      </a:cubicBezTo>
                      <a:cubicBezTo>
                        <a:pt x="176255" y="53107"/>
                        <a:pt x="176255" y="53107"/>
                        <a:pt x="283746" y="141384"/>
                      </a:cubicBezTo>
                      <a:cubicBezTo>
                        <a:pt x="286336" y="143980"/>
                        <a:pt x="288926" y="149173"/>
                        <a:pt x="288926" y="154366"/>
                      </a:cubicBezTo>
                      <a:cubicBezTo>
                        <a:pt x="288926" y="154366"/>
                        <a:pt x="288926" y="154366"/>
                        <a:pt x="288926" y="310149"/>
                      </a:cubicBezTo>
                      <a:cubicBezTo>
                        <a:pt x="288926" y="319236"/>
                        <a:pt x="282451" y="327025"/>
                        <a:pt x="273385" y="327025"/>
                      </a:cubicBezTo>
                      <a:cubicBezTo>
                        <a:pt x="273385" y="327025"/>
                        <a:pt x="273385" y="327025"/>
                        <a:pt x="207337" y="327025"/>
                      </a:cubicBezTo>
                      <a:cubicBezTo>
                        <a:pt x="207337" y="327025"/>
                        <a:pt x="207337" y="327025"/>
                        <a:pt x="207337" y="234854"/>
                      </a:cubicBezTo>
                      <a:cubicBezTo>
                        <a:pt x="207337" y="228363"/>
                        <a:pt x="202157" y="223170"/>
                        <a:pt x="195681" y="223170"/>
                      </a:cubicBezTo>
                      <a:cubicBezTo>
                        <a:pt x="195681" y="223170"/>
                        <a:pt x="195681" y="223170"/>
                        <a:pt x="136108" y="223170"/>
                      </a:cubicBezTo>
                      <a:cubicBezTo>
                        <a:pt x="129633" y="223170"/>
                        <a:pt x="124452" y="228363"/>
                        <a:pt x="124452" y="234854"/>
                      </a:cubicBezTo>
                      <a:cubicBezTo>
                        <a:pt x="124452" y="234854"/>
                        <a:pt x="124452" y="234854"/>
                        <a:pt x="124452" y="327025"/>
                      </a:cubicBezTo>
                      <a:cubicBezTo>
                        <a:pt x="124452" y="327025"/>
                        <a:pt x="124452" y="327025"/>
                        <a:pt x="58404" y="327025"/>
                      </a:cubicBezTo>
                      <a:cubicBezTo>
                        <a:pt x="49338" y="327025"/>
                        <a:pt x="42863" y="319236"/>
                        <a:pt x="42863" y="310149"/>
                      </a:cubicBezTo>
                      <a:cubicBezTo>
                        <a:pt x="42863" y="310149"/>
                        <a:pt x="42863" y="310149"/>
                        <a:pt x="42863" y="154366"/>
                      </a:cubicBezTo>
                      <a:cubicBezTo>
                        <a:pt x="42863" y="149173"/>
                        <a:pt x="45453" y="143980"/>
                        <a:pt x="48043" y="141384"/>
                      </a:cubicBezTo>
                      <a:cubicBezTo>
                        <a:pt x="48043" y="141384"/>
                        <a:pt x="48043" y="141384"/>
                        <a:pt x="155534" y="53107"/>
                      </a:cubicBezTo>
                      <a:close/>
                      <a:moveTo>
                        <a:pt x="165894" y="0"/>
                      </a:moveTo>
                      <a:cubicBezTo>
                        <a:pt x="173670" y="0"/>
                        <a:pt x="182743" y="2607"/>
                        <a:pt x="189223" y="9125"/>
                      </a:cubicBezTo>
                      <a:cubicBezTo>
                        <a:pt x="189223" y="9125"/>
                        <a:pt x="189223" y="9125"/>
                        <a:pt x="325308" y="117321"/>
                      </a:cubicBezTo>
                      <a:cubicBezTo>
                        <a:pt x="329196" y="121231"/>
                        <a:pt x="331788" y="126446"/>
                        <a:pt x="331788" y="130356"/>
                      </a:cubicBezTo>
                      <a:cubicBezTo>
                        <a:pt x="331788" y="130356"/>
                        <a:pt x="331788" y="138178"/>
                        <a:pt x="331788" y="143392"/>
                      </a:cubicBezTo>
                      <a:cubicBezTo>
                        <a:pt x="331788" y="152517"/>
                        <a:pt x="324012" y="160338"/>
                        <a:pt x="314940" y="160338"/>
                      </a:cubicBezTo>
                      <a:cubicBezTo>
                        <a:pt x="305867" y="160338"/>
                        <a:pt x="298091" y="152517"/>
                        <a:pt x="298091" y="143392"/>
                      </a:cubicBezTo>
                      <a:cubicBezTo>
                        <a:pt x="298091" y="142088"/>
                        <a:pt x="298091" y="140785"/>
                        <a:pt x="298091" y="139481"/>
                      </a:cubicBezTo>
                      <a:cubicBezTo>
                        <a:pt x="298091" y="139481"/>
                        <a:pt x="298091" y="139481"/>
                        <a:pt x="176263" y="41714"/>
                      </a:cubicBezTo>
                      <a:cubicBezTo>
                        <a:pt x="176263" y="41714"/>
                        <a:pt x="171078" y="37804"/>
                        <a:pt x="165894" y="37804"/>
                      </a:cubicBezTo>
                      <a:cubicBezTo>
                        <a:pt x="160710" y="37804"/>
                        <a:pt x="155526" y="41714"/>
                        <a:pt x="155526" y="41714"/>
                      </a:cubicBezTo>
                      <a:cubicBezTo>
                        <a:pt x="155526" y="41714"/>
                        <a:pt x="155526" y="41714"/>
                        <a:pt x="33697" y="139481"/>
                      </a:cubicBezTo>
                      <a:cubicBezTo>
                        <a:pt x="33697" y="140785"/>
                        <a:pt x="33697" y="142088"/>
                        <a:pt x="33697" y="143392"/>
                      </a:cubicBezTo>
                      <a:cubicBezTo>
                        <a:pt x="33697" y="152517"/>
                        <a:pt x="25921" y="160338"/>
                        <a:pt x="16849" y="160338"/>
                      </a:cubicBezTo>
                      <a:cubicBezTo>
                        <a:pt x="7776" y="160338"/>
                        <a:pt x="0" y="152517"/>
                        <a:pt x="0" y="143392"/>
                      </a:cubicBezTo>
                      <a:cubicBezTo>
                        <a:pt x="0" y="138178"/>
                        <a:pt x="0" y="130356"/>
                        <a:pt x="0" y="130356"/>
                      </a:cubicBezTo>
                      <a:cubicBezTo>
                        <a:pt x="0" y="126446"/>
                        <a:pt x="2592" y="121231"/>
                        <a:pt x="6480" y="117321"/>
                      </a:cubicBezTo>
                      <a:cubicBezTo>
                        <a:pt x="6480" y="117321"/>
                        <a:pt x="6480" y="117321"/>
                        <a:pt x="142565" y="9125"/>
                      </a:cubicBezTo>
                      <a:cubicBezTo>
                        <a:pt x="149046" y="2607"/>
                        <a:pt x="158118" y="0"/>
                        <a:pt x="165894" y="0"/>
                      </a:cubicBezTo>
                      <a:close/>
                    </a:path>
                  </a:pathLst>
                </a:custGeom>
                <a:solidFill>
                  <a:schemeClr val="bg1"/>
                </a:solidFill>
                <a:ln>
                  <a:noFill/>
                </a:ln>
              </p:spPr>
              <p:txBody>
                <a:bodyPr/>
                <a:lstStyle/>
                <a:p>
                  <a:endParaRPr lang="zh-CN" altLang="en-US"/>
                </a:p>
              </p:txBody>
            </p:sp>
          </p:grpSp>
          <p:sp>
            <p:nvSpPr>
              <p:cNvPr id="52" name="文本框 29"/>
              <p:cNvSpPr txBox="1"/>
              <p:nvPr/>
            </p:nvSpPr>
            <p:spPr>
              <a:xfrm>
                <a:off x="1766480" y="1848861"/>
                <a:ext cx="80021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tx2">
                        <a:lumMod val="50000"/>
                      </a:schemeClr>
                    </a:solidFill>
                  </a:rPr>
                  <a:t>结论</a:t>
                </a:r>
              </a:p>
            </p:txBody>
          </p:sp>
        </p:grpSp>
        <p:sp>
          <p:nvSpPr>
            <p:cNvPr id="39" name="矩形 38"/>
            <p:cNvSpPr/>
            <p:nvPr/>
          </p:nvSpPr>
          <p:spPr>
            <a:xfrm>
              <a:off x="1911623" y="5646647"/>
              <a:ext cx="3574777" cy="261610"/>
            </a:xfrm>
            <a:prstGeom prst="rect">
              <a:avLst/>
            </a:prstGeom>
          </p:spPr>
          <p:txBody>
            <a:bodyPr wrap="square">
              <a:spAutoFit/>
            </a:bodyPr>
            <a:lstStyle/>
            <a:p>
              <a:pPr lvl="0">
                <a:defRPr/>
              </a:pPr>
              <a:r>
                <a:rPr lang="en-US" altLang="zh-CN" sz="1050" dirty="0">
                  <a:solidFill>
                    <a:schemeClr val="tx1">
                      <a:lumMod val="50000"/>
                      <a:lumOff val="50000"/>
                    </a:schemeClr>
                  </a:solidFill>
                  <a:ea typeface="等线" panose="02010600030101010101" pitchFamily="2" charset="-122"/>
                </a:rPr>
                <a:t>Conclusion</a:t>
              </a:r>
              <a:endParaRPr kumimoji="0" lang="zh-CN" altLang="en-US" sz="1050" u="none" strike="noStrike" kern="1200" cap="none" spc="0" normalizeH="0" baseline="0" noProof="0" dirty="0">
                <a:ln>
                  <a:noFill/>
                </a:ln>
                <a:solidFill>
                  <a:schemeClr val="tx1">
                    <a:lumMod val="50000"/>
                    <a:lumOff val="50000"/>
                  </a:schemeClr>
                </a:solidFill>
                <a:effectLst/>
                <a:uLnTx/>
                <a:uFillTx/>
                <a:ea typeface="等线" panose="02010600030101010101" pitchFamily="2" charset="-122"/>
                <a:cs typeface="+mn-cs"/>
              </a:endParaRPr>
            </a:p>
          </p:txBody>
        </p:sp>
      </p:grpSp>
    </p:spTree>
    <p:extLst>
      <p:ext uri="{BB962C8B-B14F-4D97-AF65-F5344CB8AC3E}">
        <p14:creationId xmlns:p14="http://schemas.microsoft.com/office/powerpoint/2010/main" val="222859921"/>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47806" y="3193143"/>
            <a:ext cx="6855006" cy="3664858"/>
            <a:chOff x="5062764" y="3193143"/>
            <a:chExt cx="3338286" cy="3664858"/>
          </a:xfrm>
        </p:grpSpPr>
        <p:sp>
          <p:nvSpPr>
            <p:cNvPr id="6" name="等腰三角形 5"/>
            <p:cNvSpPr/>
            <p:nvPr/>
          </p:nvSpPr>
          <p:spPr>
            <a:xfrm>
              <a:off x="5062764" y="3193143"/>
              <a:ext cx="3338286" cy="3664858"/>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7" name="等腰三角形 6"/>
            <p:cNvSpPr/>
            <p:nvPr/>
          </p:nvSpPr>
          <p:spPr>
            <a:xfrm>
              <a:off x="5062764" y="4020456"/>
              <a:ext cx="3338286" cy="2837543"/>
            </a:xfrm>
            <a:prstGeom prst="triangle">
              <a:avLst>
                <a:gd name="adj" fmla="val 1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12" name="椭圆 11"/>
          <p:cNvSpPr/>
          <p:nvPr/>
        </p:nvSpPr>
        <p:spPr>
          <a:xfrm>
            <a:off x="2911766" y="1505508"/>
            <a:ext cx="1459094" cy="14590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 name="文本框 15"/>
          <p:cNvSpPr txBox="1"/>
          <p:nvPr/>
        </p:nvSpPr>
        <p:spPr>
          <a:xfrm>
            <a:off x="4567376" y="1776052"/>
            <a:ext cx="2140330" cy="523220"/>
          </a:xfrm>
          <a:prstGeom prst="rect">
            <a:avLst/>
          </a:prstGeom>
          <a:noFill/>
        </p:spPr>
        <p:txBody>
          <a:bodyPr wrap="none" rtlCol="0">
            <a:spAutoFit/>
          </a:bodyPr>
          <a:lstStyle/>
          <a:p>
            <a:r>
              <a:rPr lang="en-US" altLang="zh-CN" sz="2800" b="1" dirty="0">
                <a:solidFill>
                  <a:schemeClr val="tx2">
                    <a:lumMod val="50000"/>
                  </a:schemeClr>
                </a:solidFill>
              </a:rPr>
              <a:t>QMood</a:t>
            </a:r>
            <a:r>
              <a:rPr lang="zh-CN" altLang="en-US" sz="2800" b="1" dirty="0">
                <a:solidFill>
                  <a:schemeClr val="tx2">
                    <a:lumMod val="50000"/>
                  </a:schemeClr>
                </a:solidFill>
              </a:rPr>
              <a:t>模型</a:t>
            </a:r>
          </a:p>
        </p:txBody>
      </p:sp>
      <p:sp>
        <p:nvSpPr>
          <p:cNvPr id="33" name="等腰三角形 32"/>
          <p:cNvSpPr/>
          <p:nvPr/>
        </p:nvSpPr>
        <p:spPr>
          <a:xfrm rot="16200000">
            <a:off x="4287671" y="-1046330"/>
            <a:ext cx="3616657" cy="12192002"/>
          </a:xfrm>
          <a:prstGeom prst="triangl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784766" y="1727224"/>
            <a:ext cx="1713094" cy="1015663"/>
          </a:xfrm>
          <a:prstGeom prst="rect">
            <a:avLst/>
          </a:prstGeom>
          <a:noFill/>
        </p:spPr>
        <p:txBody>
          <a:bodyPr wrap="square" rtlCol="0">
            <a:spAutoFit/>
          </a:bodyPr>
          <a:lstStyle/>
          <a:p>
            <a:pPr algn="ctr"/>
            <a:r>
              <a:rPr lang="en-US" altLang="zh-CN" sz="6000" b="1" dirty="0">
                <a:solidFill>
                  <a:schemeClr val="bg1"/>
                </a:solidFill>
              </a:rPr>
              <a:t>01</a:t>
            </a:r>
            <a:endParaRPr lang="zh-CN" altLang="en-US" sz="6000" b="1" dirty="0">
              <a:solidFill>
                <a:schemeClr val="bg1"/>
              </a:solidFill>
            </a:endParaRPr>
          </a:p>
        </p:txBody>
      </p:sp>
      <p:sp>
        <p:nvSpPr>
          <p:cNvPr id="34" name="文本框 33"/>
          <p:cNvSpPr txBox="1"/>
          <p:nvPr/>
        </p:nvSpPr>
        <p:spPr>
          <a:xfrm>
            <a:off x="4618176" y="2323766"/>
            <a:ext cx="1770036" cy="307777"/>
          </a:xfrm>
          <a:prstGeom prst="rect">
            <a:avLst/>
          </a:prstGeom>
          <a:noFill/>
        </p:spPr>
        <p:txBody>
          <a:bodyPr wrap="none"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en-US" altLang="zh-CN" sz="1400" i="0" u="none" strike="noStrike" kern="1200" cap="none" spc="0" normalizeH="0" baseline="0" noProof="0" dirty="0">
                <a:ln>
                  <a:noFill/>
                </a:ln>
                <a:solidFill>
                  <a:srgbClr val="778495">
                    <a:lumMod val="50000"/>
                  </a:srgbClr>
                </a:solidFill>
                <a:effectLst/>
                <a:uLnTx/>
                <a:uFillTx/>
                <a:latin typeface="Arial"/>
                <a:ea typeface="微软雅黑"/>
                <a:cs typeface="+mn-cs"/>
              </a:rPr>
              <a:t>QMood model</a:t>
            </a:r>
            <a:endParaRPr kumimoji="0" lang="zh-CN" altLang="en-US" sz="1400" i="0" u="none" strike="noStrike" kern="1200" cap="none" spc="0" normalizeH="0" baseline="0" noProof="0" dirty="0">
              <a:ln>
                <a:noFill/>
              </a:ln>
              <a:solidFill>
                <a:srgbClr val="778495">
                  <a:lumMod val="50000"/>
                </a:srgbClr>
              </a:solidFill>
              <a:effectLst/>
              <a:uLnTx/>
              <a:uFillTx/>
              <a:latin typeface="Arial"/>
              <a:ea typeface="微软雅黑"/>
              <a:cs typeface="+mn-cs"/>
            </a:endParaRPr>
          </a:p>
        </p:txBody>
      </p:sp>
    </p:spTree>
    <p:extLst>
      <p:ext uri="{BB962C8B-B14F-4D97-AF65-F5344CB8AC3E}">
        <p14:creationId xmlns:p14="http://schemas.microsoft.com/office/powerpoint/2010/main" val="2859051572"/>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4611" y="406200"/>
            <a:ext cx="568964" cy="568964"/>
          </a:xfrm>
          <a:prstGeom prst="rect">
            <a:avLst/>
          </a:prstGeom>
          <a:noFill/>
          <a:ln w="38100" cap="sq">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1334" y="832923"/>
            <a:ext cx="284482" cy="284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1752600"/>
            <a:ext cx="787400" cy="412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B0DBD61D-4A0B-430D-817E-190835E68470}"/>
              </a:ext>
            </a:extLst>
          </p:cNvPr>
          <p:cNvSpPr/>
          <p:nvPr/>
        </p:nvSpPr>
        <p:spPr>
          <a:xfrm>
            <a:off x="1113575" y="1911242"/>
            <a:ext cx="5280589" cy="1880130"/>
          </a:xfrm>
          <a:prstGeom prst="rect">
            <a:avLst/>
          </a:prstGeom>
        </p:spPr>
        <p:txBody>
          <a:bodyPr wrap="square">
            <a:spAutoFit/>
          </a:bodyPr>
          <a:lstStyle/>
          <a:p>
            <a:pPr>
              <a:lnSpc>
                <a:spcPct val="120000"/>
              </a:lnSpc>
            </a:pPr>
            <a:r>
              <a:rPr lang="en-US" altLang="zh-CN" sz="1400" dirty="0">
                <a:solidFill>
                  <a:srgbClr val="2E3033"/>
                </a:solidFill>
                <a:latin typeface="Arial" panose="020B0604020202020204" pitchFamily="34" charset="0"/>
              </a:rPr>
              <a:t>J. </a:t>
            </a:r>
            <a:r>
              <a:rPr lang="en-US" altLang="zh-CN" sz="1400" dirty="0" err="1">
                <a:solidFill>
                  <a:srgbClr val="2E3033"/>
                </a:solidFill>
                <a:latin typeface="Arial" panose="020B0604020202020204" pitchFamily="34" charset="0"/>
              </a:rPr>
              <a:t>Bansiya</a:t>
            </a:r>
            <a:r>
              <a:rPr lang="zh-CN" altLang="en-US" sz="1400" dirty="0">
                <a:solidFill>
                  <a:srgbClr val="2E3033"/>
                </a:solidFill>
                <a:latin typeface="Arial" panose="020B0604020202020204" pitchFamily="34" charset="0"/>
              </a:rPr>
              <a:t>和</a:t>
            </a:r>
            <a:r>
              <a:rPr lang="en-US" altLang="zh-CN" sz="1400" dirty="0">
                <a:solidFill>
                  <a:srgbClr val="2E3033"/>
                </a:solidFill>
                <a:latin typeface="Arial" panose="020B0604020202020204" pitchFamily="34" charset="0"/>
              </a:rPr>
              <a:t>CG</a:t>
            </a:r>
            <a:r>
              <a:rPr lang="zh-CN" altLang="en-US" sz="1400" dirty="0">
                <a:solidFill>
                  <a:srgbClr val="2E3033"/>
                </a:solidFill>
                <a:latin typeface="Arial" panose="020B0604020202020204" pitchFamily="34" charset="0"/>
              </a:rPr>
              <a:t>戴维斯引入了基于四层的面向对象设计的分层层次质量模型（</a:t>
            </a:r>
            <a:r>
              <a:rPr lang="en-US" altLang="zh-CN" sz="1400" dirty="0">
                <a:solidFill>
                  <a:srgbClr val="2E3033"/>
                </a:solidFill>
                <a:latin typeface="Arial" panose="020B0604020202020204" pitchFamily="34" charset="0"/>
              </a:rPr>
              <a:t>QMOOD</a:t>
            </a:r>
            <a:r>
              <a:rPr lang="zh-CN" altLang="en-US" sz="1400" dirty="0">
                <a:solidFill>
                  <a:srgbClr val="2E3033"/>
                </a:solidFill>
                <a:latin typeface="Arial" panose="020B0604020202020204" pitchFamily="34" charset="0"/>
              </a:rPr>
              <a:t>），以全面评估面向对象的设计质量属性，以克服软件质量的模糊和多方面概念。</a:t>
            </a:r>
            <a:endParaRPr lang="en-US" altLang="zh-CN" sz="1400" dirty="0">
              <a:solidFill>
                <a:srgbClr val="2E3033"/>
              </a:solidFill>
              <a:latin typeface="Arial" panose="020B0604020202020204" pitchFamily="34" charset="0"/>
            </a:endParaRPr>
          </a:p>
          <a:p>
            <a:pPr>
              <a:lnSpc>
                <a:spcPct val="120000"/>
              </a:lnSpc>
            </a:pPr>
            <a:endParaRPr lang="en-US" altLang="zh-CN" sz="1400" dirty="0">
              <a:solidFill>
                <a:srgbClr val="2E3033"/>
              </a:solidFill>
              <a:latin typeface="Arial" panose="020B0604020202020204" pitchFamily="34" charset="0"/>
            </a:endParaRPr>
          </a:p>
          <a:p>
            <a:pPr>
              <a:lnSpc>
                <a:spcPct val="120000"/>
              </a:lnSpc>
            </a:pPr>
            <a:r>
              <a:rPr lang="en-US" altLang="zh-CN" sz="1400" dirty="0">
                <a:solidFill>
                  <a:srgbClr val="2E3033"/>
                </a:solidFill>
                <a:latin typeface="Arial" panose="020B0604020202020204" pitchFamily="34" charset="0"/>
              </a:rPr>
              <a:t>QMOOD</a:t>
            </a:r>
            <a:r>
              <a:rPr lang="zh-CN" altLang="en-US" sz="1400" dirty="0">
                <a:solidFill>
                  <a:srgbClr val="2E3033"/>
                </a:solidFill>
                <a:latin typeface="Arial" panose="020B0604020202020204" pitchFamily="34" charset="0"/>
              </a:rPr>
              <a:t>模型的目的是将设计属性（例如封装，复杂性，模块化，内聚性和耦合性）与系统级设计质量属性（例如灵活性，理解性，有效性和可重用性）相关联。</a:t>
            </a:r>
            <a:endParaRPr lang="zh-CN" altLang="en-US" sz="1400" dirty="0">
              <a:solidFill>
                <a:schemeClr val="tx1">
                  <a:lumMod val="50000"/>
                  <a:lumOff val="50000"/>
                </a:schemeClr>
              </a:solidFill>
              <a:latin typeface="+mj-ea"/>
              <a:ea typeface="+mj-ea"/>
            </a:endParaRPr>
          </a:p>
        </p:txBody>
      </p:sp>
      <p:pic>
        <p:nvPicPr>
          <p:cNvPr id="1028" name="Picture 4" descr="图1">
            <a:extLst>
              <a:ext uri="{FF2B5EF4-FFF2-40B4-BE49-F238E27FC236}">
                <a16:creationId xmlns:a16="http://schemas.microsoft.com/office/drawing/2014/main" id="{2B8F9FAB-A2A4-49A4-978F-0A2597390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1568" y="1117405"/>
            <a:ext cx="4495800" cy="523875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B46544CF-9E46-4285-A8EF-0CB139922458}"/>
              </a:ext>
            </a:extLst>
          </p:cNvPr>
          <p:cNvSpPr/>
          <p:nvPr/>
        </p:nvSpPr>
        <p:spPr>
          <a:xfrm>
            <a:off x="1430257" y="422674"/>
            <a:ext cx="1544012" cy="369332"/>
          </a:xfrm>
          <a:prstGeom prst="rect">
            <a:avLst/>
          </a:prstGeom>
        </p:spPr>
        <p:txBody>
          <a:bodyPr wrap="none">
            <a:spAutoFit/>
          </a:bodyPr>
          <a:lstStyle/>
          <a:p>
            <a:r>
              <a:rPr lang="en-US" altLang="zh-CN" b="1" dirty="0">
                <a:solidFill>
                  <a:schemeClr val="tx2">
                    <a:lumMod val="50000"/>
                  </a:schemeClr>
                </a:solidFill>
              </a:rPr>
              <a:t>QMOOD</a:t>
            </a:r>
            <a:r>
              <a:rPr lang="zh-CN" altLang="en-US" b="1" dirty="0">
                <a:solidFill>
                  <a:schemeClr val="tx2">
                    <a:lumMod val="50000"/>
                  </a:schemeClr>
                </a:solidFill>
              </a:rPr>
              <a:t>模型</a:t>
            </a:r>
          </a:p>
        </p:txBody>
      </p:sp>
    </p:spTree>
    <p:extLst>
      <p:ext uri="{BB962C8B-B14F-4D97-AF65-F5344CB8AC3E}">
        <p14:creationId xmlns:p14="http://schemas.microsoft.com/office/powerpoint/2010/main" val="3422933881"/>
      </p:ext>
    </p:extLst>
  </p:cSld>
  <p:clrMapOvr>
    <a:masterClrMapping/>
  </p:clrMapOvr>
  <p:transition spd="slow" advTm="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4611" y="406200"/>
            <a:ext cx="568964" cy="568964"/>
          </a:xfrm>
          <a:prstGeom prst="rect">
            <a:avLst/>
          </a:prstGeom>
          <a:noFill/>
          <a:ln w="38100" cap="sq">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1334" y="832923"/>
            <a:ext cx="284482" cy="284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1752600"/>
            <a:ext cx="787400" cy="412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B45DE6CE-6782-4913-8380-538BF0CC41CB}"/>
              </a:ext>
            </a:extLst>
          </p:cNvPr>
          <p:cNvPicPr>
            <a:picLocks noChangeAspect="1"/>
          </p:cNvPicPr>
          <p:nvPr/>
        </p:nvPicPr>
        <p:blipFill>
          <a:blip r:embed="rId3"/>
          <a:stretch>
            <a:fillRect/>
          </a:stretch>
        </p:blipFill>
        <p:spPr>
          <a:xfrm>
            <a:off x="1430257" y="2413433"/>
            <a:ext cx="4857143" cy="3466667"/>
          </a:xfrm>
          <a:prstGeom prst="rect">
            <a:avLst/>
          </a:prstGeom>
        </p:spPr>
      </p:pic>
      <p:sp>
        <p:nvSpPr>
          <p:cNvPr id="7" name="矩形 6">
            <a:extLst>
              <a:ext uri="{FF2B5EF4-FFF2-40B4-BE49-F238E27FC236}">
                <a16:creationId xmlns:a16="http://schemas.microsoft.com/office/drawing/2014/main" id="{684EDBDA-50DC-4C81-ABCF-B0498E097320}"/>
              </a:ext>
            </a:extLst>
          </p:cNvPr>
          <p:cNvSpPr/>
          <p:nvPr/>
        </p:nvSpPr>
        <p:spPr>
          <a:xfrm>
            <a:off x="1311263" y="1683258"/>
            <a:ext cx="7792979" cy="307777"/>
          </a:xfrm>
          <a:prstGeom prst="rect">
            <a:avLst/>
          </a:prstGeom>
        </p:spPr>
        <p:txBody>
          <a:bodyPr wrap="square">
            <a:spAutoFit/>
          </a:bodyPr>
          <a:lstStyle/>
          <a:p>
            <a:r>
              <a:rPr lang="en-US" altLang="zh-CN" sz="1400" dirty="0">
                <a:solidFill>
                  <a:srgbClr val="2E3033"/>
                </a:solidFill>
                <a:latin typeface="Arial" panose="020B0604020202020204" pitchFamily="34" charset="0"/>
              </a:rPr>
              <a:t>QMOOD</a:t>
            </a:r>
            <a:r>
              <a:rPr lang="zh-CN" altLang="en-US" sz="1400" dirty="0">
                <a:solidFill>
                  <a:srgbClr val="2E3033"/>
                </a:solidFill>
                <a:latin typeface="Arial" panose="020B0604020202020204" pitchFamily="34" charset="0"/>
              </a:rPr>
              <a:t>模型的可重用性、灵活性、可理解性、功能性、可扩展性和有效性的线性方程</a:t>
            </a:r>
            <a:endParaRPr lang="zh-CN" altLang="en-US" dirty="0"/>
          </a:p>
        </p:txBody>
      </p:sp>
      <p:sp>
        <p:nvSpPr>
          <p:cNvPr id="8" name="矩形 7">
            <a:extLst>
              <a:ext uri="{FF2B5EF4-FFF2-40B4-BE49-F238E27FC236}">
                <a16:creationId xmlns:a16="http://schemas.microsoft.com/office/drawing/2014/main" id="{185B22C5-F17F-4F4E-A9C3-1687ED17ECBE}"/>
              </a:ext>
            </a:extLst>
          </p:cNvPr>
          <p:cNvSpPr/>
          <p:nvPr/>
        </p:nvSpPr>
        <p:spPr>
          <a:xfrm>
            <a:off x="1430257" y="422674"/>
            <a:ext cx="2929007" cy="369332"/>
          </a:xfrm>
          <a:prstGeom prst="rect">
            <a:avLst/>
          </a:prstGeom>
        </p:spPr>
        <p:txBody>
          <a:bodyPr wrap="none">
            <a:spAutoFit/>
          </a:bodyPr>
          <a:lstStyle/>
          <a:p>
            <a:r>
              <a:rPr lang="en-US" altLang="zh-CN" b="1" dirty="0">
                <a:solidFill>
                  <a:schemeClr val="tx2">
                    <a:lumMod val="50000"/>
                  </a:schemeClr>
                </a:solidFill>
              </a:rPr>
              <a:t>QMOOD</a:t>
            </a:r>
            <a:r>
              <a:rPr lang="zh-CN" altLang="en-US" b="1" dirty="0">
                <a:solidFill>
                  <a:schemeClr val="tx2">
                    <a:lumMod val="50000"/>
                  </a:schemeClr>
                </a:solidFill>
              </a:rPr>
              <a:t>模型中的线性方程</a:t>
            </a:r>
          </a:p>
        </p:txBody>
      </p:sp>
    </p:spTree>
    <p:extLst>
      <p:ext uri="{BB962C8B-B14F-4D97-AF65-F5344CB8AC3E}">
        <p14:creationId xmlns:p14="http://schemas.microsoft.com/office/powerpoint/2010/main" val="1583418973"/>
      </p:ext>
    </p:extLst>
  </p:cSld>
  <p:clrMapOvr>
    <a:masterClrMapping/>
  </p:clrMapOvr>
  <p:transition spd="slow" advTm="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47806" y="3193143"/>
            <a:ext cx="6855006" cy="3664858"/>
            <a:chOff x="5062764" y="3193143"/>
            <a:chExt cx="3338286" cy="3664858"/>
          </a:xfrm>
        </p:grpSpPr>
        <p:sp>
          <p:nvSpPr>
            <p:cNvPr id="6" name="等腰三角形 5"/>
            <p:cNvSpPr/>
            <p:nvPr/>
          </p:nvSpPr>
          <p:spPr>
            <a:xfrm>
              <a:off x="5062764" y="3193143"/>
              <a:ext cx="3338286" cy="3664858"/>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7" name="等腰三角形 6"/>
            <p:cNvSpPr/>
            <p:nvPr/>
          </p:nvSpPr>
          <p:spPr>
            <a:xfrm>
              <a:off x="5062764" y="4020456"/>
              <a:ext cx="3338286" cy="2837543"/>
            </a:xfrm>
            <a:prstGeom prst="triangle">
              <a:avLst>
                <a:gd name="adj" fmla="val 1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12" name="椭圆 11"/>
          <p:cNvSpPr/>
          <p:nvPr/>
        </p:nvSpPr>
        <p:spPr>
          <a:xfrm>
            <a:off x="2911766" y="1505508"/>
            <a:ext cx="1459094" cy="14590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 name="文本框 15"/>
          <p:cNvSpPr txBox="1"/>
          <p:nvPr/>
        </p:nvSpPr>
        <p:spPr>
          <a:xfrm>
            <a:off x="4567376" y="1776052"/>
            <a:ext cx="3416320" cy="523220"/>
          </a:xfrm>
          <a:prstGeom prst="rect">
            <a:avLst/>
          </a:prstGeom>
          <a:noFill/>
        </p:spPr>
        <p:txBody>
          <a:bodyPr wrap="none" rtlCol="0">
            <a:spAutoFit/>
          </a:bodyPr>
          <a:lstStyle/>
          <a:p>
            <a:r>
              <a:rPr lang="zh-CN" altLang="en-US" sz="2800" b="1" dirty="0">
                <a:solidFill>
                  <a:schemeClr val="tx2">
                    <a:lumMod val="50000"/>
                  </a:schemeClr>
                </a:solidFill>
              </a:rPr>
              <a:t>研究目的和研究问题</a:t>
            </a:r>
          </a:p>
        </p:txBody>
      </p:sp>
      <p:sp>
        <p:nvSpPr>
          <p:cNvPr id="33" name="等腰三角形 32"/>
          <p:cNvSpPr/>
          <p:nvPr/>
        </p:nvSpPr>
        <p:spPr>
          <a:xfrm rot="16200000">
            <a:off x="4287671" y="-1046330"/>
            <a:ext cx="3616657" cy="12192002"/>
          </a:xfrm>
          <a:prstGeom prst="triangl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784766" y="1727224"/>
            <a:ext cx="1713094" cy="1015663"/>
          </a:xfrm>
          <a:prstGeom prst="rect">
            <a:avLst/>
          </a:prstGeom>
          <a:noFill/>
        </p:spPr>
        <p:txBody>
          <a:bodyPr wrap="square" rtlCol="0">
            <a:spAutoFit/>
          </a:bodyPr>
          <a:lstStyle/>
          <a:p>
            <a:pPr algn="ctr"/>
            <a:r>
              <a:rPr lang="en-US" altLang="zh-CN" sz="6000" b="1" dirty="0">
                <a:solidFill>
                  <a:schemeClr val="bg1"/>
                </a:solidFill>
              </a:rPr>
              <a:t>02</a:t>
            </a:r>
            <a:endParaRPr lang="zh-CN" altLang="en-US" sz="6000" b="1" dirty="0">
              <a:solidFill>
                <a:schemeClr val="bg1"/>
              </a:solidFill>
            </a:endParaRPr>
          </a:p>
        </p:txBody>
      </p:sp>
      <p:sp>
        <p:nvSpPr>
          <p:cNvPr id="34" name="文本框 33"/>
          <p:cNvSpPr txBox="1"/>
          <p:nvPr/>
        </p:nvSpPr>
        <p:spPr>
          <a:xfrm>
            <a:off x="4618176" y="2323766"/>
            <a:ext cx="4318811" cy="307777"/>
          </a:xfrm>
          <a:prstGeom prst="rect">
            <a:avLst/>
          </a:prstGeom>
          <a:noFill/>
        </p:spPr>
        <p:txBody>
          <a:bodyPr wrap="none" rtlCol="0">
            <a:spAutoFit/>
          </a:bodyPr>
          <a:lstStyle/>
          <a:p>
            <a:pPr marL="457200" lvl="0" indent="-457200">
              <a:buFont typeface="Wingdings" panose="05000000000000000000" pitchFamily="2" charset="2"/>
              <a:buChar char="l"/>
              <a:defRPr/>
            </a:pPr>
            <a:r>
              <a:rPr lang="en-US" altLang="zh-CN" sz="1400" dirty="0">
                <a:solidFill>
                  <a:srgbClr val="778495">
                    <a:lumMod val="50000"/>
                  </a:srgbClr>
                </a:solidFill>
              </a:rPr>
              <a:t>Research Objectives and Research Questions</a:t>
            </a:r>
          </a:p>
        </p:txBody>
      </p:sp>
    </p:spTree>
    <p:extLst>
      <p:ext uri="{BB962C8B-B14F-4D97-AF65-F5344CB8AC3E}">
        <p14:creationId xmlns:p14="http://schemas.microsoft.com/office/powerpoint/2010/main" val="2490564875"/>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4611" y="406200"/>
            <a:ext cx="568964" cy="568964"/>
          </a:xfrm>
          <a:prstGeom prst="rect">
            <a:avLst/>
          </a:prstGeom>
          <a:noFill/>
          <a:ln w="38100" cap="sq">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1334" y="832923"/>
            <a:ext cx="284482" cy="284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03624" y="430821"/>
            <a:ext cx="2339102" cy="461665"/>
          </a:xfrm>
          <a:prstGeom prst="rect">
            <a:avLst/>
          </a:prstGeom>
          <a:noFill/>
        </p:spPr>
        <p:txBody>
          <a:bodyPr wrap="none" rtlCol="0">
            <a:spAutoFit/>
          </a:bodyPr>
          <a:lstStyle/>
          <a:p>
            <a:r>
              <a:rPr lang="zh-CN" altLang="en-US" sz="2400" b="1" dirty="0">
                <a:solidFill>
                  <a:schemeClr val="tx2">
                    <a:lumMod val="50000"/>
                  </a:schemeClr>
                </a:solidFill>
              </a:rPr>
              <a:t>数据收集及工具</a:t>
            </a:r>
          </a:p>
        </p:txBody>
      </p:sp>
      <p:sp>
        <p:nvSpPr>
          <p:cNvPr id="6" name="文本框 5"/>
          <p:cNvSpPr txBox="1"/>
          <p:nvPr/>
        </p:nvSpPr>
        <p:spPr>
          <a:xfrm>
            <a:off x="1403624" y="848944"/>
            <a:ext cx="1621982" cy="276999"/>
          </a:xfrm>
          <a:prstGeom prst="rect">
            <a:avLst/>
          </a:prstGeom>
          <a:noFill/>
        </p:spPr>
        <p:txBody>
          <a:bodyPr wrap="none" rtlCol="0">
            <a:spAutoFit/>
          </a:bodyPr>
          <a:lstStyle/>
          <a:p>
            <a:r>
              <a:rPr lang="en-US" altLang="zh-CN" sz="1200" dirty="0">
                <a:solidFill>
                  <a:schemeClr val="tx2">
                    <a:lumMod val="75000"/>
                  </a:schemeClr>
                </a:solidFill>
              </a:rPr>
              <a:t>Data Collection Tools</a:t>
            </a:r>
            <a:endParaRPr lang="zh-CN" altLang="en-US" sz="1200" dirty="0">
              <a:solidFill>
                <a:schemeClr val="tx2">
                  <a:lumMod val="75000"/>
                </a:schemeClr>
              </a:solidFill>
            </a:endParaRPr>
          </a:p>
        </p:txBody>
      </p:sp>
      <p:cxnSp>
        <p:nvCxnSpPr>
          <p:cNvPr id="14" name="直接连接符 13"/>
          <p:cNvCxnSpPr>
            <a:cxnSpLocks/>
          </p:cNvCxnSpPr>
          <p:nvPr/>
        </p:nvCxnSpPr>
        <p:spPr>
          <a:xfrm>
            <a:off x="1510748" y="1158521"/>
            <a:ext cx="3220278" cy="0"/>
          </a:xfrm>
          <a:prstGeom prst="line">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1408908" y="2556445"/>
            <a:ext cx="1004092" cy="1004092"/>
            <a:chOff x="1408908" y="1999854"/>
            <a:chExt cx="1004092" cy="1004092"/>
          </a:xfrm>
        </p:grpSpPr>
        <p:sp>
          <p:nvSpPr>
            <p:cNvPr id="16" name="菱形 15"/>
            <p:cNvSpPr/>
            <p:nvPr/>
          </p:nvSpPr>
          <p:spPr>
            <a:xfrm>
              <a:off x="1408908" y="1999854"/>
              <a:ext cx="1004092" cy="1004092"/>
            </a:xfrm>
            <a:prstGeom prst="diamond">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statistics-on-laptop_82095"/>
            <p:cNvSpPr>
              <a:spLocks noChangeAspect="1"/>
            </p:cNvSpPr>
            <p:nvPr/>
          </p:nvSpPr>
          <p:spPr bwMode="auto">
            <a:xfrm>
              <a:off x="1743953" y="2313570"/>
              <a:ext cx="334002" cy="376660"/>
            </a:xfrm>
            <a:custGeom>
              <a:avLst/>
              <a:gdLst>
                <a:gd name="connsiteX0" fmla="*/ 83998 w 298823"/>
                <a:gd name="connsiteY0" fmla="*/ 191940 h 336988"/>
                <a:gd name="connsiteX1" fmla="*/ 75231 w 298823"/>
                <a:gd name="connsiteY1" fmla="*/ 198416 h 336988"/>
                <a:gd name="connsiteX2" fmla="*/ 73932 w 298823"/>
                <a:gd name="connsiteY2" fmla="*/ 208776 h 336988"/>
                <a:gd name="connsiteX3" fmla="*/ 80426 w 298823"/>
                <a:gd name="connsiteY3" fmla="*/ 217842 h 336988"/>
                <a:gd name="connsiteX4" fmla="*/ 115496 w 298823"/>
                <a:gd name="connsiteY4" fmla="*/ 238563 h 336988"/>
                <a:gd name="connsiteX5" fmla="*/ 114197 w 298823"/>
                <a:gd name="connsiteY5" fmla="*/ 233383 h 336988"/>
                <a:gd name="connsiteX6" fmla="*/ 98611 w 298823"/>
                <a:gd name="connsiteY6" fmla="*/ 195826 h 336988"/>
                <a:gd name="connsiteX7" fmla="*/ 94714 w 298823"/>
                <a:gd name="connsiteY7" fmla="*/ 193235 h 336988"/>
                <a:gd name="connsiteX8" fmla="*/ 83998 w 298823"/>
                <a:gd name="connsiteY8" fmla="*/ 191940 h 336988"/>
                <a:gd name="connsiteX9" fmla="*/ 73603 w 298823"/>
                <a:gd name="connsiteY9" fmla="*/ 53869 h 336988"/>
                <a:gd name="connsiteX10" fmla="*/ 65732 w 298823"/>
                <a:gd name="connsiteY10" fmla="*/ 70965 h 336988"/>
                <a:gd name="connsiteX11" fmla="*/ 127388 w 298823"/>
                <a:gd name="connsiteY11" fmla="*/ 227467 h 336988"/>
                <a:gd name="connsiteX12" fmla="*/ 178549 w 298823"/>
                <a:gd name="connsiteY12" fmla="*/ 274812 h 336988"/>
                <a:gd name="connsiteX13" fmla="*/ 183796 w 298823"/>
                <a:gd name="connsiteY13" fmla="*/ 278757 h 336988"/>
                <a:gd name="connsiteX14" fmla="*/ 199538 w 298823"/>
                <a:gd name="connsiteY14" fmla="*/ 319526 h 336988"/>
                <a:gd name="connsiteX15" fmla="*/ 282183 w 298823"/>
                <a:gd name="connsiteY15" fmla="*/ 286648 h 336988"/>
                <a:gd name="connsiteX16" fmla="*/ 266441 w 298823"/>
                <a:gd name="connsiteY16" fmla="*/ 245879 h 336988"/>
                <a:gd name="connsiteX17" fmla="*/ 266441 w 298823"/>
                <a:gd name="connsiteY17" fmla="*/ 239303 h 336988"/>
                <a:gd name="connsiteX18" fmla="*/ 271689 w 298823"/>
                <a:gd name="connsiteY18" fmla="*/ 170916 h 336988"/>
                <a:gd name="connsiteX19" fmla="*/ 244140 w 298823"/>
                <a:gd name="connsiteY19" fmla="*/ 99898 h 336988"/>
                <a:gd name="connsiteX20" fmla="*/ 225775 w 298823"/>
                <a:gd name="connsiteY20" fmla="*/ 92008 h 336988"/>
                <a:gd name="connsiteX21" fmla="*/ 217904 w 298823"/>
                <a:gd name="connsiteY21" fmla="*/ 110419 h 336988"/>
                <a:gd name="connsiteX22" fmla="*/ 229710 w 298823"/>
                <a:gd name="connsiteY22" fmla="*/ 138037 h 336988"/>
                <a:gd name="connsiteX23" fmla="*/ 225775 w 298823"/>
                <a:gd name="connsiteY23" fmla="*/ 147243 h 336988"/>
                <a:gd name="connsiteX24" fmla="*/ 215280 w 298823"/>
                <a:gd name="connsiteY24" fmla="*/ 143298 h 336988"/>
                <a:gd name="connsiteX25" fmla="*/ 204785 w 298823"/>
                <a:gd name="connsiteY25" fmla="*/ 115680 h 336988"/>
                <a:gd name="connsiteX26" fmla="*/ 203474 w 298823"/>
                <a:gd name="connsiteY26" fmla="*/ 113050 h 336988"/>
                <a:gd name="connsiteX27" fmla="*/ 200850 w 298823"/>
                <a:gd name="connsiteY27" fmla="*/ 105159 h 336988"/>
                <a:gd name="connsiteX28" fmla="*/ 192979 w 298823"/>
                <a:gd name="connsiteY28" fmla="*/ 98583 h 336988"/>
                <a:gd name="connsiteX29" fmla="*/ 182484 w 298823"/>
                <a:gd name="connsiteY29" fmla="*/ 97268 h 336988"/>
                <a:gd name="connsiteX30" fmla="*/ 174613 w 298823"/>
                <a:gd name="connsiteY30" fmla="*/ 105159 h 336988"/>
                <a:gd name="connsiteX31" fmla="*/ 174613 w 298823"/>
                <a:gd name="connsiteY31" fmla="*/ 115680 h 336988"/>
                <a:gd name="connsiteX32" fmla="*/ 190355 w 298823"/>
                <a:gd name="connsiteY32" fmla="*/ 155134 h 336988"/>
                <a:gd name="connsiteX33" fmla="*/ 186420 w 298823"/>
                <a:gd name="connsiteY33" fmla="*/ 164340 h 336988"/>
                <a:gd name="connsiteX34" fmla="*/ 177237 w 298823"/>
                <a:gd name="connsiteY34" fmla="*/ 160395 h 336988"/>
                <a:gd name="connsiteX35" fmla="*/ 157560 w 298823"/>
                <a:gd name="connsiteY35" fmla="*/ 111735 h 336988"/>
                <a:gd name="connsiteX36" fmla="*/ 149689 w 298823"/>
                <a:gd name="connsiteY36" fmla="*/ 103844 h 336988"/>
                <a:gd name="connsiteX37" fmla="*/ 139194 w 298823"/>
                <a:gd name="connsiteY37" fmla="*/ 103844 h 336988"/>
                <a:gd name="connsiteX38" fmla="*/ 131323 w 298823"/>
                <a:gd name="connsiteY38" fmla="*/ 122256 h 336988"/>
                <a:gd name="connsiteX39" fmla="*/ 149689 w 298823"/>
                <a:gd name="connsiteY39" fmla="*/ 169601 h 336988"/>
                <a:gd name="connsiteX40" fmla="*/ 145753 w 298823"/>
                <a:gd name="connsiteY40" fmla="*/ 178807 h 336988"/>
                <a:gd name="connsiteX41" fmla="*/ 136570 w 298823"/>
                <a:gd name="connsiteY41" fmla="*/ 174861 h 336988"/>
                <a:gd name="connsiteX42" fmla="*/ 118205 w 298823"/>
                <a:gd name="connsiteY42" fmla="*/ 127516 h 336988"/>
                <a:gd name="connsiteX43" fmla="*/ 91968 w 298823"/>
                <a:gd name="connsiteY43" fmla="*/ 61759 h 336988"/>
                <a:gd name="connsiteX44" fmla="*/ 84753 w 298823"/>
                <a:gd name="connsiteY44" fmla="*/ 53869 h 336988"/>
                <a:gd name="connsiteX45" fmla="*/ 73603 w 298823"/>
                <a:gd name="connsiteY45" fmla="*/ 53869 h 336988"/>
                <a:gd name="connsiteX46" fmla="*/ 56758 w 298823"/>
                <a:gd name="connsiteY46" fmla="*/ 49650 h 336988"/>
                <a:gd name="connsiteX47" fmla="*/ 49954 w 298823"/>
                <a:gd name="connsiteY47" fmla="*/ 55917 h 336988"/>
                <a:gd name="connsiteX48" fmla="*/ 48594 w 298823"/>
                <a:gd name="connsiteY48" fmla="*/ 67197 h 336988"/>
                <a:gd name="connsiteX49" fmla="*/ 51315 w 298823"/>
                <a:gd name="connsiteY49" fmla="*/ 73463 h 336988"/>
                <a:gd name="connsiteX50" fmla="*/ 56758 w 298823"/>
                <a:gd name="connsiteY50" fmla="*/ 49650 h 336988"/>
                <a:gd name="connsiteX51" fmla="*/ 46241 w 298823"/>
                <a:gd name="connsiteY51" fmla="*/ 18716 h 336988"/>
                <a:gd name="connsiteX52" fmla="*/ 18129 w 298823"/>
                <a:gd name="connsiteY52" fmla="*/ 45142 h 336988"/>
                <a:gd name="connsiteX53" fmla="*/ 44588 w 298823"/>
                <a:gd name="connsiteY53" fmla="*/ 109486 h 336988"/>
                <a:gd name="connsiteX54" fmla="*/ 67077 w 298823"/>
                <a:gd name="connsiteY54" fmla="*/ 113425 h 336988"/>
                <a:gd name="connsiteX55" fmla="*/ 59140 w 298823"/>
                <a:gd name="connsiteY55" fmla="*/ 95041 h 336988"/>
                <a:gd name="connsiteX56" fmla="*/ 48556 w 298823"/>
                <a:gd name="connsiteY56" fmla="*/ 91102 h 336988"/>
                <a:gd name="connsiteX57" fmla="*/ 34004 w 298823"/>
                <a:gd name="connsiteY57" fmla="*/ 71405 h 336988"/>
                <a:gd name="connsiteX58" fmla="*/ 37973 w 298823"/>
                <a:gd name="connsiteY58" fmla="*/ 47768 h 336988"/>
                <a:gd name="connsiteX59" fmla="*/ 81629 w 298823"/>
                <a:gd name="connsiteY59" fmla="*/ 37263 h 336988"/>
                <a:gd name="connsiteX60" fmla="*/ 84275 w 298823"/>
                <a:gd name="connsiteY60" fmla="*/ 38577 h 336988"/>
                <a:gd name="connsiteX61" fmla="*/ 105442 w 298823"/>
                <a:gd name="connsiteY61" fmla="*/ 56961 h 336988"/>
                <a:gd name="connsiteX62" fmla="*/ 113379 w 298823"/>
                <a:gd name="connsiteY62" fmla="*/ 75345 h 336988"/>
                <a:gd name="connsiteX63" fmla="*/ 84275 w 298823"/>
                <a:gd name="connsiteY63" fmla="*/ 18880 h 336988"/>
                <a:gd name="connsiteX64" fmla="*/ 46241 w 298823"/>
                <a:gd name="connsiteY64" fmla="*/ 18716 h 336988"/>
                <a:gd name="connsiteX65" fmla="*/ 64058 w 298823"/>
                <a:gd name="connsiteY65" fmla="*/ 0 h 336988"/>
                <a:gd name="connsiteX66" fmla="*/ 89065 w 298823"/>
                <a:gd name="connsiteY66" fmla="*/ 5387 h 336988"/>
                <a:gd name="connsiteX67" fmla="*/ 123284 w 298823"/>
                <a:gd name="connsiteY67" fmla="*/ 89604 h 336988"/>
                <a:gd name="connsiteX68" fmla="*/ 120652 w 298823"/>
                <a:gd name="connsiteY68" fmla="*/ 94867 h 336988"/>
                <a:gd name="connsiteX69" fmla="*/ 121968 w 298823"/>
                <a:gd name="connsiteY69" fmla="*/ 98815 h 336988"/>
                <a:gd name="connsiteX70" fmla="*/ 133813 w 298823"/>
                <a:gd name="connsiteY70" fmla="*/ 90920 h 336988"/>
                <a:gd name="connsiteX71" fmla="*/ 156188 w 298823"/>
                <a:gd name="connsiteY71" fmla="*/ 90920 h 336988"/>
                <a:gd name="connsiteX72" fmla="*/ 164084 w 298823"/>
                <a:gd name="connsiteY72" fmla="*/ 96183 h 336988"/>
                <a:gd name="connsiteX73" fmla="*/ 177246 w 298823"/>
                <a:gd name="connsiteY73" fmla="*/ 84340 h 336988"/>
                <a:gd name="connsiteX74" fmla="*/ 207517 w 298823"/>
                <a:gd name="connsiteY74" fmla="*/ 89604 h 336988"/>
                <a:gd name="connsiteX75" fmla="*/ 220678 w 298823"/>
                <a:gd name="connsiteY75" fmla="*/ 79077 h 336988"/>
                <a:gd name="connsiteX76" fmla="*/ 257530 w 298823"/>
                <a:gd name="connsiteY76" fmla="*/ 94867 h 336988"/>
                <a:gd name="connsiteX77" fmla="*/ 286485 w 298823"/>
                <a:gd name="connsiteY77" fmla="*/ 165925 h 336988"/>
                <a:gd name="connsiteX78" fmla="*/ 281220 w 298823"/>
                <a:gd name="connsiteY78" fmla="*/ 243561 h 336988"/>
                <a:gd name="connsiteX79" fmla="*/ 298330 w 298823"/>
                <a:gd name="connsiteY79" fmla="*/ 289617 h 336988"/>
                <a:gd name="connsiteX80" fmla="*/ 294382 w 298823"/>
                <a:gd name="connsiteY80" fmla="*/ 298828 h 336988"/>
                <a:gd name="connsiteX81" fmla="*/ 198304 w 298823"/>
                <a:gd name="connsiteY81" fmla="*/ 336988 h 336988"/>
                <a:gd name="connsiteX82" fmla="*/ 195672 w 298823"/>
                <a:gd name="connsiteY82" fmla="*/ 336988 h 336988"/>
                <a:gd name="connsiteX83" fmla="*/ 189091 w 298823"/>
                <a:gd name="connsiteY83" fmla="*/ 331725 h 336988"/>
                <a:gd name="connsiteX84" fmla="*/ 170665 w 298823"/>
                <a:gd name="connsiteY84" fmla="*/ 286985 h 336988"/>
                <a:gd name="connsiteX85" fmla="*/ 139078 w 298823"/>
                <a:gd name="connsiteY85" fmla="*/ 269879 h 336988"/>
                <a:gd name="connsiteX86" fmla="*/ 71955 w 298823"/>
                <a:gd name="connsiteY86" fmla="*/ 229087 h 336988"/>
                <a:gd name="connsiteX87" fmla="*/ 58794 w 298823"/>
                <a:gd name="connsiteY87" fmla="*/ 211980 h 336988"/>
                <a:gd name="connsiteX88" fmla="*/ 61426 w 298823"/>
                <a:gd name="connsiteY88" fmla="*/ 189610 h 336988"/>
                <a:gd name="connsiteX89" fmla="*/ 79852 w 298823"/>
                <a:gd name="connsiteY89" fmla="*/ 176452 h 336988"/>
                <a:gd name="connsiteX90" fmla="*/ 90381 w 298823"/>
                <a:gd name="connsiteY90" fmla="*/ 176452 h 336988"/>
                <a:gd name="connsiteX91" fmla="*/ 71955 w 298823"/>
                <a:gd name="connsiteY91" fmla="*/ 127764 h 336988"/>
                <a:gd name="connsiteX92" fmla="*/ 70639 w 298823"/>
                <a:gd name="connsiteY92" fmla="*/ 127764 h 336988"/>
                <a:gd name="connsiteX93" fmla="*/ 64058 w 298823"/>
                <a:gd name="connsiteY93" fmla="*/ 129080 h 336988"/>
                <a:gd name="connsiteX94" fmla="*/ 39052 w 298823"/>
                <a:gd name="connsiteY94" fmla="*/ 123817 h 336988"/>
                <a:gd name="connsiteX95" fmla="*/ 4832 w 298823"/>
                <a:gd name="connsiteY95" fmla="*/ 39600 h 336988"/>
                <a:gd name="connsiteX96" fmla="*/ 64058 w 298823"/>
                <a:gd name="connsiteY96" fmla="*/ 0 h 33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8823" h="336988">
                  <a:moveTo>
                    <a:pt x="83998" y="191940"/>
                  </a:moveTo>
                  <a:cubicBezTo>
                    <a:pt x="80426" y="192912"/>
                    <a:pt x="77179" y="195178"/>
                    <a:pt x="75231" y="198416"/>
                  </a:cubicBezTo>
                  <a:cubicBezTo>
                    <a:pt x="72633" y="201006"/>
                    <a:pt x="72633" y="204891"/>
                    <a:pt x="73932" y="208776"/>
                  </a:cubicBezTo>
                  <a:cubicBezTo>
                    <a:pt x="73932" y="212662"/>
                    <a:pt x="76530" y="215252"/>
                    <a:pt x="80426" y="217842"/>
                  </a:cubicBezTo>
                  <a:lnTo>
                    <a:pt x="115496" y="238563"/>
                  </a:lnTo>
                  <a:cubicBezTo>
                    <a:pt x="115496" y="237268"/>
                    <a:pt x="114197" y="235973"/>
                    <a:pt x="114197" y="233383"/>
                  </a:cubicBezTo>
                  <a:cubicBezTo>
                    <a:pt x="114197" y="233383"/>
                    <a:pt x="114197" y="233383"/>
                    <a:pt x="98611" y="195826"/>
                  </a:cubicBezTo>
                  <a:cubicBezTo>
                    <a:pt x="98611" y="195826"/>
                    <a:pt x="98611" y="195826"/>
                    <a:pt x="94714" y="193235"/>
                  </a:cubicBezTo>
                  <a:cubicBezTo>
                    <a:pt x="91467" y="191293"/>
                    <a:pt x="87570" y="190969"/>
                    <a:pt x="83998" y="191940"/>
                  </a:cubicBezTo>
                  <a:close/>
                  <a:moveTo>
                    <a:pt x="73603" y="53869"/>
                  </a:moveTo>
                  <a:cubicBezTo>
                    <a:pt x="65732" y="56499"/>
                    <a:pt x="63108" y="64390"/>
                    <a:pt x="65732" y="70965"/>
                  </a:cubicBezTo>
                  <a:cubicBezTo>
                    <a:pt x="65732" y="70965"/>
                    <a:pt x="65732" y="70965"/>
                    <a:pt x="127388" y="227467"/>
                  </a:cubicBezTo>
                  <a:cubicBezTo>
                    <a:pt x="136570" y="251139"/>
                    <a:pt x="154936" y="266921"/>
                    <a:pt x="178549" y="274812"/>
                  </a:cubicBezTo>
                  <a:cubicBezTo>
                    <a:pt x="181173" y="274812"/>
                    <a:pt x="182484" y="276127"/>
                    <a:pt x="183796" y="278757"/>
                  </a:cubicBezTo>
                  <a:cubicBezTo>
                    <a:pt x="183796" y="278757"/>
                    <a:pt x="183796" y="278757"/>
                    <a:pt x="199538" y="319526"/>
                  </a:cubicBezTo>
                  <a:lnTo>
                    <a:pt x="282183" y="286648"/>
                  </a:lnTo>
                  <a:cubicBezTo>
                    <a:pt x="282183" y="286648"/>
                    <a:pt x="282183" y="286648"/>
                    <a:pt x="266441" y="245879"/>
                  </a:cubicBezTo>
                  <a:cubicBezTo>
                    <a:pt x="265129" y="243248"/>
                    <a:pt x="265129" y="241933"/>
                    <a:pt x="266441" y="239303"/>
                  </a:cubicBezTo>
                  <a:cubicBezTo>
                    <a:pt x="279559" y="218261"/>
                    <a:pt x="280871" y="193273"/>
                    <a:pt x="271689" y="170916"/>
                  </a:cubicBezTo>
                  <a:cubicBezTo>
                    <a:pt x="271689" y="170916"/>
                    <a:pt x="271689" y="170916"/>
                    <a:pt x="244140" y="99898"/>
                  </a:cubicBezTo>
                  <a:cubicBezTo>
                    <a:pt x="241517" y="92008"/>
                    <a:pt x="233646" y="89377"/>
                    <a:pt x="225775" y="92008"/>
                  </a:cubicBezTo>
                  <a:cubicBezTo>
                    <a:pt x="219215" y="94638"/>
                    <a:pt x="215280" y="102529"/>
                    <a:pt x="217904" y="110419"/>
                  </a:cubicBezTo>
                  <a:cubicBezTo>
                    <a:pt x="217904" y="110419"/>
                    <a:pt x="217904" y="110419"/>
                    <a:pt x="229710" y="138037"/>
                  </a:cubicBezTo>
                  <a:cubicBezTo>
                    <a:pt x="231022" y="141983"/>
                    <a:pt x="228398" y="145928"/>
                    <a:pt x="225775" y="147243"/>
                  </a:cubicBezTo>
                  <a:cubicBezTo>
                    <a:pt x="221839" y="149874"/>
                    <a:pt x="217904" y="147243"/>
                    <a:pt x="215280" y="143298"/>
                  </a:cubicBezTo>
                  <a:cubicBezTo>
                    <a:pt x="215280" y="143298"/>
                    <a:pt x="215280" y="143298"/>
                    <a:pt x="204785" y="115680"/>
                  </a:cubicBezTo>
                  <a:cubicBezTo>
                    <a:pt x="204785" y="114365"/>
                    <a:pt x="204785" y="114365"/>
                    <a:pt x="203474" y="113050"/>
                  </a:cubicBezTo>
                  <a:cubicBezTo>
                    <a:pt x="203474" y="113050"/>
                    <a:pt x="203474" y="113050"/>
                    <a:pt x="200850" y="105159"/>
                  </a:cubicBezTo>
                  <a:cubicBezTo>
                    <a:pt x="199538" y="102529"/>
                    <a:pt x="196914" y="99898"/>
                    <a:pt x="192979" y="98583"/>
                  </a:cubicBezTo>
                  <a:cubicBezTo>
                    <a:pt x="190355" y="95953"/>
                    <a:pt x="186420" y="95953"/>
                    <a:pt x="182484" y="97268"/>
                  </a:cubicBezTo>
                  <a:cubicBezTo>
                    <a:pt x="178549" y="98583"/>
                    <a:pt x="175925" y="101213"/>
                    <a:pt x="174613" y="105159"/>
                  </a:cubicBezTo>
                  <a:cubicBezTo>
                    <a:pt x="173302" y="109104"/>
                    <a:pt x="173302" y="113050"/>
                    <a:pt x="174613" y="115680"/>
                  </a:cubicBezTo>
                  <a:cubicBezTo>
                    <a:pt x="174613" y="115680"/>
                    <a:pt x="174613" y="115680"/>
                    <a:pt x="190355" y="155134"/>
                  </a:cubicBezTo>
                  <a:cubicBezTo>
                    <a:pt x="191667" y="159080"/>
                    <a:pt x="190355" y="163025"/>
                    <a:pt x="186420" y="164340"/>
                  </a:cubicBezTo>
                  <a:cubicBezTo>
                    <a:pt x="182484" y="165655"/>
                    <a:pt x="178549" y="164340"/>
                    <a:pt x="177237" y="160395"/>
                  </a:cubicBezTo>
                  <a:cubicBezTo>
                    <a:pt x="177237" y="160395"/>
                    <a:pt x="177237" y="160395"/>
                    <a:pt x="157560" y="111735"/>
                  </a:cubicBezTo>
                  <a:cubicBezTo>
                    <a:pt x="156248" y="107789"/>
                    <a:pt x="153624" y="105159"/>
                    <a:pt x="149689" y="103844"/>
                  </a:cubicBezTo>
                  <a:cubicBezTo>
                    <a:pt x="147065" y="102529"/>
                    <a:pt x="143130" y="102529"/>
                    <a:pt x="139194" y="103844"/>
                  </a:cubicBezTo>
                  <a:cubicBezTo>
                    <a:pt x="132635" y="106474"/>
                    <a:pt x="128699" y="114365"/>
                    <a:pt x="131323" y="122256"/>
                  </a:cubicBezTo>
                  <a:cubicBezTo>
                    <a:pt x="131323" y="122256"/>
                    <a:pt x="131323" y="122256"/>
                    <a:pt x="149689" y="169601"/>
                  </a:cubicBezTo>
                  <a:cubicBezTo>
                    <a:pt x="151000" y="173546"/>
                    <a:pt x="149689" y="177491"/>
                    <a:pt x="145753" y="178807"/>
                  </a:cubicBezTo>
                  <a:cubicBezTo>
                    <a:pt x="141818" y="180122"/>
                    <a:pt x="137882" y="178807"/>
                    <a:pt x="136570" y="174861"/>
                  </a:cubicBezTo>
                  <a:cubicBezTo>
                    <a:pt x="136570" y="174861"/>
                    <a:pt x="136570" y="174861"/>
                    <a:pt x="118205" y="127516"/>
                  </a:cubicBezTo>
                  <a:cubicBezTo>
                    <a:pt x="118205" y="127516"/>
                    <a:pt x="118205" y="127516"/>
                    <a:pt x="91968" y="61759"/>
                  </a:cubicBezTo>
                  <a:cubicBezTo>
                    <a:pt x="90657" y="57814"/>
                    <a:pt x="88033" y="55184"/>
                    <a:pt x="84753" y="53869"/>
                  </a:cubicBezTo>
                  <a:cubicBezTo>
                    <a:pt x="81474" y="52554"/>
                    <a:pt x="77538" y="52554"/>
                    <a:pt x="73603" y="53869"/>
                  </a:cubicBezTo>
                  <a:close/>
                  <a:moveTo>
                    <a:pt x="56758" y="49650"/>
                  </a:moveTo>
                  <a:cubicBezTo>
                    <a:pt x="54036" y="50903"/>
                    <a:pt x="51315" y="53410"/>
                    <a:pt x="49954" y="55917"/>
                  </a:cubicBezTo>
                  <a:cubicBezTo>
                    <a:pt x="47233" y="59677"/>
                    <a:pt x="47233" y="63437"/>
                    <a:pt x="48594" y="67197"/>
                  </a:cubicBezTo>
                  <a:cubicBezTo>
                    <a:pt x="48594" y="69703"/>
                    <a:pt x="49954" y="72210"/>
                    <a:pt x="51315" y="73463"/>
                  </a:cubicBezTo>
                  <a:cubicBezTo>
                    <a:pt x="48594" y="64690"/>
                    <a:pt x="51315" y="55917"/>
                    <a:pt x="56758" y="49650"/>
                  </a:cubicBezTo>
                  <a:close/>
                  <a:moveTo>
                    <a:pt x="46241" y="18716"/>
                  </a:moveTo>
                  <a:cubicBezTo>
                    <a:pt x="34335" y="23476"/>
                    <a:pt x="24082" y="32668"/>
                    <a:pt x="18129" y="45142"/>
                  </a:cubicBezTo>
                  <a:cubicBezTo>
                    <a:pt x="7546" y="70092"/>
                    <a:pt x="19452" y="98981"/>
                    <a:pt x="44588" y="109486"/>
                  </a:cubicBezTo>
                  <a:cubicBezTo>
                    <a:pt x="52525" y="113425"/>
                    <a:pt x="59140" y="114738"/>
                    <a:pt x="67077" y="113425"/>
                  </a:cubicBezTo>
                  <a:cubicBezTo>
                    <a:pt x="67077" y="113425"/>
                    <a:pt x="67077" y="113425"/>
                    <a:pt x="59140" y="95041"/>
                  </a:cubicBezTo>
                  <a:cubicBezTo>
                    <a:pt x="55171" y="93728"/>
                    <a:pt x="52525" y="92415"/>
                    <a:pt x="48556" y="91102"/>
                  </a:cubicBezTo>
                  <a:cubicBezTo>
                    <a:pt x="41942" y="87163"/>
                    <a:pt x="36650" y="79284"/>
                    <a:pt x="34004" y="71405"/>
                  </a:cubicBezTo>
                  <a:cubicBezTo>
                    <a:pt x="31358" y="63526"/>
                    <a:pt x="32681" y="54335"/>
                    <a:pt x="37973" y="47768"/>
                  </a:cubicBezTo>
                  <a:cubicBezTo>
                    <a:pt x="47233" y="33324"/>
                    <a:pt x="65754" y="28072"/>
                    <a:pt x="81629" y="37263"/>
                  </a:cubicBezTo>
                  <a:cubicBezTo>
                    <a:pt x="81629" y="37263"/>
                    <a:pt x="82952" y="37263"/>
                    <a:pt x="84275" y="38577"/>
                  </a:cubicBezTo>
                  <a:cubicBezTo>
                    <a:pt x="93536" y="41203"/>
                    <a:pt x="101473" y="47768"/>
                    <a:pt x="105442" y="56961"/>
                  </a:cubicBezTo>
                  <a:cubicBezTo>
                    <a:pt x="105442" y="56961"/>
                    <a:pt x="105442" y="56961"/>
                    <a:pt x="113379" y="75345"/>
                  </a:cubicBezTo>
                  <a:cubicBezTo>
                    <a:pt x="118671" y="53021"/>
                    <a:pt x="106765" y="28072"/>
                    <a:pt x="84275" y="18880"/>
                  </a:cubicBezTo>
                  <a:cubicBezTo>
                    <a:pt x="71708" y="13627"/>
                    <a:pt x="58147" y="13956"/>
                    <a:pt x="46241" y="18716"/>
                  </a:cubicBezTo>
                  <a:close/>
                  <a:moveTo>
                    <a:pt x="64058" y="0"/>
                  </a:moveTo>
                  <a:cubicBezTo>
                    <a:pt x="72366" y="42"/>
                    <a:pt x="80839" y="1769"/>
                    <a:pt x="89065" y="5387"/>
                  </a:cubicBezTo>
                  <a:cubicBezTo>
                    <a:pt x="121968" y="18546"/>
                    <a:pt x="137762" y="56707"/>
                    <a:pt x="123284" y="89604"/>
                  </a:cubicBezTo>
                  <a:cubicBezTo>
                    <a:pt x="121968" y="90920"/>
                    <a:pt x="121968" y="93551"/>
                    <a:pt x="120652" y="94867"/>
                  </a:cubicBezTo>
                  <a:cubicBezTo>
                    <a:pt x="120652" y="94867"/>
                    <a:pt x="120652" y="94867"/>
                    <a:pt x="121968" y="98815"/>
                  </a:cubicBezTo>
                  <a:cubicBezTo>
                    <a:pt x="124601" y="94867"/>
                    <a:pt x="128549" y="92236"/>
                    <a:pt x="133813" y="90920"/>
                  </a:cubicBezTo>
                  <a:cubicBezTo>
                    <a:pt x="140394" y="88288"/>
                    <a:pt x="148291" y="88288"/>
                    <a:pt x="156188" y="90920"/>
                  </a:cubicBezTo>
                  <a:cubicBezTo>
                    <a:pt x="158820" y="92236"/>
                    <a:pt x="161452" y="93551"/>
                    <a:pt x="164084" y="96183"/>
                  </a:cubicBezTo>
                  <a:cubicBezTo>
                    <a:pt x="166717" y="90920"/>
                    <a:pt x="171981" y="86972"/>
                    <a:pt x="177246" y="84340"/>
                  </a:cubicBezTo>
                  <a:cubicBezTo>
                    <a:pt x="187775" y="80393"/>
                    <a:pt x="199620" y="83024"/>
                    <a:pt x="207517" y="89604"/>
                  </a:cubicBezTo>
                  <a:cubicBezTo>
                    <a:pt x="210149" y="85656"/>
                    <a:pt x="215414" y="80393"/>
                    <a:pt x="220678" y="79077"/>
                  </a:cubicBezTo>
                  <a:cubicBezTo>
                    <a:pt x="235156" y="72497"/>
                    <a:pt x="252265" y="80393"/>
                    <a:pt x="257530" y="94867"/>
                  </a:cubicBezTo>
                  <a:cubicBezTo>
                    <a:pt x="257530" y="94867"/>
                    <a:pt x="257530" y="94867"/>
                    <a:pt x="286485" y="165925"/>
                  </a:cubicBezTo>
                  <a:cubicBezTo>
                    <a:pt x="295698" y="190926"/>
                    <a:pt x="294382" y="219875"/>
                    <a:pt x="281220" y="243561"/>
                  </a:cubicBezTo>
                  <a:cubicBezTo>
                    <a:pt x="281220" y="243561"/>
                    <a:pt x="281220" y="243561"/>
                    <a:pt x="298330" y="289617"/>
                  </a:cubicBezTo>
                  <a:cubicBezTo>
                    <a:pt x="299646" y="292249"/>
                    <a:pt x="298330" y="297512"/>
                    <a:pt x="294382" y="298828"/>
                  </a:cubicBezTo>
                  <a:cubicBezTo>
                    <a:pt x="294382" y="298828"/>
                    <a:pt x="294382" y="298828"/>
                    <a:pt x="198304" y="336988"/>
                  </a:cubicBezTo>
                  <a:cubicBezTo>
                    <a:pt x="196988" y="336988"/>
                    <a:pt x="196988" y="336988"/>
                    <a:pt x="195672" y="336988"/>
                  </a:cubicBezTo>
                  <a:cubicBezTo>
                    <a:pt x="193039" y="336988"/>
                    <a:pt x="190407" y="335672"/>
                    <a:pt x="189091" y="331725"/>
                  </a:cubicBezTo>
                  <a:cubicBezTo>
                    <a:pt x="189091" y="331725"/>
                    <a:pt x="189091" y="331725"/>
                    <a:pt x="170665" y="286985"/>
                  </a:cubicBezTo>
                  <a:cubicBezTo>
                    <a:pt x="158820" y="284353"/>
                    <a:pt x="148291" y="277774"/>
                    <a:pt x="139078" y="269879"/>
                  </a:cubicBezTo>
                  <a:cubicBezTo>
                    <a:pt x="139078" y="269879"/>
                    <a:pt x="139078" y="269879"/>
                    <a:pt x="71955" y="229087"/>
                  </a:cubicBezTo>
                  <a:cubicBezTo>
                    <a:pt x="65375" y="225139"/>
                    <a:pt x="60110" y="218560"/>
                    <a:pt x="58794" y="211980"/>
                  </a:cubicBezTo>
                  <a:cubicBezTo>
                    <a:pt x="57477" y="204085"/>
                    <a:pt x="57477" y="196190"/>
                    <a:pt x="61426" y="189610"/>
                  </a:cubicBezTo>
                  <a:cubicBezTo>
                    <a:pt x="65375" y="183031"/>
                    <a:pt x="71955" y="179083"/>
                    <a:pt x="79852" y="176452"/>
                  </a:cubicBezTo>
                  <a:cubicBezTo>
                    <a:pt x="83800" y="176452"/>
                    <a:pt x="87749" y="175136"/>
                    <a:pt x="90381" y="176452"/>
                  </a:cubicBezTo>
                  <a:cubicBezTo>
                    <a:pt x="90381" y="176452"/>
                    <a:pt x="90381" y="176452"/>
                    <a:pt x="71955" y="127764"/>
                  </a:cubicBezTo>
                  <a:cubicBezTo>
                    <a:pt x="71955" y="127764"/>
                    <a:pt x="70639" y="127764"/>
                    <a:pt x="70639" y="127764"/>
                  </a:cubicBezTo>
                  <a:cubicBezTo>
                    <a:pt x="68007" y="129080"/>
                    <a:pt x="66691" y="129080"/>
                    <a:pt x="64058" y="129080"/>
                  </a:cubicBezTo>
                  <a:cubicBezTo>
                    <a:pt x="56161" y="129080"/>
                    <a:pt x="46948" y="126448"/>
                    <a:pt x="39052" y="123817"/>
                  </a:cubicBezTo>
                  <a:cubicBezTo>
                    <a:pt x="6148" y="109342"/>
                    <a:pt x="-8329" y="71182"/>
                    <a:pt x="4832" y="39600"/>
                  </a:cubicBezTo>
                  <a:cubicBezTo>
                    <a:pt x="15690" y="14928"/>
                    <a:pt x="39134" y="-123"/>
                    <a:pt x="64058" y="0"/>
                  </a:cubicBezTo>
                  <a:close/>
                </a:path>
              </a:pathLst>
            </a:custGeom>
            <a:solidFill>
              <a:schemeClr val="tx2">
                <a:lumMod val="50000"/>
              </a:schemeClr>
            </a:solidFill>
            <a:ln>
              <a:noFill/>
            </a:ln>
          </p:spPr>
          <p:txBody>
            <a:bodyPr/>
            <a:lstStyle/>
            <a:p>
              <a:endParaRPr lang="zh-CN" altLang="en-US"/>
            </a:p>
          </p:txBody>
        </p:sp>
      </p:grpSp>
      <p:grpSp>
        <p:nvGrpSpPr>
          <p:cNvPr id="42" name="组合 41"/>
          <p:cNvGrpSpPr/>
          <p:nvPr/>
        </p:nvGrpSpPr>
        <p:grpSpPr>
          <a:xfrm>
            <a:off x="1403624" y="4592516"/>
            <a:ext cx="1004092" cy="1004092"/>
            <a:chOff x="6988969" y="1999854"/>
            <a:chExt cx="1004092" cy="1004092"/>
          </a:xfrm>
        </p:grpSpPr>
        <p:sp>
          <p:nvSpPr>
            <p:cNvPr id="22" name="菱形 21"/>
            <p:cNvSpPr/>
            <p:nvPr/>
          </p:nvSpPr>
          <p:spPr>
            <a:xfrm>
              <a:off x="6988969" y="1999854"/>
              <a:ext cx="1004092" cy="1004092"/>
            </a:xfrm>
            <a:prstGeom prst="diamond">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statistics-on-laptop_82095"/>
            <p:cNvSpPr>
              <a:spLocks noChangeAspect="1"/>
            </p:cNvSpPr>
            <p:nvPr/>
          </p:nvSpPr>
          <p:spPr bwMode="auto">
            <a:xfrm>
              <a:off x="7302685" y="2362201"/>
              <a:ext cx="376660" cy="279398"/>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tx2">
                <a:lumMod val="50000"/>
              </a:schemeClr>
            </a:solidFill>
            <a:ln>
              <a:noFill/>
            </a:ln>
          </p:spPr>
        </p:sp>
      </p:grpSp>
      <p:sp>
        <p:nvSpPr>
          <p:cNvPr id="44" name="矩形 43">
            <a:extLst>
              <a:ext uri="{FF2B5EF4-FFF2-40B4-BE49-F238E27FC236}">
                <a16:creationId xmlns:a16="http://schemas.microsoft.com/office/drawing/2014/main" id="{6DC26CD0-5553-4563-AA6E-DDD38DC90392}"/>
              </a:ext>
            </a:extLst>
          </p:cNvPr>
          <p:cNvSpPr/>
          <p:nvPr/>
        </p:nvSpPr>
        <p:spPr>
          <a:xfrm>
            <a:off x="2721432" y="2714921"/>
            <a:ext cx="6669075" cy="953274"/>
          </a:xfrm>
          <a:prstGeom prst="rect">
            <a:avLst/>
          </a:prstGeom>
        </p:spPr>
        <p:txBody>
          <a:bodyPr wrap="square">
            <a:spAutoFit/>
          </a:bodyPr>
          <a:lstStyle/>
          <a:p>
            <a:pPr algn="just">
              <a:lnSpc>
                <a:spcPct val="120000"/>
              </a:lnSpc>
            </a:pPr>
            <a:r>
              <a:rPr lang="en-US" altLang="zh-CN" sz="1600" dirty="0">
                <a:solidFill>
                  <a:schemeClr val="tx1">
                    <a:lumMod val="75000"/>
                    <a:lumOff val="25000"/>
                  </a:schemeClr>
                </a:solidFill>
              </a:rPr>
              <a:t>SSA</a:t>
            </a:r>
            <a:r>
              <a:rPr lang="zh-CN" altLang="en-US" sz="1600" dirty="0">
                <a:solidFill>
                  <a:schemeClr val="tx1">
                    <a:lumMod val="75000"/>
                    <a:lumOff val="25000"/>
                  </a:schemeClr>
                </a:solidFill>
              </a:rPr>
              <a:t>：</a:t>
            </a:r>
            <a:endParaRPr lang="en-US" altLang="zh-CN" sz="1600" dirty="0">
              <a:solidFill>
                <a:schemeClr val="tx1">
                  <a:lumMod val="75000"/>
                  <a:lumOff val="25000"/>
                </a:schemeClr>
              </a:solidFill>
            </a:endParaRPr>
          </a:p>
          <a:p>
            <a:pPr algn="just">
              <a:lnSpc>
                <a:spcPct val="120000"/>
              </a:lnSpc>
            </a:pPr>
            <a:r>
              <a:rPr lang="zh-CN" altLang="en-US" sz="1600" dirty="0">
                <a:solidFill>
                  <a:schemeClr val="tx1">
                    <a:lumMod val="75000"/>
                    <a:lumOff val="25000"/>
                  </a:schemeClr>
                </a:solidFill>
              </a:rPr>
              <a:t>指</a:t>
            </a:r>
            <a:r>
              <a:rPr lang="en-US" altLang="zh-CN" sz="1600" dirty="0" err="1">
                <a:solidFill>
                  <a:schemeClr val="tx1">
                    <a:lumMod val="75000"/>
                    <a:lumOff val="25000"/>
                  </a:schemeClr>
                </a:solidFill>
              </a:rPr>
              <a:t>Tsantalis</a:t>
            </a:r>
            <a:r>
              <a:rPr lang="zh-CN" altLang="en-US" sz="1600" dirty="0">
                <a:solidFill>
                  <a:schemeClr val="tx1">
                    <a:lumMod val="75000"/>
                    <a:lumOff val="25000"/>
                  </a:schemeClr>
                </a:solidFill>
              </a:rPr>
              <a:t>等人引入的</a:t>
            </a:r>
            <a:r>
              <a:rPr lang="en-US" altLang="zh-CN" sz="1600" dirty="0">
                <a:solidFill>
                  <a:schemeClr val="tx1">
                    <a:lumMod val="75000"/>
                    <a:lumOff val="25000"/>
                  </a:schemeClr>
                </a:solidFill>
              </a:rPr>
              <a:t>SSA</a:t>
            </a:r>
            <a:r>
              <a:rPr lang="zh-CN" altLang="en-US" sz="1600" dirty="0">
                <a:solidFill>
                  <a:schemeClr val="tx1">
                    <a:lumMod val="75000"/>
                    <a:lumOff val="25000"/>
                  </a:schemeClr>
                </a:solidFill>
              </a:rPr>
              <a:t>，它基于相似性评分算法。此外，</a:t>
            </a:r>
            <a:r>
              <a:rPr lang="en-US" altLang="zh-CN" sz="1600" dirty="0">
                <a:solidFill>
                  <a:schemeClr val="tx1">
                    <a:lumMod val="75000"/>
                    <a:lumOff val="25000"/>
                  </a:schemeClr>
                </a:solidFill>
              </a:rPr>
              <a:t>SSA</a:t>
            </a:r>
            <a:r>
              <a:rPr lang="zh-CN" altLang="en-US" sz="1600" dirty="0">
                <a:solidFill>
                  <a:schemeClr val="tx1">
                    <a:lumMod val="75000"/>
                    <a:lumOff val="25000"/>
                  </a:schemeClr>
                </a:solidFill>
              </a:rPr>
              <a:t>工具能够识别以标准形式或变体形式存在的</a:t>
            </a:r>
            <a:r>
              <a:rPr lang="en-US" altLang="zh-CN" sz="1600" dirty="0">
                <a:solidFill>
                  <a:schemeClr val="tx1">
                    <a:lumMod val="75000"/>
                    <a:lumOff val="25000"/>
                  </a:schemeClr>
                </a:solidFill>
              </a:rPr>
              <a:t>GoF</a:t>
            </a:r>
            <a:r>
              <a:rPr lang="zh-CN" altLang="en-US" sz="1600" dirty="0">
                <a:solidFill>
                  <a:schemeClr val="tx1">
                    <a:lumMod val="75000"/>
                    <a:lumOff val="25000"/>
                  </a:schemeClr>
                </a:solidFill>
              </a:rPr>
              <a:t>设计模式。</a:t>
            </a:r>
          </a:p>
        </p:txBody>
      </p:sp>
      <p:sp>
        <p:nvSpPr>
          <p:cNvPr id="45" name="矩形 44">
            <a:extLst>
              <a:ext uri="{FF2B5EF4-FFF2-40B4-BE49-F238E27FC236}">
                <a16:creationId xmlns:a16="http://schemas.microsoft.com/office/drawing/2014/main" id="{488E690A-9F8E-4E4E-A011-09182545E56C}"/>
              </a:ext>
            </a:extLst>
          </p:cNvPr>
          <p:cNvSpPr/>
          <p:nvPr/>
        </p:nvSpPr>
        <p:spPr>
          <a:xfrm>
            <a:off x="2721432" y="4702361"/>
            <a:ext cx="6669075" cy="953274"/>
          </a:xfrm>
          <a:prstGeom prst="rect">
            <a:avLst/>
          </a:prstGeom>
        </p:spPr>
        <p:txBody>
          <a:bodyPr wrap="square">
            <a:spAutoFit/>
          </a:bodyPr>
          <a:lstStyle/>
          <a:p>
            <a:pPr algn="just">
              <a:lnSpc>
                <a:spcPct val="120000"/>
              </a:lnSpc>
            </a:pPr>
            <a:r>
              <a:rPr lang="en-US" altLang="zh-CN" sz="1600" dirty="0">
                <a:solidFill>
                  <a:schemeClr val="tx1">
                    <a:lumMod val="75000"/>
                    <a:lumOff val="25000"/>
                  </a:schemeClr>
                </a:solidFill>
              </a:rPr>
              <a:t>CKJM-extend:</a:t>
            </a:r>
          </a:p>
          <a:p>
            <a:pPr algn="just">
              <a:lnSpc>
                <a:spcPct val="120000"/>
              </a:lnSpc>
            </a:pPr>
            <a:r>
              <a:rPr lang="zh-CN" altLang="en-US" sz="1600" dirty="0">
                <a:solidFill>
                  <a:schemeClr val="tx1">
                    <a:lumMod val="75000"/>
                    <a:lumOff val="25000"/>
                  </a:schemeClr>
                </a:solidFill>
              </a:rPr>
              <a:t>它是</a:t>
            </a:r>
            <a:r>
              <a:rPr lang="en-US" altLang="zh-CN" sz="1600" dirty="0">
                <a:solidFill>
                  <a:schemeClr val="tx1">
                    <a:lumMod val="75000"/>
                    <a:lumOff val="25000"/>
                  </a:schemeClr>
                </a:solidFill>
              </a:rPr>
              <a:t>CKJM</a:t>
            </a:r>
            <a:r>
              <a:rPr lang="zh-CN" altLang="en-US" sz="1600" dirty="0">
                <a:solidFill>
                  <a:schemeClr val="tx1">
                    <a:lumMod val="75000"/>
                    <a:lumOff val="25000"/>
                  </a:schemeClr>
                </a:solidFill>
              </a:rPr>
              <a:t>工具的扩展版本，该工具有助于测量不同套件（如上述</a:t>
            </a:r>
            <a:r>
              <a:rPr lang="en-US" altLang="zh-CN" sz="1600" dirty="0">
                <a:solidFill>
                  <a:schemeClr val="tx1">
                    <a:lumMod val="75000"/>
                    <a:lumOff val="25000"/>
                  </a:schemeClr>
                </a:solidFill>
              </a:rPr>
              <a:t>QMood</a:t>
            </a:r>
            <a:r>
              <a:rPr lang="zh-CN" altLang="en-US" sz="1600" dirty="0">
                <a:solidFill>
                  <a:schemeClr val="tx1">
                    <a:lumMod val="75000"/>
                    <a:lumOff val="25000"/>
                  </a:schemeClr>
                </a:solidFill>
              </a:rPr>
              <a:t>）的指标。这些指标的值可用于量化设计属性和系统质量属性。</a:t>
            </a:r>
          </a:p>
        </p:txBody>
      </p:sp>
      <p:sp>
        <p:nvSpPr>
          <p:cNvPr id="46" name="矩形 45">
            <a:extLst>
              <a:ext uri="{FF2B5EF4-FFF2-40B4-BE49-F238E27FC236}">
                <a16:creationId xmlns:a16="http://schemas.microsoft.com/office/drawing/2014/main" id="{B60EF4C0-B74D-4C31-84F3-0B2D5EF91203}"/>
              </a:ext>
            </a:extLst>
          </p:cNvPr>
          <p:cNvSpPr/>
          <p:nvPr/>
        </p:nvSpPr>
        <p:spPr>
          <a:xfrm>
            <a:off x="1255816" y="1391978"/>
            <a:ext cx="8134691" cy="657809"/>
          </a:xfrm>
          <a:prstGeom prst="rect">
            <a:avLst/>
          </a:prstGeom>
        </p:spPr>
        <p:txBody>
          <a:bodyPr wrap="square">
            <a:spAutoFit/>
          </a:bodyPr>
          <a:lstStyle/>
          <a:p>
            <a:pPr algn="just">
              <a:lnSpc>
                <a:spcPct val="120000"/>
              </a:lnSpc>
            </a:pPr>
            <a:r>
              <a:rPr lang="zh-CN" altLang="en-US" sz="1600" dirty="0">
                <a:solidFill>
                  <a:schemeClr val="tx1">
                    <a:lumMod val="75000"/>
                    <a:lumOff val="25000"/>
                  </a:schemeClr>
                </a:solidFill>
              </a:rPr>
              <a:t>作者使用了两种不同的工具从</a:t>
            </a:r>
            <a:r>
              <a:rPr lang="en-US" altLang="zh-CN" sz="1600" dirty="0" err="1">
                <a:solidFill>
                  <a:schemeClr val="tx1">
                    <a:lumMod val="75000"/>
                    <a:lumOff val="25000"/>
                  </a:schemeClr>
                </a:solidFill>
              </a:rPr>
              <a:t>Qualitas.class</a:t>
            </a:r>
            <a:r>
              <a:rPr lang="zh-CN" altLang="en-US" sz="1600" dirty="0">
                <a:solidFill>
                  <a:schemeClr val="tx1">
                    <a:lumMod val="75000"/>
                    <a:lumOff val="25000"/>
                  </a:schemeClr>
                </a:solidFill>
              </a:rPr>
              <a:t>语料库检索到的已编译</a:t>
            </a:r>
            <a:r>
              <a:rPr lang="en-US" altLang="zh-CN" sz="1600" dirty="0">
                <a:solidFill>
                  <a:schemeClr val="tx1">
                    <a:lumMod val="75000"/>
                    <a:lumOff val="25000"/>
                  </a:schemeClr>
                </a:solidFill>
              </a:rPr>
              <a:t>Eclipse Java</a:t>
            </a:r>
            <a:r>
              <a:rPr lang="zh-CN" altLang="en-US" sz="1600" dirty="0">
                <a:solidFill>
                  <a:schemeClr val="tx1">
                    <a:lumMod val="75000"/>
                    <a:lumOff val="25000"/>
                  </a:schemeClr>
                </a:solidFill>
              </a:rPr>
              <a:t>开放源项目中收集数据</a:t>
            </a:r>
          </a:p>
        </p:txBody>
      </p:sp>
    </p:spTree>
    <p:extLst>
      <p:ext uri="{BB962C8B-B14F-4D97-AF65-F5344CB8AC3E}">
        <p14:creationId xmlns:p14="http://schemas.microsoft.com/office/powerpoint/2010/main" val="2030538010"/>
      </p:ext>
    </p:extLst>
  </p:cSld>
  <p:clrMapOvr>
    <a:masterClrMapping/>
  </p:clrMapOvr>
  <p:transition spd="slow" advTm="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4611" y="406200"/>
            <a:ext cx="568964" cy="568964"/>
          </a:xfrm>
          <a:prstGeom prst="rect">
            <a:avLst/>
          </a:prstGeom>
          <a:noFill/>
          <a:ln w="38100" cap="sq">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1334" y="832923"/>
            <a:ext cx="284482" cy="284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03624" y="430821"/>
            <a:ext cx="1107996" cy="461665"/>
          </a:xfrm>
          <a:prstGeom prst="rect">
            <a:avLst/>
          </a:prstGeom>
          <a:noFill/>
        </p:spPr>
        <p:txBody>
          <a:bodyPr wrap="none" rtlCol="0">
            <a:spAutoFit/>
          </a:bodyPr>
          <a:lstStyle/>
          <a:p>
            <a:r>
              <a:rPr lang="zh-CN" altLang="en-US" sz="2400" b="1" dirty="0">
                <a:solidFill>
                  <a:schemeClr val="tx2">
                    <a:lumMod val="50000"/>
                  </a:schemeClr>
                </a:solidFill>
              </a:rPr>
              <a:t>数据集</a:t>
            </a:r>
          </a:p>
        </p:txBody>
      </p:sp>
      <p:sp>
        <p:nvSpPr>
          <p:cNvPr id="6" name="文本框 5"/>
          <p:cNvSpPr txBox="1"/>
          <p:nvPr/>
        </p:nvSpPr>
        <p:spPr>
          <a:xfrm>
            <a:off x="1403624" y="848944"/>
            <a:ext cx="739305" cy="276999"/>
          </a:xfrm>
          <a:prstGeom prst="rect">
            <a:avLst/>
          </a:prstGeom>
          <a:noFill/>
        </p:spPr>
        <p:txBody>
          <a:bodyPr wrap="none" rtlCol="0">
            <a:spAutoFit/>
          </a:bodyPr>
          <a:lstStyle/>
          <a:p>
            <a:r>
              <a:rPr lang="en-US" altLang="zh-CN" sz="1200" dirty="0" err="1">
                <a:solidFill>
                  <a:schemeClr val="tx2">
                    <a:lumMod val="75000"/>
                  </a:schemeClr>
                </a:solidFill>
              </a:rPr>
              <a:t>DataSet</a:t>
            </a:r>
            <a:endParaRPr lang="zh-CN" altLang="en-US" sz="1200" dirty="0">
              <a:solidFill>
                <a:schemeClr val="tx2">
                  <a:lumMod val="75000"/>
                </a:schemeClr>
              </a:solidFill>
            </a:endParaRPr>
          </a:p>
        </p:txBody>
      </p:sp>
      <p:cxnSp>
        <p:nvCxnSpPr>
          <p:cNvPr id="14" name="直接连接符 13"/>
          <p:cNvCxnSpPr>
            <a:cxnSpLocks/>
          </p:cNvCxnSpPr>
          <p:nvPr/>
        </p:nvCxnSpPr>
        <p:spPr>
          <a:xfrm>
            <a:off x="1510748" y="1158521"/>
            <a:ext cx="3220278" cy="0"/>
          </a:xfrm>
          <a:prstGeom prst="line">
            <a:avLst/>
          </a:prstGeom>
          <a:ln>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E7A6EBC7-71C3-49E4-AE96-6AE01B343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5726" y="85725"/>
            <a:ext cx="7810500" cy="677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480640"/>
      </p:ext>
    </p:extLst>
  </p:cSld>
  <p:clrMapOvr>
    <a:masterClrMapping/>
  </p:clrMapOvr>
  <p:transition spd="slow" advTm="0">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56BEEC"/>
      </a:accent1>
      <a:accent2>
        <a:srgbClr val="31A8DF"/>
      </a:accent2>
      <a:accent3>
        <a:srgbClr val="238ACB"/>
      </a:accent3>
      <a:accent4>
        <a:srgbClr val="1A6798"/>
      </a:accent4>
      <a:accent5>
        <a:srgbClr val="189ED9"/>
      </a:accent5>
      <a:accent6>
        <a:srgbClr val="189ED9"/>
      </a:accent6>
      <a:hlink>
        <a:srgbClr val="56BEEC"/>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56BEEC"/>
    </a:accent1>
    <a:accent2>
      <a:srgbClr val="31A8DF"/>
    </a:accent2>
    <a:accent3>
      <a:srgbClr val="238ACB"/>
    </a:accent3>
    <a:accent4>
      <a:srgbClr val="1A6798"/>
    </a:accent4>
    <a:accent5>
      <a:srgbClr val="189ED9"/>
    </a:accent5>
    <a:accent6>
      <a:srgbClr val="189ED9"/>
    </a:accent6>
    <a:hlink>
      <a:srgbClr val="56BEEC"/>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56BEEC"/>
    </a:accent1>
    <a:accent2>
      <a:srgbClr val="31A8DF"/>
    </a:accent2>
    <a:accent3>
      <a:srgbClr val="238ACB"/>
    </a:accent3>
    <a:accent4>
      <a:srgbClr val="1A6798"/>
    </a:accent4>
    <a:accent5>
      <a:srgbClr val="189ED9"/>
    </a:accent5>
    <a:accent6>
      <a:srgbClr val="189ED9"/>
    </a:accent6>
    <a:hlink>
      <a:srgbClr val="56BEEC"/>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1047</TotalTime>
  <Words>1272</Words>
  <Application>Microsoft Office PowerPoint</Application>
  <PresentationFormat>宽屏</PresentationFormat>
  <Paragraphs>131</Paragraphs>
  <Slides>20</Slides>
  <Notes>20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微软雅黑</vt:lpstr>
      <vt:lpstr>Arial</vt:lpstr>
      <vt:lpstr>Calibri</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蓝色通用商务</dc:title>
  <dc:creator>第一PPT</dc:creator>
  <cp:keywords>www.1ppt.com</cp:keywords>
  <dc:description>www.1ppt.com</dc:description>
  <cp:lastModifiedBy>htp</cp:lastModifiedBy>
  <cp:revision>135</cp:revision>
  <dcterms:created xsi:type="dcterms:W3CDTF">2017-04-19T09:34:36Z</dcterms:created>
  <dcterms:modified xsi:type="dcterms:W3CDTF">2019-12-03T19:23:30Z</dcterms:modified>
</cp:coreProperties>
</file>