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7"/>
  </p:handoutMasterIdLst>
  <p:sldIdLst>
    <p:sldId id="257" r:id="rId3"/>
    <p:sldId id="272" r:id="rId4"/>
    <p:sldId id="259" r:id="rId6"/>
    <p:sldId id="260" r:id="rId7"/>
    <p:sldId id="273" r:id="rId8"/>
    <p:sldId id="336" r:id="rId9"/>
    <p:sldId id="276" r:id="rId10"/>
    <p:sldId id="277" r:id="rId11"/>
    <p:sldId id="278" r:id="rId12"/>
    <p:sldId id="280" r:id="rId13"/>
    <p:sldId id="308" r:id="rId14"/>
    <p:sldId id="309" r:id="rId15"/>
    <p:sldId id="284" r:id="rId16"/>
    <p:sldId id="285" r:id="rId17"/>
    <p:sldId id="264" r:id="rId18"/>
    <p:sldId id="287" r:id="rId19"/>
    <p:sldId id="288" r:id="rId20"/>
    <p:sldId id="289" r:id="rId21"/>
    <p:sldId id="290" r:id="rId22"/>
    <p:sldId id="291" r:id="rId23"/>
    <p:sldId id="293" r:id="rId24"/>
    <p:sldId id="292" r:id="rId25"/>
    <p:sldId id="337" r:id="rId26"/>
    <p:sldId id="338" r:id="rId27"/>
    <p:sldId id="265" r:id="rId28"/>
    <p:sldId id="295" r:id="rId29"/>
    <p:sldId id="339" r:id="rId30"/>
    <p:sldId id="340" r:id="rId31"/>
    <p:sldId id="341" r:id="rId32"/>
    <p:sldId id="342" r:id="rId33"/>
    <p:sldId id="296" r:id="rId34"/>
    <p:sldId id="298" r:id="rId35"/>
    <p:sldId id="299" r:id="rId36"/>
    <p:sldId id="300" r:id="rId37"/>
    <p:sldId id="297" r:id="rId38"/>
    <p:sldId id="301" r:id="rId39"/>
    <p:sldId id="302" r:id="rId40"/>
    <p:sldId id="303" r:id="rId41"/>
    <p:sldId id="304" r:id="rId42"/>
    <p:sldId id="305" r:id="rId43"/>
    <p:sldId id="310" r:id="rId44"/>
    <p:sldId id="306" r:id="rId45"/>
    <p:sldId id="271"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A" lastIdx="0" clrIdx="1"/>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59"/>
        <p:guide pos="385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85000"/>
                    <a:lumOff val="15000"/>
                  </a:schemeClr>
                </a:solidFill>
                <a:latin typeface="Arial" panose="020B0604020202020204" pitchFamily="34" charset="0"/>
                <a:sym typeface="+mn-ea"/>
              </a:rPr>
              <a:t>他们的方法的局限性在于，他们没有学习软件源代码中存在的所有单独的设计模式类。作者在分类过程中考虑的是类而不是模式。</a:t>
            </a:r>
            <a:endParaRPr lang="zh-CN" altLang="en-US" dirty="0">
              <a:solidFill>
                <a:schemeClr val="tx1">
                  <a:lumMod val="85000"/>
                  <a:lumOff val="15000"/>
                </a:schemeClr>
              </a:solidFill>
              <a:latin typeface="Arial" panose="020B0604020202020204" pitchFamily="34" charset="0"/>
              <a:sym typeface="+mn-ea"/>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lumMod val="85000"/>
                    <a:lumOff val="15000"/>
                  </a:schemeClr>
                </a:solidFill>
                <a:latin typeface="Arial" panose="020B0604020202020204" pitchFamily="34" charset="0"/>
                <a:sym typeface="+mn-ea"/>
              </a:rPr>
              <a:t>他们的方法的局限性在于，他们没有学习软件源代码中存在的所有单独的设计模式类。作者在分类过程中考虑的是类而不是模式。</a:t>
            </a:r>
            <a:endParaRPr lang="zh-CN" altLang="en-US" dirty="0">
              <a:solidFill>
                <a:schemeClr val="tx1">
                  <a:lumMod val="85000"/>
                  <a:lumOff val="15000"/>
                </a:schemeClr>
              </a:solidFill>
              <a:latin typeface="Arial" panose="020B0604020202020204" pitchFamily="34" charset="0"/>
              <a:sym typeface="+mn-ea"/>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image" Target="../media/image5.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3.png"/><Relationship Id="rId7" Type="http://schemas.openxmlformats.org/officeDocument/2006/relationships/tags" Target="../tags/tag16.xml"/><Relationship Id="rId6" Type="http://schemas.openxmlformats.org/officeDocument/2006/relationships/image" Target="../media/image2.png"/><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image" Target="../media/image4.png"/><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7" name="任意多边形: 形状 16"/>
          <p:cNvSpPr/>
          <p:nvPr>
            <p:custDataLst>
              <p:tags r:id="rId2"/>
            </p:custDataLst>
          </p:nvPr>
        </p:nvSpPr>
        <p:spPr>
          <a:xfrm rot="2700000">
            <a:off x="171353" y="-181366"/>
            <a:ext cx="4119316" cy="4119316"/>
          </a:xfrm>
          <a:custGeom>
            <a:avLst/>
            <a:gdLst>
              <a:gd name="connsiteX0" fmla="*/ 0 w 4119316"/>
              <a:gd name="connsiteY0" fmla="*/ 1465075 h 4119316"/>
              <a:gd name="connsiteX1" fmla="*/ 1465075 w 4119316"/>
              <a:gd name="connsiteY1" fmla="*/ 0 h 4119316"/>
              <a:gd name="connsiteX2" fmla="*/ 4119316 w 4119316"/>
              <a:gd name="connsiteY2" fmla="*/ 0 h 4119316"/>
              <a:gd name="connsiteX3" fmla="*/ 4119316 w 4119316"/>
              <a:gd name="connsiteY3" fmla="*/ 4119316 h 4119316"/>
              <a:gd name="connsiteX4" fmla="*/ 963060 w 4119316"/>
              <a:gd name="connsiteY4" fmla="*/ 4119316 h 4119316"/>
              <a:gd name="connsiteX5" fmla="*/ 0 w 4119316"/>
              <a:gd name="connsiteY5" fmla="*/ 315625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1465075"/>
                </a:moveTo>
                <a:lnTo>
                  <a:pt x="1465075" y="0"/>
                </a:lnTo>
                <a:lnTo>
                  <a:pt x="4119316" y="0"/>
                </a:lnTo>
                <a:lnTo>
                  <a:pt x="4119316" y="4119316"/>
                </a:lnTo>
                <a:lnTo>
                  <a:pt x="963060" y="4119316"/>
                </a:lnTo>
                <a:lnTo>
                  <a:pt x="0" y="315625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custDataLst>
              <p:tags r:id="rId3"/>
            </p:custDataLst>
          </p:nvPr>
        </p:nvSpPr>
        <p:spPr>
          <a:xfrm rot="2700000">
            <a:off x="8112505" y="2805113"/>
            <a:ext cx="4119316" cy="4119316"/>
          </a:xfrm>
          <a:custGeom>
            <a:avLst/>
            <a:gdLst>
              <a:gd name="connsiteX0" fmla="*/ 0 w 4119316"/>
              <a:gd name="connsiteY0" fmla="*/ 0 h 4119316"/>
              <a:gd name="connsiteX1" fmla="*/ 2856481 w 4119316"/>
              <a:gd name="connsiteY1" fmla="*/ 0 h 4119316"/>
              <a:gd name="connsiteX2" fmla="*/ 4119316 w 4119316"/>
              <a:gd name="connsiteY2" fmla="*/ 1262835 h 4119316"/>
              <a:gd name="connsiteX3" fmla="*/ 4119316 w 4119316"/>
              <a:gd name="connsiteY3" fmla="*/ 2831151 h 4119316"/>
              <a:gd name="connsiteX4" fmla="*/ 2831151 w 4119316"/>
              <a:gd name="connsiteY4" fmla="*/ 4119316 h 4119316"/>
              <a:gd name="connsiteX5" fmla="*/ 0 w 4119316"/>
              <a:gd name="connsiteY5" fmla="*/ 411931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0"/>
                </a:moveTo>
                <a:lnTo>
                  <a:pt x="2856481" y="0"/>
                </a:lnTo>
                <a:lnTo>
                  <a:pt x="4119316" y="1262835"/>
                </a:lnTo>
                <a:lnTo>
                  <a:pt x="4119316" y="2831151"/>
                </a:lnTo>
                <a:lnTo>
                  <a:pt x="2831151" y="4119316"/>
                </a:lnTo>
                <a:lnTo>
                  <a:pt x="0" y="411931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2779409" y="0"/>
            <a:ext cx="6858000" cy="6858000"/>
          </a:xfrm>
          <a:prstGeom prst="rect">
            <a:avLst/>
          </a:prstGeom>
        </p:spPr>
      </p:pic>
      <p:sp>
        <p:nvSpPr>
          <p:cNvPr id="9" name="矩形 8"/>
          <p:cNvSpPr/>
          <p:nvPr>
            <p:custDataLst>
              <p:tags r:id="rId6"/>
            </p:custDataLst>
          </p:nvPr>
        </p:nvSpPr>
        <p:spPr>
          <a:xfrm rot="2700000">
            <a:off x="4083607" y="1304198"/>
            <a:ext cx="4249605" cy="4249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7"/>
            </p:custDataLst>
          </p:nvPr>
        </p:nvSpPr>
        <p:spPr>
          <a:xfrm>
            <a:off x="3742806" y="3629616"/>
            <a:ext cx="5080626" cy="498921"/>
          </a:xfrm>
          <a:noFill/>
        </p:spPr>
        <p:txBody>
          <a:bodyPr lIns="90000" tIns="46800" rIns="90000" bIns="46800" anchor="t">
            <a:normAutofit/>
          </a:bodyPr>
          <a:lstStyle>
            <a:lvl1pPr marL="0" indent="0" algn="ctr">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8"/>
            </p:custDataLst>
          </p:nvPr>
        </p:nvSpPr>
        <p:spPr>
          <a:xfrm>
            <a:off x="3742807" y="2285600"/>
            <a:ext cx="5080626" cy="1296392"/>
          </a:xfrm>
          <a:noFill/>
        </p:spPr>
        <p:txBody>
          <a:bodyPr lIns="90000" tIns="46800" rIns="90000" bIns="46800" anchor="b">
            <a:normAutofit/>
          </a:bodyPr>
          <a:lstStyle>
            <a:lvl1pPr algn="ctr">
              <a:defRPr sz="4400">
                <a:solidFill>
                  <a:schemeClr val="tx1">
                    <a:lumMod val="85000"/>
                    <a:lumOff val="15000"/>
                  </a:schemeClr>
                </a:solidFill>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9"/>
            </p:custDataLst>
          </p:nvPr>
        </p:nvSpPr>
        <p:spPr>
          <a:xfrm>
            <a:off x="5016000" y="4265261"/>
            <a:ext cx="2160000" cy="432000"/>
          </a:xfrm>
          <a:noFill/>
        </p:spPr>
        <p:txBody>
          <a:bodyPr vert="horz" lIns="90000" tIns="46800" rIns="90000" bIns="46800" anchor="ctr">
            <a:normAutofit/>
          </a:bodyPr>
          <a:lstStyle>
            <a:lvl1pPr marL="0" indent="0" algn="ctr">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1" name="文本占位符 13"/>
          <p:cNvSpPr>
            <a:spLocks noGrp="1"/>
          </p:cNvSpPr>
          <p:nvPr>
            <p:ph type="body" sz="quarter" idx="12" hasCustomPrompt="1"/>
            <p:custDataLst>
              <p:tags r:id="rId10"/>
            </p:custDataLst>
          </p:nvPr>
        </p:nvSpPr>
        <p:spPr>
          <a:xfrm>
            <a:off x="5016000" y="4746861"/>
            <a:ext cx="2160000" cy="432000"/>
          </a:xfrm>
          <a:noFill/>
        </p:spPr>
        <p:txBody>
          <a:bodyPr vert="horz" lIns="90000" tIns="46800" rIns="90000" bIns="46800" anchor="ctr">
            <a:normAutofit/>
          </a:bodyPr>
          <a:lstStyle>
            <a:lvl1pPr marL="0" indent="0" algn="ctr">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7" name="日期占位符 6"/>
          <p:cNvSpPr>
            <a:spLocks noGrp="1"/>
          </p:cNvSpPr>
          <p:nvPr>
            <p:ph type="dt" sz="half" idx="13"/>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4"/>
            <p:custDataLst>
              <p:tags r:id="rId12"/>
            </p:custDataLst>
          </p:nvPr>
        </p:nvSpPr>
        <p:spPr/>
        <p:txBody>
          <a:bodyPr/>
          <a:lstStyle/>
          <a:p>
            <a:endParaRPr lang="zh-CN" altLang="en-US" dirty="0"/>
          </a:p>
        </p:txBody>
      </p:sp>
      <p:sp>
        <p:nvSpPr>
          <p:cNvPr id="10" name="灯片编号占位符 9"/>
          <p:cNvSpPr>
            <a:spLocks noGrp="1"/>
          </p:cNvSpPr>
          <p:nvPr>
            <p:ph type="sldNum" sz="quarter" idx="15"/>
            <p:custDataLst>
              <p:tags r:id="rId13"/>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rot="2700000">
            <a:off x="879801" y="-177256"/>
            <a:ext cx="4119316" cy="4119316"/>
          </a:xfrm>
          <a:custGeom>
            <a:avLst/>
            <a:gdLst>
              <a:gd name="connsiteX0" fmla="*/ 0 w 4119316"/>
              <a:gd name="connsiteY0" fmla="*/ 1465075 h 4119316"/>
              <a:gd name="connsiteX1" fmla="*/ 1465075 w 4119316"/>
              <a:gd name="connsiteY1" fmla="*/ 0 h 4119316"/>
              <a:gd name="connsiteX2" fmla="*/ 4119316 w 4119316"/>
              <a:gd name="connsiteY2" fmla="*/ 0 h 4119316"/>
              <a:gd name="connsiteX3" fmla="*/ 4119316 w 4119316"/>
              <a:gd name="connsiteY3" fmla="*/ 4119316 h 4119316"/>
              <a:gd name="connsiteX4" fmla="*/ 963060 w 4119316"/>
              <a:gd name="connsiteY4" fmla="*/ 4119316 h 4119316"/>
              <a:gd name="connsiteX5" fmla="*/ 0 w 4119316"/>
              <a:gd name="connsiteY5" fmla="*/ 315625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1465075"/>
                </a:moveTo>
                <a:lnTo>
                  <a:pt x="1465075" y="0"/>
                </a:lnTo>
                <a:lnTo>
                  <a:pt x="4119316" y="0"/>
                </a:lnTo>
                <a:lnTo>
                  <a:pt x="4119316" y="4119316"/>
                </a:lnTo>
                <a:lnTo>
                  <a:pt x="963060" y="4119316"/>
                </a:lnTo>
                <a:lnTo>
                  <a:pt x="0" y="315625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custDataLst>
              <p:tags r:id="rId3"/>
            </p:custDataLst>
          </p:nvPr>
        </p:nvCxnSpPr>
        <p:spPr>
          <a:xfrm>
            <a:off x="6339746" y="4328315"/>
            <a:ext cx="5007523"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3456238" cy="6858000"/>
          </a:xfrm>
          <a:prstGeom prst="rect">
            <a:avLst/>
          </a:prstGeom>
        </p:spPr>
      </p:pic>
      <p:sp>
        <p:nvSpPr>
          <p:cNvPr id="16" name="任意多边形: 形状 15"/>
          <p:cNvSpPr/>
          <p:nvPr>
            <p:custDataLst>
              <p:tags r:id="rId6"/>
            </p:custDataLst>
          </p:nvPr>
        </p:nvSpPr>
        <p:spPr>
          <a:xfrm rot="2700000">
            <a:off x="-2098140" y="1304197"/>
            <a:ext cx="4249605" cy="4249605"/>
          </a:xfrm>
          <a:custGeom>
            <a:avLst/>
            <a:gdLst>
              <a:gd name="connsiteX0" fmla="*/ 0 w 4249605"/>
              <a:gd name="connsiteY0" fmla="*/ 0 h 4249605"/>
              <a:gd name="connsiteX1" fmla="*/ 4249605 w 4249605"/>
              <a:gd name="connsiteY1" fmla="*/ 0 h 4249605"/>
              <a:gd name="connsiteX2" fmla="*/ 4249605 w 4249605"/>
              <a:gd name="connsiteY2" fmla="*/ 4249605 h 4249605"/>
              <a:gd name="connsiteX3" fmla="*/ 4211899 w 4249605"/>
              <a:gd name="connsiteY3" fmla="*/ 4249605 h 4249605"/>
              <a:gd name="connsiteX4" fmla="*/ 0 w 4249605"/>
              <a:gd name="connsiteY4" fmla="*/ 37707 h 4249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9605" h="4249605">
                <a:moveTo>
                  <a:pt x="0" y="0"/>
                </a:moveTo>
                <a:lnTo>
                  <a:pt x="4249605" y="0"/>
                </a:lnTo>
                <a:lnTo>
                  <a:pt x="4249605" y="4249605"/>
                </a:lnTo>
                <a:lnTo>
                  <a:pt x="4211899" y="4249605"/>
                </a:lnTo>
                <a:lnTo>
                  <a:pt x="0" y="37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7"/>
            </p:custDataLst>
          </p:nvPr>
        </p:nvSpPr>
        <p:spPr>
          <a:xfrm rot="8081045">
            <a:off x="-64357" y="2304806"/>
            <a:ext cx="4611268" cy="4611268"/>
          </a:xfrm>
          <a:custGeom>
            <a:avLst/>
            <a:gdLst>
              <a:gd name="connsiteX0" fmla="*/ 0 w 4119316"/>
              <a:gd name="connsiteY0" fmla="*/ 0 h 4119316"/>
              <a:gd name="connsiteX1" fmla="*/ 2856481 w 4119316"/>
              <a:gd name="connsiteY1" fmla="*/ 0 h 4119316"/>
              <a:gd name="connsiteX2" fmla="*/ 4119316 w 4119316"/>
              <a:gd name="connsiteY2" fmla="*/ 1262835 h 4119316"/>
              <a:gd name="connsiteX3" fmla="*/ 4119316 w 4119316"/>
              <a:gd name="connsiteY3" fmla="*/ 2831151 h 4119316"/>
              <a:gd name="connsiteX4" fmla="*/ 2831151 w 4119316"/>
              <a:gd name="connsiteY4" fmla="*/ 4119316 h 4119316"/>
              <a:gd name="connsiteX5" fmla="*/ 0 w 4119316"/>
              <a:gd name="connsiteY5" fmla="*/ 411931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0"/>
                </a:moveTo>
                <a:lnTo>
                  <a:pt x="2856481" y="0"/>
                </a:lnTo>
                <a:lnTo>
                  <a:pt x="4119316" y="1262835"/>
                </a:lnTo>
                <a:lnTo>
                  <a:pt x="4119316" y="2831151"/>
                </a:lnTo>
                <a:lnTo>
                  <a:pt x="2831151" y="4119316"/>
                </a:lnTo>
                <a:lnTo>
                  <a:pt x="0" y="411931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p:ph type="ctrTitle" hasCustomPrompt="1"/>
            <p:custDataLst>
              <p:tags r:id="rId8"/>
            </p:custDataLst>
          </p:nvPr>
        </p:nvSpPr>
        <p:spPr>
          <a:xfrm>
            <a:off x="6339746" y="2533239"/>
            <a:ext cx="5007523" cy="1791523"/>
          </a:xfrm>
        </p:spPr>
        <p:txBody>
          <a:bodyPr anchor="b">
            <a:normAutofit/>
          </a:bodyPr>
          <a:lstStyle>
            <a:lvl1pPr marL="0" indent="0" algn="l">
              <a:buFont typeface="Arial" panose="020B0604020202020204" pitchFamily="34" charset="0"/>
              <a:buNone/>
              <a:defRPr sz="8800">
                <a:solidFill>
                  <a:schemeClr val="tx1">
                    <a:lumMod val="85000"/>
                    <a:lumOff val="15000"/>
                  </a:schemeClr>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10"/>
            </p:custDataLst>
          </p:nvPr>
        </p:nvSpPr>
        <p:spPr/>
        <p:txBody>
          <a:bodyPr/>
          <a:lstStyle/>
          <a:p>
            <a:endParaRPr lang="zh-CN" altLang="en-US" dirty="0"/>
          </a:p>
        </p:txBody>
      </p:sp>
      <p:sp>
        <p:nvSpPr>
          <p:cNvPr id="4" name="灯片编号占位符 3"/>
          <p:cNvSpPr>
            <a:spLocks noGrp="1"/>
          </p:cNvSpPr>
          <p:nvPr>
            <p:ph type="sldNum" sz="quarter" idx="21"/>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任意多边形: 形状 12"/>
          <p:cNvSpPr/>
          <p:nvPr>
            <p:custDataLst>
              <p:tags r:id="rId2"/>
            </p:custDataLst>
          </p:nvPr>
        </p:nvSpPr>
        <p:spPr>
          <a:xfrm rot="18900000" flipH="1">
            <a:off x="7871151" y="-177256"/>
            <a:ext cx="4119316" cy="4119316"/>
          </a:xfrm>
          <a:custGeom>
            <a:avLst/>
            <a:gdLst>
              <a:gd name="connsiteX0" fmla="*/ 0 w 4119316"/>
              <a:gd name="connsiteY0" fmla="*/ 1465075 h 4119316"/>
              <a:gd name="connsiteX1" fmla="*/ 1465075 w 4119316"/>
              <a:gd name="connsiteY1" fmla="*/ 0 h 4119316"/>
              <a:gd name="connsiteX2" fmla="*/ 4119316 w 4119316"/>
              <a:gd name="connsiteY2" fmla="*/ 0 h 4119316"/>
              <a:gd name="connsiteX3" fmla="*/ 4119316 w 4119316"/>
              <a:gd name="connsiteY3" fmla="*/ 4119316 h 4119316"/>
              <a:gd name="connsiteX4" fmla="*/ 963060 w 4119316"/>
              <a:gd name="connsiteY4" fmla="*/ 4119316 h 4119316"/>
              <a:gd name="connsiteX5" fmla="*/ 0 w 4119316"/>
              <a:gd name="connsiteY5" fmla="*/ 315625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1465075"/>
                </a:moveTo>
                <a:lnTo>
                  <a:pt x="1465075" y="0"/>
                </a:lnTo>
                <a:lnTo>
                  <a:pt x="4119316" y="0"/>
                </a:lnTo>
                <a:lnTo>
                  <a:pt x="4119316" y="4119316"/>
                </a:lnTo>
                <a:lnTo>
                  <a:pt x="963060" y="4119316"/>
                </a:lnTo>
                <a:lnTo>
                  <a:pt x="0" y="3156256"/>
                </a:lnTo>
                <a:close/>
              </a:path>
            </a:pathLst>
          </a:custGeom>
          <a:noFill/>
          <a:ln w="66675">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custDataLst>
              <p:tags r:id="rId3"/>
            </p:custDataLst>
          </p:nvPr>
        </p:nvSpPr>
        <p:spPr>
          <a:xfrm rot="13518955" flipH="1">
            <a:off x="6926993" y="2304806"/>
            <a:ext cx="4611268" cy="4611268"/>
          </a:xfrm>
          <a:custGeom>
            <a:avLst/>
            <a:gdLst>
              <a:gd name="connsiteX0" fmla="*/ 0 w 4119316"/>
              <a:gd name="connsiteY0" fmla="*/ 0 h 4119316"/>
              <a:gd name="connsiteX1" fmla="*/ 2856481 w 4119316"/>
              <a:gd name="connsiteY1" fmla="*/ 0 h 4119316"/>
              <a:gd name="connsiteX2" fmla="*/ 4119316 w 4119316"/>
              <a:gd name="connsiteY2" fmla="*/ 1262835 h 4119316"/>
              <a:gd name="connsiteX3" fmla="*/ 4119316 w 4119316"/>
              <a:gd name="connsiteY3" fmla="*/ 2831151 h 4119316"/>
              <a:gd name="connsiteX4" fmla="*/ 2831151 w 4119316"/>
              <a:gd name="connsiteY4" fmla="*/ 4119316 h 4119316"/>
              <a:gd name="connsiteX5" fmla="*/ 0 w 4119316"/>
              <a:gd name="connsiteY5" fmla="*/ 4119316 h 41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316" h="4119316">
                <a:moveTo>
                  <a:pt x="0" y="0"/>
                </a:moveTo>
                <a:lnTo>
                  <a:pt x="2856481" y="0"/>
                </a:lnTo>
                <a:lnTo>
                  <a:pt x="4119316" y="1262835"/>
                </a:lnTo>
                <a:lnTo>
                  <a:pt x="4119316" y="2831151"/>
                </a:lnTo>
                <a:lnTo>
                  <a:pt x="2831151" y="4119316"/>
                </a:lnTo>
                <a:lnTo>
                  <a:pt x="0" y="4119316"/>
                </a:lnTo>
                <a:close/>
              </a:path>
            </a:pathLst>
          </a:custGeom>
          <a:noFill/>
          <a:ln w="66675">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flipV="1">
            <a:off x="48419" y="179814"/>
            <a:ext cx="669881" cy="673541"/>
            <a:chOff x="0" y="21120"/>
            <a:chExt cx="1115665" cy="1121761"/>
          </a:xfrm>
        </p:grpSpPr>
        <p:grpSp>
          <p:nvGrpSpPr>
            <p:cNvPr id="8" name="组合 7"/>
            <p:cNvGrpSpPr/>
            <p:nvPr/>
          </p:nvGrpSpPr>
          <p:grpSpPr>
            <a:xfrm>
              <a:off x="0" y="21120"/>
              <a:ext cx="1115665" cy="1121761"/>
              <a:chOff x="5538167" y="2868119"/>
              <a:chExt cx="1115665" cy="1121761"/>
            </a:xfrm>
          </p:grpSpPr>
          <p:pic>
            <p:nvPicPr>
              <p:cNvPr id="10" name="图片 9"/>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tretch>
                <a:fillRect/>
              </a:stretch>
            </p:blipFill>
            <p:spPr>
              <a:xfrm>
                <a:off x="5538167" y="2868119"/>
                <a:ext cx="1115665" cy="1121761"/>
              </a:xfrm>
              <a:prstGeom prst="rect">
                <a:avLst/>
              </a:prstGeom>
            </p:spPr>
          </p:pic>
          <p:pic>
            <p:nvPicPr>
              <p:cNvPr id="11" name="图片 10"/>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5702774" y="3035774"/>
                <a:ext cx="786452" cy="786452"/>
              </a:xfrm>
              <a:prstGeom prst="rect">
                <a:avLst/>
              </a:prstGeom>
            </p:spPr>
          </p:pic>
        </p:grpSp>
        <p:sp>
          <p:nvSpPr>
            <p:cNvPr id="9" name="矩形 8"/>
            <p:cNvSpPr/>
            <p:nvPr>
              <p:custDataLst>
                <p:tags r:id="rId9"/>
              </p:custDataLst>
            </p:nvPr>
          </p:nvSpPr>
          <p:spPr>
            <a:xfrm rot="5400000">
              <a:off x="214532" y="238700"/>
              <a:ext cx="686600" cy="68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10"/>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a:lstStyle/>
          <a:p>
            <a:endParaRPr lang="zh-CN" altLang="en-US"/>
          </a:p>
        </p:txBody>
      </p:sp>
      <p:sp>
        <p:nvSpPr>
          <p:cNvPr id="6" name="灯片编号占位符 5"/>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8" name="矩形 17"/>
          <p:cNvSpPr/>
          <p:nvPr>
            <p:custDataLst>
              <p:tags r:id="rId2"/>
            </p:custDataLst>
          </p:nvPr>
        </p:nvSpPr>
        <p:spPr>
          <a:xfrm>
            <a:off x="0" y="6030"/>
            <a:ext cx="12192000" cy="3825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4650724" y="1215094"/>
            <a:ext cx="2889754" cy="2889754"/>
          </a:xfrm>
          <a:prstGeom prst="rect">
            <a:avLst/>
          </a:prstGeom>
        </p:spPr>
      </p:pic>
      <p:sp>
        <p:nvSpPr>
          <p:cNvPr id="9" name="矩形 8"/>
          <p:cNvSpPr/>
          <p:nvPr>
            <p:custDataLst>
              <p:tags r:id="rId5"/>
            </p:custDataLst>
          </p:nvPr>
        </p:nvSpPr>
        <p:spPr>
          <a:xfrm rot="18900000" flipH="1">
            <a:off x="5208540" y="1772856"/>
            <a:ext cx="1774231" cy="17742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custDataLst>
              <p:tags r:id="rId6"/>
            </p:custDataLst>
          </p:nvPr>
        </p:nvSpPr>
        <p:spPr>
          <a:xfrm>
            <a:off x="3124704" y="3914235"/>
            <a:ext cx="5943445" cy="895351"/>
          </a:xfrm>
        </p:spPr>
        <p:txBody>
          <a:bodyPr anchor="b">
            <a:normAutofit/>
          </a:bodyPr>
          <a:lstStyle>
            <a:lvl1pPr algn="ctr">
              <a:defRPr sz="4000" b="1">
                <a:solidFill>
                  <a:schemeClr val="tx2"/>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7"/>
            </p:custDataLst>
          </p:nvPr>
        </p:nvSpPr>
        <p:spPr>
          <a:xfrm>
            <a:off x="3124977" y="4864533"/>
            <a:ext cx="5941249" cy="1269567"/>
          </a:xfrm>
        </p:spPr>
        <p:txBody>
          <a:bodyPr anchor="t">
            <a:normAutofit/>
          </a:bodyPr>
          <a:lstStyle>
            <a:lvl1pPr marL="0" indent="0" algn="ctr">
              <a:lnSpc>
                <a:spcPct val="100000"/>
              </a:lnSpc>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2" name="日期占位符 1"/>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9"/>
            </p:custDataLst>
          </p:nvPr>
        </p:nvSpPr>
        <p:spPr/>
        <p:txBody>
          <a:bodyPr/>
          <a:lstStyle/>
          <a:p>
            <a:endParaRPr lang="zh-CN" altLang="en-US" dirty="0"/>
          </a:p>
        </p:txBody>
      </p:sp>
      <p:sp>
        <p:nvSpPr>
          <p:cNvPr id="4" name="灯片编号占位符 3"/>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13.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3" Type="http://schemas.openxmlformats.org/officeDocument/2006/relationships/notesSlide" Target="../notesSlides/notesSlide3.xml"/><Relationship Id="rId22" Type="http://schemas.openxmlformats.org/officeDocument/2006/relationships/slideLayout" Target="../slideLayouts/slideLayout7.xml"/><Relationship Id="rId21" Type="http://schemas.openxmlformats.org/officeDocument/2006/relationships/tags" Target="../tags/tag170.xml"/><Relationship Id="rId20" Type="http://schemas.openxmlformats.org/officeDocument/2006/relationships/tags" Target="../tags/tag169.xml"/><Relationship Id="rId2" Type="http://schemas.openxmlformats.org/officeDocument/2006/relationships/tags" Target="../tags/tag151.xml"/><Relationship Id="rId19" Type="http://schemas.openxmlformats.org/officeDocument/2006/relationships/tags" Target="../tags/tag168.xml"/><Relationship Id="rId18" Type="http://schemas.openxmlformats.org/officeDocument/2006/relationships/tags" Target="../tags/tag167.xml"/><Relationship Id="rId17" Type="http://schemas.openxmlformats.org/officeDocument/2006/relationships/tags" Target="../tags/tag166.xml"/><Relationship Id="rId16" Type="http://schemas.openxmlformats.org/officeDocument/2006/relationships/tags" Target="../tags/tag165.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14.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3" Type="http://schemas.openxmlformats.org/officeDocument/2006/relationships/notesSlide" Target="../notesSlides/notesSlide4.xml"/><Relationship Id="rId22" Type="http://schemas.openxmlformats.org/officeDocument/2006/relationships/slideLayout" Target="../slideLayouts/slideLayout7.xml"/><Relationship Id="rId21" Type="http://schemas.openxmlformats.org/officeDocument/2006/relationships/tags" Target="../tags/tag191.xml"/><Relationship Id="rId20" Type="http://schemas.openxmlformats.org/officeDocument/2006/relationships/tags" Target="../tags/tag190.xml"/><Relationship Id="rId2" Type="http://schemas.openxmlformats.org/officeDocument/2006/relationships/tags" Target="../tags/tag172.xml"/><Relationship Id="rId19" Type="http://schemas.openxmlformats.org/officeDocument/2006/relationships/tags" Target="../tags/tag189.xml"/><Relationship Id="rId18" Type="http://schemas.openxmlformats.org/officeDocument/2006/relationships/tags" Target="../tags/tag188.xml"/><Relationship Id="rId17" Type="http://schemas.openxmlformats.org/officeDocument/2006/relationships/tags" Target="../tags/tag187.xml"/><Relationship Id="rId16" Type="http://schemas.openxmlformats.org/officeDocument/2006/relationships/tags" Target="../tags/tag186.xml"/><Relationship Id="rId15" Type="http://schemas.openxmlformats.org/officeDocument/2006/relationships/tags" Target="../tags/tag185.xml"/><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10.xml"/></Relationships>
</file>

<file path=ppt/slides/_rels/slide2.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7" Type="http://schemas.openxmlformats.org/officeDocument/2006/relationships/notesSlide" Target="../notesSlides/notesSlide1.xml"/><Relationship Id="rId36" Type="http://schemas.openxmlformats.org/officeDocument/2006/relationships/slideLayout" Target="../slideLayouts/slideLayout6.xml"/><Relationship Id="rId35" Type="http://schemas.openxmlformats.org/officeDocument/2006/relationships/tags" Target="../tags/tag120.xml"/><Relationship Id="rId34" Type="http://schemas.openxmlformats.org/officeDocument/2006/relationships/tags" Target="../tags/tag119.xml"/><Relationship Id="rId33" Type="http://schemas.openxmlformats.org/officeDocument/2006/relationships/tags" Target="../tags/tag118.xml"/><Relationship Id="rId32" Type="http://schemas.openxmlformats.org/officeDocument/2006/relationships/tags" Target="../tags/tag117.xml"/><Relationship Id="rId31" Type="http://schemas.openxmlformats.org/officeDocument/2006/relationships/tags" Target="../tags/tag116.xml"/><Relationship Id="rId30" Type="http://schemas.openxmlformats.org/officeDocument/2006/relationships/tags" Target="../tags/tag115.xml"/><Relationship Id="rId3" Type="http://schemas.openxmlformats.org/officeDocument/2006/relationships/tags" Target="../tags/tag88.xml"/><Relationship Id="rId29" Type="http://schemas.openxmlformats.org/officeDocument/2006/relationships/tags" Target="../tags/tag114.xml"/><Relationship Id="rId28" Type="http://schemas.openxmlformats.org/officeDocument/2006/relationships/tags" Target="../tags/tag113.xml"/><Relationship Id="rId27" Type="http://schemas.openxmlformats.org/officeDocument/2006/relationships/tags" Target="../tags/tag112.xml"/><Relationship Id="rId26" Type="http://schemas.openxmlformats.org/officeDocument/2006/relationships/tags" Target="../tags/tag111.xml"/><Relationship Id="rId25" Type="http://schemas.openxmlformats.org/officeDocument/2006/relationships/tags" Target="../tags/tag110.xml"/><Relationship Id="rId24" Type="http://schemas.openxmlformats.org/officeDocument/2006/relationships/tags" Target="../tags/tag109.xml"/><Relationship Id="rId23" Type="http://schemas.openxmlformats.org/officeDocument/2006/relationships/tags" Target="../tags/tag108.xml"/><Relationship Id="rId22" Type="http://schemas.openxmlformats.org/officeDocument/2006/relationships/tags" Target="../tags/tag107.xml"/><Relationship Id="rId21" Type="http://schemas.openxmlformats.org/officeDocument/2006/relationships/tags" Target="../tags/tag106.xml"/><Relationship Id="rId20" Type="http://schemas.openxmlformats.org/officeDocument/2006/relationships/tags" Target="../tags/tag105.xml"/><Relationship Id="rId2" Type="http://schemas.openxmlformats.org/officeDocument/2006/relationships/tags" Target="../tags/tag87.xml"/><Relationship Id="rId19" Type="http://schemas.openxmlformats.org/officeDocument/2006/relationships/tags" Target="../tags/tag104.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tags" Target="../tags/tag8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15.xml"/><Relationship Id="rId2" Type="http://schemas.openxmlformats.org/officeDocument/2006/relationships/image" Target="../media/image6.png"/><Relationship Id="rId1" Type="http://schemas.openxmlformats.org/officeDocument/2006/relationships/tags" Target="../tags/tag21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20.xml"/><Relationship Id="rId2" Type="http://schemas.openxmlformats.org/officeDocument/2006/relationships/image" Target="../media/image7.png"/><Relationship Id="rId1" Type="http://schemas.openxmlformats.org/officeDocument/2006/relationships/tags" Target="../tags/tag219.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224.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3" Type="http://schemas.openxmlformats.org/officeDocument/2006/relationships/notesSlide" Target="../notesSlides/notesSlide11.xml"/><Relationship Id="rId12" Type="http://schemas.openxmlformats.org/officeDocument/2006/relationships/slideLayout" Target="../slideLayouts/slideLayout7.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5.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40.xml"/><Relationship Id="rId1" Type="http://schemas.openxmlformats.org/officeDocument/2006/relationships/tags" Target="../tags/tag239.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43.xml"/><Relationship Id="rId3" Type="http://schemas.openxmlformats.org/officeDocument/2006/relationships/image" Target="../media/image9.png"/><Relationship Id="rId2" Type="http://schemas.openxmlformats.org/officeDocument/2006/relationships/tags" Target="../tags/tag242.xml"/><Relationship Id="rId1" Type="http://schemas.openxmlformats.org/officeDocument/2006/relationships/tags" Target="../tags/tag24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1.xml"/><Relationship Id="rId2" Type="http://schemas.openxmlformats.org/officeDocument/2006/relationships/image" Target="../media/image10.png"/><Relationship Id="rId1" Type="http://schemas.openxmlformats.org/officeDocument/2006/relationships/tags" Target="../tags/tag250.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252.xml"/><Relationship Id="rId2" Type="http://schemas.openxmlformats.org/officeDocument/2006/relationships/image" Target="../media/image12.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253.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56.xml"/><Relationship Id="rId3" Type="http://schemas.openxmlformats.org/officeDocument/2006/relationships/image" Target="../media/image14.png"/><Relationship Id="rId2" Type="http://schemas.openxmlformats.org/officeDocument/2006/relationships/tags" Target="../tags/tag255.xml"/><Relationship Id="rId1" Type="http://schemas.openxmlformats.org/officeDocument/2006/relationships/tags" Target="../tags/tag254.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tags" Target="../tags/tag257.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tags" Target="../tags/tag258.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tags" Target="../tags/tag259.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260.xml"/><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42.xml.rels><?xml version="1.0" encoding="UTF-8" standalone="yes"?>
<Relationships xmlns="http://schemas.openxmlformats.org/package/2006/relationships"><Relationship Id="rId99" Type="http://schemas.openxmlformats.org/officeDocument/2006/relationships/tags" Target="../tags/tag364.xml"/><Relationship Id="rId98" Type="http://schemas.openxmlformats.org/officeDocument/2006/relationships/tags" Target="../tags/tag363.xml"/><Relationship Id="rId97" Type="http://schemas.openxmlformats.org/officeDocument/2006/relationships/tags" Target="../tags/tag362.xml"/><Relationship Id="rId96" Type="http://schemas.openxmlformats.org/officeDocument/2006/relationships/tags" Target="../tags/tag361.xml"/><Relationship Id="rId95" Type="http://schemas.openxmlformats.org/officeDocument/2006/relationships/tags" Target="../tags/tag360.xml"/><Relationship Id="rId94" Type="http://schemas.openxmlformats.org/officeDocument/2006/relationships/tags" Target="../tags/tag359.xml"/><Relationship Id="rId93" Type="http://schemas.openxmlformats.org/officeDocument/2006/relationships/tags" Target="../tags/tag358.xml"/><Relationship Id="rId92" Type="http://schemas.openxmlformats.org/officeDocument/2006/relationships/tags" Target="../tags/tag357.xml"/><Relationship Id="rId91" Type="http://schemas.openxmlformats.org/officeDocument/2006/relationships/tags" Target="../tags/tag356.xml"/><Relationship Id="rId90" Type="http://schemas.openxmlformats.org/officeDocument/2006/relationships/tags" Target="../tags/tag355.xml"/><Relationship Id="rId9" Type="http://schemas.openxmlformats.org/officeDocument/2006/relationships/tags" Target="../tags/tag274.xml"/><Relationship Id="rId89" Type="http://schemas.openxmlformats.org/officeDocument/2006/relationships/tags" Target="../tags/tag354.xml"/><Relationship Id="rId88" Type="http://schemas.openxmlformats.org/officeDocument/2006/relationships/tags" Target="../tags/tag353.xml"/><Relationship Id="rId87" Type="http://schemas.openxmlformats.org/officeDocument/2006/relationships/tags" Target="../tags/tag352.xml"/><Relationship Id="rId86" Type="http://schemas.openxmlformats.org/officeDocument/2006/relationships/tags" Target="../tags/tag351.xml"/><Relationship Id="rId85" Type="http://schemas.openxmlformats.org/officeDocument/2006/relationships/tags" Target="../tags/tag350.xml"/><Relationship Id="rId84" Type="http://schemas.openxmlformats.org/officeDocument/2006/relationships/tags" Target="../tags/tag349.xml"/><Relationship Id="rId83" Type="http://schemas.openxmlformats.org/officeDocument/2006/relationships/tags" Target="../tags/tag348.xml"/><Relationship Id="rId82" Type="http://schemas.openxmlformats.org/officeDocument/2006/relationships/tags" Target="../tags/tag347.xml"/><Relationship Id="rId81" Type="http://schemas.openxmlformats.org/officeDocument/2006/relationships/tags" Target="../tags/tag346.xml"/><Relationship Id="rId80" Type="http://schemas.openxmlformats.org/officeDocument/2006/relationships/tags" Target="../tags/tag345.xml"/><Relationship Id="rId8" Type="http://schemas.openxmlformats.org/officeDocument/2006/relationships/tags" Target="../tags/tag273.xml"/><Relationship Id="rId79" Type="http://schemas.openxmlformats.org/officeDocument/2006/relationships/tags" Target="../tags/tag344.xml"/><Relationship Id="rId78" Type="http://schemas.openxmlformats.org/officeDocument/2006/relationships/tags" Target="../tags/tag343.xml"/><Relationship Id="rId77" Type="http://schemas.openxmlformats.org/officeDocument/2006/relationships/tags" Target="../tags/tag342.xml"/><Relationship Id="rId76" Type="http://schemas.openxmlformats.org/officeDocument/2006/relationships/tags" Target="../tags/tag341.xml"/><Relationship Id="rId75" Type="http://schemas.openxmlformats.org/officeDocument/2006/relationships/tags" Target="../tags/tag340.xml"/><Relationship Id="rId74" Type="http://schemas.openxmlformats.org/officeDocument/2006/relationships/tags" Target="../tags/tag339.xml"/><Relationship Id="rId73" Type="http://schemas.openxmlformats.org/officeDocument/2006/relationships/tags" Target="../tags/tag338.xml"/><Relationship Id="rId72" Type="http://schemas.openxmlformats.org/officeDocument/2006/relationships/tags" Target="../tags/tag337.xml"/><Relationship Id="rId71" Type="http://schemas.openxmlformats.org/officeDocument/2006/relationships/tags" Target="../tags/tag336.xml"/><Relationship Id="rId70" Type="http://schemas.openxmlformats.org/officeDocument/2006/relationships/tags" Target="../tags/tag335.xml"/><Relationship Id="rId7" Type="http://schemas.openxmlformats.org/officeDocument/2006/relationships/tags" Target="../tags/tag272.xml"/><Relationship Id="rId69" Type="http://schemas.openxmlformats.org/officeDocument/2006/relationships/tags" Target="../tags/tag334.xml"/><Relationship Id="rId68" Type="http://schemas.openxmlformats.org/officeDocument/2006/relationships/tags" Target="../tags/tag333.xml"/><Relationship Id="rId67" Type="http://schemas.openxmlformats.org/officeDocument/2006/relationships/tags" Target="../tags/tag332.xml"/><Relationship Id="rId66" Type="http://schemas.openxmlformats.org/officeDocument/2006/relationships/tags" Target="../tags/tag331.xml"/><Relationship Id="rId65" Type="http://schemas.openxmlformats.org/officeDocument/2006/relationships/tags" Target="../tags/tag330.xml"/><Relationship Id="rId64" Type="http://schemas.openxmlformats.org/officeDocument/2006/relationships/tags" Target="../tags/tag329.xml"/><Relationship Id="rId63" Type="http://schemas.openxmlformats.org/officeDocument/2006/relationships/tags" Target="../tags/tag328.xml"/><Relationship Id="rId62" Type="http://schemas.openxmlformats.org/officeDocument/2006/relationships/tags" Target="../tags/tag327.xml"/><Relationship Id="rId61" Type="http://schemas.openxmlformats.org/officeDocument/2006/relationships/tags" Target="../tags/tag326.xml"/><Relationship Id="rId60" Type="http://schemas.openxmlformats.org/officeDocument/2006/relationships/tags" Target="../tags/tag325.xml"/><Relationship Id="rId6" Type="http://schemas.openxmlformats.org/officeDocument/2006/relationships/tags" Target="../tags/tag271.xml"/><Relationship Id="rId59" Type="http://schemas.openxmlformats.org/officeDocument/2006/relationships/tags" Target="../tags/tag324.xml"/><Relationship Id="rId58" Type="http://schemas.openxmlformats.org/officeDocument/2006/relationships/tags" Target="../tags/tag323.xml"/><Relationship Id="rId57" Type="http://schemas.openxmlformats.org/officeDocument/2006/relationships/tags" Target="../tags/tag322.xml"/><Relationship Id="rId56" Type="http://schemas.openxmlformats.org/officeDocument/2006/relationships/tags" Target="../tags/tag321.xml"/><Relationship Id="rId55" Type="http://schemas.openxmlformats.org/officeDocument/2006/relationships/tags" Target="../tags/tag320.xml"/><Relationship Id="rId54" Type="http://schemas.openxmlformats.org/officeDocument/2006/relationships/tags" Target="../tags/tag319.xml"/><Relationship Id="rId53" Type="http://schemas.openxmlformats.org/officeDocument/2006/relationships/tags" Target="../tags/tag318.xml"/><Relationship Id="rId52" Type="http://schemas.openxmlformats.org/officeDocument/2006/relationships/tags" Target="../tags/tag317.xml"/><Relationship Id="rId51" Type="http://schemas.openxmlformats.org/officeDocument/2006/relationships/tags" Target="../tags/tag316.xml"/><Relationship Id="rId50" Type="http://schemas.openxmlformats.org/officeDocument/2006/relationships/tags" Target="../tags/tag315.xml"/><Relationship Id="rId5" Type="http://schemas.openxmlformats.org/officeDocument/2006/relationships/tags" Target="../tags/tag270.xml"/><Relationship Id="rId49" Type="http://schemas.openxmlformats.org/officeDocument/2006/relationships/tags" Target="../tags/tag314.xml"/><Relationship Id="rId48" Type="http://schemas.openxmlformats.org/officeDocument/2006/relationships/tags" Target="../tags/tag313.xml"/><Relationship Id="rId47" Type="http://schemas.openxmlformats.org/officeDocument/2006/relationships/tags" Target="../tags/tag312.xml"/><Relationship Id="rId46" Type="http://schemas.openxmlformats.org/officeDocument/2006/relationships/tags" Target="../tags/tag311.xml"/><Relationship Id="rId45" Type="http://schemas.openxmlformats.org/officeDocument/2006/relationships/tags" Target="../tags/tag310.xml"/><Relationship Id="rId44" Type="http://schemas.openxmlformats.org/officeDocument/2006/relationships/tags" Target="../tags/tag309.xml"/><Relationship Id="rId43" Type="http://schemas.openxmlformats.org/officeDocument/2006/relationships/tags" Target="../tags/tag308.xml"/><Relationship Id="rId42" Type="http://schemas.openxmlformats.org/officeDocument/2006/relationships/tags" Target="../tags/tag307.xml"/><Relationship Id="rId41" Type="http://schemas.openxmlformats.org/officeDocument/2006/relationships/tags" Target="../tags/tag306.xml"/><Relationship Id="rId40" Type="http://schemas.openxmlformats.org/officeDocument/2006/relationships/tags" Target="../tags/tag305.xml"/><Relationship Id="rId4" Type="http://schemas.openxmlformats.org/officeDocument/2006/relationships/tags" Target="../tags/tag269.xml"/><Relationship Id="rId39" Type="http://schemas.openxmlformats.org/officeDocument/2006/relationships/tags" Target="../tags/tag304.xml"/><Relationship Id="rId38" Type="http://schemas.openxmlformats.org/officeDocument/2006/relationships/tags" Target="../tags/tag303.xml"/><Relationship Id="rId37" Type="http://schemas.openxmlformats.org/officeDocument/2006/relationships/tags" Target="../tags/tag302.xml"/><Relationship Id="rId36" Type="http://schemas.openxmlformats.org/officeDocument/2006/relationships/tags" Target="../tags/tag301.xml"/><Relationship Id="rId35" Type="http://schemas.openxmlformats.org/officeDocument/2006/relationships/tags" Target="../tags/tag300.xml"/><Relationship Id="rId34" Type="http://schemas.openxmlformats.org/officeDocument/2006/relationships/tags" Target="../tags/tag299.xml"/><Relationship Id="rId33" Type="http://schemas.openxmlformats.org/officeDocument/2006/relationships/tags" Target="../tags/tag298.xml"/><Relationship Id="rId32" Type="http://schemas.openxmlformats.org/officeDocument/2006/relationships/tags" Target="../tags/tag297.xml"/><Relationship Id="rId31" Type="http://schemas.openxmlformats.org/officeDocument/2006/relationships/tags" Target="../tags/tag296.xml"/><Relationship Id="rId30" Type="http://schemas.openxmlformats.org/officeDocument/2006/relationships/tags" Target="../tags/tag295.xml"/><Relationship Id="rId3" Type="http://schemas.openxmlformats.org/officeDocument/2006/relationships/tags" Target="../tags/tag268.xml"/><Relationship Id="rId29" Type="http://schemas.openxmlformats.org/officeDocument/2006/relationships/tags" Target="../tags/tag294.xml"/><Relationship Id="rId28" Type="http://schemas.openxmlformats.org/officeDocument/2006/relationships/tags" Target="../tags/tag293.xml"/><Relationship Id="rId27" Type="http://schemas.openxmlformats.org/officeDocument/2006/relationships/tags" Target="../tags/tag292.xml"/><Relationship Id="rId26" Type="http://schemas.openxmlformats.org/officeDocument/2006/relationships/tags" Target="../tags/tag291.xml"/><Relationship Id="rId25" Type="http://schemas.openxmlformats.org/officeDocument/2006/relationships/tags" Target="../tags/tag290.xml"/><Relationship Id="rId24" Type="http://schemas.openxmlformats.org/officeDocument/2006/relationships/tags" Target="../tags/tag289.xml"/><Relationship Id="rId23" Type="http://schemas.openxmlformats.org/officeDocument/2006/relationships/tags" Target="../tags/tag288.xml"/><Relationship Id="rId22" Type="http://schemas.openxmlformats.org/officeDocument/2006/relationships/tags" Target="../tags/tag287.xml"/><Relationship Id="rId21" Type="http://schemas.openxmlformats.org/officeDocument/2006/relationships/tags" Target="../tags/tag286.xml"/><Relationship Id="rId20" Type="http://schemas.openxmlformats.org/officeDocument/2006/relationships/tags" Target="../tags/tag285.xml"/><Relationship Id="rId2" Type="http://schemas.openxmlformats.org/officeDocument/2006/relationships/image" Target="../media/image20.png"/><Relationship Id="rId19" Type="http://schemas.openxmlformats.org/officeDocument/2006/relationships/tags" Target="../tags/tag284.xml"/><Relationship Id="rId18" Type="http://schemas.openxmlformats.org/officeDocument/2006/relationships/tags" Target="../tags/tag283.xml"/><Relationship Id="rId17" Type="http://schemas.openxmlformats.org/officeDocument/2006/relationships/tags" Target="../tags/tag282.xml"/><Relationship Id="rId16" Type="http://schemas.openxmlformats.org/officeDocument/2006/relationships/tags" Target="../tags/tag281.xml"/><Relationship Id="rId15" Type="http://schemas.openxmlformats.org/officeDocument/2006/relationships/tags" Target="../tags/tag280.xml"/><Relationship Id="rId14" Type="http://schemas.openxmlformats.org/officeDocument/2006/relationships/tags" Target="../tags/tag279.xml"/><Relationship Id="rId13" Type="http://schemas.openxmlformats.org/officeDocument/2006/relationships/tags" Target="../tags/tag278.xml"/><Relationship Id="rId12" Type="http://schemas.openxmlformats.org/officeDocument/2006/relationships/tags" Target="../tags/tag277.xml"/><Relationship Id="rId11" Type="http://schemas.openxmlformats.org/officeDocument/2006/relationships/tags" Target="../tags/tag276.xml"/><Relationship Id="rId102" Type="http://schemas.openxmlformats.org/officeDocument/2006/relationships/notesSlide" Target="../notesSlides/notesSlide21.xml"/><Relationship Id="rId101" Type="http://schemas.openxmlformats.org/officeDocument/2006/relationships/slideLayout" Target="../slideLayouts/slideLayout7.xml"/><Relationship Id="rId100" Type="http://schemas.openxmlformats.org/officeDocument/2006/relationships/tags" Target="../tags/tag365.xml"/><Relationship Id="rId10" Type="http://schemas.openxmlformats.org/officeDocument/2006/relationships/tags" Target="../tags/tag275.xml"/><Relationship Id="rId1" Type="http://schemas.openxmlformats.org/officeDocument/2006/relationships/tags" Target="../tags/tag267.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1.xml"/><Relationship Id="rId2" Type="http://schemas.openxmlformats.org/officeDocument/2006/relationships/tags" Target="../tags/tag367.xml"/><Relationship Id="rId1" Type="http://schemas.openxmlformats.org/officeDocument/2006/relationships/tags" Target="../tags/tag36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xfrm>
            <a:off x="3343910" y="3582035"/>
            <a:ext cx="5678170" cy="725170"/>
          </a:xfrm>
        </p:spPr>
        <p:txBody>
          <a:bodyPr>
            <a:noAutofit/>
          </a:bodyPr>
          <a:lstStyle/>
          <a:p>
            <a:r>
              <a:rPr lang="zh-CN" altLang="en-US" sz="1300" dirty="0">
                <a:sym typeface="+mn-ea"/>
              </a:rPr>
              <a:t>Department of Computer Science and Engineering, National Institute of Technology, Rourkela 769008, India</a:t>
            </a:r>
            <a:endParaRPr lang="zh-CN" altLang="en-US" sz="1300" dirty="0"/>
          </a:p>
          <a:p>
            <a:endParaRPr lang="zh-CN" altLang="en-US" sz="600" dirty="0"/>
          </a:p>
        </p:txBody>
      </p:sp>
      <p:sp>
        <p:nvSpPr>
          <p:cNvPr id="4" name="标题 3"/>
          <p:cNvSpPr>
            <a:spLocks noGrp="1"/>
          </p:cNvSpPr>
          <p:nvPr>
            <p:ph type="ctrTitle"/>
            <p:custDataLst>
              <p:tags r:id="rId2"/>
            </p:custDataLst>
          </p:nvPr>
        </p:nvSpPr>
        <p:spPr>
          <a:xfrm>
            <a:off x="1183640" y="2285365"/>
            <a:ext cx="10398125" cy="1296670"/>
          </a:xfrm>
        </p:spPr>
        <p:txBody>
          <a:bodyPr>
            <a:normAutofit fontScale="90000"/>
          </a:bodyPr>
          <a:lstStyle/>
          <a:p>
            <a:r>
              <a:rPr lang="zh-CN" altLang="en-US" dirty="0">
                <a:sym typeface="+mn-ea"/>
              </a:rPr>
              <a:t>Software design pattern mining using classification-based techniques</a:t>
            </a:r>
            <a:endParaRPr lang="zh-CN" altLang="en-US" dirty="0"/>
          </a:p>
        </p:txBody>
      </p:sp>
      <p:sp>
        <p:nvSpPr>
          <p:cNvPr id="6" name="文本占位符 5"/>
          <p:cNvSpPr>
            <a:spLocks noGrp="1"/>
          </p:cNvSpPr>
          <p:nvPr>
            <p:ph type="body" sz="quarter" idx="10"/>
            <p:custDataLst>
              <p:tags r:id="rId3"/>
            </p:custDataLst>
          </p:nvPr>
        </p:nvSpPr>
        <p:spPr>
          <a:xfrm>
            <a:off x="8770620" y="4886325"/>
            <a:ext cx="2943225" cy="1731010"/>
          </a:xfrm>
        </p:spPr>
        <p:txBody>
          <a:bodyPr>
            <a:normAutofit fontScale="90000" lnSpcReduction="20000"/>
          </a:bodyPr>
          <a:lstStyle/>
          <a:p>
            <a:pPr algn="ctr"/>
            <a:r>
              <a:rPr lang="zh-CN" altLang="en-US" dirty="0">
                <a:sym typeface="+mn-ea"/>
              </a:rPr>
              <a:t>汇报小组</a:t>
            </a:r>
            <a:r>
              <a:rPr lang="en-US" altLang="zh-CN" dirty="0">
                <a:sym typeface="+mn-ea"/>
              </a:rPr>
              <a:t>:</a:t>
            </a:r>
            <a:endParaRPr lang="en-US" altLang="zh-CN" dirty="0"/>
          </a:p>
          <a:p>
            <a:pPr algn="ctr"/>
            <a:r>
              <a:rPr lang="zh-CN" altLang="en-US" dirty="0">
                <a:sym typeface="+mn-ea"/>
              </a:rPr>
              <a:t>唐琴</a:t>
            </a:r>
            <a:r>
              <a:rPr lang="en-US" altLang="zh-CN" dirty="0">
                <a:sym typeface="+mn-ea"/>
              </a:rPr>
              <a:t> </a:t>
            </a:r>
            <a:endParaRPr lang="en-US" altLang="zh-CN" dirty="0"/>
          </a:p>
          <a:p>
            <a:pPr algn="ctr"/>
            <a:r>
              <a:rPr lang="zh-CN" altLang="en-US" dirty="0">
                <a:sym typeface="+mn-ea"/>
              </a:rPr>
              <a:t>王建文</a:t>
            </a:r>
            <a:endParaRPr lang="en-US" altLang="zh-CN" dirty="0">
              <a:sym typeface="+mn-ea"/>
            </a:endParaRPr>
          </a:p>
          <a:p>
            <a:pPr algn="ctr"/>
            <a:r>
              <a:rPr lang="zh-CN" altLang="en-US" dirty="0">
                <a:sym typeface="+mn-ea"/>
              </a:rPr>
              <a:t>肖建英</a:t>
            </a:r>
            <a:endParaRPr lang="en-US" altLang="zh-CN" dirty="0"/>
          </a:p>
          <a:p>
            <a:endParaRPr lang="zh-CN" altLang="en-US" dirty="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本文方法</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提出的方法（基于分类的技术）</a:t>
            </a:r>
            <a:endParaRPr lang="zh-CN" altLang="en-US" dirty="0"/>
          </a:p>
        </p:txBody>
      </p:sp>
      <p:sp>
        <p:nvSpPr>
          <p:cNvPr id="3" name="内容占位符 2"/>
          <p:cNvSpPr>
            <a:spLocks noGrp="1"/>
          </p:cNvSpPr>
          <p:nvPr>
            <p:ph idx="1"/>
            <p:custDataLst>
              <p:tags r:id="rId2"/>
            </p:custDataLst>
          </p:nvPr>
        </p:nvSpPr>
        <p:spPr>
          <a:xfrm>
            <a:off x="696552" y="965843"/>
            <a:ext cx="10852237" cy="5388907"/>
          </a:xfrm>
        </p:spPr>
        <p:txBody>
          <a:bodyPr/>
          <a:lstStyle/>
          <a:p>
            <a:r>
              <a:rPr lang="zh-CN" altLang="en-US" sz="2000" dirty="0"/>
              <a:t>基于分类的技术用于识别来自JHotDraw、QuickUML和JUnit的抽象工厂、适配器、桥接、组合和模板方法的设计模式。</a:t>
            </a:r>
            <a:endParaRPr lang="zh-CN" altLang="en-US" sz="2000" dirty="0"/>
          </a:p>
          <a:p>
            <a:r>
              <a:rPr lang="zh-CN" altLang="en-US" sz="2000" dirty="0"/>
              <a:t>在分类过程中，采用了人工神经网络(ANN)、支持向量机(SVM)和随机森林等监督机器学习技术。</a:t>
            </a:r>
            <a:endParaRPr lang="zh-CN" altLang="en-US" sz="2000" dirty="0"/>
          </a:p>
          <a:p>
            <a:endParaRPr lang="zh-CN" altLang="en-US" sz="2000" dirty="0"/>
          </a:p>
          <a:p>
            <a:endParaRPr lang="zh-CN" altLang="en-US" sz="2000" dirty="0"/>
          </a:p>
          <a:p>
            <a:r>
              <a:rPr lang="zh-CN" altLang="en-US" sz="2000" dirty="0"/>
              <a:t>这些分类器用于开发一个模型，该模型在应用学习过程后可用于</a:t>
            </a:r>
            <a:r>
              <a:rPr lang="zh-CN" altLang="en-US" sz="2000" dirty="0">
                <a:solidFill>
                  <a:srgbClr val="FF0000"/>
                </a:solidFill>
              </a:rPr>
              <a:t>预测测试样本的结果</a:t>
            </a:r>
            <a:r>
              <a:rPr lang="zh-CN" altLang="en-US" sz="2000" dirty="0"/>
              <a:t>。测试样本的</a:t>
            </a:r>
            <a:r>
              <a:rPr lang="zh-CN" altLang="en-US" sz="2000" dirty="0">
                <a:solidFill>
                  <a:srgbClr val="FF0000"/>
                </a:solidFill>
              </a:rPr>
              <a:t>主要目的</a:t>
            </a:r>
            <a:r>
              <a:rPr lang="zh-CN" altLang="en-US" sz="2000" dirty="0"/>
              <a:t>是验证所训练的模型。通过使用可推广到新训练样本的大训练样本，可以获得具有更高预测精度的模型。</a:t>
            </a:r>
            <a:endParaRPr lang="zh-CN" altLang="en-US" sz="2000" dirty="0"/>
          </a:p>
        </p:txBody>
      </p:sp>
      <p:sp>
        <p:nvSpPr>
          <p:cNvPr id="4" name="下箭头 3"/>
          <p:cNvSpPr/>
          <p:nvPr/>
        </p:nvSpPr>
        <p:spPr>
          <a:xfrm>
            <a:off x="5267325" y="3018790"/>
            <a:ext cx="281940" cy="63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提出的方法（</a:t>
            </a:r>
            <a:r>
              <a:rPr>
                <a:sym typeface="+mn-ea"/>
              </a:rPr>
              <a:t>基于度量的数据集</a:t>
            </a:r>
            <a:r>
              <a:rPr lang="zh-CN" altLang="en-US" dirty="0"/>
              <a:t>）</a:t>
            </a:r>
            <a:endParaRPr lang="zh-CN" altLang="en-US" dirty="0"/>
          </a:p>
        </p:txBody>
      </p:sp>
      <p:sp>
        <p:nvSpPr>
          <p:cNvPr id="3" name="内容占位符 2"/>
          <p:cNvSpPr>
            <a:spLocks noGrp="1"/>
          </p:cNvSpPr>
          <p:nvPr>
            <p:ph idx="1"/>
            <p:custDataLst>
              <p:tags r:id="rId2"/>
            </p:custDataLst>
          </p:nvPr>
        </p:nvSpPr>
        <p:spPr>
          <a:xfrm>
            <a:off x="696552" y="965843"/>
            <a:ext cx="10852237" cy="5388907"/>
          </a:xfrm>
        </p:spPr>
        <p:txBody>
          <a:bodyPr/>
          <a:lstStyle/>
          <a:p>
            <a:r>
              <a:rPr lang="zh-CN" altLang="en-US" sz="2000" dirty="0"/>
              <a:t>该方法考虑了基于度量的数据集，这些度量有助于度量面向对象的系统属性，这些属性通常被认为是开发过程所需要的。</a:t>
            </a:r>
            <a:endParaRPr lang="zh-CN" altLang="en-US" sz="2000"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1625226"/>
            <a:ext cx="12192000" cy="4927269"/>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3" name="Title 6"/>
          <p:cNvSpPr txBox="1"/>
          <p:nvPr>
            <p:custDataLst>
              <p:tags r:id="rId2"/>
            </p:custDataLst>
          </p:nvPr>
        </p:nvSpPr>
        <p:spPr>
          <a:xfrm>
            <a:off x="636341" y="226765"/>
            <a:ext cx="10972714" cy="56548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800"/>
              </a:spcAft>
              <a:buSzPct val="100000"/>
              <a:buFontTx/>
              <a:buNone/>
              <a:defRPr/>
            </a:pPr>
            <a:r>
              <a:rPr altLang="zh-CN" sz="2800">
                <a:effectLst/>
                <a:sym typeface="+mn-ea"/>
              </a:rPr>
              <a:t>design pattern detection techniques</a:t>
            </a:r>
            <a:endParaRPr altLang="zh-CN" sz="2800">
              <a:effectLst/>
              <a:sym typeface="+mn-ea"/>
            </a:endParaRPr>
          </a:p>
        </p:txBody>
      </p:sp>
      <p:cxnSp>
        <p:nvCxnSpPr>
          <p:cNvPr id="5" name="直接连接符 4"/>
          <p:cNvCxnSpPr/>
          <p:nvPr>
            <p:custDataLst>
              <p:tags r:id="rId3"/>
            </p:custDataLst>
          </p:nvPr>
        </p:nvCxnSpPr>
        <p:spPr>
          <a:xfrm>
            <a:off x="11377295" y="434340"/>
            <a:ext cx="20383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4"/>
            </p:custDataLst>
          </p:nvPr>
        </p:nvCxnSpPr>
        <p:spPr>
          <a:xfrm>
            <a:off x="11377295" y="509270"/>
            <a:ext cx="15557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5"/>
            </p:custDataLst>
          </p:nvPr>
        </p:nvCxnSpPr>
        <p:spPr>
          <a:xfrm>
            <a:off x="285115" y="5521554"/>
            <a:ext cx="11686819"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矩形 24"/>
          <p:cNvSpPr/>
          <p:nvPr>
            <p:custDataLst>
              <p:tags r:id="rId6"/>
            </p:custDataLst>
          </p:nvPr>
        </p:nvSpPr>
        <p:spPr>
          <a:xfrm>
            <a:off x="285115" y="2136140"/>
            <a:ext cx="3671762" cy="2760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20000"/>
              </a:lnSpc>
            </a:pPr>
            <a:endParaRPr lang="zh-CN" altLang="en-US" sz="1400" spc="150" dirty="0">
              <a:latin typeface="Arial" panose="020B0604020202020204" pitchFamily="34" charset="0"/>
              <a:ea typeface="微软雅黑" panose="020B0503020204020204" charset="-122"/>
              <a:sym typeface="Arial" panose="020B0604020202020204" pitchFamily="34" charset="0"/>
            </a:endParaRPr>
          </a:p>
        </p:txBody>
      </p:sp>
      <p:sp>
        <p:nvSpPr>
          <p:cNvPr id="31" name="等腰三角形 30"/>
          <p:cNvSpPr/>
          <p:nvPr>
            <p:custDataLst>
              <p:tags r:id="rId7"/>
            </p:custDataLst>
          </p:nvPr>
        </p:nvSpPr>
        <p:spPr>
          <a:xfrm rot="10800000">
            <a:off x="288500" y="4896731"/>
            <a:ext cx="1839266" cy="25724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36" name="矩形 35"/>
          <p:cNvSpPr/>
          <p:nvPr>
            <p:custDataLst>
              <p:tags r:id="rId8"/>
            </p:custDataLst>
          </p:nvPr>
        </p:nvSpPr>
        <p:spPr>
          <a:xfrm>
            <a:off x="285115" y="2568032"/>
            <a:ext cx="3660254" cy="2212941"/>
          </a:xfrm>
          <a:prstGeom prst="rect">
            <a:avLst/>
          </a:prstGeom>
        </p:spPr>
        <p:txBody>
          <a:bodyPr wrap="square" anchor="ctr">
            <a:noAutofit/>
          </a:bodyPr>
          <a:lstStyle/>
          <a:p>
            <a:pPr marL="0" lvl="0" indent="0" algn="l">
              <a:lnSpc>
                <a:spcPct val="120000"/>
              </a:lnSpc>
              <a:spcBef>
                <a:spcPts val="0"/>
              </a:spcBef>
              <a:spcAft>
                <a:spcPts val="0"/>
              </a:spcAft>
              <a:buSzPct val="100000"/>
            </a:pPr>
            <a:r>
              <a:rPr sz="2000" spc="150" dirty="0">
                <a:solidFill>
                  <a:schemeClr val="bg1"/>
                </a:solidFill>
                <a:latin typeface="Arial" panose="020B0604020202020204" pitchFamily="34" charset="0"/>
                <a:ea typeface="微软雅黑" panose="020B0503020204020204" charset="-122"/>
              </a:rPr>
              <a:t>第一种软件模式检测方法是由Shull等人提出的。他们进行了人工检查，结果往往是繁琐和耗时的</a:t>
            </a:r>
            <a:endParaRPr sz="2000" spc="150" dirty="0">
              <a:solidFill>
                <a:schemeClr val="bg1"/>
              </a:solidFill>
              <a:latin typeface="Arial" panose="020B0604020202020204" pitchFamily="34" charset="0"/>
              <a:ea typeface="微软雅黑" panose="020B0503020204020204" charset="-122"/>
            </a:endParaRPr>
          </a:p>
        </p:txBody>
      </p:sp>
      <p:sp>
        <p:nvSpPr>
          <p:cNvPr id="30" name="椭圆 29"/>
          <p:cNvSpPr/>
          <p:nvPr>
            <p:custDataLst>
              <p:tags r:id="rId9"/>
            </p:custDataLst>
          </p:nvPr>
        </p:nvSpPr>
        <p:spPr>
          <a:xfrm>
            <a:off x="1932805" y="5327270"/>
            <a:ext cx="391276" cy="39127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lnSpc>
                <a:spcPct val="140000"/>
              </a:lnSpc>
            </a:pPr>
            <a:endParaRPr lang="zh-CN" altLang="en-US" dirty="0">
              <a:solidFill>
                <a:srgbClr val="FEFFFF"/>
              </a:solidFill>
              <a:latin typeface="Arial" panose="020B0604020202020204" pitchFamily="34" charset="0"/>
              <a:ea typeface="微软雅黑" panose="020B0503020204020204" charset="-122"/>
              <a:sym typeface="Arial" panose="020B0604020202020204" pitchFamily="34" charset="0"/>
            </a:endParaRPr>
          </a:p>
        </p:txBody>
      </p:sp>
      <p:sp>
        <p:nvSpPr>
          <p:cNvPr id="42" name="文本框 41"/>
          <p:cNvSpPr txBox="1"/>
          <p:nvPr>
            <p:custDataLst>
              <p:tags r:id="rId10"/>
            </p:custDataLst>
          </p:nvPr>
        </p:nvSpPr>
        <p:spPr>
          <a:xfrm>
            <a:off x="1947698" y="5322531"/>
            <a:ext cx="357428" cy="423545"/>
          </a:xfrm>
          <a:prstGeom prst="rect">
            <a:avLst/>
          </a:prstGeom>
          <a:noFill/>
        </p:spPr>
        <p:txBody>
          <a:bodyPr wrap="square" rtlCol="0">
            <a:spAutoFit/>
          </a:bodyPr>
          <a:lstStyle/>
          <a:p>
            <a:pPr>
              <a:lnSpc>
                <a:spcPct val="12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A</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0" name="矩形 59"/>
          <p:cNvSpPr/>
          <p:nvPr>
            <p:custDataLst>
              <p:tags r:id="rId11"/>
            </p:custDataLst>
          </p:nvPr>
        </p:nvSpPr>
        <p:spPr>
          <a:xfrm>
            <a:off x="4286885" y="2136140"/>
            <a:ext cx="3671570" cy="290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20000"/>
              </a:lnSpc>
            </a:pPr>
            <a:endParaRPr lang="zh-CN" altLang="en-US" sz="1400" spc="150" dirty="0">
              <a:latin typeface="Arial" panose="020B0604020202020204" pitchFamily="34" charset="0"/>
              <a:ea typeface="微软雅黑" panose="020B0503020204020204" charset="-122"/>
              <a:sym typeface="Arial" panose="020B0604020202020204" pitchFamily="34" charset="0"/>
            </a:endParaRPr>
          </a:p>
        </p:txBody>
      </p:sp>
      <p:sp>
        <p:nvSpPr>
          <p:cNvPr id="61" name="等腰三角形 60"/>
          <p:cNvSpPr/>
          <p:nvPr>
            <p:custDataLst>
              <p:tags r:id="rId12"/>
            </p:custDataLst>
          </p:nvPr>
        </p:nvSpPr>
        <p:spPr>
          <a:xfrm rot="10800000">
            <a:off x="4296028" y="4896731"/>
            <a:ext cx="1839266" cy="257240"/>
          </a:xfrm>
          <a:prstGeom prst="triangle">
            <a:avLst>
              <a:gd name="adj"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59" name="矩形 58"/>
          <p:cNvSpPr/>
          <p:nvPr>
            <p:custDataLst>
              <p:tags r:id="rId13"/>
            </p:custDataLst>
          </p:nvPr>
        </p:nvSpPr>
        <p:spPr>
          <a:xfrm>
            <a:off x="4304109" y="2568031"/>
            <a:ext cx="3660254" cy="1988194"/>
          </a:xfrm>
          <a:prstGeom prst="rect">
            <a:avLst/>
          </a:prstGeom>
        </p:spPr>
        <p:txBody>
          <a:bodyPr wrap="square" anchor="ctr">
            <a:noAutofit/>
          </a:bodyPr>
          <a:lstStyle/>
          <a:p>
            <a:pPr marL="0" lvl="0" indent="0" algn="l">
              <a:lnSpc>
                <a:spcPct val="120000"/>
              </a:lnSpc>
              <a:spcBef>
                <a:spcPts val="0"/>
              </a:spcBef>
              <a:spcAft>
                <a:spcPts val="0"/>
              </a:spcAft>
              <a:buSzPct val="100000"/>
            </a:pPr>
            <a:r>
              <a:rPr lang="zh-CN" altLang="en-US" sz="1600" spc="150" dirty="0">
                <a:solidFill>
                  <a:schemeClr val="bg1"/>
                </a:solidFill>
                <a:latin typeface="Arial" panose="020B0604020202020204" pitchFamily="34" charset="0"/>
                <a:ea typeface="微软雅黑" panose="020B0503020204020204" charset="-122"/>
              </a:rPr>
              <a:t>Antonio等人使用面向对象的度量来检测设计模式。他们研究了面向对象软件的源代码和类图，并开发了一种包含设计模式描述的抽象对象语言（AOL）。然后，他们从AOL开发了抽象语法树（AST）。最后，他们根据候选类之间的结构关系检测设计模式。</a:t>
            </a:r>
            <a:endParaRPr lang="zh-CN" altLang="en-US" sz="1600" spc="150" dirty="0">
              <a:solidFill>
                <a:schemeClr val="bg1"/>
              </a:solidFill>
              <a:latin typeface="Arial" panose="020B0604020202020204" pitchFamily="34" charset="0"/>
              <a:ea typeface="微软雅黑" panose="020B0503020204020204" charset="-122"/>
            </a:endParaRPr>
          </a:p>
        </p:txBody>
      </p:sp>
      <p:sp>
        <p:nvSpPr>
          <p:cNvPr id="65" name="矩形 64"/>
          <p:cNvSpPr/>
          <p:nvPr>
            <p:custDataLst>
              <p:tags r:id="rId14"/>
            </p:custDataLst>
          </p:nvPr>
        </p:nvSpPr>
        <p:spPr>
          <a:xfrm>
            <a:off x="8300171" y="2136140"/>
            <a:ext cx="3671762" cy="27605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20000"/>
              </a:lnSpc>
            </a:pPr>
            <a:endParaRPr lang="zh-CN" altLang="en-US" sz="1400" spc="150" dirty="0">
              <a:latin typeface="Arial" panose="020B0604020202020204" pitchFamily="34" charset="0"/>
              <a:ea typeface="微软雅黑" panose="020B0503020204020204" charset="-122"/>
              <a:sym typeface="Arial" panose="020B0604020202020204" pitchFamily="34" charset="0"/>
            </a:endParaRPr>
          </a:p>
        </p:txBody>
      </p:sp>
      <p:sp>
        <p:nvSpPr>
          <p:cNvPr id="66" name="等腰三角形 65"/>
          <p:cNvSpPr/>
          <p:nvPr>
            <p:custDataLst>
              <p:tags r:id="rId15"/>
            </p:custDataLst>
          </p:nvPr>
        </p:nvSpPr>
        <p:spPr>
          <a:xfrm rot="10800000">
            <a:off x="8303556" y="4896731"/>
            <a:ext cx="1839266" cy="257240"/>
          </a:xfrm>
          <a:prstGeom prst="triangle">
            <a:avLst>
              <a:gd name="adj"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4" name="矩形 63"/>
          <p:cNvSpPr/>
          <p:nvPr>
            <p:custDataLst>
              <p:tags r:id="rId16"/>
            </p:custDataLst>
          </p:nvPr>
        </p:nvSpPr>
        <p:spPr>
          <a:xfrm>
            <a:off x="8321798" y="2449921"/>
            <a:ext cx="3652808" cy="1988194"/>
          </a:xfrm>
          <a:prstGeom prst="rect">
            <a:avLst/>
          </a:prstGeom>
        </p:spPr>
        <p:txBody>
          <a:bodyPr wrap="square" anchor="ctr">
            <a:noAutofit/>
          </a:bodyPr>
          <a:lstStyle/>
          <a:p>
            <a:pPr marL="0" lvl="0" indent="0" algn="ctr">
              <a:lnSpc>
                <a:spcPct val="120000"/>
              </a:lnSpc>
              <a:spcBef>
                <a:spcPts val="0"/>
              </a:spcBef>
              <a:spcAft>
                <a:spcPts val="0"/>
              </a:spcAft>
              <a:buSzPct val="100000"/>
            </a:pPr>
            <a:r>
              <a:rPr lang="zh-CN" altLang="en-US" sz="1600" spc="150" dirty="0">
                <a:solidFill>
                  <a:schemeClr val="bg1"/>
                </a:solidFill>
                <a:latin typeface="Arial" panose="020B0604020202020204" pitchFamily="34" charset="0"/>
                <a:ea typeface="微软雅黑" panose="020B0503020204020204" charset="-122"/>
              </a:rPr>
              <a:t>ueheneuc等人[19]提出了一种减少软件源代码中模式候选类搜索空间的技术。他们检查了各种面向对象软件的源代码，以便检测模式候选类。作者准备了一个包含模式实例的存储库。他们分析并计算这些实例的度量。然后，作者进行了实验，应用机器学习技术来检测扮演不同角色的候选类。</a:t>
            </a:r>
            <a:endParaRPr lang="zh-CN" altLang="en-US" sz="1600" spc="150" dirty="0">
              <a:solidFill>
                <a:schemeClr val="bg1"/>
              </a:solidFill>
              <a:latin typeface="Arial" panose="020B0604020202020204" pitchFamily="34" charset="0"/>
              <a:ea typeface="微软雅黑" panose="020B0503020204020204" charset="-122"/>
            </a:endParaRPr>
          </a:p>
        </p:txBody>
      </p:sp>
      <p:sp>
        <p:nvSpPr>
          <p:cNvPr id="68" name="椭圆 67"/>
          <p:cNvSpPr/>
          <p:nvPr>
            <p:custDataLst>
              <p:tags r:id="rId17"/>
            </p:custDataLst>
          </p:nvPr>
        </p:nvSpPr>
        <p:spPr>
          <a:xfrm>
            <a:off x="5932887" y="5327270"/>
            <a:ext cx="391276" cy="391276"/>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lnSpc>
                <a:spcPct val="140000"/>
              </a:lnSpc>
            </a:pPr>
            <a:endParaRPr lang="zh-CN" altLang="en-US" dirty="0">
              <a:solidFill>
                <a:srgbClr val="FEFFFF"/>
              </a:solidFill>
              <a:latin typeface="Arial" panose="020B0604020202020204" pitchFamily="34" charset="0"/>
              <a:ea typeface="微软雅黑" panose="020B0503020204020204" charset="-122"/>
              <a:sym typeface="Arial" panose="020B0604020202020204" pitchFamily="34" charset="0"/>
            </a:endParaRPr>
          </a:p>
        </p:txBody>
      </p:sp>
      <p:sp>
        <p:nvSpPr>
          <p:cNvPr id="69" name="文本框 68"/>
          <p:cNvSpPr txBox="1"/>
          <p:nvPr>
            <p:custDataLst>
              <p:tags r:id="rId18"/>
            </p:custDataLst>
          </p:nvPr>
        </p:nvSpPr>
        <p:spPr>
          <a:xfrm>
            <a:off x="5947779" y="5322531"/>
            <a:ext cx="357428" cy="423545"/>
          </a:xfrm>
          <a:prstGeom prst="rect">
            <a:avLst/>
          </a:prstGeom>
          <a:noFill/>
        </p:spPr>
        <p:txBody>
          <a:bodyPr wrap="square" rtlCol="0">
            <a:spAutoFit/>
          </a:bodyPr>
          <a:lstStyle/>
          <a:p>
            <a:pPr>
              <a:lnSpc>
                <a:spcPct val="12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B</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1" name="椭圆 70"/>
          <p:cNvSpPr/>
          <p:nvPr>
            <p:custDataLst>
              <p:tags r:id="rId19"/>
            </p:custDataLst>
          </p:nvPr>
        </p:nvSpPr>
        <p:spPr>
          <a:xfrm>
            <a:off x="9947861" y="5327270"/>
            <a:ext cx="391276" cy="391276"/>
          </a:xfrm>
          <a:prstGeom prst="ellipse">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lnSpc>
                <a:spcPct val="140000"/>
              </a:lnSpc>
            </a:pPr>
            <a:endParaRPr lang="zh-CN" altLang="en-US" dirty="0">
              <a:solidFill>
                <a:srgbClr val="FEFFFF"/>
              </a:solidFill>
              <a:latin typeface="Arial" panose="020B0604020202020204" pitchFamily="34" charset="0"/>
              <a:ea typeface="微软雅黑" panose="020B0503020204020204" charset="-122"/>
              <a:sym typeface="Arial" panose="020B0604020202020204" pitchFamily="34" charset="0"/>
            </a:endParaRPr>
          </a:p>
        </p:txBody>
      </p:sp>
      <p:sp>
        <p:nvSpPr>
          <p:cNvPr id="72" name="文本框 71"/>
          <p:cNvSpPr txBox="1"/>
          <p:nvPr>
            <p:custDataLst>
              <p:tags r:id="rId20"/>
            </p:custDataLst>
          </p:nvPr>
        </p:nvSpPr>
        <p:spPr>
          <a:xfrm>
            <a:off x="9962754" y="5322531"/>
            <a:ext cx="370967" cy="423545"/>
          </a:xfrm>
          <a:prstGeom prst="rect">
            <a:avLst/>
          </a:prstGeom>
          <a:noFill/>
        </p:spPr>
        <p:txBody>
          <a:bodyPr wrap="square" rtlCol="0">
            <a:spAutoFit/>
          </a:bodyPr>
          <a:lstStyle/>
          <a:p>
            <a:pPr>
              <a:lnSpc>
                <a:spcPct val="12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C</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2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heckerboard(across)">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down)">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animBg="1"/>
      <p:bldP spid="60" grpId="0" bldLvl="0" animBg="1"/>
      <p:bldP spid="60" grpId="1" animBg="1"/>
      <p:bldP spid="59" grpId="0"/>
      <p:bldP spid="59" grpId="1"/>
      <p:bldP spid="6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1625226"/>
            <a:ext cx="12192000" cy="4927269"/>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bg1"/>
              </a:solidFill>
              <a:latin typeface="+mn-ea"/>
            </a:endParaRPr>
          </a:p>
        </p:txBody>
      </p:sp>
      <p:sp>
        <p:nvSpPr>
          <p:cNvPr id="3" name="Title 6"/>
          <p:cNvSpPr txBox="1"/>
          <p:nvPr>
            <p:custDataLst>
              <p:tags r:id="rId2"/>
            </p:custDataLst>
          </p:nvPr>
        </p:nvSpPr>
        <p:spPr>
          <a:xfrm>
            <a:off x="636341" y="226765"/>
            <a:ext cx="10972714" cy="565488"/>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800"/>
              </a:spcAft>
              <a:buSzPct val="100000"/>
              <a:buFontTx/>
              <a:buNone/>
              <a:defRPr/>
            </a:pPr>
            <a:r>
              <a:rPr altLang="zh-CN" sz="2800">
                <a:effectLst/>
                <a:sym typeface="+mn-ea"/>
              </a:rPr>
              <a:t>design pattern detection techniques</a:t>
            </a:r>
            <a:endParaRPr altLang="zh-CN" sz="2800">
              <a:effectLst/>
              <a:sym typeface="+mn-ea"/>
            </a:endParaRPr>
          </a:p>
        </p:txBody>
      </p:sp>
      <p:cxnSp>
        <p:nvCxnSpPr>
          <p:cNvPr id="5" name="直接连接符 4"/>
          <p:cNvCxnSpPr/>
          <p:nvPr>
            <p:custDataLst>
              <p:tags r:id="rId3"/>
            </p:custDataLst>
          </p:nvPr>
        </p:nvCxnSpPr>
        <p:spPr>
          <a:xfrm>
            <a:off x="11377295" y="434340"/>
            <a:ext cx="20383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custDataLst>
              <p:tags r:id="rId4"/>
            </p:custDataLst>
          </p:nvPr>
        </p:nvCxnSpPr>
        <p:spPr>
          <a:xfrm>
            <a:off x="11377295" y="509270"/>
            <a:ext cx="155575"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5"/>
            </p:custDataLst>
          </p:nvPr>
        </p:nvCxnSpPr>
        <p:spPr>
          <a:xfrm>
            <a:off x="285115" y="5521554"/>
            <a:ext cx="11686819"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矩形 24"/>
          <p:cNvSpPr/>
          <p:nvPr>
            <p:custDataLst>
              <p:tags r:id="rId6"/>
            </p:custDataLst>
          </p:nvPr>
        </p:nvSpPr>
        <p:spPr>
          <a:xfrm>
            <a:off x="285115" y="2136140"/>
            <a:ext cx="3671762" cy="27605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20000"/>
              </a:lnSpc>
            </a:pPr>
            <a:endParaRPr lang="zh-CN" altLang="en-US" sz="1400" spc="150" dirty="0">
              <a:latin typeface="Arial" panose="020B0604020202020204" pitchFamily="34" charset="0"/>
              <a:ea typeface="微软雅黑" panose="020B0503020204020204" charset="-122"/>
              <a:sym typeface="Arial" panose="020B0604020202020204" pitchFamily="34" charset="0"/>
            </a:endParaRPr>
          </a:p>
        </p:txBody>
      </p:sp>
      <p:sp>
        <p:nvSpPr>
          <p:cNvPr id="31" name="等腰三角形 30"/>
          <p:cNvSpPr/>
          <p:nvPr>
            <p:custDataLst>
              <p:tags r:id="rId7"/>
            </p:custDataLst>
          </p:nvPr>
        </p:nvSpPr>
        <p:spPr>
          <a:xfrm rot="10800000">
            <a:off x="288500" y="4896731"/>
            <a:ext cx="1839266" cy="25724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36" name="矩形 35"/>
          <p:cNvSpPr/>
          <p:nvPr>
            <p:custDataLst>
              <p:tags r:id="rId8"/>
            </p:custDataLst>
          </p:nvPr>
        </p:nvSpPr>
        <p:spPr>
          <a:xfrm>
            <a:off x="298450" y="2322287"/>
            <a:ext cx="3660254" cy="2212941"/>
          </a:xfrm>
          <a:prstGeom prst="rect">
            <a:avLst/>
          </a:prstGeom>
        </p:spPr>
        <p:txBody>
          <a:bodyPr wrap="square" anchor="ctr">
            <a:noAutofit/>
          </a:bodyPr>
          <a:lstStyle/>
          <a:p>
            <a:pPr marL="0" lvl="0" indent="0" algn="l">
              <a:lnSpc>
                <a:spcPct val="120000"/>
              </a:lnSpc>
              <a:spcBef>
                <a:spcPts val="0"/>
              </a:spcBef>
              <a:spcAft>
                <a:spcPts val="0"/>
              </a:spcAft>
              <a:buSzPct val="100000"/>
            </a:pPr>
            <a:r>
              <a:rPr sz="1600" spc="150" dirty="0">
                <a:solidFill>
                  <a:schemeClr val="bg1"/>
                </a:solidFill>
                <a:latin typeface="Arial" panose="020B0604020202020204" pitchFamily="34" charset="0"/>
                <a:ea typeface="微软雅黑" panose="020B0503020204020204" charset="-122"/>
              </a:rPr>
              <a:t>Tsantalis等人。提出了一种基于相似度评分算法的模式检测方法，并将其应用于图的顶点。具体地说，他们应用他们的方法来检测与驻留在各种继承层次结构中的代码片段相对应的模式实例。为了进行评估，作者在三个开源项目上进行了实验，即JHotDraw、JUnit和JRefactory。</a:t>
            </a:r>
            <a:endParaRPr sz="1600" spc="150" dirty="0">
              <a:solidFill>
                <a:schemeClr val="bg1"/>
              </a:solidFill>
              <a:latin typeface="Arial" panose="020B0604020202020204" pitchFamily="34" charset="0"/>
              <a:ea typeface="微软雅黑" panose="020B0503020204020204" charset="-122"/>
            </a:endParaRPr>
          </a:p>
        </p:txBody>
      </p:sp>
      <p:sp>
        <p:nvSpPr>
          <p:cNvPr id="30" name="椭圆 29"/>
          <p:cNvSpPr/>
          <p:nvPr>
            <p:custDataLst>
              <p:tags r:id="rId9"/>
            </p:custDataLst>
          </p:nvPr>
        </p:nvSpPr>
        <p:spPr>
          <a:xfrm>
            <a:off x="1932805" y="5327270"/>
            <a:ext cx="391276" cy="391276"/>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lnSpc>
                <a:spcPct val="140000"/>
              </a:lnSpc>
            </a:pPr>
            <a:endParaRPr lang="zh-CN" altLang="en-US" dirty="0">
              <a:solidFill>
                <a:srgbClr val="FEFFFF"/>
              </a:solidFill>
              <a:latin typeface="Arial" panose="020B0604020202020204" pitchFamily="34" charset="0"/>
              <a:ea typeface="微软雅黑" panose="020B0503020204020204" charset="-122"/>
              <a:sym typeface="Arial" panose="020B0604020202020204" pitchFamily="34" charset="0"/>
            </a:endParaRPr>
          </a:p>
        </p:txBody>
      </p:sp>
      <p:sp>
        <p:nvSpPr>
          <p:cNvPr id="42" name="文本框 41"/>
          <p:cNvSpPr txBox="1"/>
          <p:nvPr>
            <p:custDataLst>
              <p:tags r:id="rId10"/>
            </p:custDataLst>
          </p:nvPr>
        </p:nvSpPr>
        <p:spPr>
          <a:xfrm>
            <a:off x="1947698" y="5322531"/>
            <a:ext cx="357428" cy="423545"/>
          </a:xfrm>
          <a:prstGeom prst="rect">
            <a:avLst/>
          </a:prstGeom>
          <a:noFill/>
        </p:spPr>
        <p:txBody>
          <a:bodyPr wrap="square" rtlCol="0">
            <a:spAutoFit/>
          </a:bodyPr>
          <a:lstStyle/>
          <a:p>
            <a:pPr>
              <a:lnSpc>
                <a:spcPct val="12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A</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0" name="矩形 59"/>
          <p:cNvSpPr/>
          <p:nvPr>
            <p:custDataLst>
              <p:tags r:id="rId11"/>
            </p:custDataLst>
          </p:nvPr>
        </p:nvSpPr>
        <p:spPr>
          <a:xfrm>
            <a:off x="4286885" y="2136140"/>
            <a:ext cx="3671570" cy="290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20000"/>
              </a:lnSpc>
            </a:pPr>
            <a:endParaRPr lang="zh-CN" altLang="en-US" sz="1400" spc="150" dirty="0">
              <a:latin typeface="Arial" panose="020B0604020202020204" pitchFamily="34" charset="0"/>
              <a:ea typeface="微软雅黑" panose="020B0503020204020204" charset="-122"/>
              <a:sym typeface="Arial" panose="020B0604020202020204" pitchFamily="34" charset="0"/>
            </a:endParaRPr>
          </a:p>
        </p:txBody>
      </p:sp>
      <p:sp>
        <p:nvSpPr>
          <p:cNvPr id="61" name="等腰三角形 60"/>
          <p:cNvSpPr/>
          <p:nvPr>
            <p:custDataLst>
              <p:tags r:id="rId12"/>
            </p:custDataLst>
          </p:nvPr>
        </p:nvSpPr>
        <p:spPr>
          <a:xfrm rot="10800000">
            <a:off x="4296028" y="4896731"/>
            <a:ext cx="1839266" cy="257240"/>
          </a:xfrm>
          <a:prstGeom prst="triangle">
            <a:avLst>
              <a:gd name="adj"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59" name="矩形 58"/>
          <p:cNvSpPr/>
          <p:nvPr>
            <p:custDataLst>
              <p:tags r:id="rId13"/>
            </p:custDataLst>
          </p:nvPr>
        </p:nvSpPr>
        <p:spPr>
          <a:xfrm>
            <a:off x="4403090" y="2322195"/>
            <a:ext cx="3660140" cy="2106295"/>
          </a:xfrm>
          <a:prstGeom prst="rect">
            <a:avLst/>
          </a:prstGeom>
        </p:spPr>
        <p:txBody>
          <a:bodyPr wrap="square" anchor="ctr">
            <a:noAutofit/>
          </a:bodyPr>
          <a:lstStyle/>
          <a:p>
            <a:pPr marL="0" lvl="0" indent="0" algn="l">
              <a:lnSpc>
                <a:spcPct val="120000"/>
              </a:lnSpc>
              <a:spcBef>
                <a:spcPts val="0"/>
              </a:spcBef>
              <a:spcAft>
                <a:spcPts val="0"/>
              </a:spcAft>
              <a:buSzPct val="100000"/>
            </a:pPr>
            <a:r>
              <a:rPr lang="zh-CN" altLang="en-US" sz="1600" spc="150" dirty="0">
                <a:solidFill>
                  <a:schemeClr val="bg1"/>
                </a:solidFill>
                <a:latin typeface="Arial" panose="020B0604020202020204" pitchFamily="34" charset="0"/>
                <a:ea typeface="微软雅黑" panose="020B0503020204020204" charset="-122"/>
              </a:rPr>
              <a:t>Dong等人。提出了一种用于识别软件源代码中存在的模式实例的模板匹配方法。作者声称他们的方法检测到模式实例的精确匹配，并识别出模式候选的变化。他们开发了一个工具来实现他们的方法。</a:t>
            </a:r>
            <a:endParaRPr lang="zh-CN" altLang="en-US" sz="1600" spc="150" dirty="0">
              <a:solidFill>
                <a:schemeClr val="bg1"/>
              </a:solidFill>
              <a:latin typeface="Arial" panose="020B0604020202020204" pitchFamily="34" charset="0"/>
              <a:ea typeface="微软雅黑" panose="020B0503020204020204" charset="-122"/>
            </a:endParaRPr>
          </a:p>
        </p:txBody>
      </p:sp>
      <p:sp>
        <p:nvSpPr>
          <p:cNvPr id="65" name="矩形 64"/>
          <p:cNvSpPr/>
          <p:nvPr>
            <p:custDataLst>
              <p:tags r:id="rId14"/>
            </p:custDataLst>
          </p:nvPr>
        </p:nvSpPr>
        <p:spPr>
          <a:xfrm>
            <a:off x="8300171" y="2136140"/>
            <a:ext cx="3671762" cy="27605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nSpc>
                <a:spcPct val="120000"/>
              </a:lnSpc>
            </a:pPr>
            <a:endParaRPr lang="zh-CN" altLang="en-US" sz="1400" spc="150" dirty="0">
              <a:latin typeface="Arial" panose="020B0604020202020204" pitchFamily="34" charset="0"/>
              <a:ea typeface="微软雅黑" panose="020B0503020204020204" charset="-122"/>
              <a:sym typeface="Arial" panose="020B0604020202020204" pitchFamily="34" charset="0"/>
            </a:endParaRPr>
          </a:p>
        </p:txBody>
      </p:sp>
      <p:sp>
        <p:nvSpPr>
          <p:cNvPr id="66" name="等腰三角形 65"/>
          <p:cNvSpPr/>
          <p:nvPr>
            <p:custDataLst>
              <p:tags r:id="rId15"/>
            </p:custDataLst>
          </p:nvPr>
        </p:nvSpPr>
        <p:spPr>
          <a:xfrm rot="10800000">
            <a:off x="8303556" y="4896731"/>
            <a:ext cx="1839266" cy="257240"/>
          </a:xfrm>
          <a:prstGeom prst="triangle">
            <a:avLst>
              <a:gd name="adj"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4" name="矩形 63"/>
          <p:cNvSpPr/>
          <p:nvPr>
            <p:custDataLst>
              <p:tags r:id="rId16"/>
            </p:custDataLst>
          </p:nvPr>
        </p:nvSpPr>
        <p:spPr>
          <a:xfrm>
            <a:off x="8321798" y="2449921"/>
            <a:ext cx="3652808" cy="1988194"/>
          </a:xfrm>
          <a:prstGeom prst="rect">
            <a:avLst/>
          </a:prstGeom>
        </p:spPr>
        <p:txBody>
          <a:bodyPr wrap="square" anchor="ctr">
            <a:noAutofit/>
          </a:bodyPr>
          <a:lstStyle/>
          <a:p>
            <a:pPr marL="0" lvl="0" indent="0" algn="ctr">
              <a:lnSpc>
                <a:spcPct val="120000"/>
              </a:lnSpc>
              <a:spcBef>
                <a:spcPts val="0"/>
              </a:spcBef>
              <a:spcAft>
                <a:spcPts val="0"/>
              </a:spcAft>
              <a:buSzPct val="100000"/>
            </a:pPr>
            <a:r>
              <a:rPr lang="zh-CN" altLang="en-US" sz="1600" spc="150" dirty="0">
                <a:solidFill>
                  <a:schemeClr val="bg1"/>
                </a:solidFill>
                <a:latin typeface="Arial" panose="020B0604020202020204" pitchFamily="34" charset="0"/>
                <a:ea typeface="微软雅黑" panose="020B0503020204020204" charset="-122"/>
              </a:rPr>
              <a:t>Kaczor等人提出了另一种结构方法。[20]。作者考虑了两种近似字符串匹配算法，第一种是基于自动机模拟，第二种是基于位向量处理的概念。作者认为两个案例研究，以检测精确和近似发生的设计图案使用这两种算法。</a:t>
            </a:r>
            <a:endParaRPr lang="zh-CN" altLang="en-US" sz="1600" spc="150" dirty="0">
              <a:solidFill>
                <a:schemeClr val="bg1"/>
              </a:solidFill>
              <a:latin typeface="Arial" panose="020B0604020202020204" pitchFamily="34" charset="0"/>
              <a:ea typeface="微软雅黑" panose="020B0503020204020204" charset="-122"/>
            </a:endParaRPr>
          </a:p>
        </p:txBody>
      </p:sp>
      <p:sp>
        <p:nvSpPr>
          <p:cNvPr id="68" name="椭圆 67"/>
          <p:cNvSpPr/>
          <p:nvPr>
            <p:custDataLst>
              <p:tags r:id="rId17"/>
            </p:custDataLst>
          </p:nvPr>
        </p:nvSpPr>
        <p:spPr>
          <a:xfrm>
            <a:off x="5932887" y="5327270"/>
            <a:ext cx="391276" cy="391276"/>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lnSpc>
                <a:spcPct val="140000"/>
              </a:lnSpc>
            </a:pPr>
            <a:endParaRPr lang="zh-CN" altLang="en-US" dirty="0">
              <a:solidFill>
                <a:srgbClr val="FEFFFF"/>
              </a:solidFill>
              <a:latin typeface="Arial" panose="020B0604020202020204" pitchFamily="34" charset="0"/>
              <a:ea typeface="微软雅黑" panose="020B0503020204020204" charset="-122"/>
              <a:sym typeface="Arial" panose="020B0604020202020204" pitchFamily="34" charset="0"/>
            </a:endParaRPr>
          </a:p>
        </p:txBody>
      </p:sp>
      <p:sp>
        <p:nvSpPr>
          <p:cNvPr id="69" name="文本框 68"/>
          <p:cNvSpPr txBox="1"/>
          <p:nvPr>
            <p:custDataLst>
              <p:tags r:id="rId18"/>
            </p:custDataLst>
          </p:nvPr>
        </p:nvSpPr>
        <p:spPr>
          <a:xfrm>
            <a:off x="5947779" y="5322531"/>
            <a:ext cx="357428" cy="423545"/>
          </a:xfrm>
          <a:prstGeom prst="rect">
            <a:avLst/>
          </a:prstGeom>
          <a:noFill/>
        </p:spPr>
        <p:txBody>
          <a:bodyPr wrap="square" rtlCol="0">
            <a:spAutoFit/>
          </a:bodyPr>
          <a:lstStyle/>
          <a:p>
            <a:pPr>
              <a:lnSpc>
                <a:spcPct val="12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B</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1" name="椭圆 70"/>
          <p:cNvSpPr/>
          <p:nvPr>
            <p:custDataLst>
              <p:tags r:id="rId19"/>
            </p:custDataLst>
          </p:nvPr>
        </p:nvSpPr>
        <p:spPr>
          <a:xfrm>
            <a:off x="9947861" y="5327270"/>
            <a:ext cx="391276" cy="391276"/>
          </a:xfrm>
          <a:prstGeom prst="ellipse">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2500" lnSpcReduction="20000"/>
          </a:bodyPr>
          <a:lstStyle/>
          <a:p>
            <a:pPr algn="ctr">
              <a:lnSpc>
                <a:spcPct val="140000"/>
              </a:lnSpc>
            </a:pPr>
            <a:endParaRPr lang="zh-CN" altLang="en-US" dirty="0">
              <a:solidFill>
                <a:srgbClr val="FEFFFF"/>
              </a:solidFill>
              <a:latin typeface="Arial" panose="020B0604020202020204" pitchFamily="34" charset="0"/>
              <a:ea typeface="微软雅黑" panose="020B0503020204020204" charset="-122"/>
              <a:sym typeface="Arial" panose="020B0604020202020204" pitchFamily="34" charset="0"/>
            </a:endParaRPr>
          </a:p>
        </p:txBody>
      </p:sp>
      <p:sp>
        <p:nvSpPr>
          <p:cNvPr id="72" name="文本框 71"/>
          <p:cNvSpPr txBox="1"/>
          <p:nvPr>
            <p:custDataLst>
              <p:tags r:id="rId20"/>
            </p:custDataLst>
          </p:nvPr>
        </p:nvSpPr>
        <p:spPr>
          <a:xfrm>
            <a:off x="9962754" y="5322531"/>
            <a:ext cx="370967" cy="423545"/>
          </a:xfrm>
          <a:prstGeom prst="rect">
            <a:avLst/>
          </a:prstGeom>
          <a:noFill/>
        </p:spPr>
        <p:txBody>
          <a:bodyPr wrap="square" rtlCol="0">
            <a:spAutoFit/>
          </a:bodyPr>
          <a:lstStyle/>
          <a:p>
            <a:pPr>
              <a:lnSpc>
                <a:spcPct val="120000"/>
              </a:lnSpc>
            </a:pPr>
            <a:r>
              <a:rPr lang="en-US" altLang="zh-CN" dirty="0">
                <a:solidFill>
                  <a:schemeClr val="bg1"/>
                </a:solidFill>
                <a:latin typeface="Arial" panose="020B0604020202020204" pitchFamily="34" charset="0"/>
                <a:ea typeface="微软雅黑" panose="020B0503020204020204" charset="-122"/>
                <a:sym typeface="Arial" panose="020B0604020202020204" pitchFamily="34" charset="0"/>
              </a:rPr>
              <a:t>C</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2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heckerboard(across)">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down)">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wipe(down)">
                                      <p:cBhvr>
                                        <p:cTn id="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5" grpId="1" animBg="1"/>
      <p:bldP spid="60" grpId="0" bldLvl="0" animBg="1"/>
      <p:bldP spid="60" grpId="1" animBg="1"/>
      <p:bldP spid="59" grpId="0"/>
      <p:bldP spid="59" grpId="1"/>
      <p:bldP spid="6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9"/>
          <p:cNvSpPr txBox="1"/>
          <p:nvPr>
            <p:custDataLst>
              <p:tags r:id="rId2"/>
            </p:custDataLst>
          </p:nvPr>
        </p:nvSpPr>
        <p:spPr>
          <a:xfrm>
            <a:off x="874711" y="1854200"/>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sz="1800" spc="150" dirty="0">
                <a:solidFill>
                  <a:schemeClr val="tx1"/>
                </a:solidFill>
                <a:latin typeface="Arial" panose="020B0604020202020204" pitchFamily="34" charset="0"/>
                <a:ea typeface="微软雅黑" panose="020B0503020204020204" charset="-122"/>
                <a:sym typeface="+mn-ea"/>
              </a:rPr>
              <a:t>Ferenc等人。使用基于分类的技术来检测软件模式。作者从中提出的基于结构的模式挖掘算法得到的结果中最小化了错误点击的数量。他们的方法完全是静态的。作者通过使用C++软件中的大量数据集</a:t>
            </a:r>
            <a:r>
              <a:rPr sz="1800" spc="150" dirty="0">
                <a:solidFill>
                  <a:srgbClr val="FF0000"/>
                </a:solidFill>
                <a:latin typeface="Arial" panose="020B0604020202020204" pitchFamily="34" charset="0"/>
                <a:ea typeface="微软雅黑" panose="020B0503020204020204" charset="-122"/>
                <a:sym typeface="+mn-ea"/>
              </a:rPr>
              <a:t>手工标记</a:t>
            </a:r>
            <a:r>
              <a:rPr sz="1800" spc="150" dirty="0">
                <a:solidFill>
                  <a:schemeClr val="tx1"/>
                </a:solidFill>
                <a:latin typeface="Arial" panose="020B0604020202020204" pitchFamily="34" charset="0"/>
                <a:ea typeface="微软雅黑" panose="020B0503020204020204" charset="-122"/>
                <a:sym typeface="+mn-ea"/>
              </a:rPr>
              <a:t>的学习数据库，将真假区分开来</a:t>
            </a:r>
            <a:endParaRPr sz="1800" spc="150" dirty="0">
              <a:solidFill>
                <a:schemeClr val="tx1"/>
              </a:solidFill>
              <a:latin typeface="Arial" panose="020B0604020202020204" pitchFamily="34" charset="0"/>
              <a:ea typeface="微软雅黑" panose="020B0503020204020204" charset="-122"/>
            </a:endParaRPr>
          </a:p>
          <a:p>
            <a:pPr>
              <a:lnSpc>
                <a:spcPct val="180000"/>
              </a:lnSpc>
              <a:spcBef>
                <a:spcPts val="0"/>
              </a:spcBef>
            </a:pPr>
            <a:endParaRPr lang="zh-CN" altLang="en-US" sz="1800" spc="150" dirty="0">
              <a:solidFill>
                <a:schemeClr val="tx1"/>
              </a:solidFill>
              <a:latin typeface="Arial" panose="020B0604020202020204" pitchFamily="34" charset="0"/>
              <a:ea typeface="微软雅黑" panose="020B0503020204020204" charset="-122"/>
            </a:endParaRPr>
          </a:p>
        </p:txBody>
      </p:sp>
      <p:sp>
        <p:nvSpPr>
          <p:cNvPr id="7" name="内容占位符 9"/>
          <p:cNvSpPr txBox="1"/>
          <p:nvPr>
            <p:custDataLst>
              <p:tags r:id="rId3"/>
            </p:custDataLst>
          </p:nvPr>
        </p:nvSpPr>
        <p:spPr>
          <a:xfrm>
            <a:off x="6271263" y="1856339"/>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zh-CN" altLang="en-US" sz="1800" dirty="0">
                <a:solidFill>
                  <a:schemeClr val="tx1">
                    <a:lumMod val="85000"/>
                    <a:lumOff val="15000"/>
                  </a:schemeClr>
                </a:solidFill>
                <a:latin typeface="Arial" panose="020B0604020202020204" pitchFamily="34" charset="0"/>
                <a:ea typeface="微软雅黑" panose="020B0503020204020204" charset="-122"/>
              </a:rPr>
              <a:t>本文的研究使用</a:t>
            </a:r>
            <a:r>
              <a:rPr lang="zh-CN" altLang="en-US" sz="1800" dirty="0">
                <a:solidFill>
                  <a:srgbClr val="FF0000"/>
                </a:solidFill>
                <a:latin typeface="Arial" panose="020B0604020202020204" pitchFamily="34" charset="0"/>
                <a:ea typeface="微软雅黑" panose="020B0503020204020204" charset="-122"/>
              </a:rPr>
              <a:t>手动和自动技术</a:t>
            </a:r>
            <a:r>
              <a:rPr lang="zh-CN" altLang="en-US" sz="1800" dirty="0">
                <a:solidFill>
                  <a:schemeClr val="tx1">
                    <a:lumMod val="85000"/>
                    <a:lumOff val="15000"/>
                  </a:schemeClr>
                </a:solidFill>
                <a:latin typeface="Arial" panose="020B0604020202020204" pitchFamily="34" charset="0"/>
                <a:ea typeface="微软雅黑" panose="020B0503020204020204" charset="-122"/>
              </a:rPr>
              <a:t>对基于模式的数据集进行标记。采用C4.5决策树和反向传播神经网络两种分类器进行模式分类。</a:t>
            </a:r>
            <a:endParaRPr lang="zh-CN" altLang="en-US" sz="1800" dirty="0">
              <a:solidFill>
                <a:schemeClr val="tx1">
                  <a:lumMod val="85000"/>
                  <a:lumOff val="15000"/>
                </a:schemeClr>
              </a:solidFill>
              <a:latin typeface="Arial" panose="020B0604020202020204" pitchFamily="34" charset="0"/>
              <a:ea typeface="微软雅黑" panose="020B0503020204020204" charset="-122"/>
            </a:endParaRPr>
          </a:p>
        </p:txBody>
      </p:sp>
      <p:sp>
        <p:nvSpPr>
          <p:cNvPr id="8" name="文本框 7"/>
          <p:cNvSpPr txBox="1"/>
          <p:nvPr>
            <p:custDataLst>
              <p:tags r:id="rId4"/>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方法对比</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9"/>
          <p:cNvSpPr txBox="1"/>
          <p:nvPr>
            <p:custDataLst>
              <p:tags r:id="rId2"/>
            </p:custDataLst>
          </p:nvPr>
        </p:nvSpPr>
        <p:spPr>
          <a:xfrm>
            <a:off x="874711" y="1854200"/>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sz="1800" spc="150" dirty="0">
                <a:solidFill>
                  <a:schemeClr val="tx1"/>
                </a:solidFill>
                <a:latin typeface="Arial" panose="020B0604020202020204" pitchFamily="34" charset="0"/>
                <a:ea typeface="微软雅黑" panose="020B0503020204020204" charset="-122"/>
                <a:sym typeface="+mn-ea"/>
              </a:rPr>
              <a:t>Uchiyama等人。使用基于学习的算法来检测设计模式实例。作者使用软件度量来创建数据集。他们声称他们的方法抑制fn，并识别包含相似类结构的模式。他们使用</a:t>
            </a:r>
            <a:r>
              <a:rPr sz="1800" spc="150" dirty="0">
                <a:solidFill>
                  <a:srgbClr val="FF0000"/>
                </a:solidFill>
                <a:latin typeface="Arial" panose="020B0604020202020204" pitchFamily="34" charset="0"/>
                <a:ea typeface="微软雅黑" panose="020B0503020204020204" charset="-122"/>
                <a:sym typeface="+mn-ea"/>
              </a:rPr>
              <a:t>神经网络算法</a:t>
            </a:r>
            <a:r>
              <a:rPr sz="1800" spc="150" dirty="0">
                <a:solidFill>
                  <a:schemeClr val="tx1"/>
                </a:solidFill>
                <a:latin typeface="Arial" panose="020B0604020202020204" pitchFamily="34" charset="0"/>
                <a:ea typeface="微软雅黑" panose="020B0503020204020204" charset="-122"/>
                <a:sym typeface="+mn-ea"/>
              </a:rPr>
              <a:t>作为基于分类的方法。作者只考虑了</a:t>
            </a:r>
            <a:r>
              <a:rPr sz="1800" spc="150" dirty="0">
                <a:solidFill>
                  <a:srgbClr val="FF0000"/>
                </a:solidFill>
                <a:latin typeface="Arial" panose="020B0604020202020204" pitchFamily="34" charset="0"/>
                <a:ea typeface="微软雅黑" panose="020B0503020204020204" charset="-122"/>
                <a:sym typeface="+mn-ea"/>
              </a:rPr>
              <a:t>12</a:t>
            </a:r>
            <a:r>
              <a:rPr sz="1800" spc="150" dirty="0">
                <a:solidFill>
                  <a:schemeClr val="tx1"/>
                </a:solidFill>
                <a:latin typeface="Arial" panose="020B0604020202020204" pitchFamily="34" charset="0"/>
                <a:ea typeface="微软雅黑" panose="020B0503020204020204" charset="-122"/>
                <a:sym typeface="+mn-ea"/>
              </a:rPr>
              <a:t>个度量</a:t>
            </a:r>
            <a:r>
              <a:rPr lang="zh-CN" sz="1800" spc="150" dirty="0">
                <a:solidFill>
                  <a:schemeClr val="tx1"/>
                </a:solidFill>
                <a:latin typeface="Arial" panose="020B0604020202020204" pitchFamily="34" charset="0"/>
                <a:ea typeface="微软雅黑" panose="020B0503020204020204" charset="-122"/>
                <a:sym typeface="+mn-ea"/>
              </a:rPr>
              <a:t>。</a:t>
            </a:r>
            <a:endParaRPr lang="zh-CN" sz="1800" spc="150" dirty="0">
              <a:solidFill>
                <a:schemeClr val="tx1"/>
              </a:solidFill>
              <a:latin typeface="Arial" panose="020B0604020202020204" pitchFamily="34" charset="0"/>
              <a:ea typeface="微软雅黑" panose="020B0503020204020204" charset="-122"/>
              <a:sym typeface="+mn-ea"/>
            </a:endParaRPr>
          </a:p>
        </p:txBody>
      </p:sp>
      <p:sp>
        <p:nvSpPr>
          <p:cNvPr id="7" name="内容占位符 9"/>
          <p:cNvSpPr txBox="1"/>
          <p:nvPr>
            <p:custDataLst>
              <p:tags r:id="rId3"/>
            </p:custDataLst>
          </p:nvPr>
        </p:nvSpPr>
        <p:spPr>
          <a:xfrm>
            <a:off x="6271263" y="1856339"/>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zh-CN" altLang="en-US" sz="1800" dirty="0">
                <a:solidFill>
                  <a:schemeClr val="tx1">
                    <a:lumMod val="85000"/>
                    <a:lumOff val="15000"/>
                  </a:schemeClr>
                </a:solidFill>
                <a:latin typeface="Arial" panose="020B0604020202020204" pitchFamily="34" charset="0"/>
                <a:ea typeface="微软雅黑" panose="020B0503020204020204" charset="-122"/>
              </a:rPr>
              <a:t>本文提出的方法使用</a:t>
            </a:r>
            <a:r>
              <a:rPr lang="zh-CN" altLang="en-US" sz="1800" dirty="0">
                <a:solidFill>
                  <a:srgbClr val="FF0000"/>
                </a:solidFill>
                <a:latin typeface="Arial" panose="020B0604020202020204" pitchFamily="34" charset="0"/>
                <a:ea typeface="微软雅黑" panose="020B0503020204020204" charset="-122"/>
              </a:rPr>
              <a:t>67</a:t>
            </a:r>
            <a:r>
              <a:rPr lang="zh-CN" altLang="en-US" sz="1800" dirty="0">
                <a:solidFill>
                  <a:schemeClr val="tx1">
                    <a:lumMod val="85000"/>
                    <a:lumOff val="15000"/>
                  </a:schemeClr>
                </a:solidFill>
                <a:latin typeface="Arial" panose="020B0604020202020204" pitchFamily="34" charset="0"/>
                <a:ea typeface="微软雅黑" panose="020B0503020204020204" charset="-122"/>
              </a:rPr>
              <a:t>个度量进行模式挖掘。</a:t>
            </a:r>
            <a:endParaRPr lang="zh-CN" altLang="en-US" sz="1800" dirty="0">
              <a:solidFill>
                <a:schemeClr val="tx1">
                  <a:lumMod val="85000"/>
                  <a:lumOff val="15000"/>
                </a:schemeClr>
              </a:solidFill>
              <a:latin typeface="Arial" panose="020B0604020202020204" pitchFamily="34" charset="0"/>
              <a:ea typeface="微软雅黑" panose="020B0503020204020204" charset="-122"/>
            </a:endParaRPr>
          </a:p>
        </p:txBody>
      </p:sp>
      <p:sp>
        <p:nvSpPr>
          <p:cNvPr id="8" name="文本框 7"/>
          <p:cNvSpPr txBox="1"/>
          <p:nvPr>
            <p:custDataLst>
              <p:tags r:id="rId4"/>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sym typeface="+mn-ea"/>
              </a:rPr>
              <a:t>方法对比</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6096000" y="1914179"/>
            <a:ext cx="0" cy="3353146"/>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13" name="内容占位符 9"/>
          <p:cNvSpPr txBox="1"/>
          <p:nvPr>
            <p:custDataLst>
              <p:tags r:id="rId2"/>
            </p:custDataLst>
          </p:nvPr>
        </p:nvSpPr>
        <p:spPr>
          <a:xfrm>
            <a:off x="874711" y="1854200"/>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sz="1800" spc="150" dirty="0">
                <a:solidFill>
                  <a:schemeClr val="tx1"/>
                </a:solidFill>
                <a:latin typeface="Arial" panose="020B0604020202020204" pitchFamily="34" charset="0"/>
                <a:ea typeface="微软雅黑" panose="020B0503020204020204" charset="-122"/>
                <a:sym typeface="+mn-ea"/>
              </a:rPr>
              <a:t>Chihada等人。描述了通过训练模式实例的数据来帮助实现变体的检测器。他们使用</a:t>
            </a:r>
            <a:r>
              <a:rPr sz="1800" spc="150" dirty="0">
                <a:solidFill>
                  <a:srgbClr val="FF0000"/>
                </a:solidFill>
                <a:latin typeface="Arial" panose="020B0604020202020204" pitchFamily="34" charset="0"/>
                <a:ea typeface="微软雅黑" panose="020B0503020204020204" charset="-122"/>
                <a:sym typeface="+mn-ea"/>
              </a:rPr>
              <a:t>支持向量机</a:t>
            </a:r>
            <a:r>
              <a:rPr sz="1800" spc="150" dirty="0">
                <a:solidFill>
                  <a:schemeClr val="tx1"/>
                </a:solidFill>
                <a:latin typeface="Arial" panose="020B0604020202020204" pitchFamily="34" charset="0"/>
                <a:ea typeface="微软雅黑" panose="020B0503020204020204" charset="-122"/>
                <a:sym typeface="+mn-ea"/>
              </a:rPr>
              <a:t>对选定的模式进行分类，并从开源软件中识别正确的模式。他们在评估方法时考虑了六种设计模式，即适配器、构建器、组合、工厂方法、迭代器和观察者。作者在准备数据集时使用了</a:t>
            </a:r>
            <a:r>
              <a:rPr sz="1800" spc="150" dirty="0">
                <a:solidFill>
                  <a:srgbClr val="FF0000"/>
                </a:solidFill>
                <a:latin typeface="Arial" panose="020B0604020202020204" pitchFamily="34" charset="0"/>
                <a:ea typeface="微软雅黑" panose="020B0503020204020204" charset="-122"/>
                <a:sym typeface="+mn-ea"/>
              </a:rPr>
              <a:t>45</a:t>
            </a:r>
            <a:r>
              <a:rPr sz="1800" spc="150" dirty="0">
                <a:solidFill>
                  <a:schemeClr val="tx1"/>
                </a:solidFill>
                <a:latin typeface="Arial" panose="020B0604020202020204" pitchFamily="34" charset="0"/>
                <a:ea typeface="微软雅黑" panose="020B0503020204020204" charset="-122"/>
                <a:sym typeface="+mn-ea"/>
              </a:rPr>
              <a:t>个度量</a:t>
            </a:r>
            <a:endParaRPr sz="1800" spc="150" dirty="0">
              <a:solidFill>
                <a:schemeClr val="tx1"/>
              </a:solidFill>
              <a:latin typeface="Arial" panose="020B0604020202020204" pitchFamily="34" charset="0"/>
              <a:ea typeface="微软雅黑" panose="020B0503020204020204" charset="-122"/>
              <a:sym typeface="+mn-ea"/>
            </a:endParaRPr>
          </a:p>
        </p:txBody>
      </p:sp>
      <p:sp>
        <p:nvSpPr>
          <p:cNvPr id="7" name="内容占位符 9"/>
          <p:cNvSpPr txBox="1"/>
          <p:nvPr>
            <p:custDataLst>
              <p:tags r:id="rId3"/>
            </p:custDataLst>
          </p:nvPr>
        </p:nvSpPr>
        <p:spPr>
          <a:xfrm>
            <a:off x="6271263" y="1856339"/>
            <a:ext cx="5046025" cy="4321175"/>
          </a:xfrm>
          <a:prstGeom prst="rect">
            <a:avLst/>
          </a:prstGeom>
        </p:spPr>
        <p:txBody>
          <a:bodyPr wrap="square">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spcBef>
                <a:spcPts val="0"/>
              </a:spcBef>
            </a:pPr>
            <a:r>
              <a:rPr lang="zh-CN" altLang="en-US" sz="1800" dirty="0">
                <a:solidFill>
                  <a:schemeClr val="tx1">
                    <a:lumMod val="85000"/>
                    <a:lumOff val="15000"/>
                  </a:schemeClr>
                </a:solidFill>
                <a:latin typeface="Arial" panose="020B0604020202020204" pitchFamily="34" charset="0"/>
                <a:ea typeface="微软雅黑" panose="020B0503020204020204" charset="-122"/>
              </a:rPr>
              <a:t>本文提出的方法使用了</a:t>
            </a:r>
            <a:r>
              <a:rPr lang="zh-CN" altLang="en-US" sz="1800" dirty="0">
                <a:solidFill>
                  <a:srgbClr val="FF0000"/>
                </a:solidFill>
                <a:latin typeface="Arial" panose="020B0604020202020204" pitchFamily="34" charset="0"/>
                <a:ea typeface="微软雅黑" panose="020B0503020204020204" charset="-122"/>
              </a:rPr>
              <a:t>67</a:t>
            </a:r>
            <a:r>
              <a:rPr lang="zh-CN" altLang="en-US" sz="1800" dirty="0">
                <a:solidFill>
                  <a:schemeClr val="tx1">
                    <a:lumMod val="85000"/>
                    <a:lumOff val="15000"/>
                  </a:schemeClr>
                </a:solidFill>
                <a:latin typeface="Arial" panose="020B0604020202020204" pitchFamily="34" charset="0"/>
                <a:ea typeface="微软雅黑" panose="020B0503020204020204" charset="-122"/>
              </a:rPr>
              <a:t>个度量，为常见的设计模式（如适配器和组合）提供了更好的准确性。</a:t>
            </a:r>
            <a:endParaRPr lang="zh-CN" altLang="en-US" sz="1800" dirty="0">
              <a:solidFill>
                <a:schemeClr val="tx1">
                  <a:lumMod val="85000"/>
                  <a:lumOff val="15000"/>
                </a:schemeClr>
              </a:solidFill>
              <a:latin typeface="Arial" panose="020B0604020202020204" pitchFamily="34" charset="0"/>
              <a:ea typeface="微软雅黑" panose="020B0503020204020204" charset="-122"/>
            </a:endParaRPr>
          </a:p>
        </p:txBody>
      </p:sp>
      <p:sp>
        <p:nvSpPr>
          <p:cNvPr id="8" name="文本框 7"/>
          <p:cNvSpPr txBox="1"/>
          <p:nvPr>
            <p:custDataLst>
              <p:tags r:id="rId4"/>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对比</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具体实现</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51485" y="3174365"/>
            <a:ext cx="1805940" cy="10020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设计模式挖掘基本元素</a:t>
            </a:r>
            <a:endParaRPr lang="zh-CN" altLang="en-US">
              <a:sym typeface="+mn-ea"/>
            </a:endParaRPr>
          </a:p>
        </p:txBody>
      </p:sp>
      <p:sp>
        <p:nvSpPr>
          <p:cNvPr id="5" name="左大括号 4"/>
          <p:cNvSpPr/>
          <p:nvPr/>
        </p:nvSpPr>
        <p:spPr>
          <a:xfrm>
            <a:off x="2661285" y="1127760"/>
            <a:ext cx="75565" cy="50946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圆角矩形 5"/>
          <p:cNvSpPr/>
          <p:nvPr/>
        </p:nvSpPr>
        <p:spPr>
          <a:xfrm>
            <a:off x="3273425" y="851535"/>
            <a:ext cx="3203575" cy="88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软件设计模式</a:t>
            </a:r>
            <a:endParaRPr lang="zh-CN" altLang="en-US"/>
          </a:p>
        </p:txBody>
      </p:sp>
      <p:sp>
        <p:nvSpPr>
          <p:cNvPr id="9" name="圆角矩形 8"/>
          <p:cNvSpPr/>
          <p:nvPr/>
        </p:nvSpPr>
        <p:spPr>
          <a:xfrm>
            <a:off x="3273425" y="3174365"/>
            <a:ext cx="3203575" cy="88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软件度量</a:t>
            </a:r>
            <a:endParaRPr lang="zh-CN" altLang="en-US"/>
          </a:p>
        </p:txBody>
      </p:sp>
      <p:sp>
        <p:nvSpPr>
          <p:cNvPr id="10" name="圆角矩形 9"/>
          <p:cNvSpPr/>
          <p:nvPr/>
        </p:nvSpPr>
        <p:spPr>
          <a:xfrm>
            <a:off x="3273425" y="5474970"/>
            <a:ext cx="3203575" cy="88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基于分类的算法</a:t>
            </a:r>
            <a:endParaRPr lang="zh-CN" altLang="en-US"/>
          </a:p>
        </p:txBody>
      </p:sp>
      <p:sp>
        <p:nvSpPr>
          <p:cNvPr id="14" name="左大括号 13"/>
          <p:cNvSpPr/>
          <p:nvPr/>
        </p:nvSpPr>
        <p:spPr>
          <a:xfrm>
            <a:off x="6744970" y="394970"/>
            <a:ext cx="98425" cy="1707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6971030" y="168910"/>
            <a:ext cx="2540000" cy="368300"/>
          </a:xfrm>
          <a:prstGeom prst="rect">
            <a:avLst/>
          </a:prstGeom>
          <a:noFill/>
        </p:spPr>
        <p:txBody>
          <a:bodyPr wrap="square" rtlCol="0" anchor="t">
            <a:spAutoFit/>
          </a:bodyPr>
          <a:p>
            <a:r>
              <a:rPr lang="zh-CN" altLang="en-US"/>
              <a:t>抽象工厂</a:t>
            </a:r>
            <a:endParaRPr lang="zh-CN" altLang="en-US"/>
          </a:p>
        </p:txBody>
      </p:sp>
      <p:sp>
        <p:nvSpPr>
          <p:cNvPr id="22" name="文本框 21"/>
          <p:cNvSpPr txBox="1"/>
          <p:nvPr/>
        </p:nvSpPr>
        <p:spPr>
          <a:xfrm>
            <a:off x="6971030" y="537210"/>
            <a:ext cx="2540000" cy="368300"/>
          </a:xfrm>
          <a:prstGeom prst="rect">
            <a:avLst/>
          </a:prstGeom>
          <a:noFill/>
        </p:spPr>
        <p:txBody>
          <a:bodyPr wrap="square" rtlCol="0" anchor="t">
            <a:spAutoFit/>
          </a:bodyPr>
          <a:p>
            <a:r>
              <a:rPr lang="zh-CN" altLang="en-US"/>
              <a:t>适配器</a:t>
            </a:r>
            <a:endParaRPr lang="zh-CN" altLang="en-US"/>
          </a:p>
        </p:txBody>
      </p:sp>
      <p:sp>
        <p:nvSpPr>
          <p:cNvPr id="23" name="文本框 22"/>
          <p:cNvSpPr txBox="1"/>
          <p:nvPr/>
        </p:nvSpPr>
        <p:spPr>
          <a:xfrm>
            <a:off x="6971030" y="905510"/>
            <a:ext cx="2540000" cy="368300"/>
          </a:xfrm>
          <a:prstGeom prst="rect">
            <a:avLst/>
          </a:prstGeom>
          <a:noFill/>
        </p:spPr>
        <p:txBody>
          <a:bodyPr wrap="square" rtlCol="0" anchor="t">
            <a:spAutoFit/>
          </a:bodyPr>
          <a:p>
            <a:r>
              <a:rPr lang="zh-CN" altLang="en-US"/>
              <a:t>网桥</a:t>
            </a:r>
            <a:endParaRPr lang="zh-CN" altLang="en-US"/>
          </a:p>
        </p:txBody>
      </p:sp>
      <p:sp>
        <p:nvSpPr>
          <p:cNvPr id="24" name="文本框 23"/>
          <p:cNvSpPr txBox="1"/>
          <p:nvPr/>
        </p:nvSpPr>
        <p:spPr>
          <a:xfrm>
            <a:off x="6971030" y="1372235"/>
            <a:ext cx="2540000" cy="368300"/>
          </a:xfrm>
          <a:prstGeom prst="rect">
            <a:avLst/>
          </a:prstGeom>
          <a:noFill/>
        </p:spPr>
        <p:txBody>
          <a:bodyPr wrap="square" rtlCol="0" anchor="t">
            <a:spAutoFit/>
          </a:bodyPr>
          <a:p>
            <a:r>
              <a:rPr lang="zh-CN" altLang="en-US"/>
              <a:t>组合</a:t>
            </a:r>
            <a:endParaRPr lang="zh-CN" altLang="en-US"/>
          </a:p>
        </p:txBody>
      </p:sp>
      <p:sp>
        <p:nvSpPr>
          <p:cNvPr id="25" name="文本框 24"/>
          <p:cNvSpPr txBox="1"/>
          <p:nvPr/>
        </p:nvSpPr>
        <p:spPr>
          <a:xfrm>
            <a:off x="6971030" y="1824990"/>
            <a:ext cx="2540000" cy="368300"/>
          </a:xfrm>
          <a:prstGeom prst="rect">
            <a:avLst/>
          </a:prstGeom>
          <a:noFill/>
        </p:spPr>
        <p:txBody>
          <a:bodyPr wrap="square" rtlCol="0" anchor="t">
            <a:spAutoFit/>
          </a:bodyPr>
          <a:p>
            <a:r>
              <a:rPr lang="zh-CN" altLang="en-US"/>
              <a:t>模板方法</a:t>
            </a:r>
            <a:endParaRPr lang="zh-CN" altLang="en-US"/>
          </a:p>
        </p:txBody>
      </p:sp>
      <p:cxnSp>
        <p:nvCxnSpPr>
          <p:cNvPr id="26" name="直接箭头连接符 25"/>
          <p:cNvCxnSpPr/>
          <p:nvPr/>
        </p:nvCxnSpPr>
        <p:spPr>
          <a:xfrm>
            <a:off x="8282940" y="338455"/>
            <a:ext cx="6210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右大括号 26"/>
          <p:cNvSpPr/>
          <p:nvPr/>
        </p:nvSpPr>
        <p:spPr>
          <a:xfrm>
            <a:off x="8155940" y="705485"/>
            <a:ext cx="211455" cy="916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8" name="直接箭头连接符 27"/>
          <p:cNvCxnSpPr/>
          <p:nvPr/>
        </p:nvCxnSpPr>
        <p:spPr>
          <a:xfrm>
            <a:off x="8254365" y="2017395"/>
            <a:ext cx="84709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988425" y="154305"/>
            <a:ext cx="2540000" cy="368300"/>
          </a:xfrm>
          <a:prstGeom prst="rect">
            <a:avLst/>
          </a:prstGeom>
          <a:noFill/>
        </p:spPr>
        <p:txBody>
          <a:bodyPr wrap="square" rtlCol="0" anchor="t">
            <a:spAutoFit/>
          </a:bodyPr>
          <a:p>
            <a:r>
              <a:rPr lang="zh-CN" altLang="en-US"/>
              <a:t>创造性模式类</a:t>
            </a:r>
            <a:endParaRPr lang="zh-CN" altLang="en-US"/>
          </a:p>
        </p:txBody>
      </p:sp>
      <p:sp>
        <p:nvSpPr>
          <p:cNvPr id="30" name="文本框 29"/>
          <p:cNvSpPr txBox="1"/>
          <p:nvPr/>
        </p:nvSpPr>
        <p:spPr>
          <a:xfrm>
            <a:off x="8791575" y="979805"/>
            <a:ext cx="2540000" cy="368300"/>
          </a:xfrm>
          <a:prstGeom prst="rect">
            <a:avLst/>
          </a:prstGeom>
          <a:noFill/>
        </p:spPr>
        <p:txBody>
          <a:bodyPr wrap="square" rtlCol="0" anchor="t">
            <a:spAutoFit/>
          </a:bodyPr>
          <a:p>
            <a:r>
              <a:rPr lang="zh-CN" altLang="en-US"/>
              <a:t>结构设计模式</a:t>
            </a:r>
            <a:endParaRPr lang="zh-CN" altLang="en-US"/>
          </a:p>
        </p:txBody>
      </p:sp>
      <p:sp>
        <p:nvSpPr>
          <p:cNvPr id="31" name="文本框 30"/>
          <p:cNvSpPr txBox="1"/>
          <p:nvPr/>
        </p:nvSpPr>
        <p:spPr>
          <a:xfrm>
            <a:off x="9284970" y="1840230"/>
            <a:ext cx="2540000" cy="368300"/>
          </a:xfrm>
          <a:prstGeom prst="rect">
            <a:avLst/>
          </a:prstGeom>
          <a:noFill/>
        </p:spPr>
        <p:txBody>
          <a:bodyPr wrap="square" rtlCol="0" anchor="t">
            <a:spAutoFit/>
          </a:bodyPr>
          <a:p>
            <a:r>
              <a:rPr lang="zh-CN" altLang="en-US"/>
              <a:t>行为设计模式</a:t>
            </a:r>
            <a:endParaRPr lang="zh-CN" altLang="en-US"/>
          </a:p>
        </p:txBody>
      </p:sp>
      <p:cxnSp>
        <p:nvCxnSpPr>
          <p:cNvPr id="2" name="直接箭头连接符 1"/>
          <p:cNvCxnSpPr/>
          <p:nvPr/>
        </p:nvCxnSpPr>
        <p:spPr>
          <a:xfrm>
            <a:off x="6659880" y="3626485"/>
            <a:ext cx="5645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50455" y="3434715"/>
            <a:ext cx="1834515" cy="368300"/>
          </a:xfrm>
          <a:prstGeom prst="rect">
            <a:avLst/>
          </a:prstGeom>
          <a:noFill/>
        </p:spPr>
        <p:txBody>
          <a:bodyPr wrap="square" rtlCol="0">
            <a:spAutoFit/>
          </a:bodyPr>
          <a:p>
            <a:r>
              <a:rPr lang="en-US" altLang="zh-CN"/>
              <a:t>67</a:t>
            </a:r>
            <a:r>
              <a:rPr lang="zh-CN" altLang="en-US"/>
              <a:t>个度量</a:t>
            </a:r>
            <a:endParaRPr lang="zh-CN" altLang="en-US"/>
          </a:p>
        </p:txBody>
      </p:sp>
      <p:sp>
        <p:nvSpPr>
          <p:cNvPr id="7" name="左大括号 6"/>
          <p:cNvSpPr/>
          <p:nvPr/>
        </p:nvSpPr>
        <p:spPr>
          <a:xfrm>
            <a:off x="6843395" y="5186045"/>
            <a:ext cx="84455" cy="14674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7224395" y="4909185"/>
            <a:ext cx="1467485" cy="368300"/>
          </a:xfrm>
          <a:prstGeom prst="rect">
            <a:avLst/>
          </a:prstGeom>
          <a:noFill/>
        </p:spPr>
        <p:txBody>
          <a:bodyPr wrap="square" rtlCol="0">
            <a:spAutoFit/>
          </a:bodyPr>
          <a:p>
            <a:r>
              <a:rPr lang="en-US" altLang="zh-CN"/>
              <a:t>ANN</a:t>
            </a:r>
            <a:endParaRPr lang="en-US" altLang="zh-CN"/>
          </a:p>
        </p:txBody>
      </p:sp>
      <p:sp>
        <p:nvSpPr>
          <p:cNvPr id="11" name="文本框 10"/>
          <p:cNvSpPr txBox="1"/>
          <p:nvPr/>
        </p:nvSpPr>
        <p:spPr>
          <a:xfrm>
            <a:off x="7224395" y="5644515"/>
            <a:ext cx="1467485" cy="368300"/>
          </a:xfrm>
          <a:prstGeom prst="rect">
            <a:avLst/>
          </a:prstGeom>
          <a:noFill/>
        </p:spPr>
        <p:txBody>
          <a:bodyPr wrap="square" rtlCol="0">
            <a:spAutoFit/>
          </a:bodyPr>
          <a:p>
            <a:r>
              <a:rPr lang="en-US" altLang="zh-CN"/>
              <a:t>SVM</a:t>
            </a:r>
            <a:endParaRPr lang="en-US" altLang="zh-CN"/>
          </a:p>
        </p:txBody>
      </p:sp>
      <p:sp>
        <p:nvSpPr>
          <p:cNvPr id="12" name="文本框 11"/>
          <p:cNvSpPr txBox="1"/>
          <p:nvPr/>
        </p:nvSpPr>
        <p:spPr>
          <a:xfrm>
            <a:off x="7260590" y="6363970"/>
            <a:ext cx="1960880" cy="368300"/>
          </a:xfrm>
          <a:prstGeom prst="rect">
            <a:avLst/>
          </a:prstGeom>
          <a:noFill/>
        </p:spPr>
        <p:txBody>
          <a:bodyPr wrap="square" rtlCol="0">
            <a:spAutoFit/>
          </a:bodyPr>
          <a:p>
            <a:r>
              <a:rPr lang="en-US" altLang="zh-CN"/>
              <a:t>random forest</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custDataLst>
              <p:tags r:id="rId1"/>
            </p:custDataLst>
          </p:nvPr>
        </p:nvSpPr>
        <p:spPr>
          <a:xfrm>
            <a:off x="4438650" y="504825"/>
            <a:ext cx="3314700" cy="856615"/>
          </a:xfrm>
          <a:prstGeom prst="rect">
            <a:avLst/>
          </a:prstGeom>
          <a:noFill/>
        </p:spPr>
        <p:txBody>
          <a:bodyPr wrap="square" rtlCol="0" anchor="ctr" anchorCtr="0">
            <a:normAutofit/>
          </a:bodyPr>
          <a:lstStyle/>
          <a:p>
            <a:pPr algn="ctr"/>
            <a:r>
              <a:rPr lang="en-US" altLang="zh-CN" sz="4400" dirty="0">
                <a:solidFill>
                  <a:schemeClr val="tx1">
                    <a:lumMod val="85000"/>
                    <a:lumOff val="15000"/>
                  </a:schemeClr>
                </a:solidFill>
                <a:latin typeface="Arial" panose="020B0604020202020204" pitchFamily="34" charset="0"/>
                <a:ea typeface="汉仪旗黑-85S" panose="00020600040101010101" pitchFamily="18" charset="-122"/>
                <a:cs typeface="Segoe UI Semibold" panose="020B0702040204020203" charset="0"/>
                <a:sym typeface="+mn-ea"/>
              </a:rPr>
              <a:t>CONTENTS</a:t>
            </a:r>
            <a:endParaRPr lang="en-US" altLang="zh-CN" sz="4400" dirty="0">
              <a:solidFill>
                <a:schemeClr val="tx1">
                  <a:lumMod val="85000"/>
                  <a:lumOff val="15000"/>
                </a:schemeClr>
              </a:solidFill>
              <a:latin typeface="Arial" panose="020B0604020202020204" pitchFamily="34" charset="0"/>
              <a:ea typeface="汉仪旗黑-85S" panose="00020600040101010101" pitchFamily="18" charset="-122"/>
              <a:cs typeface="Segoe UI Semibold" panose="020B0702040204020203" charset="0"/>
              <a:sym typeface="+mn-ea"/>
            </a:endParaRPr>
          </a:p>
        </p:txBody>
      </p:sp>
      <p:sp>
        <p:nvSpPr>
          <p:cNvPr id="5" name="圆角矩形 4"/>
          <p:cNvSpPr/>
          <p:nvPr>
            <p:custDataLst>
              <p:tags r:id="rId2"/>
            </p:custDataLst>
          </p:nvPr>
        </p:nvSpPr>
        <p:spPr>
          <a:xfrm>
            <a:off x="1908810" y="1818640"/>
            <a:ext cx="738505" cy="73850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bg1"/>
                </a:solidFill>
                <a:uFillTx/>
                <a:latin typeface="Arial" panose="020B0604020202020204" pitchFamily="34" charset="0"/>
                <a:ea typeface="微软雅黑" panose="020B0503020204020204" charset="-122"/>
              </a:rPr>
              <a:t>01</a:t>
            </a:r>
            <a:endParaRPr lang="en-US" altLang="zh-CN">
              <a:solidFill>
                <a:schemeClr val="bg1"/>
              </a:solidFill>
              <a:uFillTx/>
              <a:latin typeface="Arial" panose="020B0604020202020204" pitchFamily="34" charset="0"/>
              <a:ea typeface="微软雅黑" panose="020B0503020204020204" charset="-122"/>
            </a:endParaRPr>
          </a:p>
        </p:txBody>
      </p:sp>
      <p:sp>
        <p:nvSpPr>
          <p:cNvPr id="7" name="文本框 6"/>
          <p:cNvSpPr txBox="1"/>
          <p:nvPr>
            <p:custDataLst>
              <p:tags r:id="rId3"/>
            </p:custDataLst>
          </p:nvPr>
        </p:nvSpPr>
        <p:spPr>
          <a:xfrm>
            <a:off x="2792095" y="1890395"/>
            <a:ext cx="3121025" cy="468630"/>
          </a:xfrm>
          <a:prstGeom prst="rect">
            <a:avLst/>
          </a:prstGeom>
          <a:noFill/>
        </p:spPr>
        <p:txBody>
          <a:bodyPr anchor="b" anchorCtr="0">
            <a:normAutofit fontScale="90000"/>
          </a:bodyPr>
          <a:lstStyle/>
          <a:p>
            <a:pPr algn="l" fontAlgn="auto"/>
            <a:r>
              <a:rPr kumimoji="0" lang="zh-CN" altLang="en-US" sz="2400" b="1" i="0"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rPr>
              <a:t>研究背景</a:t>
            </a:r>
            <a:endParaRPr kumimoji="0" lang="zh-CN" altLang="en-US" sz="2400" b="1" i="0"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endParaRPr>
          </a:p>
        </p:txBody>
      </p:sp>
      <p:sp>
        <p:nvSpPr>
          <p:cNvPr id="12" name="圆角矩形 11"/>
          <p:cNvSpPr/>
          <p:nvPr>
            <p:custDataLst>
              <p:tags r:id="rId4"/>
            </p:custDataLst>
          </p:nvPr>
        </p:nvSpPr>
        <p:spPr>
          <a:xfrm>
            <a:off x="1908810" y="3440430"/>
            <a:ext cx="738505" cy="73850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bg1"/>
                </a:solidFill>
                <a:uFillTx/>
                <a:latin typeface="Arial" panose="020B0604020202020204" pitchFamily="34" charset="0"/>
                <a:ea typeface="微软雅黑" panose="020B0503020204020204" charset="-122"/>
              </a:rPr>
              <a:t>03</a:t>
            </a:r>
            <a:endParaRPr lang="en-US" altLang="zh-CN">
              <a:solidFill>
                <a:schemeClr val="bg1"/>
              </a:solidFill>
              <a:uFillTx/>
              <a:latin typeface="Arial" panose="020B0604020202020204" pitchFamily="34" charset="0"/>
              <a:ea typeface="微软雅黑" panose="020B0503020204020204" charset="-122"/>
            </a:endParaRPr>
          </a:p>
        </p:txBody>
      </p:sp>
      <p:sp>
        <p:nvSpPr>
          <p:cNvPr id="15" name="文本框 14"/>
          <p:cNvSpPr txBox="1"/>
          <p:nvPr>
            <p:custDataLst>
              <p:tags r:id="rId5"/>
            </p:custDataLst>
          </p:nvPr>
        </p:nvSpPr>
        <p:spPr>
          <a:xfrm>
            <a:off x="2792095" y="3577590"/>
            <a:ext cx="3121025" cy="468630"/>
          </a:xfrm>
          <a:prstGeom prst="rect">
            <a:avLst/>
          </a:prstGeom>
          <a:noFill/>
        </p:spPr>
        <p:txBody>
          <a:bodyPr anchor="b" anchorCtr="0">
            <a:normAutofit fontScale="90000"/>
          </a:bodyPr>
          <a:lstStyle/>
          <a:p>
            <a:r>
              <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rPr>
              <a:t>本文方法</a:t>
            </a:r>
            <a:endPar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endParaRPr>
          </a:p>
        </p:txBody>
      </p:sp>
      <p:sp>
        <p:nvSpPr>
          <p:cNvPr id="19" name="圆角矩形 18"/>
          <p:cNvSpPr/>
          <p:nvPr>
            <p:custDataLst>
              <p:tags r:id="rId6"/>
            </p:custDataLst>
          </p:nvPr>
        </p:nvSpPr>
        <p:spPr>
          <a:xfrm>
            <a:off x="6455410" y="1818640"/>
            <a:ext cx="738505" cy="73850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bg1"/>
                </a:solidFill>
                <a:uFillTx/>
                <a:latin typeface="Arial" panose="020B0604020202020204" pitchFamily="34" charset="0"/>
                <a:ea typeface="微软雅黑" panose="020B0503020204020204" charset="-122"/>
              </a:rPr>
              <a:t>02</a:t>
            </a:r>
            <a:endParaRPr lang="en-US" altLang="zh-CN">
              <a:solidFill>
                <a:schemeClr val="bg1"/>
              </a:solidFill>
              <a:uFillTx/>
              <a:latin typeface="Arial" panose="020B0604020202020204" pitchFamily="34" charset="0"/>
              <a:ea typeface="微软雅黑" panose="020B0503020204020204" charset="-122"/>
            </a:endParaRPr>
          </a:p>
        </p:txBody>
      </p:sp>
      <p:sp>
        <p:nvSpPr>
          <p:cNvPr id="22" name="圆角矩形 21"/>
          <p:cNvSpPr/>
          <p:nvPr>
            <p:custDataLst>
              <p:tags r:id="rId7"/>
            </p:custDataLst>
          </p:nvPr>
        </p:nvSpPr>
        <p:spPr>
          <a:xfrm>
            <a:off x="6455410" y="3440430"/>
            <a:ext cx="738505" cy="73850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bg1"/>
                </a:solidFill>
                <a:uFillTx/>
                <a:latin typeface="Arial" panose="020B0604020202020204" pitchFamily="34" charset="0"/>
                <a:ea typeface="微软雅黑" panose="020B0503020204020204" charset="-122"/>
              </a:rPr>
              <a:t>04</a:t>
            </a:r>
            <a:endParaRPr lang="en-US" altLang="zh-CN">
              <a:solidFill>
                <a:schemeClr val="bg1"/>
              </a:solidFill>
              <a:uFillTx/>
              <a:latin typeface="Arial" panose="020B0604020202020204" pitchFamily="34" charset="0"/>
              <a:ea typeface="微软雅黑" panose="020B0503020204020204" charset="-122"/>
            </a:endParaRPr>
          </a:p>
        </p:txBody>
      </p:sp>
      <p:sp>
        <p:nvSpPr>
          <p:cNvPr id="11" name="圆角矩形 10"/>
          <p:cNvSpPr/>
          <p:nvPr>
            <p:custDataLst>
              <p:tags r:id="rId8"/>
            </p:custDataLst>
          </p:nvPr>
        </p:nvSpPr>
        <p:spPr>
          <a:xfrm>
            <a:off x="1908810" y="5062220"/>
            <a:ext cx="738505" cy="73850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bg1"/>
                </a:solidFill>
                <a:uFillTx/>
                <a:latin typeface="Arial" panose="020B0604020202020204" pitchFamily="34" charset="0"/>
                <a:ea typeface="微软雅黑" panose="020B0503020204020204" charset="-122"/>
              </a:rPr>
              <a:t>05</a:t>
            </a:r>
            <a:endParaRPr lang="en-US" altLang="zh-CN">
              <a:solidFill>
                <a:schemeClr val="bg1"/>
              </a:solidFill>
              <a:uFillTx/>
              <a:latin typeface="Arial" panose="020B0604020202020204" pitchFamily="34" charset="0"/>
              <a:ea typeface="微软雅黑" panose="020B0503020204020204" charset="-122"/>
            </a:endParaRPr>
          </a:p>
        </p:txBody>
      </p:sp>
      <p:sp>
        <p:nvSpPr>
          <p:cNvPr id="14" name="文本框 13"/>
          <p:cNvSpPr txBox="1"/>
          <p:nvPr>
            <p:custDataLst>
              <p:tags r:id="rId9"/>
            </p:custDataLst>
          </p:nvPr>
        </p:nvSpPr>
        <p:spPr>
          <a:xfrm>
            <a:off x="2792095" y="5123180"/>
            <a:ext cx="3121025" cy="468630"/>
          </a:xfrm>
          <a:prstGeom prst="rect">
            <a:avLst/>
          </a:prstGeom>
          <a:noFill/>
        </p:spPr>
        <p:txBody>
          <a:bodyPr anchor="b" anchorCtr="0">
            <a:normAutofit fontScale="90000"/>
          </a:bodyPr>
          <a:lstStyle/>
          <a:p>
            <a:r>
              <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rPr>
              <a:t>实验结果</a:t>
            </a:r>
            <a:endPar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endParaRPr>
          </a:p>
        </p:txBody>
      </p:sp>
      <p:sp>
        <p:nvSpPr>
          <p:cNvPr id="17" name="圆角矩形 16"/>
          <p:cNvSpPr/>
          <p:nvPr>
            <p:custDataLst>
              <p:tags r:id="rId10"/>
            </p:custDataLst>
          </p:nvPr>
        </p:nvSpPr>
        <p:spPr>
          <a:xfrm>
            <a:off x="6455410" y="5062220"/>
            <a:ext cx="738505" cy="73850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a:solidFill>
                  <a:schemeClr val="bg1"/>
                </a:solidFill>
                <a:uFillTx/>
                <a:latin typeface="Arial" panose="020B0604020202020204" pitchFamily="34" charset="0"/>
                <a:ea typeface="微软雅黑" panose="020B0503020204020204" charset="-122"/>
              </a:rPr>
              <a:t>06</a:t>
            </a:r>
            <a:endParaRPr lang="en-US" altLang="zh-CN">
              <a:solidFill>
                <a:schemeClr val="bg1"/>
              </a:solidFill>
              <a:uFillTx/>
              <a:latin typeface="Arial" panose="020B0604020202020204" pitchFamily="34" charset="0"/>
              <a:ea typeface="微软雅黑" panose="020B0503020204020204" charset="-122"/>
            </a:endParaRPr>
          </a:p>
        </p:txBody>
      </p:sp>
      <p:sp>
        <p:nvSpPr>
          <p:cNvPr id="20" name="文本框 19"/>
          <p:cNvSpPr txBox="1"/>
          <p:nvPr>
            <p:custDataLst>
              <p:tags r:id="rId11"/>
            </p:custDataLst>
          </p:nvPr>
        </p:nvSpPr>
        <p:spPr>
          <a:xfrm>
            <a:off x="7338695" y="1890395"/>
            <a:ext cx="3121025" cy="468630"/>
          </a:xfrm>
          <a:prstGeom prst="rect">
            <a:avLst/>
          </a:prstGeom>
          <a:noFill/>
        </p:spPr>
        <p:txBody>
          <a:bodyPr anchor="b" anchorCtr="0">
            <a:normAutofit fontScale="90000"/>
          </a:bodyPr>
          <a:lstStyle/>
          <a:p>
            <a:r>
              <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rPr>
              <a:t>面临的问题</a:t>
            </a:r>
            <a:endPar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endParaRPr>
          </a:p>
        </p:txBody>
      </p:sp>
      <p:sp>
        <p:nvSpPr>
          <p:cNvPr id="23" name="文本框 22"/>
          <p:cNvSpPr txBox="1"/>
          <p:nvPr>
            <p:custDataLst>
              <p:tags r:id="rId12"/>
            </p:custDataLst>
          </p:nvPr>
        </p:nvSpPr>
        <p:spPr>
          <a:xfrm>
            <a:off x="7378700" y="3577590"/>
            <a:ext cx="3857625" cy="468630"/>
          </a:xfrm>
          <a:prstGeom prst="rect">
            <a:avLst/>
          </a:prstGeom>
          <a:noFill/>
        </p:spPr>
        <p:txBody>
          <a:bodyPr anchor="b" anchorCtr="0">
            <a:normAutofit fontScale="90000"/>
          </a:bodyPr>
          <a:lstStyle/>
          <a:p>
            <a:r>
              <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rPr>
              <a:t>具体实现</a:t>
            </a:r>
            <a:endPar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endParaRPr>
          </a:p>
        </p:txBody>
      </p:sp>
      <p:sp>
        <p:nvSpPr>
          <p:cNvPr id="26" name="文本框 25"/>
          <p:cNvSpPr txBox="1"/>
          <p:nvPr>
            <p:custDataLst>
              <p:tags r:id="rId13"/>
            </p:custDataLst>
          </p:nvPr>
        </p:nvSpPr>
        <p:spPr>
          <a:xfrm>
            <a:off x="7378700" y="5196840"/>
            <a:ext cx="3121025" cy="468630"/>
          </a:xfrm>
          <a:prstGeom prst="rect">
            <a:avLst/>
          </a:prstGeom>
          <a:noFill/>
        </p:spPr>
        <p:txBody>
          <a:bodyPr anchor="b" anchorCtr="0">
            <a:normAutofit fontScale="90000"/>
          </a:bodyPr>
          <a:lstStyle/>
          <a:p>
            <a:r>
              <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rPr>
              <a:t>总结</a:t>
            </a:r>
            <a:endParaRPr lang="zh-CN" altLang="en-US" sz="2400" b="1" kern="0" dirty="0">
              <a:solidFill>
                <a:schemeClr val="tx1">
                  <a:lumMod val="85000"/>
                  <a:lumOff val="15000"/>
                </a:schemeClr>
              </a:solidFill>
              <a:uFillTx/>
              <a:latin typeface="Arial" panose="020B0604020202020204" pitchFamily="34" charset="0"/>
              <a:ea typeface="微软雅黑" panose="020B0503020204020204" charset="-122"/>
              <a:cs typeface="Segoe UI Semibold" panose="020B0702040204020203" charset="0"/>
              <a:sym typeface="+mn-ea"/>
            </a:endParaRPr>
          </a:p>
        </p:txBody>
      </p:sp>
      <p:grpSp>
        <p:nvGrpSpPr>
          <p:cNvPr id="25" name="组合 24"/>
          <p:cNvGrpSpPr/>
          <p:nvPr>
            <p:custDataLst>
              <p:tags r:id="rId14"/>
            </p:custDataLst>
          </p:nvPr>
        </p:nvGrpSpPr>
        <p:grpSpPr>
          <a:xfrm>
            <a:off x="0" y="-1"/>
            <a:ext cx="12191999" cy="6858000"/>
            <a:chOff x="0" y="-1"/>
            <a:chExt cx="12191999" cy="6858000"/>
          </a:xfrm>
        </p:grpSpPr>
        <p:grpSp>
          <p:nvGrpSpPr>
            <p:cNvPr id="28" name="组合 27"/>
            <p:cNvGrpSpPr/>
            <p:nvPr/>
          </p:nvGrpSpPr>
          <p:grpSpPr>
            <a:xfrm rot="1201144">
              <a:off x="10896743" y="4048730"/>
              <a:ext cx="1160804" cy="2758089"/>
              <a:chOff x="11019582" y="1647258"/>
              <a:chExt cx="1432253" cy="3403057"/>
            </a:xfrm>
          </p:grpSpPr>
          <p:grpSp>
            <p:nvGrpSpPr>
              <p:cNvPr id="45" name="图形 3"/>
              <p:cNvGrpSpPr/>
              <p:nvPr userDrawn="1"/>
            </p:nvGrpSpPr>
            <p:grpSpPr>
              <a:xfrm rot="4533314">
                <a:off x="10958470" y="1708370"/>
                <a:ext cx="1045691" cy="923468"/>
                <a:chOff x="2736284" y="3558715"/>
                <a:chExt cx="1878610" cy="1659032"/>
              </a:xfrm>
              <a:solidFill>
                <a:schemeClr val="accent1"/>
              </a:solidFill>
            </p:grpSpPr>
            <p:sp>
              <p:nvSpPr>
                <p:cNvPr id="54" name="任意多边形: 形状 53"/>
                <p:cNvSpPr/>
                <p:nvPr>
                  <p:custDataLst>
                    <p:tags r:id="rId15"/>
                  </p:custDataLst>
                </p:nvPr>
              </p:nvSpPr>
              <p:spPr>
                <a:xfrm>
                  <a:off x="2736284" y="3558715"/>
                  <a:ext cx="1878610" cy="634335"/>
                </a:xfrm>
                <a:custGeom>
                  <a:avLst/>
                  <a:gdLst>
                    <a:gd name="connsiteX0" fmla="*/ 0 w 1878610"/>
                    <a:gd name="connsiteY0" fmla="*/ 548945 h 634335"/>
                    <a:gd name="connsiteX1" fmla="*/ 1878610 w 1878610"/>
                    <a:gd name="connsiteY1" fmla="*/ 0 h 634335"/>
                    <a:gd name="connsiteX2" fmla="*/ 975902 w 1878610"/>
                    <a:gd name="connsiteY2" fmla="*/ 634336 h 634335"/>
                  </a:gdLst>
                  <a:ahLst/>
                  <a:cxnLst>
                    <a:cxn ang="0">
                      <a:pos x="connsiteX0" y="connsiteY0"/>
                    </a:cxn>
                    <a:cxn ang="0">
                      <a:pos x="connsiteX1" y="connsiteY1"/>
                    </a:cxn>
                    <a:cxn ang="0">
                      <a:pos x="connsiteX2" y="connsiteY2"/>
                    </a:cxn>
                  </a:cxnLst>
                  <a:rect l="l" t="t" r="r" b="b"/>
                  <a:pathLst>
                    <a:path w="1878610" h="634335">
                      <a:moveTo>
                        <a:pt x="0" y="548945"/>
                      </a:moveTo>
                      <a:lnTo>
                        <a:pt x="1878610" y="0"/>
                      </a:lnTo>
                      <a:lnTo>
                        <a:pt x="975902" y="634336"/>
                      </a:lnTo>
                      <a:close/>
                    </a:path>
                  </a:pathLst>
                </a:custGeom>
                <a:solidFill>
                  <a:schemeClr val="accent2"/>
                </a:solidFill>
                <a:ln w="12182" cap="flat">
                  <a:noFill/>
                  <a:prstDash val="solid"/>
                  <a:miter/>
                </a:ln>
              </p:spPr>
              <p:txBody>
                <a:bodyPr rtlCol="0" anchor="ctr"/>
                <a:lstStyle/>
                <a:p>
                  <a:endParaRPr lang="zh-CN" altLang="en-US"/>
                </a:p>
              </p:txBody>
            </p:sp>
            <p:sp>
              <p:nvSpPr>
                <p:cNvPr id="55" name="任意多边形: 形状 54"/>
                <p:cNvSpPr/>
                <p:nvPr>
                  <p:custDataLst>
                    <p:tags r:id="rId16"/>
                  </p:custDataLst>
                </p:nvPr>
              </p:nvSpPr>
              <p:spPr>
                <a:xfrm>
                  <a:off x="3660393" y="3558715"/>
                  <a:ext cx="951503" cy="1659032"/>
                </a:xfrm>
                <a:custGeom>
                  <a:avLst/>
                  <a:gdLst>
                    <a:gd name="connsiteX0" fmla="*/ 0 w 951503"/>
                    <a:gd name="connsiteY0" fmla="*/ 1659033 h 1659032"/>
                    <a:gd name="connsiteX1" fmla="*/ 951504 w 951503"/>
                    <a:gd name="connsiteY1" fmla="*/ 0 h 1659032"/>
                    <a:gd name="connsiteX2" fmla="*/ 48795 w 951503"/>
                    <a:gd name="connsiteY2" fmla="*/ 634336 h 1659032"/>
                  </a:gdLst>
                  <a:ahLst/>
                  <a:cxnLst>
                    <a:cxn ang="0">
                      <a:pos x="connsiteX0" y="connsiteY0"/>
                    </a:cxn>
                    <a:cxn ang="0">
                      <a:pos x="connsiteX1" y="connsiteY1"/>
                    </a:cxn>
                    <a:cxn ang="0">
                      <a:pos x="connsiteX2" y="connsiteY2"/>
                    </a:cxn>
                  </a:cxnLst>
                  <a:rect l="l" t="t" r="r" b="b"/>
                  <a:pathLst>
                    <a:path w="951503" h="1659032">
                      <a:moveTo>
                        <a:pt x="0" y="1659033"/>
                      </a:moveTo>
                      <a:lnTo>
                        <a:pt x="951504" y="0"/>
                      </a:lnTo>
                      <a:lnTo>
                        <a:pt x="48795" y="634336"/>
                      </a:lnTo>
                      <a:close/>
                    </a:path>
                  </a:pathLst>
                </a:custGeom>
                <a:solidFill>
                  <a:schemeClr val="accent5">
                    <a:lumMod val="75000"/>
                  </a:schemeClr>
                </a:solidFill>
                <a:ln w="12182" cap="flat">
                  <a:noFill/>
                  <a:prstDash val="solid"/>
                  <a:miter/>
                </a:ln>
              </p:spPr>
              <p:txBody>
                <a:bodyPr rtlCol="0" anchor="ctr"/>
                <a:lstStyle/>
                <a:p>
                  <a:endParaRPr lang="zh-CN" altLang="en-US"/>
                </a:p>
              </p:txBody>
            </p:sp>
            <p:sp>
              <p:nvSpPr>
                <p:cNvPr id="56" name="任意多边形: 形状 55"/>
                <p:cNvSpPr/>
                <p:nvPr>
                  <p:custDataLst>
                    <p:tags r:id="rId17"/>
                  </p:custDataLst>
                </p:nvPr>
              </p:nvSpPr>
              <p:spPr>
                <a:xfrm>
                  <a:off x="2736284" y="4107660"/>
                  <a:ext cx="975901" cy="1110087"/>
                </a:xfrm>
                <a:custGeom>
                  <a:avLst/>
                  <a:gdLst>
                    <a:gd name="connsiteX0" fmla="*/ 0 w 975901"/>
                    <a:gd name="connsiteY0" fmla="*/ 0 h 1110087"/>
                    <a:gd name="connsiteX1" fmla="*/ 927106 w 975901"/>
                    <a:gd name="connsiteY1" fmla="*/ 1110088 h 1110087"/>
                    <a:gd name="connsiteX2" fmla="*/ 975902 w 975901"/>
                    <a:gd name="connsiteY2" fmla="*/ 85391 h 1110087"/>
                  </a:gdLst>
                  <a:ahLst/>
                  <a:cxnLst>
                    <a:cxn ang="0">
                      <a:pos x="connsiteX0" y="connsiteY0"/>
                    </a:cxn>
                    <a:cxn ang="0">
                      <a:pos x="connsiteX1" y="connsiteY1"/>
                    </a:cxn>
                    <a:cxn ang="0">
                      <a:pos x="connsiteX2" y="connsiteY2"/>
                    </a:cxn>
                  </a:cxnLst>
                  <a:rect l="l" t="t" r="r" b="b"/>
                  <a:pathLst>
                    <a:path w="975901" h="1110087">
                      <a:moveTo>
                        <a:pt x="0" y="0"/>
                      </a:moveTo>
                      <a:lnTo>
                        <a:pt x="927106" y="1110088"/>
                      </a:lnTo>
                      <a:lnTo>
                        <a:pt x="975902" y="85391"/>
                      </a:lnTo>
                      <a:close/>
                    </a:path>
                  </a:pathLst>
                </a:custGeom>
                <a:solidFill>
                  <a:schemeClr val="accent5">
                    <a:lumMod val="65000"/>
                  </a:schemeClr>
                </a:solidFill>
                <a:ln w="12182" cap="flat">
                  <a:noFill/>
                  <a:prstDash val="solid"/>
                  <a:miter/>
                </a:ln>
              </p:spPr>
              <p:txBody>
                <a:bodyPr rtlCol="0" anchor="ctr"/>
                <a:lstStyle/>
                <a:p>
                  <a:endParaRPr lang="zh-CN" altLang="en-US"/>
                </a:p>
              </p:txBody>
            </p:sp>
          </p:grpSp>
          <p:grpSp>
            <p:nvGrpSpPr>
              <p:cNvPr id="46" name="图形 3"/>
              <p:cNvGrpSpPr/>
              <p:nvPr userDrawn="1"/>
            </p:nvGrpSpPr>
            <p:grpSpPr>
              <a:xfrm rot="10800000">
                <a:off x="11882090" y="3149121"/>
                <a:ext cx="569745" cy="564612"/>
                <a:chOff x="662494" y="1582515"/>
                <a:chExt cx="1354063" cy="1341864"/>
              </a:xfrm>
              <a:solidFill>
                <a:schemeClr val="accent1"/>
              </a:solidFill>
            </p:grpSpPr>
            <p:sp>
              <p:nvSpPr>
                <p:cNvPr id="51" name="任意多边形: 形状 50"/>
                <p:cNvSpPr/>
                <p:nvPr>
                  <p:custDataLst>
                    <p:tags r:id="rId18"/>
                  </p:custDataLst>
                </p:nvPr>
              </p:nvSpPr>
              <p:spPr>
                <a:xfrm>
                  <a:off x="1428018" y="1582515"/>
                  <a:ext cx="585540" cy="1341864"/>
                </a:xfrm>
                <a:custGeom>
                  <a:avLst/>
                  <a:gdLst>
                    <a:gd name="connsiteX0" fmla="*/ 146385 w 585540"/>
                    <a:gd name="connsiteY0" fmla="*/ 0 h 1341864"/>
                    <a:gd name="connsiteX1" fmla="*/ 585541 w 585540"/>
                    <a:gd name="connsiteY1" fmla="*/ 1341865 h 1341864"/>
                    <a:gd name="connsiteX2" fmla="*/ 0 w 585540"/>
                    <a:gd name="connsiteY2" fmla="*/ 707529 h 1341864"/>
                  </a:gdLst>
                  <a:ahLst/>
                  <a:cxnLst>
                    <a:cxn ang="0">
                      <a:pos x="connsiteX0" y="connsiteY0"/>
                    </a:cxn>
                    <a:cxn ang="0">
                      <a:pos x="connsiteX1" y="connsiteY1"/>
                    </a:cxn>
                    <a:cxn ang="0">
                      <a:pos x="connsiteX2" y="connsiteY2"/>
                    </a:cxn>
                  </a:cxnLst>
                  <a:rect l="l" t="t" r="r" b="b"/>
                  <a:pathLst>
                    <a:path w="585540" h="1341864">
                      <a:moveTo>
                        <a:pt x="146385" y="0"/>
                      </a:moveTo>
                      <a:lnTo>
                        <a:pt x="585541" y="1341865"/>
                      </a:lnTo>
                      <a:lnTo>
                        <a:pt x="0" y="707529"/>
                      </a:lnTo>
                      <a:close/>
                    </a:path>
                  </a:pathLst>
                </a:custGeom>
                <a:solidFill>
                  <a:schemeClr val="accent3"/>
                </a:solidFill>
                <a:ln w="12182" cap="flat">
                  <a:noFill/>
                  <a:prstDash val="solid"/>
                  <a:miter/>
                </a:ln>
              </p:spPr>
              <p:txBody>
                <a:bodyPr rtlCol="0" anchor="ctr"/>
                <a:lstStyle/>
                <a:p>
                  <a:endParaRPr lang="zh-CN" altLang="en-US"/>
                </a:p>
              </p:txBody>
            </p:sp>
            <p:sp>
              <p:nvSpPr>
                <p:cNvPr id="52" name="任意多边形: 形状 51"/>
                <p:cNvSpPr/>
                <p:nvPr>
                  <p:custDataLst>
                    <p:tags r:id="rId19"/>
                  </p:custDataLst>
                </p:nvPr>
              </p:nvSpPr>
              <p:spPr>
                <a:xfrm>
                  <a:off x="662494" y="1582515"/>
                  <a:ext cx="914907" cy="707528"/>
                </a:xfrm>
                <a:custGeom>
                  <a:avLst/>
                  <a:gdLst>
                    <a:gd name="connsiteX0" fmla="*/ 0 w 914907"/>
                    <a:gd name="connsiteY0" fmla="*/ 585541 h 707528"/>
                    <a:gd name="connsiteX1" fmla="*/ 768522 w 914907"/>
                    <a:gd name="connsiteY1" fmla="*/ 707529 h 707528"/>
                    <a:gd name="connsiteX2" fmla="*/ 914908 w 914907"/>
                    <a:gd name="connsiteY2" fmla="*/ 0 h 707528"/>
                  </a:gdLst>
                  <a:ahLst/>
                  <a:cxnLst>
                    <a:cxn ang="0">
                      <a:pos x="connsiteX0" y="connsiteY0"/>
                    </a:cxn>
                    <a:cxn ang="0">
                      <a:pos x="connsiteX1" y="connsiteY1"/>
                    </a:cxn>
                    <a:cxn ang="0">
                      <a:pos x="connsiteX2" y="connsiteY2"/>
                    </a:cxn>
                  </a:cxnLst>
                  <a:rect l="l" t="t" r="r" b="b"/>
                  <a:pathLst>
                    <a:path w="914907" h="707528">
                      <a:moveTo>
                        <a:pt x="0" y="585541"/>
                      </a:moveTo>
                      <a:lnTo>
                        <a:pt x="768522" y="707529"/>
                      </a:lnTo>
                      <a:lnTo>
                        <a:pt x="914908" y="0"/>
                      </a:lnTo>
                      <a:close/>
                    </a:path>
                  </a:pathLst>
                </a:custGeom>
                <a:solidFill>
                  <a:schemeClr val="accent2">
                    <a:lumMod val="60000"/>
                    <a:lumOff val="40000"/>
                  </a:schemeClr>
                </a:solidFill>
                <a:ln w="12182" cap="flat">
                  <a:noFill/>
                  <a:prstDash val="solid"/>
                  <a:miter/>
                </a:ln>
              </p:spPr>
              <p:txBody>
                <a:bodyPr rtlCol="0" anchor="ctr"/>
                <a:lstStyle/>
                <a:p>
                  <a:endParaRPr lang="zh-CN" altLang="en-US"/>
                </a:p>
              </p:txBody>
            </p:sp>
            <p:sp>
              <p:nvSpPr>
                <p:cNvPr id="53" name="任意多边形: 形状 52"/>
                <p:cNvSpPr/>
                <p:nvPr>
                  <p:custDataLst>
                    <p:tags r:id="rId20"/>
                  </p:custDataLst>
                </p:nvPr>
              </p:nvSpPr>
              <p:spPr>
                <a:xfrm>
                  <a:off x="662494" y="2168055"/>
                  <a:ext cx="1354063" cy="756323"/>
                </a:xfrm>
                <a:custGeom>
                  <a:avLst/>
                  <a:gdLst>
                    <a:gd name="connsiteX0" fmla="*/ 1354063 w 1354063"/>
                    <a:gd name="connsiteY0" fmla="*/ 756324 h 756323"/>
                    <a:gd name="connsiteX1" fmla="*/ 0 w 1354063"/>
                    <a:gd name="connsiteY1" fmla="*/ 0 h 756323"/>
                    <a:gd name="connsiteX2" fmla="*/ 768522 w 1354063"/>
                    <a:gd name="connsiteY2" fmla="*/ 121988 h 756323"/>
                  </a:gdLst>
                  <a:ahLst/>
                  <a:cxnLst>
                    <a:cxn ang="0">
                      <a:pos x="connsiteX0" y="connsiteY0"/>
                    </a:cxn>
                    <a:cxn ang="0">
                      <a:pos x="connsiteX1" y="connsiteY1"/>
                    </a:cxn>
                    <a:cxn ang="0">
                      <a:pos x="connsiteX2" y="connsiteY2"/>
                    </a:cxn>
                  </a:cxnLst>
                  <a:rect l="l" t="t" r="r" b="b"/>
                  <a:pathLst>
                    <a:path w="1354063" h="756323">
                      <a:moveTo>
                        <a:pt x="1354063" y="756324"/>
                      </a:moveTo>
                      <a:lnTo>
                        <a:pt x="0" y="0"/>
                      </a:lnTo>
                      <a:lnTo>
                        <a:pt x="768522" y="121988"/>
                      </a:lnTo>
                      <a:close/>
                    </a:path>
                  </a:pathLst>
                </a:custGeom>
                <a:solidFill>
                  <a:schemeClr val="accent1">
                    <a:lumMod val="60000"/>
                    <a:lumOff val="40000"/>
                  </a:schemeClr>
                </a:solidFill>
                <a:ln w="12182" cap="flat">
                  <a:noFill/>
                  <a:prstDash val="solid"/>
                  <a:miter/>
                </a:ln>
              </p:spPr>
              <p:txBody>
                <a:bodyPr rtlCol="0" anchor="ctr"/>
                <a:lstStyle/>
                <a:p>
                  <a:endParaRPr lang="zh-CN" altLang="en-US"/>
                </a:p>
              </p:txBody>
            </p:sp>
          </p:grpSp>
          <p:grpSp>
            <p:nvGrpSpPr>
              <p:cNvPr id="47" name="图形 3"/>
              <p:cNvGrpSpPr/>
              <p:nvPr userDrawn="1"/>
            </p:nvGrpSpPr>
            <p:grpSpPr>
              <a:xfrm rot="18064791">
                <a:off x="11173417" y="4370294"/>
                <a:ext cx="722229" cy="637813"/>
                <a:chOff x="2736284" y="3558715"/>
                <a:chExt cx="1878610" cy="1659032"/>
              </a:xfrm>
              <a:solidFill>
                <a:schemeClr val="accent1"/>
              </a:solidFill>
            </p:grpSpPr>
            <p:sp>
              <p:nvSpPr>
                <p:cNvPr id="48" name="任意多边形: 形状 47"/>
                <p:cNvSpPr/>
                <p:nvPr>
                  <p:custDataLst>
                    <p:tags r:id="rId21"/>
                  </p:custDataLst>
                </p:nvPr>
              </p:nvSpPr>
              <p:spPr>
                <a:xfrm>
                  <a:off x="2736284" y="3558715"/>
                  <a:ext cx="1878610" cy="634335"/>
                </a:xfrm>
                <a:custGeom>
                  <a:avLst/>
                  <a:gdLst>
                    <a:gd name="connsiteX0" fmla="*/ 0 w 1878610"/>
                    <a:gd name="connsiteY0" fmla="*/ 548945 h 634335"/>
                    <a:gd name="connsiteX1" fmla="*/ 1878610 w 1878610"/>
                    <a:gd name="connsiteY1" fmla="*/ 0 h 634335"/>
                    <a:gd name="connsiteX2" fmla="*/ 975902 w 1878610"/>
                    <a:gd name="connsiteY2" fmla="*/ 634336 h 634335"/>
                  </a:gdLst>
                  <a:ahLst/>
                  <a:cxnLst>
                    <a:cxn ang="0">
                      <a:pos x="connsiteX0" y="connsiteY0"/>
                    </a:cxn>
                    <a:cxn ang="0">
                      <a:pos x="connsiteX1" y="connsiteY1"/>
                    </a:cxn>
                    <a:cxn ang="0">
                      <a:pos x="connsiteX2" y="connsiteY2"/>
                    </a:cxn>
                  </a:cxnLst>
                  <a:rect l="l" t="t" r="r" b="b"/>
                  <a:pathLst>
                    <a:path w="1878610" h="634335">
                      <a:moveTo>
                        <a:pt x="0" y="548945"/>
                      </a:moveTo>
                      <a:lnTo>
                        <a:pt x="1878610" y="0"/>
                      </a:lnTo>
                      <a:lnTo>
                        <a:pt x="975902" y="634336"/>
                      </a:lnTo>
                      <a:close/>
                    </a:path>
                  </a:pathLst>
                </a:custGeom>
                <a:solidFill>
                  <a:schemeClr val="accent2"/>
                </a:solidFill>
                <a:ln w="12182" cap="flat">
                  <a:noFill/>
                  <a:prstDash val="solid"/>
                  <a:miter/>
                </a:ln>
              </p:spPr>
              <p:txBody>
                <a:bodyPr rtlCol="0" anchor="ctr"/>
                <a:lstStyle/>
                <a:p>
                  <a:endParaRPr lang="zh-CN" altLang="en-US"/>
                </a:p>
              </p:txBody>
            </p:sp>
            <p:sp>
              <p:nvSpPr>
                <p:cNvPr id="49" name="任意多边形: 形状 48"/>
                <p:cNvSpPr/>
                <p:nvPr>
                  <p:custDataLst>
                    <p:tags r:id="rId22"/>
                  </p:custDataLst>
                </p:nvPr>
              </p:nvSpPr>
              <p:spPr>
                <a:xfrm>
                  <a:off x="3660393" y="3558715"/>
                  <a:ext cx="951503" cy="1659032"/>
                </a:xfrm>
                <a:custGeom>
                  <a:avLst/>
                  <a:gdLst>
                    <a:gd name="connsiteX0" fmla="*/ 0 w 951503"/>
                    <a:gd name="connsiteY0" fmla="*/ 1659033 h 1659032"/>
                    <a:gd name="connsiteX1" fmla="*/ 951504 w 951503"/>
                    <a:gd name="connsiteY1" fmla="*/ 0 h 1659032"/>
                    <a:gd name="connsiteX2" fmla="*/ 48795 w 951503"/>
                    <a:gd name="connsiteY2" fmla="*/ 634336 h 1659032"/>
                  </a:gdLst>
                  <a:ahLst/>
                  <a:cxnLst>
                    <a:cxn ang="0">
                      <a:pos x="connsiteX0" y="connsiteY0"/>
                    </a:cxn>
                    <a:cxn ang="0">
                      <a:pos x="connsiteX1" y="connsiteY1"/>
                    </a:cxn>
                    <a:cxn ang="0">
                      <a:pos x="connsiteX2" y="connsiteY2"/>
                    </a:cxn>
                  </a:cxnLst>
                  <a:rect l="l" t="t" r="r" b="b"/>
                  <a:pathLst>
                    <a:path w="951503" h="1659032">
                      <a:moveTo>
                        <a:pt x="0" y="1659033"/>
                      </a:moveTo>
                      <a:lnTo>
                        <a:pt x="951504" y="0"/>
                      </a:lnTo>
                      <a:lnTo>
                        <a:pt x="48795" y="634336"/>
                      </a:lnTo>
                      <a:close/>
                    </a:path>
                  </a:pathLst>
                </a:custGeom>
                <a:solidFill>
                  <a:schemeClr val="accent5">
                    <a:lumMod val="75000"/>
                  </a:schemeClr>
                </a:solidFill>
                <a:ln w="12182" cap="flat">
                  <a:noFill/>
                  <a:prstDash val="solid"/>
                  <a:miter/>
                </a:ln>
              </p:spPr>
              <p:txBody>
                <a:bodyPr rtlCol="0" anchor="ctr"/>
                <a:lstStyle/>
                <a:p>
                  <a:endParaRPr lang="zh-CN" altLang="en-US"/>
                </a:p>
              </p:txBody>
            </p:sp>
            <p:sp>
              <p:nvSpPr>
                <p:cNvPr id="50" name="任意多边形: 形状 49"/>
                <p:cNvSpPr/>
                <p:nvPr>
                  <p:custDataLst>
                    <p:tags r:id="rId23"/>
                  </p:custDataLst>
                </p:nvPr>
              </p:nvSpPr>
              <p:spPr>
                <a:xfrm>
                  <a:off x="2736284" y="4107660"/>
                  <a:ext cx="975901" cy="1110087"/>
                </a:xfrm>
                <a:custGeom>
                  <a:avLst/>
                  <a:gdLst>
                    <a:gd name="connsiteX0" fmla="*/ 0 w 975901"/>
                    <a:gd name="connsiteY0" fmla="*/ 0 h 1110087"/>
                    <a:gd name="connsiteX1" fmla="*/ 927106 w 975901"/>
                    <a:gd name="connsiteY1" fmla="*/ 1110088 h 1110087"/>
                    <a:gd name="connsiteX2" fmla="*/ 975902 w 975901"/>
                    <a:gd name="connsiteY2" fmla="*/ 85391 h 1110087"/>
                  </a:gdLst>
                  <a:ahLst/>
                  <a:cxnLst>
                    <a:cxn ang="0">
                      <a:pos x="connsiteX0" y="connsiteY0"/>
                    </a:cxn>
                    <a:cxn ang="0">
                      <a:pos x="connsiteX1" y="connsiteY1"/>
                    </a:cxn>
                    <a:cxn ang="0">
                      <a:pos x="connsiteX2" y="connsiteY2"/>
                    </a:cxn>
                  </a:cxnLst>
                  <a:rect l="l" t="t" r="r" b="b"/>
                  <a:pathLst>
                    <a:path w="975901" h="1110087">
                      <a:moveTo>
                        <a:pt x="0" y="0"/>
                      </a:moveTo>
                      <a:lnTo>
                        <a:pt x="927106" y="1110088"/>
                      </a:lnTo>
                      <a:lnTo>
                        <a:pt x="975902" y="85391"/>
                      </a:lnTo>
                      <a:close/>
                    </a:path>
                  </a:pathLst>
                </a:custGeom>
                <a:solidFill>
                  <a:schemeClr val="accent5">
                    <a:lumMod val="65000"/>
                  </a:schemeClr>
                </a:solidFill>
                <a:ln w="12182" cap="flat">
                  <a:noFill/>
                  <a:prstDash val="solid"/>
                  <a:miter/>
                </a:ln>
              </p:spPr>
              <p:txBody>
                <a:bodyPr rtlCol="0" anchor="ctr"/>
                <a:lstStyle/>
                <a:p>
                  <a:endParaRPr lang="zh-CN" altLang="en-US"/>
                </a:p>
              </p:txBody>
            </p:sp>
          </p:grpSp>
        </p:grpSp>
        <p:grpSp>
          <p:nvGrpSpPr>
            <p:cNvPr id="29" name="组合 28"/>
            <p:cNvGrpSpPr/>
            <p:nvPr/>
          </p:nvGrpSpPr>
          <p:grpSpPr>
            <a:xfrm rot="966099" flipH="1">
              <a:off x="158013" y="192469"/>
              <a:ext cx="1346620" cy="2879047"/>
              <a:chOff x="11019582" y="1647258"/>
              <a:chExt cx="1432253" cy="3403057"/>
            </a:xfrm>
          </p:grpSpPr>
          <p:grpSp>
            <p:nvGrpSpPr>
              <p:cNvPr id="32" name="图形 3"/>
              <p:cNvGrpSpPr/>
              <p:nvPr userDrawn="1"/>
            </p:nvGrpSpPr>
            <p:grpSpPr>
              <a:xfrm rot="4533314">
                <a:off x="10958470" y="1708370"/>
                <a:ext cx="1045691" cy="923468"/>
                <a:chOff x="2736284" y="3558715"/>
                <a:chExt cx="1878610" cy="1659032"/>
              </a:xfrm>
              <a:solidFill>
                <a:schemeClr val="accent1"/>
              </a:solidFill>
            </p:grpSpPr>
            <p:sp>
              <p:nvSpPr>
                <p:cNvPr id="42" name="任意多边形: 形状 41"/>
                <p:cNvSpPr/>
                <p:nvPr>
                  <p:custDataLst>
                    <p:tags r:id="rId24"/>
                  </p:custDataLst>
                </p:nvPr>
              </p:nvSpPr>
              <p:spPr>
                <a:xfrm>
                  <a:off x="2736284" y="3558715"/>
                  <a:ext cx="1878610" cy="634335"/>
                </a:xfrm>
                <a:custGeom>
                  <a:avLst/>
                  <a:gdLst>
                    <a:gd name="connsiteX0" fmla="*/ 0 w 1878610"/>
                    <a:gd name="connsiteY0" fmla="*/ 548945 h 634335"/>
                    <a:gd name="connsiteX1" fmla="*/ 1878610 w 1878610"/>
                    <a:gd name="connsiteY1" fmla="*/ 0 h 634335"/>
                    <a:gd name="connsiteX2" fmla="*/ 975902 w 1878610"/>
                    <a:gd name="connsiteY2" fmla="*/ 634336 h 634335"/>
                  </a:gdLst>
                  <a:ahLst/>
                  <a:cxnLst>
                    <a:cxn ang="0">
                      <a:pos x="connsiteX0" y="connsiteY0"/>
                    </a:cxn>
                    <a:cxn ang="0">
                      <a:pos x="connsiteX1" y="connsiteY1"/>
                    </a:cxn>
                    <a:cxn ang="0">
                      <a:pos x="connsiteX2" y="connsiteY2"/>
                    </a:cxn>
                  </a:cxnLst>
                  <a:rect l="l" t="t" r="r" b="b"/>
                  <a:pathLst>
                    <a:path w="1878610" h="634335">
                      <a:moveTo>
                        <a:pt x="0" y="548945"/>
                      </a:moveTo>
                      <a:lnTo>
                        <a:pt x="1878610" y="0"/>
                      </a:lnTo>
                      <a:lnTo>
                        <a:pt x="975902" y="634336"/>
                      </a:lnTo>
                      <a:close/>
                    </a:path>
                  </a:pathLst>
                </a:custGeom>
                <a:solidFill>
                  <a:schemeClr val="accent2"/>
                </a:solidFill>
                <a:ln w="12182" cap="flat">
                  <a:noFill/>
                  <a:prstDash val="solid"/>
                  <a:miter/>
                </a:ln>
              </p:spPr>
              <p:txBody>
                <a:bodyPr rtlCol="0" anchor="ctr"/>
                <a:lstStyle/>
                <a:p>
                  <a:endParaRPr lang="zh-CN" altLang="en-US"/>
                </a:p>
              </p:txBody>
            </p:sp>
            <p:sp>
              <p:nvSpPr>
                <p:cNvPr id="43" name="任意多边形: 形状 42"/>
                <p:cNvSpPr/>
                <p:nvPr>
                  <p:custDataLst>
                    <p:tags r:id="rId25"/>
                  </p:custDataLst>
                </p:nvPr>
              </p:nvSpPr>
              <p:spPr>
                <a:xfrm>
                  <a:off x="3660393" y="3558715"/>
                  <a:ext cx="951503" cy="1659032"/>
                </a:xfrm>
                <a:custGeom>
                  <a:avLst/>
                  <a:gdLst>
                    <a:gd name="connsiteX0" fmla="*/ 0 w 951503"/>
                    <a:gd name="connsiteY0" fmla="*/ 1659033 h 1659032"/>
                    <a:gd name="connsiteX1" fmla="*/ 951504 w 951503"/>
                    <a:gd name="connsiteY1" fmla="*/ 0 h 1659032"/>
                    <a:gd name="connsiteX2" fmla="*/ 48795 w 951503"/>
                    <a:gd name="connsiteY2" fmla="*/ 634336 h 1659032"/>
                  </a:gdLst>
                  <a:ahLst/>
                  <a:cxnLst>
                    <a:cxn ang="0">
                      <a:pos x="connsiteX0" y="connsiteY0"/>
                    </a:cxn>
                    <a:cxn ang="0">
                      <a:pos x="connsiteX1" y="connsiteY1"/>
                    </a:cxn>
                    <a:cxn ang="0">
                      <a:pos x="connsiteX2" y="connsiteY2"/>
                    </a:cxn>
                  </a:cxnLst>
                  <a:rect l="l" t="t" r="r" b="b"/>
                  <a:pathLst>
                    <a:path w="951503" h="1659032">
                      <a:moveTo>
                        <a:pt x="0" y="1659033"/>
                      </a:moveTo>
                      <a:lnTo>
                        <a:pt x="951504" y="0"/>
                      </a:lnTo>
                      <a:lnTo>
                        <a:pt x="48795" y="634336"/>
                      </a:lnTo>
                      <a:close/>
                    </a:path>
                  </a:pathLst>
                </a:custGeom>
                <a:solidFill>
                  <a:schemeClr val="accent5">
                    <a:lumMod val="75000"/>
                  </a:schemeClr>
                </a:solidFill>
                <a:ln w="12182" cap="flat">
                  <a:noFill/>
                  <a:prstDash val="solid"/>
                  <a:miter/>
                </a:ln>
              </p:spPr>
              <p:txBody>
                <a:bodyPr rtlCol="0" anchor="ctr"/>
                <a:lstStyle/>
                <a:p>
                  <a:endParaRPr lang="zh-CN" altLang="en-US"/>
                </a:p>
              </p:txBody>
            </p:sp>
            <p:sp>
              <p:nvSpPr>
                <p:cNvPr id="44" name="任意多边形: 形状 43"/>
                <p:cNvSpPr/>
                <p:nvPr>
                  <p:custDataLst>
                    <p:tags r:id="rId26"/>
                  </p:custDataLst>
                </p:nvPr>
              </p:nvSpPr>
              <p:spPr>
                <a:xfrm>
                  <a:off x="2736284" y="4107660"/>
                  <a:ext cx="975901" cy="1110087"/>
                </a:xfrm>
                <a:custGeom>
                  <a:avLst/>
                  <a:gdLst>
                    <a:gd name="connsiteX0" fmla="*/ 0 w 975901"/>
                    <a:gd name="connsiteY0" fmla="*/ 0 h 1110087"/>
                    <a:gd name="connsiteX1" fmla="*/ 927106 w 975901"/>
                    <a:gd name="connsiteY1" fmla="*/ 1110088 h 1110087"/>
                    <a:gd name="connsiteX2" fmla="*/ 975902 w 975901"/>
                    <a:gd name="connsiteY2" fmla="*/ 85391 h 1110087"/>
                  </a:gdLst>
                  <a:ahLst/>
                  <a:cxnLst>
                    <a:cxn ang="0">
                      <a:pos x="connsiteX0" y="connsiteY0"/>
                    </a:cxn>
                    <a:cxn ang="0">
                      <a:pos x="connsiteX1" y="connsiteY1"/>
                    </a:cxn>
                    <a:cxn ang="0">
                      <a:pos x="connsiteX2" y="connsiteY2"/>
                    </a:cxn>
                  </a:cxnLst>
                  <a:rect l="l" t="t" r="r" b="b"/>
                  <a:pathLst>
                    <a:path w="975901" h="1110087">
                      <a:moveTo>
                        <a:pt x="0" y="0"/>
                      </a:moveTo>
                      <a:lnTo>
                        <a:pt x="927106" y="1110088"/>
                      </a:lnTo>
                      <a:lnTo>
                        <a:pt x="975902" y="85391"/>
                      </a:lnTo>
                      <a:close/>
                    </a:path>
                  </a:pathLst>
                </a:custGeom>
                <a:solidFill>
                  <a:schemeClr val="accent5">
                    <a:lumMod val="65000"/>
                  </a:schemeClr>
                </a:solidFill>
                <a:ln w="12182" cap="flat">
                  <a:noFill/>
                  <a:prstDash val="solid"/>
                  <a:miter/>
                </a:ln>
              </p:spPr>
              <p:txBody>
                <a:bodyPr rtlCol="0" anchor="ctr"/>
                <a:lstStyle/>
                <a:p>
                  <a:endParaRPr lang="zh-CN" altLang="en-US"/>
                </a:p>
              </p:txBody>
            </p:sp>
          </p:grpSp>
          <p:grpSp>
            <p:nvGrpSpPr>
              <p:cNvPr id="33" name="图形 3"/>
              <p:cNvGrpSpPr/>
              <p:nvPr userDrawn="1"/>
            </p:nvGrpSpPr>
            <p:grpSpPr>
              <a:xfrm rot="10800000">
                <a:off x="11882090" y="3149121"/>
                <a:ext cx="569745" cy="564612"/>
                <a:chOff x="662494" y="1582515"/>
                <a:chExt cx="1354063" cy="1341864"/>
              </a:xfrm>
              <a:solidFill>
                <a:schemeClr val="accent1"/>
              </a:solidFill>
            </p:grpSpPr>
            <p:sp>
              <p:nvSpPr>
                <p:cNvPr id="39" name="任意多边形: 形状 38"/>
                <p:cNvSpPr/>
                <p:nvPr>
                  <p:custDataLst>
                    <p:tags r:id="rId27"/>
                  </p:custDataLst>
                </p:nvPr>
              </p:nvSpPr>
              <p:spPr>
                <a:xfrm>
                  <a:off x="1428018" y="1582515"/>
                  <a:ext cx="585540" cy="1341864"/>
                </a:xfrm>
                <a:custGeom>
                  <a:avLst/>
                  <a:gdLst>
                    <a:gd name="connsiteX0" fmla="*/ 146385 w 585540"/>
                    <a:gd name="connsiteY0" fmla="*/ 0 h 1341864"/>
                    <a:gd name="connsiteX1" fmla="*/ 585541 w 585540"/>
                    <a:gd name="connsiteY1" fmla="*/ 1341865 h 1341864"/>
                    <a:gd name="connsiteX2" fmla="*/ 0 w 585540"/>
                    <a:gd name="connsiteY2" fmla="*/ 707529 h 1341864"/>
                  </a:gdLst>
                  <a:ahLst/>
                  <a:cxnLst>
                    <a:cxn ang="0">
                      <a:pos x="connsiteX0" y="connsiteY0"/>
                    </a:cxn>
                    <a:cxn ang="0">
                      <a:pos x="connsiteX1" y="connsiteY1"/>
                    </a:cxn>
                    <a:cxn ang="0">
                      <a:pos x="connsiteX2" y="connsiteY2"/>
                    </a:cxn>
                  </a:cxnLst>
                  <a:rect l="l" t="t" r="r" b="b"/>
                  <a:pathLst>
                    <a:path w="585540" h="1341864">
                      <a:moveTo>
                        <a:pt x="146385" y="0"/>
                      </a:moveTo>
                      <a:lnTo>
                        <a:pt x="585541" y="1341865"/>
                      </a:lnTo>
                      <a:lnTo>
                        <a:pt x="0" y="707529"/>
                      </a:lnTo>
                      <a:close/>
                    </a:path>
                  </a:pathLst>
                </a:custGeom>
                <a:solidFill>
                  <a:schemeClr val="accent3"/>
                </a:solidFill>
                <a:ln w="12182" cap="flat">
                  <a:noFill/>
                  <a:prstDash val="solid"/>
                  <a:miter/>
                </a:ln>
              </p:spPr>
              <p:txBody>
                <a:bodyPr rtlCol="0" anchor="ctr"/>
                <a:lstStyle/>
                <a:p>
                  <a:endParaRPr lang="zh-CN" altLang="en-US"/>
                </a:p>
              </p:txBody>
            </p:sp>
            <p:sp>
              <p:nvSpPr>
                <p:cNvPr id="40" name="任意多边形: 形状 39"/>
                <p:cNvSpPr/>
                <p:nvPr>
                  <p:custDataLst>
                    <p:tags r:id="rId28"/>
                  </p:custDataLst>
                </p:nvPr>
              </p:nvSpPr>
              <p:spPr>
                <a:xfrm>
                  <a:off x="662494" y="1582515"/>
                  <a:ext cx="914907" cy="707528"/>
                </a:xfrm>
                <a:custGeom>
                  <a:avLst/>
                  <a:gdLst>
                    <a:gd name="connsiteX0" fmla="*/ 0 w 914907"/>
                    <a:gd name="connsiteY0" fmla="*/ 585541 h 707528"/>
                    <a:gd name="connsiteX1" fmla="*/ 768522 w 914907"/>
                    <a:gd name="connsiteY1" fmla="*/ 707529 h 707528"/>
                    <a:gd name="connsiteX2" fmla="*/ 914908 w 914907"/>
                    <a:gd name="connsiteY2" fmla="*/ 0 h 707528"/>
                  </a:gdLst>
                  <a:ahLst/>
                  <a:cxnLst>
                    <a:cxn ang="0">
                      <a:pos x="connsiteX0" y="connsiteY0"/>
                    </a:cxn>
                    <a:cxn ang="0">
                      <a:pos x="connsiteX1" y="connsiteY1"/>
                    </a:cxn>
                    <a:cxn ang="0">
                      <a:pos x="connsiteX2" y="connsiteY2"/>
                    </a:cxn>
                  </a:cxnLst>
                  <a:rect l="l" t="t" r="r" b="b"/>
                  <a:pathLst>
                    <a:path w="914907" h="707528">
                      <a:moveTo>
                        <a:pt x="0" y="585541"/>
                      </a:moveTo>
                      <a:lnTo>
                        <a:pt x="768522" y="707529"/>
                      </a:lnTo>
                      <a:lnTo>
                        <a:pt x="914908" y="0"/>
                      </a:lnTo>
                      <a:close/>
                    </a:path>
                  </a:pathLst>
                </a:custGeom>
                <a:solidFill>
                  <a:schemeClr val="accent2">
                    <a:lumMod val="60000"/>
                    <a:lumOff val="40000"/>
                  </a:schemeClr>
                </a:solidFill>
                <a:ln w="12182" cap="flat">
                  <a:noFill/>
                  <a:prstDash val="solid"/>
                  <a:miter/>
                </a:ln>
              </p:spPr>
              <p:txBody>
                <a:bodyPr rtlCol="0" anchor="ctr"/>
                <a:lstStyle/>
                <a:p>
                  <a:endParaRPr lang="zh-CN" altLang="en-US"/>
                </a:p>
              </p:txBody>
            </p:sp>
            <p:sp>
              <p:nvSpPr>
                <p:cNvPr id="41" name="任意多边形: 形状 40"/>
                <p:cNvSpPr/>
                <p:nvPr>
                  <p:custDataLst>
                    <p:tags r:id="rId29"/>
                  </p:custDataLst>
                </p:nvPr>
              </p:nvSpPr>
              <p:spPr>
                <a:xfrm>
                  <a:off x="662494" y="2168055"/>
                  <a:ext cx="1354063" cy="756323"/>
                </a:xfrm>
                <a:custGeom>
                  <a:avLst/>
                  <a:gdLst>
                    <a:gd name="connsiteX0" fmla="*/ 1354063 w 1354063"/>
                    <a:gd name="connsiteY0" fmla="*/ 756324 h 756323"/>
                    <a:gd name="connsiteX1" fmla="*/ 0 w 1354063"/>
                    <a:gd name="connsiteY1" fmla="*/ 0 h 756323"/>
                    <a:gd name="connsiteX2" fmla="*/ 768522 w 1354063"/>
                    <a:gd name="connsiteY2" fmla="*/ 121988 h 756323"/>
                  </a:gdLst>
                  <a:ahLst/>
                  <a:cxnLst>
                    <a:cxn ang="0">
                      <a:pos x="connsiteX0" y="connsiteY0"/>
                    </a:cxn>
                    <a:cxn ang="0">
                      <a:pos x="connsiteX1" y="connsiteY1"/>
                    </a:cxn>
                    <a:cxn ang="0">
                      <a:pos x="connsiteX2" y="connsiteY2"/>
                    </a:cxn>
                  </a:cxnLst>
                  <a:rect l="l" t="t" r="r" b="b"/>
                  <a:pathLst>
                    <a:path w="1354063" h="756323">
                      <a:moveTo>
                        <a:pt x="1354063" y="756324"/>
                      </a:moveTo>
                      <a:lnTo>
                        <a:pt x="0" y="0"/>
                      </a:lnTo>
                      <a:lnTo>
                        <a:pt x="768522" y="121988"/>
                      </a:lnTo>
                      <a:close/>
                    </a:path>
                  </a:pathLst>
                </a:custGeom>
                <a:solidFill>
                  <a:schemeClr val="accent1">
                    <a:lumMod val="60000"/>
                    <a:lumOff val="40000"/>
                  </a:schemeClr>
                </a:solidFill>
                <a:ln w="12182" cap="flat">
                  <a:noFill/>
                  <a:prstDash val="solid"/>
                  <a:miter/>
                </a:ln>
              </p:spPr>
              <p:txBody>
                <a:bodyPr rtlCol="0" anchor="ctr"/>
                <a:lstStyle/>
                <a:p>
                  <a:endParaRPr lang="zh-CN" altLang="en-US"/>
                </a:p>
              </p:txBody>
            </p:sp>
          </p:grpSp>
          <p:grpSp>
            <p:nvGrpSpPr>
              <p:cNvPr id="34" name="图形 3"/>
              <p:cNvGrpSpPr/>
              <p:nvPr userDrawn="1"/>
            </p:nvGrpSpPr>
            <p:grpSpPr>
              <a:xfrm rot="18064791">
                <a:off x="11173417" y="4370294"/>
                <a:ext cx="722229" cy="637813"/>
                <a:chOff x="2736284" y="3558715"/>
                <a:chExt cx="1878610" cy="1659032"/>
              </a:xfrm>
              <a:solidFill>
                <a:schemeClr val="accent1"/>
              </a:solidFill>
            </p:grpSpPr>
            <p:sp>
              <p:nvSpPr>
                <p:cNvPr id="36" name="任意多边形: 形状 35"/>
                <p:cNvSpPr/>
                <p:nvPr>
                  <p:custDataLst>
                    <p:tags r:id="rId30"/>
                  </p:custDataLst>
                </p:nvPr>
              </p:nvSpPr>
              <p:spPr>
                <a:xfrm>
                  <a:off x="2736284" y="3558715"/>
                  <a:ext cx="1878610" cy="634335"/>
                </a:xfrm>
                <a:custGeom>
                  <a:avLst/>
                  <a:gdLst>
                    <a:gd name="connsiteX0" fmla="*/ 0 w 1878610"/>
                    <a:gd name="connsiteY0" fmla="*/ 548945 h 634335"/>
                    <a:gd name="connsiteX1" fmla="*/ 1878610 w 1878610"/>
                    <a:gd name="connsiteY1" fmla="*/ 0 h 634335"/>
                    <a:gd name="connsiteX2" fmla="*/ 975902 w 1878610"/>
                    <a:gd name="connsiteY2" fmla="*/ 634336 h 634335"/>
                  </a:gdLst>
                  <a:ahLst/>
                  <a:cxnLst>
                    <a:cxn ang="0">
                      <a:pos x="connsiteX0" y="connsiteY0"/>
                    </a:cxn>
                    <a:cxn ang="0">
                      <a:pos x="connsiteX1" y="connsiteY1"/>
                    </a:cxn>
                    <a:cxn ang="0">
                      <a:pos x="connsiteX2" y="connsiteY2"/>
                    </a:cxn>
                  </a:cxnLst>
                  <a:rect l="l" t="t" r="r" b="b"/>
                  <a:pathLst>
                    <a:path w="1878610" h="634335">
                      <a:moveTo>
                        <a:pt x="0" y="548945"/>
                      </a:moveTo>
                      <a:lnTo>
                        <a:pt x="1878610" y="0"/>
                      </a:lnTo>
                      <a:lnTo>
                        <a:pt x="975902" y="634336"/>
                      </a:lnTo>
                      <a:close/>
                    </a:path>
                  </a:pathLst>
                </a:custGeom>
                <a:solidFill>
                  <a:schemeClr val="accent2"/>
                </a:solidFill>
                <a:ln w="12182" cap="flat">
                  <a:noFill/>
                  <a:prstDash val="solid"/>
                  <a:miter/>
                </a:ln>
              </p:spPr>
              <p:txBody>
                <a:bodyPr rtlCol="0" anchor="ctr"/>
                <a:lstStyle/>
                <a:p>
                  <a:endParaRPr lang="zh-CN" altLang="en-US"/>
                </a:p>
              </p:txBody>
            </p:sp>
            <p:sp>
              <p:nvSpPr>
                <p:cNvPr id="37" name="任意多边形: 形状 36"/>
                <p:cNvSpPr/>
                <p:nvPr>
                  <p:custDataLst>
                    <p:tags r:id="rId31"/>
                  </p:custDataLst>
                </p:nvPr>
              </p:nvSpPr>
              <p:spPr>
                <a:xfrm>
                  <a:off x="3660393" y="3558715"/>
                  <a:ext cx="951503" cy="1659032"/>
                </a:xfrm>
                <a:custGeom>
                  <a:avLst/>
                  <a:gdLst>
                    <a:gd name="connsiteX0" fmla="*/ 0 w 951503"/>
                    <a:gd name="connsiteY0" fmla="*/ 1659033 h 1659032"/>
                    <a:gd name="connsiteX1" fmla="*/ 951504 w 951503"/>
                    <a:gd name="connsiteY1" fmla="*/ 0 h 1659032"/>
                    <a:gd name="connsiteX2" fmla="*/ 48795 w 951503"/>
                    <a:gd name="connsiteY2" fmla="*/ 634336 h 1659032"/>
                  </a:gdLst>
                  <a:ahLst/>
                  <a:cxnLst>
                    <a:cxn ang="0">
                      <a:pos x="connsiteX0" y="connsiteY0"/>
                    </a:cxn>
                    <a:cxn ang="0">
                      <a:pos x="connsiteX1" y="connsiteY1"/>
                    </a:cxn>
                    <a:cxn ang="0">
                      <a:pos x="connsiteX2" y="connsiteY2"/>
                    </a:cxn>
                  </a:cxnLst>
                  <a:rect l="l" t="t" r="r" b="b"/>
                  <a:pathLst>
                    <a:path w="951503" h="1659032">
                      <a:moveTo>
                        <a:pt x="0" y="1659033"/>
                      </a:moveTo>
                      <a:lnTo>
                        <a:pt x="951504" y="0"/>
                      </a:lnTo>
                      <a:lnTo>
                        <a:pt x="48795" y="634336"/>
                      </a:lnTo>
                      <a:close/>
                    </a:path>
                  </a:pathLst>
                </a:custGeom>
                <a:solidFill>
                  <a:schemeClr val="accent5">
                    <a:lumMod val="75000"/>
                  </a:schemeClr>
                </a:solidFill>
                <a:ln w="12182" cap="flat">
                  <a:noFill/>
                  <a:prstDash val="solid"/>
                  <a:miter/>
                </a:ln>
              </p:spPr>
              <p:txBody>
                <a:bodyPr rtlCol="0" anchor="ctr"/>
                <a:lstStyle/>
                <a:p>
                  <a:endParaRPr lang="zh-CN" altLang="en-US"/>
                </a:p>
              </p:txBody>
            </p:sp>
            <p:sp>
              <p:nvSpPr>
                <p:cNvPr id="38" name="任意多边形: 形状 37"/>
                <p:cNvSpPr/>
                <p:nvPr>
                  <p:custDataLst>
                    <p:tags r:id="rId32"/>
                  </p:custDataLst>
                </p:nvPr>
              </p:nvSpPr>
              <p:spPr>
                <a:xfrm>
                  <a:off x="2736284" y="4107660"/>
                  <a:ext cx="975901" cy="1110087"/>
                </a:xfrm>
                <a:custGeom>
                  <a:avLst/>
                  <a:gdLst>
                    <a:gd name="connsiteX0" fmla="*/ 0 w 975901"/>
                    <a:gd name="connsiteY0" fmla="*/ 0 h 1110087"/>
                    <a:gd name="connsiteX1" fmla="*/ 927106 w 975901"/>
                    <a:gd name="connsiteY1" fmla="*/ 1110088 h 1110087"/>
                    <a:gd name="connsiteX2" fmla="*/ 975902 w 975901"/>
                    <a:gd name="connsiteY2" fmla="*/ 85391 h 1110087"/>
                  </a:gdLst>
                  <a:ahLst/>
                  <a:cxnLst>
                    <a:cxn ang="0">
                      <a:pos x="connsiteX0" y="connsiteY0"/>
                    </a:cxn>
                    <a:cxn ang="0">
                      <a:pos x="connsiteX1" y="connsiteY1"/>
                    </a:cxn>
                    <a:cxn ang="0">
                      <a:pos x="connsiteX2" y="connsiteY2"/>
                    </a:cxn>
                  </a:cxnLst>
                  <a:rect l="l" t="t" r="r" b="b"/>
                  <a:pathLst>
                    <a:path w="975901" h="1110087">
                      <a:moveTo>
                        <a:pt x="0" y="0"/>
                      </a:moveTo>
                      <a:lnTo>
                        <a:pt x="927106" y="1110088"/>
                      </a:lnTo>
                      <a:lnTo>
                        <a:pt x="975902" y="85391"/>
                      </a:lnTo>
                      <a:close/>
                    </a:path>
                  </a:pathLst>
                </a:custGeom>
                <a:solidFill>
                  <a:schemeClr val="accent5">
                    <a:lumMod val="65000"/>
                  </a:schemeClr>
                </a:solidFill>
                <a:ln w="12182" cap="flat">
                  <a:noFill/>
                  <a:prstDash val="solid"/>
                  <a:miter/>
                </a:ln>
              </p:spPr>
              <p:txBody>
                <a:bodyPr rtlCol="0" anchor="ctr"/>
                <a:lstStyle/>
                <a:p>
                  <a:endParaRPr lang="zh-CN" altLang="en-US"/>
                </a:p>
              </p:txBody>
            </p:sp>
          </p:grpSp>
        </p:grpSp>
        <p:sp>
          <p:nvSpPr>
            <p:cNvPr id="30" name="直角三角形 29"/>
            <p:cNvSpPr/>
            <p:nvPr>
              <p:custDataLst>
                <p:tags r:id="rId33"/>
              </p:custDataLst>
            </p:nvPr>
          </p:nvSpPr>
          <p:spPr>
            <a:xfrm>
              <a:off x="0" y="5123454"/>
              <a:ext cx="3020291" cy="1734545"/>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直角三角形 30"/>
            <p:cNvSpPr/>
            <p:nvPr>
              <p:custDataLst>
                <p:tags r:id="rId34"/>
              </p:custDataLst>
            </p:nvPr>
          </p:nvSpPr>
          <p:spPr>
            <a:xfrm rot="10800000">
              <a:off x="9393381" y="-1"/>
              <a:ext cx="2798618" cy="160723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3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en-US" altLang="zh-CN" dirty="0"/>
              <a:t>1</a:t>
            </a:r>
            <a:r>
              <a:rPr dirty="0"/>
              <a:t>、软件设计模式</a:t>
            </a:r>
            <a:endParaRPr dirty="0"/>
          </a:p>
        </p:txBody>
      </p:sp>
      <p:sp>
        <p:nvSpPr>
          <p:cNvPr id="3" name="内容占位符 2"/>
          <p:cNvSpPr>
            <a:spLocks noGrp="1"/>
          </p:cNvSpPr>
          <p:nvPr>
            <p:ph idx="1"/>
            <p:custDataLst>
              <p:tags r:id="rId2"/>
            </p:custDataLst>
          </p:nvPr>
        </p:nvSpPr>
        <p:spPr>
          <a:xfrm>
            <a:off x="696552" y="965843"/>
            <a:ext cx="10852237" cy="5388907"/>
          </a:xfrm>
        </p:spPr>
        <p:style>
          <a:lnRef idx="2">
            <a:schemeClr val="accent3"/>
          </a:lnRef>
          <a:fillRef idx="1">
            <a:schemeClr val="lt1"/>
          </a:fillRef>
          <a:effectRef idx="0">
            <a:schemeClr val="accent3"/>
          </a:effectRef>
          <a:fontRef idx="minor">
            <a:schemeClr val="dk1"/>
          </a:fontRef>
        </p:style>
        <p:txBody>
          <a:bodyPr/>
          <a:lstStyle/>
          <a:p>
            <a:r>
              <a:rPr lang="zh-CN" altLang="en-US" sz="2000" dirty="0"/>
              <a:t>本文考虑了</a:t>
            </a:r>
            <a:r>
              <a:rPr lang="zh-CN" altLang="en-US" sz="2000" u="sng" dirty="0">
                <a:solidFill>
                  <a:srgbClr val="FF0000"/>
                </a:solidFill>
              </a:rPr>
              <a:t>五种设计模式</a:t>
            </a:r>
            <a:r>
              <a:rPr lang="zh-CN" altLang="en-US" sz="2000" dirty="0"/>
              <a:t>，这些模式涵盖了模式目录中的所有三个类别，即创造性、结构性和行为性设计模式。 </a:t>
            </a:r>
            <a:endParaRPr lang="zh-CN" altLang="en-US" sz="2000" dirty="0"/>
          </a:p>
        </p:txBody>
      </p:sp>
      <p:cxnSp>
        <p:nvCxnSpPr>
          <p:cNvPr id="4" name="直接箭头连接符 3"/>
          <p:cNvCxnSpPr/>
          <p:nvPr/>
        </p:nvCxnSpPr>
        <p:spPr>
          <a:xfrm flipH="1">
            <a:off x="1400175" y="1410335"/>
            <a:ext cx="1637030" cy="2172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64235" y="3695700"/>
            <a:ext cx="1097280" cy="368300"/>
          </a:xfrm>
          <a:prstGeom prst="rect">
            <a:avLst/>
          </a:prstGeom>
          <a:noFill/>
        </p:spPr>
        <p:txBody>
          <a:bodyPr wrap="none" rtlCol="0">
            <a:spAutoFit/>
          </a:bodyPr>
          <a:p>
            <a:r>
              <a:rPr lang="zh-CN" altLang="en-US"/>
              <a:t>选择原因</a:t>
            </a:r>
            <a:endParaRPr lang="zh-CN" altLang="en-US"/>
          </a:p>
        </p:txBody>
      </p:sp>
      <p:sp>
        <p:nvSpPr>
          <p:cNvPr id="6" name="左大括号 5"/>
          <p:cNvSpPr/>
          <p:nvPr/>
        </p:nvSpPr>
        <p:spPr>
          <a:xfrm>
            <a:off x="2120265" y="2835910"/>
            <a:ext cx="264795" cy="24701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2565400" y="2663825"/>
            <a:ext cx="8148320" cy="70675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在现有技术中使用了这些设计模式，这使得更容易将所提出的方法与这些技术进行</a:t>
            </a:r>
            <a:r>
              <a:rPr lang="zh-CN" altLang="en-US" sz="2000" spc="150" dirty="0">
                <a:solidFill>
                  <a:srgbClr val="FF0000"/>
                </a:solidFill>
                <a:uFillTx/>
                <a:latin typeface="Arial" panose="020B0604020202020204" pitchFamily="34" charset="0"/>
                <a:ea typeface="微软雅黑" panose="020B0503020204020204" charset="-122"/>
              </a:rPr>
              <a:t>比较</a:t>
            </a:r>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a:t>
            </a:r>
            <a:endParaRPr lang="zh-CN" altLang="en-US" sz="2000" spc="150" dirty="0">
              <a:solidFill>
                <a:srgbClr val="FF0000"/>
              </a:solidFill>
              <a:uFillTx/>
              <a:latin typeface="Arial" panose="020B0604020202020204" pitchFamily="34" charset="0"/>
              <a:ea typeface="微软雅黑" panose="020B0503020204020204" charset="-122"/>
            </a:endParaRPr>
          </a:p>
        </p:txBody>
      </p:sp>
      <p:sp>
        <p:nvSpPr>
          <p:cNvPr id="8" name="文本框 7"/>
          <p:cNvSpPr txBox="1"/>
          <p:nvPr/>
        </p:nvSpPr>
        <p:spPr>
          <a:xfrm>
            <a:off x="2553970" y="4742180"/>
            <a:ext cx="8170545" cy="10147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网桥和组合设计模式是最常用和最不常用的模式，因此，我们既可以分析模式的</a:t>
            </a:r>
            <a:r>
              <a:rPr lang="zh-CN" altLang="en-US" sz="2000" spc="150" dirty="0">
                <a:solidFill>
                  <a:srgbClr val="FF0000"/>
                </a:solidFill>
                <a:uFillTx/>
                <a:latin typeface="Arial" panose="020B0604020202020204" pitchFamily="34" charset="0"/>
                <a:ea typeface="微软雅黑" panose="020B0503020204020204" charset="-122"/>
              </a:rPr>
              <a:t>使用频率</a:t>
            </a:r>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，也可以分析所提出的方法在正确识别软件系统源代码中出现</a:t>
            </a:r>
            <a:r>
              <a:rPr lang="zh-CN" altLang="en-US" sz="2000" spc="150" dirty="0">
                <a:solidFill>
                  <a:srgbClr val="FF0000"/>
                </a:solidFill>
                <a:uFillTx/>
                <a:latin typeface="Arial" panose="020B0604020202020204" pitchFamily="34" charset="0"/>
                <a:ea typeface="微软雅黑" panose="020B0503020204020204" charset="-122"/>
              </a:rPr>
              <a:t>最少和最频繁</a:t>
            </a:r>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的设计模式方面的</a:t>
            </a:r>
            <a:r>
              <a:rPr lang="zh-CN" altLang="en-US" sz="2000" spc="150" dirty="0">
                <a:solidFill>
                  <a:srgbClr val="FF0000"/>
                </a:solidFill>
                <a:uFillTx/>
                <a:latin typeface="Arial" panose="020B0604020202020204" pitchFamily="34" charset="0"/>
                <a:ea typeface="微软雅黑" panose="020B0503020204020204" charset="-122"/>
              </a:rPr>
              <a:t>效率</a:t>
            </a:r>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a:t>
            </a:r>
            <a:endParaRPr lang="zh-CN" altLang="en-US" sz="2000" spc="150" dirty="0">
              <a:solidFill>
                <a:schemeClr val="tx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具体实现</a:t>
            </a:r>
            <a:endParaRPr lang="zh-CN" altLang="en-US" dirty="0"/>
          </a:p>
        </p:txBody>
      </p:sp>
      <p:pic>
        <p:nvPicPr>
          <p:cNvPr id="2" name="图片 1"/>
          <p:cNvPicPr>
            <a:picLocks noChangeAspect="1"/>
          </p:cNvPicPr>
          <p:nvPr/>
        </p:nvPicPr>
        <p:blipFill>
          <a:blip r:embed="rId2"/>
          <a:stretch>
            <a:fillRect/>
          </a:stretch>
        </p:blipFill>
        <p:spPr>
          <a:xfrm>
            <a:off x="1160780" y="273685"/>
            <a:ext cx="9673590" cy="644144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lang="en-US" altLang="zh-CN" dirty="0"/>
              <a:t>2</a:t>
            </a:r>
            <a:r>
              <a:rPr dirty="0"/>
              <a:t>、</a:t>
            </a:r>
            <a:r>
              <a:rPr>
                <a:sym typeface="+mn-ea"/>
              </a:rPr>
              <a:t>软件度量</a:t>
            </a:r>
            <a:br>
              <a:rPr lang="zh-CN" altLang="en-US"/>
            </a:br>
            <a:endParaRPr dirty="0"/>
          </a:p>
        </p:txBody>
      </p:sp>
      <p:sp>
        <p:nvSpPr>
          <p:cNvPr id="3" name="内容占位符 2"/>
          <p:cNvSpPr>
            <a:spLocks noGrp="1"/>
          </p:cNvSpPr>
          <p:nvPr>
            <p:ph idx="1"/>
            <p:custDataLst>
              <p:tags r:id="rId2"/>
            </p:custDataLst>
          </p:nvPr>
        </p:nvSpPr>
        <p:spPr>
          <a:xfrm>
            <a:off x="696552" y="965843"/>
            <a:ext cx="10852237" cy="5388907"/>
          </a:xfrm>
        </p:spPr>
        <p:style>
          <a:lnRef idx="2">
            <a:schemeClr val="accent3"/>
          </a:lnRef>
          <a:fillRef idx="1">
            <a:schemeClr val="lt1"/>
          </a:fillRef>
          <a:effectRef idx="0">
            <a:schemeClr val="accent3"/>
          </a:effectRef>
          <a:fontRef idx="minor">
            <a:schemeClr val="dk1"/>
          </a:fontRef>
        </p:style>
        <p:txBody>
          <a:bodyPr>
            <a:normAutofit/>
          </a:bodyPr>
          <a:lstStyle/>
          <a:p>
            <a:r>
              <a:rPr lang="zh-CN" altLang="en-US" sz="2000" dirty="0">
                <a:solidFill>
                  <a:srgbClr val="FF0000"/>
                </a:solidFill>
              </a:rPr>
              <a:t>软件质量</a:t>
            </a:r>
            <a:r>
              <a:rPr lang="zh-CN" altLang="en-US" sz="2000" dirty="0"/>
              <a:t>可以通过一些面向对象的度量来定量</a:t>
            </a:r>
            <a:r>
              <a:rPr lang="zh-CN" altLang="en-US" sz="2000" dirty="0">
                <a:solidFill>
                  <a:srgbClr val="FF0000"/>
                </a:solidFill>
              </a:rPr>
              <a:t>度量</a:t>
            </a:r>
            <a:r>
              <a:rPr lang="zh-CN" altLang="en-US" sz="2000" dirty="0"/>
              <a:t>，如传入耦合（AC）、包大小（PZ）、类权重（WOC）。在这项研究中，本文在模式挖掘过程的实验中考虑了67个度量。</a:t>
            </a:r>
            <a:endParaRPr lang="zh-CN" altLang="en-US" sz="2000" dirty="0"/>
          </a:p>
          <a:p>
            <a:endParaRPr lang="zh-CN" altLang="en-US" sz="2000" dirty="0"/>
          </a:p>
          <a:p>
            <a:r>
              <a:rPr sz="2000">
                <a:sym typeface="+mn-ea"/>
              </a:rPr>
              <a:t>这些开源软件的度量是使用JBu建器工具提取的，并代表各种</a:t>
            </a:r>
            <a:r>
              <a:rPr sz="2000">
                <a:solidFill>
                  <a:srgbClr val="FF0000"/>
                </a:solidFill>
                <a:sym typeface="+mn-ea"/>
              </a:rPr>
              <a:t>测量参数</a:t>
            </a:r>
            <a:r>
              <a:rPr sz="2000">
                <a:sym typeface="+mn-ea"/>
              </a:rPr>
              <a:t>，如内聚、耦合、程序复杂性、多态性和继承。</a:t>
            </a:r>
            <a:endParaRPr sz="2000">
              <a:sym typeface="+mn-ea"/>
            </a:endParaRPr>
          </a:p>
          <a:p>
            <a:endParaRPr lang="zh-CN" altLang="en-US" sz="2000" dirty="0"/>
          </a:p>
          <a:p>
            <a:r>
              <a:rPr lang="zh-CN" altLang="en-US" sz="2000" dirty="0"/>
              <a:t>在设计模式实例的识别过程中，当检查所有可能的类组合出现组合爆炸时，使用面向对象的度量来识别模式组成候选集。所选的67个度量标准有助于识别正确类型的模式角色。</a:t>
            </a:r>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具体实现</a:t>
            </a:r>
            <a:endParaRPr lang="zh-CN" altLang="en-US" dirty="0"/>
          </a:p>
        </p:txBody>
      </p:sp>
      <p:pic>
        <p:nvPicPr>
          <p:cNvPr id="3" name="图片 2"/>
          <p:cNvPicPr>
            <a:picLocks noChangeAspect="1"/>
          </p:cNvPicPr>
          <p:nvPr/>
        </p:nvPicPr>
        <p:blipFill>
          <a:blip r:embed="rId2"/>
          <a:stretch>
            <a:fillRect/>
          </a:stretch>
        </p:blipFill>
        <p:spPr>
          <a:xfrm>
            <a:off x="159385" y="410210"/>
            <a:ext cx="11873230" cy="540829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lang="en-US" altLang="zh-CN" dirty="0"/>
              <a:t>3</a:t>
            </a:r>
            <a:r>
              <a:rPr dirty="0"/>
              <a:t>、</a:t>
            </a:r>
            <a:r>
              <a:rPr>
                <a:sym typeface="+mn-ea"/>
              </a:rPr>
              <a:t>基于分类的算法</a:t>
            </a:r>
            <a:br>
              <a:rPr lang="zh-CN" altLang="en-US"/>
            </a:br>
            <a:endParaRPr dirty="0"/>
          </a:p>
        </p:txBody>
      </p:sp>
      <p:sp>
        <p:nvSpPr>
          <p:cNvPr id="3" name="内容占位符 2"/>
          <p:cNvSpPr>
            <a:spLocks noGrp="1"/>
          </p:cNvSpPr>
          <p:nvPr>
            <p:ph idx="1"/>
            <p:custDataLst>
              <p:tags r:id="rId2"/>
            </p:custDataLst>
          </p:nvPr>
        </p:nvSpPr>
        <p:spPr>
          <a:xfrm>
            <a:off x="696552" y="937903"/>
            <a:ext cx="10852237" cy="5388907"/>
          </a:xfrm>
          <a:ln>
            <a:solidFill>
              <a:schemeClr val="bg1"/>
            </a:solidFill>
          </a:ln>
        </p:spPr>
        <p:style>
          <a:lnRef idx="2">
            <a:schemeClr val="accent3"/>
          </a:lnRef>
          <a:fillRef idx="1">
            <a:schemeClr val="lt1"/>
          </a:fillRef>
          <a:effectRef idx="0">
            <a:schemeClr val="accent3"/>
          </a:effectRef>
          <a:fontRef idx="minor">
            <a:schemeClr val="dk1"/>
          </a:fontRef>
        </p:style>
        <p:txBody>
          <a:bodyPr>
            <a:normAutofit lnSpcReduction="20000"/>
          </a:bodyPr>
          <a:lstStyle/>
          <a:p>
            <a:r>
              <a:rPr lang="zh-CN" altLang="en-US" sz="2000" dirty="0"/>
              <a:t>当检测软体设计模式时，会考虑特定的有监督学习方法，即</a:t>
            </a:r>
            <a:r>
              <a:rPr lang="en-US" altLang="zh-CN" sz="2000" dirty="0"/>
              <a:t>ANN</a:t>
            </a:r>
            <a:r>
              <a:rPr lang="zh-CN" altLang="en-US" sz="2000" dirty="0"/>
              <a:t>、</a:t>
            </a:r>
            <a:r>
              <a:rPr lang="en-US" altLang="zh-CN" sz="2000" dirty="0"/>
              <a:t>SVM</a:t>
            </a:r>
            <a:r>
              <a:rPr lang="zh-CN" altLang="en-US" sz="2000" dirty="0"/>
              <a:t>和</a:t>
            </a:r>
            <a:r>
              <a:rPr lang="en-US" altLang="zh-CN" sz="2000" dirty="0"/>
              <a:t>random forest</a:t>
            </a:r>
            <a:r>
              <a:rPr lang="zh-CN" altLang="en-US" sz="2000" dirty="0"/>
              <a:t>，并协助建立一个模型，以方便基于已知结果的处理。</a:t>
            </a:r>
            <a:endParaRPr lang="zh-CN" altLang="en-US" sz="2000" dirty="0"/>
          </a:p>
          <a:p>
            <a:endParaRPr lang="zh-CN" altLang="en-US" sz="2000" dirty="0"/>
          </a:p>
          <a:p>
            <a:endParaRPr lang="zh-CN" altLang="en-US" sz="2000" dirty="0"/>
          </a:p>
          <a:p>
            <a:endParaRPr lang="zh-CN" altLang="en-US" sz="2000" dirty="0"/>
          </a:p>
          <a:p>
            <a:pPr marL="0" indent="0">
              <a:buNone/>
            </a:pPr>
            <a:endParaRPr lang="zh-CN" altLang="en-US" sz="2000" dirty="0"/>
          </a:p>
        </p:txBody>
      </p:sp>
      <p:sp>
        <p:nvSpPr>
          <p:cNvPr id="4" name="左大括号 3"/>
          <p:cNvSpPr/>
          <p:nvPr/>
        </p:nvSpPr>
        <p:spPr>
          <a:xfrm>
            <a:off x="782320" y="2647950"/>
            <a:ext cx="158115" cy="3418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1445260" y="2501265"/>
            <a:ext cx="665480" cy="368300"/>
          </a:xfrm>
          <a:prstGeom prst="rect">
            <a:avLst/>
          </a:prstGeom>
          <a:noFill/>
        </p:spPr>
        <p:txBody>
          <a:bodyPr wrap="none" rtlCol="0" anchor="t">
            <a:spAutoFit/>
          </a:bodyPr>
          <a:p>
            <a:r>
              <a:rPr lang="zh-CN" altLang="en-US" dirty="0">
                <a:sym typeface="+mn-ea"/>
              </a:rPr>
              <a:t>ANN</a:t>
            </a:r>
            <a:endParaRPr lang="zh-CN" altLang="en-US"/>
          </a:p>
        </p:txBody>
      </p:sp>
      <p:sp>
        <p:nvSpPr>
          <p:cNvPr id="6" name="文本框 5"/>
          <p:cNvSpPr txBox="1"/>
          <p:nvPr/>
        </p:nvSpPr>
        <p:spPr>
          <a:xfrm>
            <a:off x="1580515" y="4203700"/>
            <a:ext cx="678180" cy="368300"/>
          </a:xfrm>
          <a:prstGeom prst="rect">
            <a:avLst/>
          </a:prstGeom>
          <a:noFill/>
        </p:spPr>
        <p:txBody>
          <a:bodyPr wrap="none" rtlCol="0" anchor="t">
            <a:spAutoFit/>
          </a:bodyPr>
          <a:p>
            <a:r>
              <a:rPr lang="en-US" altLang="zh-CN" dirty="0">
                <a:sym typeface="+mn-ea"/>
              </a:rPr>
              <a:t>SVM</a:t>
            </a:r>
            <a:endParaRPr lang="zh-CN" altLang="en-US"/>
          </a:p>
        </p:txBody>
      </p:sp>
      <p:sp>
        <p:nvSpPr>
          <p:cNvPr id="7" name="文本框 6"/>
          <p:cNvSpPr txBox="1"/>
          <p:nvPr/>
        </p:nvSpPr>
        <p:spPr>
          <a:xfrm>
            <a:off x="1123315" y="5844540"/>
            <a:ext cx="1592580" cy="368300"/>
          </a:xfrm>
          <a:prstGeom prst="rect">
            <a:avLst/>
          </a:prstGeom>
          <a:noFill/>
        </p:spPr>
        <p:txBody>
          <a:bodyPr wrap="none" rtlCol="0" anchor="t">
            <a:spAutoFit/>
          </a:bodyPr>
          <a:p>
            <a:r>
              <a:rPr lang="en-US" altLang="zh-CN" dirty="0">
                <a:sym typeface="+mn-ea"/>
              </a:rPr>
              <a:t>random forest</a:t>
            </a:r>
            <a:endParaRPr lang="zh-CN" altLang="en-US"/>
          </a:p>
        </p:txBody>
      </p:sp>
      <p:sp>
        <p:nvSpPr>
          <p:cNvPr id="8" name="右箭头 7"/>
          <p:cNvSpPr/>
          <p:nvPr/>
        </p:nvSpPr>
        <p:spPr>
          <a:xfrm>
            <a:off x="2856230" y="2647950"/>
            <a:ext cx="39497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2856230" y="4349750"/>
            <a:ext cx="39497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nvSpPr>
        <p:spPr>
          <a:xfrm>
            <a:off x="2856230" y="5991225"/>
            <a:ext cx="39497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3564890" y="2225040"/>
            <a:ext cx="7815580" cy="922020"/>
          </a:xfrm>
          <a:prstGeom prst="rect">
            <a:avLst/>
          </a:prstGeom>
          <a:noFill/>
        </p:spPr>
        <p:txBody>
          <a:bodyPr wrap="square" rtlCol="0" anchor="t">
            <a:spAutoFit/>
          </a:bodyPr>
          <a:p>
            <a:pPr algn="l"/>
            <a:r>
              <a:rPr lang="zh-CN" altLang="en-US" dirty="0">
                <a:latin typeface="+mj-ea"/>
                <a:ea typeface="+mj-ea"/>
                <a:sym typeface="+mn-ea"/>
              </a:rPr>
              <a:t>神经网络模型</a:t>
            </a:r>
            <a:r>
              <a:rPr lang="zh-CN" altLang="en-US" dirty="0">
                <a:solidFill>
                  <a:srgbClr val="FF0000"/>
                </a:solidFill>
                <a:latin typeface="+mj-ea"/>
                <a:ea typeface="+mj-ea"/>
                <a:sym typeface="+mn-ea"/>
              </a:rPr>
              <a:t>具有学习能力</a:t>
            </a:r>
            <a:r>
              <a:rPr lang="zh-CN" altLang="en-US" dirty="0">
                <a:latin typeface="+mj-ea"/>
                <a:ea typeface="+mj-ea"/>
                <a:sym typeface="+mn-ea"/>
              </a:rPr>
              <a:t>，必须经过训练。在本研究中，基于面向对象的度量的输入值在从一个节点移动到另一个节点时提供一个权重，并通过</a:t>
            </a:r>
            <a:r>
              <a:rPr lang="zh-CN" altLang="en-US" dirty="0">
                <a:solidFill>
                  <a:srgbClr val="FF0000"/>
                </a:solidFill>
                <a:latin typeface="+mj-ea"/>
                <a:ea typeface="+mj-ea"/>
                <a:sym typeface="+mn-ea"/>
              </a:rPr>
              <a:t>更改权重来调整函数</a:t>
            </a:r>
            <a:r>
              <a:rPr lang="zh-CN" altLang="en-US" dirty="0">
                <a:latin typeface="+mj-ea"/>
                <a:ea typeface="+mj-ea"/>
                <a:sym typeface="+mn-ea"/>
              </a:rPr>
              <a:t>。</a:t>
            </a:r>
            <a:endParaRPr lang="en-US" altLang="zh-CN" dirty="0">
              <a:latin typeface="+mj-ea"/>
              <a:ea typeface="+mj-ea"/>
              <a:sym typeface="+mn-ea"/>
            </a:endParaRPr>
          </a:p>
        </p:txBody>
      </p:sp>
      <p:sp>
        <p:nvSpPr>
          <p:cNvPr id="13" name="文本框 12"/>
          <p:cNvSpPr txBox="1"/>
          <p:nvPr/>
        </p:nvSpPr>
        <p:spPr>
          <a:xfrm>
            <a:off x="3564890" y="4065270"/>
            <a:ext cx="8412480" cy="645160"/>
          </a:xfrm>
          <a:prstGeom prst="rect">
            <a:avLst/>
          </a:prstGeom>
          <a:noFill/>
        </p:spPr>
        <p:txBody>
          <a:bodyPr wrap="none" rtlCol="0" anchor="t">
            <a:spAutoFit/>
          </a:bodyPr>
          <a:p>
            <a:pPr algn="l"/>
            <a:r>
              <a:rPr lang="zh-CN" altLang="en-US" dirty="0">
                <a:latin typeface="+mj-ea"/>
                <a:ea typeface="+mj-ea"/>
                <a:sym typeface="+mn-ea"/>
              </a:rPr>
              <a:t>支持向量机是另一种用于从基于度量的数据集学习模式结构的监督学习方法。</a:t>
            </a:r>
            <a:endParaRPr lang="zh-CN" altLang="en-US" dirty="0">
              <a:latin typeface="+mj-ea"/>
              <a:ea typeface="+mj-ea"/>
              <a:sym typeface="+mn-ea"/>
            </a:endParaRPr>
          </a:p>
          <a:p>
            <a:pPr algn="l"/>
            <a:r>
              <a:rPr lang="zh-CN" altLang="en-US" dirty="0">
                <a:latin typeface="+mj-ea"/>
                <a:ea typeface="+mj-ea"/>
                <a:sym typeface="+mn-ea"/>
              </a:rPr>
              <a:t>在本研究中，我们使用了多类支持向量机，它将</a:t>
            </a:r>
            <a:r>
              <a:rPr lang="zh-CN" altLang="en-US" dirty="0">
                <a:solidFill>
                  <a:srgbClr val="FF0000"/>
                </a:solidFill>
                <a:latin typeface="+mj-ea"/>
                <a:ea typeface="+mj-ea"/>
                <a:sym typeface="+mn-ea"/>
              </a:rPr>
              <a:t>标签分配</a:t>
            </a:r>
            <a:r>
              <a:rPr lang="zh-CN" altLang="en-US" dirty="0">
                <a:latin typeface="+mj-ea"/>
                <a:ea typeface="+mj-ea"/>
                <a:sym typeface="+mn-ea"/>
              </a:rPr>
              <a:t>给不同类别的模式实例。</a:t>
            </a:r>
            <a:endParaRPr lang="zh-CN" altLang="en-US" dirty="0">
              <a:latin typeface="+mj-ea"/>
              <a:ea typeface="+mj-ea"/>
            </a:endParaRPr>
          </a:p>
        </p:txBody>
      </p:sp>
      <p:sp>
        <p:nvSpPr>
          <p:cNvPr id="14" name="文本框 13"/>
          <p:cNvSpPr txBox="1"/>
          <p:nvPr/>
        </p:nvSpPr>
        <p:spPr>
          <a:xfrm>
            <a:off x="3564890" y="5706110"/>
            <a:ext cx="7269480" cy="645160"/>
          </a:xfrm>
          <a:prstGeom prst="rect">
            <a:avLst/>
          </a:prstGeom>
          <a:noFill/>
        </p:spPr>
        <p:txBody>
          <a:bodyPr wrap="none" rtlCol="0" anchor="t">
            <a:spAutoFit/>
          </a:bodyPr>
          <a:p>
            <a:pPr algn="l"/>
            <a:r>
              <a:rPr lang="zh-CN" altLang="en-US" dirty="0">
                <a:latin typeface="+mj-ea"/>
                <a:ea typeface="+mj-ea"/>
                <a:sym typeface="+mn-ea"/>
              </a:rPr>
              <a:t>也是一种用于对基于面向对象度量的数据集进行分类的集成学习方法。</a:t>
            </a:r>
            <a:endParaRPr lang="zh-CN" altLang="en-US" dirty="0">
              <a:latin typeface="+mj-ea"/>
              <a:ea typeface="+mj-ea"/>
              <a:sym typeface="+mn-ea"/>
            </a:endParaRPr>
          </a:p>
          <a:p>
            <a:pPr algn="l"/>
            <a:r>
              <a:rPr lang="zh-CN" altLang="en-US" dirty="0">
                <a:latin typeface="+mj-ea"/>
                <a:ea typeface="+mj-ea"/>
                <a:sym typeface="+mn-ea"/>
              </a:rPr>
              <a:t>随机森林有助于</a:t>
            </a:r>
            <a:r>
              <a:rPr lang="zh-CN" altLang="en-US" dirty="0">
                <a:solidFill>
                  <a:srgbClr val="FF0000"/>
                </a:solidFill>
                <a:latin typeface="+mj-ea"/>
                <a:ea typeface="+mj-ea"/>
                <a:sym typeface="+mn-ea"/>
              </a:rPr>
              <a:t>减少</a:t>
            </a:r>
            <a:r>
              <a:rPr lang="zh-CN" altLang="en-US" dirty="0">
                <a:latin typeface="+mj-ea"/>
                <a:ea typeface="+mj-ea"/>
                <a:sym typeface="+mn-ea"/>
              </a:rPr>
              <a:t>个体决策树的</a:t>
            </a:r>
            <a:r>
              <a:rPr lang="zh-CN" altLang="en-US" dirty="0">
                <a:solidFill>
                  <a:srgbClr val="FF0000"/>
                </a:solidFill>
                <a:latin typeface="+mj-ea"/>
                <a:ea typeface="+mj-ea"/>
                <a:sym typeface="+mn-ea"/>
              </a:rPr>
              <a:t>过拟合问题</a:t>
            </a:r>
            <a:r>
              <a:rPr lang="zh-CN" altLang="en-US" dirty="0">
                <a:latin typeface="+mj-ea"/>
                <a:ea typeface="+mj-ea"/>
                <a:sym typeface="+mn-ea"/>
              </a:rPr>
              <a:t>。</a:t>
            </a:r>
            <a:endParaRPr lang="zh-CN" altLang="en-US" dirty="0">
              <a:latin typeface="+mj-ea"/>
              <a:ea typeface="+mj-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97660" y="669290"/>
            <a:ext cx="8997315" cy="5118735"/>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95605" y="2653030"/>
            <a:ext cx="2002155" cy="1114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设计模式的挖掘</a:t>
            </a:r>
            <a:endParaRPr lang="zh-CN" altLang="en-US">
              <a:sym typeface="+mn-ea"/>
            </a:endParaRPr>
          </a:p>
        </p:txBody>
      </p:sp>
      <p:sp>
        <p:nvSpPr>
          <p:cNvPr id="5" name="左大括号 4"/>
          <p:cNvSpPr/>
          <p:nvPr/>
        </p:nvSpPr>
        <p:spPr>
          <a:xfrm>
            <a:off x="2590800" y="1269365"/>
            <a:ext cx="118110" cy="39947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圆角矩形 5"/>
          <p:cNvSpPr/>
          <p:nvPr>
            <p:custDataLst>
              <p:tags r:id="rId1"/>
            </p:custDataLst>
          </p:nvPr>
        </p:nvSpPr>
        <p:spPr>
          <a:xfrm>
            <a:off x="2934970" y="979805"/>
            <a:ext cx="3203575" cy="889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创建基于度量的数据集</a:t>
            </a:r>
            <a:endParaRPr lang="zh-CN" altLang="en-US">
              <a:sym typeface="+mn-ea"/>
            </a:endParaRPr>
          </a:p>
        </p:txBody>
      </p:sp>
      <p:sp>
        <p:nvSpPr>
          <p:cNvPr id="9" name="圆角矩形 8"/>
          <p:cNvSpPr/>
          <p:nvPr>
            <p:custDataLst>
              <p:tags r:id="rId2"/>
            </p:custDataLst>
          </p:nvPr>
        </p:nvSpPr>
        <p:spPr>
          <a:xfrm>
            <a:off x="2934970" y="4824730"/>
            <a:ext cx="3203575"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检测软件模式 </a:t>
            </a:r>
            <a:endParaRPr lang="zh-CN" altLang="en-US">
              <a:sym typeface="+mn-ea"/>
            </a:endParaRPr>
          </a:p>
        </p:txBody>
      </p:sp>
      <p:sp>
        <p:nvSpPr>
          <p:cNvPr id="14" name="左大括号 13"/>
          <p:cNvSpPr/>
          <p:nvPr>
            <p:custDataLst>
              <p:tags r:id="rId3"/>
            </p:custDataLst>
          </p:nvPr>
        </p:nvSpPr>
        <p:spPr>
          <a:xfrm>
            <a:off x="6744970" y="394970"/>
            <a:ext cx="98425" cy="1707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2"/>
          <p:cNvSpPr txBox="1"/>
          <p:nvPr>
            <p:custDataLst>
              <p:tags r:id="rId4"/>
            </p:custDataLst>
          </p:nvPr>
        </p:nvSpPr>
        <p:spPr>
          <a:xfrm>
            <a:off x="7098030" y="225425"/>
            <a:ext cx="2540000" cy="368300"/>
          </a:xfrm>
          <a:prstGeom prst="rect">
            <a:avLst/>
          </a:prstGeom>
          <a:noFill/>
        </p:spPr>
        <p:txBody>
          <a:bodyPr wrap="square" rtlCol="0" anchor="t">
            <a:spAutoFit/>
          </a:bodyPr>
          <a:p>
            <a:r>
              <a:rPr lang="zh-CN" altLang="en-US"/>
              <a:t>定义设计模式</a:t>
            </a:r>
            <a:endParaRPr lang="zh-CN" altLang="en-US"/>
          </a:p>
        </p:txBody>
      </p:sp>
      <p:sp>
        <p:nvSpPr>
          <p:cNvPr id="7" name="文本框 6"/>
          <p:cNvSpPr txBox="1"/>
          <p:nvPr>
            <p:custDataLst>
              <p:tags r:id="rId5"/>
            </p:custDataLst>
          </p:nvPr>
        </p:nvSpPr>
        <p:spPr>
          <a:xfrm>
            <a:off x="7098030" y="979805"/>
            <a:ext cx="2540000" cy="368300"/>
          </a:xfrm>
          <a:prstGeom prst="rect">
            <a:avLst/>
          </a:prstGeom>
          <a:noFill/>
        </p:spPr>
        <p:txBody>
          <a:bodyPr wrap="square" rtlCol="0" anchor="t">
            <a:spAutoFit/>
          </a:bodyPr>
          <a:p>
            <a:r>
              <a:rPr lang="zh-CN" altLang="en-US"/>
              <a:t>识别模式参与者</a:t>
            </a:r>
            <a:endParaRPr lang="zh-CN" altLang="en-US"/>
          </a:p>
        </p:txBody>
      </p:sp>
      <p:sp>
        <p:nvSpPr>
          <p:cNvPr id="8" name="文本框 7"/>
          <p:cNvSpPr txBox="1"/>
          <p:nvPr>
            <p:custDataLst>
              <p:tags r:id="rId6"/>
            </p:custDataLst>
          </p:nvPr>
        </p:nvSpPr>
        <p:spPr>
          <a:xfrm>
            <a:off x="7098030" y="1734185"/>
            <a:ext cx="3076575" cy="368300"/>
          </a:xfrm>
          <a:prstGeom prst="rect">
            <a:avLst/>
          </a:prstGeom>
          <a:noFill/>
        </p:spPr>
        <p:txBody>
          <a:bodyPr wrap="square" rtlCol="0" anchor="t">
            <a:spAutoFit/>
          </a:bodyPr>
          <a:p>
            <a:r>
              <a:rPr lang="zh-CN" altLang="en-US"/>
              <a:t>创建基于软件度量的数据集</a:t>
            </a:r>
            <a:endParaRPr lang="zh-CN" altLang="en-US"/>
          </a:p>
        </p:txBody>
      </p:sp>
      <p:sp>
        <p:nvSpPr>
          <p:cNvPr id="11" name="左大括号 10"/>
          <p:cNvSpPr/>
          <p:nvPr>
            <p:custDataLst>
              <p:tags r:id="rId7"/>
            </p:custDataLst>
          </p:nvPr>
        </p:nvSpPr>
        <p:spPr>
          <a:xfrm>
            <a:off x="6533515" y="4261485"/>
            <a:ext cx="98425" cy="1707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custDataLst>
              <p:tags r:id="rId8"/>
            </p:custDataLst>
          </p:nvPr>
        </p:nvSpPr>
        <p:spPr>
          <a:xfrm>
            <a:off x="6843395" y="4063365"/>
            <a:ext cx="2540000" cy="368300"/>
          </a:xfrm>
          <a:prstGeom prst="rect">
            <a:avLst/>
          </a:prstGeom>
          <a:noFill/>
        </p:spPr>
        <p:txBody>
          <a:bodyPr wrap="square" rtlCol="0" anchor="t">
            <a:spAutoFit/>
          </a:bodyPr>
          <a:p>
            <a:r>
              <a:rPr lang="zh-CN" altLang="en-US"/>
              <a:t>数据集的预处理</a:t>
            </a:r>
            <a:endParaRPr lang="zh-CN" altLang="en-US"/>
          </a:p>
        </p:txBody>
      </p:sp>
      <p:sp>
        <p:nvSpPr>
          <p:cNvPr id="13" name="文本框 12"/>
          <p:cNvSpPr txBox="1"/>
          <p:nvPr>
            <p:custDataLst>
              <p:tags r:id="rId9"/>
            </p:custDataLst>
          </p:nvPr>
        </p:nvSpPr>
        <p:spPr>
          <a:xfrm>
            <a:off x="6851650" y="4824730"/>
            <a:ext cx="3033395" cy="368300"/>
          </a:xfrm>
          <a:prstGeom prst="rect">
            <a:avLst/>
          </a:prstGeom>
          <a:noFill/>
        </p:spPr>
        <p:txBody>
          <a:bodyPr wrap="square" rtlCol="0" anchor="t">
            <a:spAutoFit/>
          </a:bodyPr>
          <a:p>
            <a:r>
              <a:rPr lang="zh-CN" altLang="en-US"/>
              <a:t>基于度量的数据集的学习</a:t>
            </a:r>
            <a:endParaRPr lang="zh-CN" altLang="en-US"/>
          </a:p>
        </p:txBody>
      </p:sp>
      <p:sp>
        <p:nvSpPr>
          <p:cNvPr id="15" name="文本框 14"/>
          <p:cNvSpPr txBox="1"/>
          <p:nvPr>
            <p:custDataLst>
              <p:tags r:id="rId10"/>
            </p:custDataLst>
          </p:nvPr>
        </p:nvSpPr>
        <p:spPr>
          <a:xfrm>
            <a:off x="6843395" y="5600700"/>
            <a:ext cx="2540000" cy="368300"/>
          </a:xfrm>
          <a:prstGeom prst="rect">
            <a:avLst/>
          </a:prstGeom>
          <a:noFill/>
        </p:spPr>
        <p:txBody>
          <a:bodyPr wrap="square" rtlCol="0" anchor="t">
            <a:spAutoFit/>
          </a:bodyPr>
          <a:p>
            <a:r>
              <a:rPr lang="zh-CN" altLang="en-US"/>
              <a:t>软件设计模式的检测</a:t>
            </a:r>
            <a:endParaRPr lang="zh-CN" altLang="en-US"/>
          </a:p>
        </p:txBody>
      </p:sp>
    </p:spTree>
    <p:custDataLst>
      <p:tags r:id="rId1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a:sym typeface="+mn-ea"/>
              </a:rPr>
              <a:t>创建基于度量的数据集</a:t>
            </a:r>
            <a:endParaRPr dirty="0"/>
          </a:p>
        </p:txBody>
      </p:sp>
      <p:sp>
        <p:nvSpPr>
          <p:cNvPr id="3" name="内容占位符 2"/>
          <p:cNvSpPr>
            <a:spLocks noGrp="1"/>
          </p:cNvSpPr>
          <p:nvPr>
            <p:ph idx="1"/>
            <p:custDataLst>
              <p:tags r:id="rId2"/>
            </p:custDataLst>
          </p:nvPr>
        </p:nvSpPr>
        <p:spPr>
          <a:xfrm>
            <a:off x="696552" y="937903"/>
            <a:ext cx="10852237" cy="5388907"/>
          </a:xfrm>
          <a:ln>
            <a:solidFill>
              <a:schemeClr val="bg1"/>
            </a:solidFill>
          </a:ln>
        </p:spPr>
        <p:style>
          <a:lnRef idx="2">
            <a:schemeClr val="accent3"/>
          </a:lnRef>
          <a:fillRef idx="1">
            <a:schemeClr val="lt1"/>
          </a:fillRef>
          <a:effectRef idx="0">
            <a:schemeClr val="accent3"/>
          </a:effectRef>
          <a:fontRef idx="minor">
            <a:schemeClr val="dk1"/>
          </a:fontRef>
        </p:style>
        <p:txBody>
          <a:bodyPr>
            <a:normAutofit lnSpcReduction="20000"/>
          </a:bodyPr>
          <a:lstStyle/>
          <a:p>
            <a:pPr marL="0" indent="0">
              <a:buNone/>
            </a:pPr>
            <a:r>
              <a:rPr lang="zh-CN" altLang="en-US" sz="2000" dirty="0"/>
              <a:t>（</a:t>
            </a:r>
            <a:r>
              <a:rPr lang="en-US" altLang="zh-CN" sz="2000" dirty="0"/>
              <a:t>1</a:t>
            </a:r>
            <a:r>
              <a:rPr sz="2000" dirty="0"/>
              <a:t>）</a:t>
            </a:r>
            <a:r>
              <a:rPr lang="zh-CN" altLang="en-US" sz="2000" dirty="0"/>
              <a:t>定义设计模式：有观察模式结构和行为的系统分析人员定义。</a:t>
            </a:r>
            <a:endParaRPr lang="zh-CN" altLang="en-US" sz="2000" dirty="0"/>
          </a:p>
          <a:p>
            <a:pPr marL="0" indent="0">
              <a:buNone/>
            </a:pPr>
            <a:r>
              <a:rPr lang="zh-CN" altLang="en-US" sz="2000" dirty="0"/>
              <a:t>（</a:t>
            </a:r>
            <a:r>
              <a:rPr lang="en-US" altLang="zh-CN" sz="2000" dirty="0"/>
              <a:t>2</a:t>
            </a:r>
            <a:r>
              <a:rPr sz="2000" dirty="0"/>
              <a:t>）</a:t>
            </a:r>
            <a:r>
              <a:rPr lang="zh-CN" altLang="en-US" sz="2000" dirty="0"/>
              <a:t>识别模式参与者：设计模式的定义提供了关于模式结构和行为的信息，从而帮助识别模式参与者。这些参与者在设计模式实例中具有特定的角色和职责。软件系统源代码是作为度量度量系统的输入提供的。它为模式参与者使用面向对象的度量。</a:t>
            </a:r>
            <a:endParaRPr lang="zh-CN" altLang="en-US" sz="2000" dirty="0"/>
          </a:p>
          <a:p>
            <a:endParaRPr lang="zh-CN" altLang="en-US" sz="2000" dirty="0"/>
          </a:p>
          <a:p>
            <a:endParaRPr lang="zh-CN" altLang="en-US" sz="2000" dirty="0"/>
          </a:p>
          <a:p>
            <a:pPr marL="0" indent="0">
              <a:buNone/>
            </a:pPr>
            <a:r>
              <a:rPr lang="zh-CN" altLang="en-US" sz="2000" dirty="0"/>
              <a:t>   每个设计模式都与一个或多个模式参与者相关联。模式参与者的实例经常基于源代码中   的参与者数量创建角色排列。在此步骤中，还可以通过删除不充当主要参与者的类来最小化候选搜索空间。这有助于提高设计模式检测过程中所提方法的准确性。</a:t>
            </a:r>
            <a:endParaRPr lang="zh-CN" altLang="en-US" sz="2000" dirty="0"/>
          </a:p>
          <a:p>
            <a:endParaRPr lang="zh-CN" altLang="en-US" sz="2000" dirty="0"/>
          </a:p>
          <a:p>
            <a:endParaRPr lang="zh-CN" altLang="en-US" sz="2000" dirty="0"/>
          </a:p>
          <a:p>
            <a:pPr marL="0" indent="0">
              <a:buNone/>
            </a:pPr>
            <a:endParaRPr lang="zh-CN" altLang="en-US" sz="2000" dirty="0"/>
          </a:p>
        </p:txBody>
      </p:sp>
      <p:sp>
        <p:nvSpPr>
          <p:cNvPr id="16" name="下箭头 15"/>
          <p:cNvSpPr/>
          <p:nvPr/>
        </p:nvSpPr>
        <p:spPr>
          <a:xfrm>
            <a:off x="5212715" y="2666365"/>
            <a:ext cx="240030" cy="691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a:sym typeface="+mn-ea"/>
              </a:rPr>
              <a:t>创建基于度量的数据集</a:t>
            </a:r>
            <a:endParaRPr dirty="0"/>
          </a:p>
        </p:txBody>
      </p:sp>
      <p:sp>
        <p:nvSpPr>
          <p:cNvPr id="4" name="内容占位符 3"/>
          <p:cNvSpPr/>
          <p:nvPr>
            <p:ph idx="1"/>
          </p:nvPr>
        </p:nvSpPr>
        <p:spPr/>
        <p:txBody>
          <a:bodyPr/>
          <a:p>
            <a:pPr marL="0" indent="0">
              <a:buNone/>
            </a:pPr>
            <a:r>
              <a:rPr sz="2000"/>
              <a:t>(3)创建基于软件度量的数据集：</a:t>
            </a:r>
            <a:endParaRPr sz="2000"/>
          </a:p>
          <a:p>
            <a:endParaRPr lang="en-US" altLang="zh-CN" sz="2000"/>
          </a:p>
          <a:p>
            <a:endParaRPr lang="en-US" altLang="zh-CN" sz="2000"/>
          </a:p>
          <a:p>
            <a:endParaRPr lang="en-US" altLang="zh-CN" sz="2000"/>
          </a:p>
          <a:p>
            <a:endParaRPr lang="en-US" altLang="zh-CN" sz="2000"/>
          </a:p>
          <a:p>
            <a:pPr marL="0" indent="0">
              <a:buNone/>
            </a:pPr>
            <a:r>
              <a:rPr sz="2000"/>
              <a:t>过程</a:t>
            </a:r>
            <a:endParaRPr sz="2000"/>
          </a:p>
        </p:txBody>
      </p:sp>
      <p:sp>
        <p:nvSpPr>
          <p:cNvPr id="5" name="左大括号 4"/>
          <p:cNvSpPr/>
          <p:nvPr/>
        </p:nvSpPr>
        <p:spPr>
          <a:xfrm>
            <a:off x="1456055" y="2313940"/>
            <a:ext cx="225425" cy="3104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2245995" y="1862455"/>
            <a:ext cx="7860030" cy="1198880"/>
          </a:xfrm>
          <a:prstGeom prst="rect">
            <a:avLst/>
          </a:prstGeom>
          <a:noFill/>
        </p:spPr>
        <p:txBody>
          <a:bodyPr wrap="square" rtlCol="0">
            <a:spAutoFit/>
          </a:bodyPr>
          <a:p>
            <a:r>
              <a:rPr lang="zh-CN" altLang="en-US">
                <a:latin typeface="+mj-ea"/>
                <a:ea typeface="+mj-ea"/>
                <a:cs typeface="+mj-ea"/>
                <a:sym typeface="+mn-ea"/>
              </a:rPr>
              <a:t>来自所选软件(JHotDraw、QuickUML和JUnit)的源代码被用作各种设计模式检测系统的输入，以便提取模式实例。在此过程中，由至少两个模式检测工具检测到的模式实例存储在repository-1中。否则，将手动标记模式实例，然后将其存储在repository-1中。</a:t>
            </a:r>
            <a:endParaRPr lang="zh-CN" altLang="en-US">
              <a:latin typeface="+mj-ea"/>
              <a:ea typeface="+mj-ea"/>
              <a:cs typeface="+mj-ea"/>
              <a:sym typeface="+mn-ea"/>
            </a:endParaRPr>
          </a:p>
        </p:txBody>
      </p:sp>
      <p:sp>
        <p:nvSpPr>
          <p:cNvPr id="7" name="文本框 6"/>
          <p:cNvSpPr txBox="1"/>
          <p:nvPr/>
        </p:nvSpPr>
        <p:spPr>
          <a:xfrm>
            <a:off x="2245995" y="3329940"/>
            <a:ext cx="8114030" cy="645160"/>
          </a:xfrm>
          <a:prstGeom prst="rect">
            <a:avLst/>
          </a:prstGeom>
          <a:noFill/>
        </p:spPr>
        <p:txBody>
          <a:bodyPr wrap="square" rtlCol="0">
            <a:spAutoFit/>
          </a:bodyPr>
          <a:p>
            <a:r>
              <a:rPr lang="zh-CN" altLang="en-US">
                <a:latin typeface="+mj-ea"/>
                <a:ea typeface="+mj-ea"/>
                <a:cs typeface="+mj-ea"/>
              </a:rPr>
              <a:t>JBuilder工具提取开放源代码项目中所有候选类的面向对象指标，然后存储在repository-2中</a:t>
            </a:r>
            <a:r>
              <a:rPr lang="zh-CN" altLang="en-US">
                <a:latin typeface="+mj-ea"/>
                <a:ea typeface="+mj-ea"/>
                <a:cs typeface="+mj-ea"/>
              </a:rPr>
              <a:t>。</a:t>
            </a:r>
            <a:endParaRPr lang="zh-CN" altLang="en-US">
              <a:latin typeface="+mj-ea"/>
              <a:ea typeface="+mj-ea"/>
              <a:cs typeface="+mj-ea"/>
            </a:endParaRPr>
          </a:p>
        </p:txBody>
      </p:sp>
      <p:sp>
        <p:nvSpPr>
          <p:cNvPr id="9" name="文本框 8"/>
          <p:cNvSpPr txBox="1"/>
          <p:nvPr/>
        </p:nvSpPr>
        <p:spPr>
          <a:xfrm>
            <a:off x="2232025" y="4670425"/>
            <a:ext cx="8650605" cy="922020"/>
          </a:xfrm>
          <a:prstGeom prst="rect">
            <a:avLst/>
          </a:prstGeom>
          <a:noFill/>
        </p:spPr>
        <p:txBody>
          <a:bodyPr wrap="square" rtlCol="0">
            <a:spAutoFit/>
          </a:bodyPr>
          <a:p>
            <a:r>
              <a:rPr lang="zh-CN" altLang="en-US">
                <a:latin typeface="+mj-ea"/>
                <a:ea typeface="+mj-ea"/>
                <a:cs typeface="+mj-ea"/>
              </a:rPr>
              <a:t>存储在repository-1中的模式实例被映射到与repository-2中的实例相关联的对应的面向对象指标。映射过程创建特征向量，然后用于为模式参与者构建基于度量的特征向量。这些特征向量存储在repository-3中。</a:t>
            </a:r>
            <a:endParaRPr lang="zh-CN" altLang="en-US">
              <a:latin typeface="+mj-ea"/>
              <a:ea typeface="+mj-ea"/>
              <a:cs typeface="+mj-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实验结果</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en-US" altLang="zh-CN" spc="100" dirty="0">
              <a:solidFill>
                <a:schemeClr val="accent1"/>
              </a:solidFill>
              <a:latin typeface="Impact" panose="020B0806030902050204" pitchFamily="34" charset="0"/>
              <a:cs typeface="Arial" panose="020B0604020202020204" pitchFamily="34" charset="0"/>
            </a:endParaRPr>
          </a:p>
        </p:txBody>
      </p:sp>
      <p:pic>
        <p:nvPicPr>
          <p:cNvPr id="2" name="图片 1"/>
          <p:cNvPicPr>
            <a:picLocks noChangeAspect="1"/>
          </p:cNvPicPr>
          <p:nvPr/>
        </p:nvPicPr>
        <p:blipFill>
          <a:blip r:embed="rId3"/>
          <a:stretch>
            <a:fillRect/>
          </a:stretch>
        </p:blipFill>
        <p:spPr>
          <a:xfrm>
            <a:off x="3444240" y="29210"/>
            <a:ext cx="5304155" cy="679958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fontScale="90000"/>
          </a:bodyPr>
          <a:lstStyle/>
          <a:p>
            <a:r>
              <a:rPr lang="zh-CN" altLang="en-US" dirty="0"/>
              <a:t>研究背景</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dirty="0"/>
              <a:t>检测软件模式</a:t>
            </a:r>
            <a:endParaRPr dirty="0"/>
          </a:p>
        </p:txBody>
      </p:sp>
      <p:sp>
        <p:nvSpPr>
          <p:cNvPr id="3" name="内容占位符 2"/>
          <p:cNvSpPr>
            <a:spLocks noGrp="1"/>
          </p:cNvSpPr>
          <p:nvPr>
            <p:ph idx="1"/>
            <p:custDataLst>
              <p:tags r:id="rId2"/>
            </p:custDataLst>
          </p:nvPr>
        </p:nvSpPr>
        <p:spPr>
          <a:xfrm>
            <a:off x="696552" y="937903"/>
            <a:ext cx="10852237" cy="5388907"/>
          </a:xfrm>
          <a:ln>
            <a:solidFill>
              <a:schemeClr val="bg1"/>
            </a:solidFill>
          </a:ln>
        </p:spPr>
        <p:style>
          <a:lnRef idx="2">
            <a:schemeClr val="accent3"/>
          </a:lnRef>
          <a:fillRef idx="1">
            <a:schemeClr val="lt1"/>
          </a:fillRef>
          <a:effectRef idx="0">
            <a:schemeClr val="accent3"/>
          </a:effectRef>
          <a:fontRef idx="minor">
            <a:schemeClr val="dk1"/>
          </a:fontRef>
        </p:style>
        <p:txBody>
          <a:bodyPr>
            <a:normAutofit lnSpcReduction="20000"/>
          </a:bodyPr>
          <a:lstStyle/>
          <a:p>
            <a:pPr marL="0" indent="0">
              <a:buNone/>
            </a:pPr>
            <a:r>
              <a:rPr lang="zh-CN" altLang="en-US" sz="2000" dirty="0"/>
              <a:t>（</a:t>
            </a:r>
            <a:r>
              <a:rPr lang="en-US" altLang="zh-CN" sz="2000" dirty="0"/>
              <a:t>1</a:t>
            </a:r>
            <a:r>
              <a:rPr sz="2000" dirty="0"/>
              <a:t>）</a:t>
            </a:r>
            <a:r>
              <a:rPr lang="zh-CN" altLang="en-US" sz="2000" dirty="0"/>
              <a:t>数据集预处理：数据集大小，测试集与训练集划分</a:t>
            </a:r>
            <a:endParaRPr lang="zh-CN" altLang="en-US" sz="2000" dirty="0"/>
          </a:p>
          <a:p>
            <a:pPr marL="0" indent="0">
              <a:buNone/>
            </a:pPr>
            <a:endParaRPr lang="zh-CN" altLang="en-US" sz="2000" dirty="0"/>
          </a:p>
          <a:p>
            <a:pPr marL="0" indent="0">
              <a:buNone/>
            </a:pPr>
            <a:r>
              <a:rPr lang="zh-CN" altLang="en-US" sz="2000" dirty="0"/>
              <a:t>（</a:t>
            </a:r>
            <a:r>
              <a:rPr lang="en-US" altLang="zh-CN" sz="2000" dirty="0"/>
              <a:t>2</a:t>
            </a:r>
            <a:r>
              <a:rPr sz="2000" dirty="0"/>
              <a:t>）</a:t>
            </a:r>
            <a:r>
              <a:rPr lang="zh-CN" altLang="en-US" sz="2000" dirty="0"/>
              <a:t>基于度量的数据集学习：我们使用了三个分类器(ANN, SVM和random forest)来进行学习过程。选择目的是减少模糊神经网络的数量，提高设计模式检测的精度。</a:t>
            </a:r>
            <a:endParaRPr lang="zh-CN" altLang="en-US" sz="2000" dirty="0"/>
          </a:p>
          <a:p>
            <a:pPr marL="0" indent="0">
              <a:buNone/>
            </a:pPr>
            <a:endParaRPr lang="zh-CN" altLang="en-US" sz="2000" dirty="0"/>
          </a:p>
          <a:p>
            <a:pPr marL="0" indent="0">
              <a:buNone/>
            </a:pPr>
            <a:r>
              <a:rPr lang="zh-CN" altLang="en-US" sz="2000" dirty="0"/>
              <a:t>（</a:t>
            </a:r>
            <a:r>
              <a:rPr lang="en-US" altLang="zh-CN" sz="2000" dirty="0"/>
              <a:t>3</a:t>
            </a:r>
            <a:r>
              <a:rPr sz="2000" dirty="0"/>
              <a:t>）软件设计模式检测：在模式检测过程中，将训练数据集中设计模式的候选类与训练过的候选类进行比对。学习过程中使用了ANN、SVM和random forest，以及交叉验证减少模型的欠拟合和过拟合问题。</a:t>
            </a:r>
            <a:endParaRPr sz="2000" dirty="0"/>
          </a:p>
          <a:p>
            <a:endParaRPr lang="zh-CN" altLang="en-US" sz="2000" dirty="0"/>
          </a:p>
          <a:p>
            <a:pPr marL="0" indent="0">
              <a:buNone/>
            </a:pPr>
            <a:endParaRPr lang="zh-CN" altLang="en-US" sz="2000" dirty="0"/>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实验结果</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dirty="0"/>
              <a:t>实例选择</a:t>
            </a:r>
            <a:endParaRPr dirty="0"/>
          </a:p>
        </p:txBody>
      </p:sp>
      <p:pic>
        <p:nvPicPr>
          <p:cNvPr id="4" name="内容占位符 3"/>
          <p:cNvPicPr>
            <a:picLocks noChangeAspect="1"/>
          </p:cNvPicPr>
          <p:nvPr>
            <p:ph idx="1"/>
          </p:nvPr>
        </p:nvPicPr>
        <p:blipFill>
          <a:blip r:embed="rId2"/>
          <a:stretch>
            <a:fillRect/>
          </a:stretch>
        </p:blipFill>
        <p:spPr>
          <a:xfrm>
            <a:off x="217805" y="1282700"/>
            <a:ext cx="11810365" cy="4572000"/>
          </a:xfrm>
          <a:prstGeom prst="rect">
            <a:avLst/>
          </a:prstGeom>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731645" y="195580"/>
            <a:ext cx="8923020" cy="3242310"/>
          </a:xfrm>
          <a:prstGeom prst="rect">
            <a:avLst/>
          </a:prstGeom>
        </p:spPr>
      </p:pic>
      <p:pic>
        <p:nvPicPr>
          <p:cNvPr id="4" name="图片 3"/>
          <p:cNvPicPr>
            <a:picLocks noChangeAspect="1"/>
          </p:cNvPicPr>
          <p:nvPr/>
        </p:nvPicPr>
        <p:blipFill>
          <a:blip r:embed="rId2"/>
          <a:stretch>
            <a:fillRect/>
          </a:stretch>
        </p:blipFill>
        <p:spPr>
          <a:xfrm>
            <a:off x="1914525" y="3647440"/>
            <a:ext cx="8740140" cy="3079115"/>
          </a:xfrm>
          <a:prstGeom prst="rect">
            <a:avLst/>
          </a:prstGeom>
        </p:spPr>
      </p:pic>
      <p:sp>
        <p:nvSpPr>
          <p:cNvPr id="5" name="文本框 4"/>
          <p:cNvSpPr txBox="1"/>
          <p:nvPr/>
        </p:nvSpPr>
        <p:spPr>
          <a:xfrm>
            <a:off x="10738485" y="1918970"/>
            <a:ext cx="665480" cy="368300"/>
          </a:xfrm>
          <a:prstGeom prst="rect">
            <a:avLst/>
          </a:prstGeom>
          <a:noFill/>
        </p:spPr>
        <p:txBody>
          <a:bodyPr wrap="none" rtlCol="0">
            <a:spAutoFit/>
          </a:bodyPr>
          <a:p>
            <a:r>
              <a:rPr lang="en-US" altLang="zh-CN"/>
              <a:t>ANN</a:t>
            </a:r>
            <a:endParaRPr lang="en-US" altLang="zh-CN"/>
          </a:p>
        </p:txBody>
      </p:sp>
      <p:sp>
        <p:nvSpPr>
          <p:cNvPr id="6" name="文本框 5"/>
          <p:cNvSpPr txBox="1"/>
          <p:nvPr/>
        </p:nvSpPr>
        <p:spPr>
          <a:xfrm>
            <a:off x="10738485" y="4826000"/>
            <a:ext cx="678180" cy="368300"/>
          </a:xfrm>
          <a:prstGeom prst="rect">
            <a:avLst/>
          </a:prstGeom>
          <a:noFill/>
        </p:spPr>
        <p:txBody>
          <a:bodyPr wrap="none" rtlCol="0">
            <a:spAutoFit/>
          </a:bodyPr>
          <a:p>
            <a:r>
              <a:rPr lang="en-US" altLang="zh-CN"/>
              <a:t>SVM</a:t>
            </a:r>
            <a:endParaRPr lang="en-US" altLang="zh-CN"/>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547360" y="4824095"/>
            <a:ext cx="1097280" cy="368300"/>
          </a:xfrm>
          <a:prstGeom prst="rect">
            <a:avLst/>
          </a:prstGeom>
          <a:noFill/>
        </p:spPr>
        <p:txBody>
          <a:bodyPr wrap="none" rtlCol="0">
            <a:spAutoFit/>
          </a:bodyPr>
          <a:p>
            <a:pPr algn="l"/>
            <a:r>
              <a:rPr lang="zh-CN" altLang="en-US" dirty="0">
                <a:sym typeface="+mn-ea"/>
              </a:rPr>
              <a:t>随机森林</a:t>
            </a:r>
            <a:endParaRPr lang="en-US" altLang="zh-CN"/>
          </a:p>
        </p:txBody>
      </p:sp>
      <p:pic>
        <p:nvPicPr>
          <p:cNvPr id="2" name="图片 1"/>
          <p:cNvPicPr>
            <a:picLocks noChangeAspect="1"/>
          </p:cNvPicPr>
          <p:nvPr/>
        </p:nvPicPr>
        <p:blipFill>
          <a:blip r:embed="rId1"/>
          <a:stretch>
            <a:fillRect/>
          </a:stretch>
        </p:blipFill>
        <p:spPr>
          <a:xfrm>
            <a:off x="725170" y="758190"/>
            <a:ext cx="10236835" cy="3681095"/>
          </a:xfrm>
          <a:prstGeom prst="rect">
            <a:avLst/>
          </a:prstGeom>
        </p:spPr>
      </p:pic>
      <p:sp>
        <p:nvSpPr>
          <p:cNvPr id="7" name="文本框 6"/>
          <p:cNvSpPr txBox="1"/>
          <p:nvPr/>
        </p:nvSpPr>
        <p:spPr>
          <a:xfrm>
            <a:off x="3442970" y="5646420"/>
            <a:ext cx="4290060" cy="368300"/>
          </a:xfrm>
          <a:prstGeom prst="rect">
            <a:avLst/>
          </a:prstGeom>
          <a:noFill/>
        </p:spPr>
        <p:txBody>
          <a:bodyPr wrap="square" rtlCol="0" anchor="t">
            <a:spAutoFit/>
          </a:bodyPr>
          <a:p>
            <a:r>
              <a:rPr lang="zh-CN" altLang="en-US"/>
              <a:t>混淆矩阵被用来可视化精度参数</a:t>
            </a:r>
            <a:endParaRPr lang="zh-CN" altLang="en-US"/>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dirty="0"/>
              <a:t>实验结果</a:t>
            </a:r>
            <a:endParaRPr dirty="0"/>
          </a:p>
        </p:txBody>
      </p:sp>
      <p:sp>
        <p:nvSpPr>
          <p:cNvPr id="3" name="内容占位符 2"/>
          <p:cNvSpPr>
            <a:spLocks noGrp="1"/>
          </p:cNvSpPr>
          <p:nvPr>
            <p:ph idx="1"/>
            <p:custDataLst>
              <p:tags r:id="rId2"/>
            </p:custDataLst>
          </p:nvPr>
        </p:nvSpPr>
        <p:spPr>
          <a:xfrm>
            <a:off x="696552" y="965843"/>
            <a:ext cx="10852237" cy="5388907"/>
          </a:xfrm>
        </p:spPr>
        <p:style>
          <a:lnRef idx="2">
            <a:schemeClr val="accent3"/>
          </a:lnRef>
          <a:fillRef idx="1">
            <a:schemeClr val="lt1"/>
          </a:fillRef>
          <a:effectRef idx="0">
            <a:schemeClr val="accent3"/>
          </a:effectRef>
          <a:fontRef idx="minor">
            <a:schemeClr val="dk1"/>
          </a:fontRef>
        </p:style>
        <p:txBody>
          <a:bodyPr/>
          <a:lstStyle/>
          <a:p>
            <a:r>
              <a:rPr sz="2000">
                <a:sym typeface="+mn-ea"/>
              </a:rPr>
              <a:t>软件设计模式的检测可以通过考虑精度、召回率和F-measure</a:t>
            </a:r>
            <a:endParaRPr lang="zh-CN" altLang="en-US" sz="2000" dirty="0"/>
          </a:p>
          <a:p>
            <a:endParaRPr lang="zh-CN" altLang="en-US" sz="2000" dirty="0"/>
          </a:p>
        </p:txBody>
      </p:sp>
      <p:pic>
        <p:nvPicPr>
          <p:cNvPr id="4" name="图片 3"/>
          <p:cNvPicPr>
            <a:picLocks noChangeAspect="1"/>
          </p:cNvPicPr>
          <p:nvPr/>
        </p:nvPicPr>
        <p:blipFill>
          <a:blip r:embed="rId3"/>
          <a:stretch>
            <a:fillRect/>
          </a:stretch>
        </p:blipFill>
        <p:spPr>
          <a:xfrm>
            <a:off x="2903855" y="1836420"/>
            <a:ext cx="5226050" cy="290195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1780" y="398145"/>
            <a:ext cx="11648440" cy="504571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2225" y="963930"/>
            <a:ext cx="12147550" cy="427672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63195" y="963295"/>
            <a:ext cx="11865610" cy="4254500"/>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0005" y="158115"/>
            <a:ext cx="12112625" cy="2448560"/>
          </a:xfrm>
          <a:prstGeom prst="rect">
            <a:avLst/>
          </a:prstGeom>
        </p:spPr>
      </p:pic>
      <p:pic>
        <p:nvPicPr>
          <p:cNvPr id="4" name="图片 3"/>
          <p:cNvPicPr>
            <a:picLocks noChangeAspect="1"/>
          </p:cNvPicPr>
          <p:nvPr/>
        </p:nvPicPr>
        <p:blipFill>
          <a:blip r:embed="rId2"/>
          <a:stretch>
            <a:fillRect/>
          </a:stretch>
        </p:blipFill>
        <p:spPr>
          <a:xfrm>
            <a:off x="40005" y="3582035"/>
            <a:ext cx="11930380" cy="230759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研究背景</a:t>
            </a:r>
            <a:endParaRPr lang="zh-CN" altLang="en-US" dirty="0"/>
          </a:p>
        </p:txBody>
      </p:sp>
      <p:sp>
        <p:nvSpPr>
          <p:cNvPr id="3" name="内容占位符 2"/>
          <p:cNvSpPr>
            <a:spLocks noGrp="1"/>
          </p:cNvSpPr>
          <p:nvPr>
            <p:ph idx="1"/>
            <p:custDataLst>
              <p:tags r:id="rId2"/>
            </p:custDataLst>
          </p:nvPr>
        </p:nvSpPr>
        <p:spPr>
          <a:xfrm>
            <a:off x="696552" y="965843"/>
            <a:ext cx="10852237" cy="5388907"/>
          </a:xfrm>
        </p:spPr>
        <p:txBody>
          <a:bodyPr/>
          <a:lstStyle/>
          <a:p>
            <a:pPr marL="0" indent="0" algn="ctr">
              <a:buNone/>
            </a:pPr>
            <a:r>
              <a:rPr lang="zh-CN" altLang="en-US" sz="1800" dirty="0"/>
              <a:t>在</a:t>
            </a:r>
            <a:r>
              <a:rPr lang="zh-CN" altLang="en-US" sz="1800" dirty="0">
                <a:solidFill>
                  <a:srgbClr val="FF0000"/>
                </a:solidFill>
              </a:rPr>
              <a:t>面向对象</a:t>
            </a:r>
            <a:r>
              <a:rPr lang="zh-CN" altLang="en-US" sz="1800" dirty="0"/>
              <a:t>软件的开发中，</a:t>
            </a:r>
            <a:r>
              <a:rPr lang="zh-CN" altLang="en-US" sz="1800" u="sng" dirty="0">
                <a:solidFill>
                  <a:srgbClr val="FF0000"/>
                </a:solidFill>
              </a:rPr>
              <a:t>设计模式</a:t>
            </a:r>
            <a:r>
              <a:rPr lang="zh-CN" altLang="en-US" sz="1800" dirty="0"/>
              <a:t>经常被使用。</a:t>
            </a:r>
            <a:endParaRPr lang="zh-CN" altLang="en-US" sz="1800" dirty="0"/>
          </a:p>
        </p:txBody>
      </p:sp>
      <p:sp>
        <p:nvSpPr>
          <p:cNvPr id="4" name="下箭头 3"/>
          <p:cNvSpPr/>
          <p:nvPr/>
        </p:nvSpPr>
        <p:spPr>
          <a:xfrm>
            <a:off x="6056630" y="1444625"/>
            <a:ext cx="132715" cy="450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012440" y="2136140"/>
            <a:ext cx="6221095" cy="70675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p>
            <a:r>
              <a:rPr lang="zh-CN" altLang="en-US" sz="2000" dirty="0">
                <a:latin typeface="宋体" panose="02010600030101010101" pitchFamily="2" charset="-122"/>
                <a:ea typeface="宋体" panose="02010600030101010101" pitchFamily="2" charset="-122"/>
                <a:sym typeface="+mn-ea"/>
              </a:rPr>
              <a:t>提供了可重用的抽象信息，有助于解决重复出现的设计问题</a:t>
            </a:r>
            <a:endParaRPr lang="zh-CN" altLang="en-US" sz="2000">
              <a:latin typeface="宋体" panose="02010600030101010101" pitchFamily="2" charset="-122"/>
              <a:ea typeface="宋体" panose="02010600030101010101" pitchFamily="2" charset="-122"/>
            </a:endParaRPr>
          </a:p>
        </p:txBody>
      </p:sp>
      <p:sp>
        <p:nvSpPr>
          <p:cNvPr id="6" name="下箭头 5"/>
          <p:cNvSpPr/>
          <p:nvPr/>
        </p:nvSpPr>
        <p:spPr>
          <a:xfrm>
            <a:off x="6002655" y="3328035"/>
            <a:ext cx="186055" cy="742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189345" y="3460750"/>
            <a:ext cx="1736725" cy="398780"/>
          </a:xfrm>
          <a:prstGeom prst="rect">
            <a:avLst/>
          </a:prstGeom>
          <a:noFill/>
        </p:spPr>
        <p:txBody>
          <a:bodyPr wrap="square" rtlCol="0">
            <a:spAutoFit/>
          </a:bodyPr>
          <a:p>
            <a:r>
              <a:rPr lang="zh-CN" altLang="en-US" sz="2000"/>
              <a:t>检测设计模式</a:t>
            </a:r>
            <a:endParaRPr lang="zh-CN" altLang="en-US" sz="2000"/>
          </a:p>
        </p:txBody>
      </p:sp>
      <p:sp>
        <p:nvSpPr>
          <p:cNvPr id="8" name="圆角矩形 7"/>
          <p:cNvSpPr/>
          <p:nvPr/>
        </p:nvSpPr>
        <p:spPr>
          <a:xfrm>
            <a:off x="2985135" y="4547870"/>
            <a:ext cx="6220460" cy="139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t>有助于理解和维护面向对象软件系统</a:t>
            </a:r>
            <a:endParaRPr lang="zh-CN" altLang="en-US" sz="20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p:bldP spid="7" grpId="1"/>
      <p:bldP spid="8" grpId="0" animBg="1"/>
      <p:bldP spid="8"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00054"/>
            <a:ext cx="10852237" cy="441964"/>
          </a:xfrm>
        </p:spPr>
        <p:txBody>
          <a:bodyPr>
            <a:normAutofit fontScale="90000"/>
          </a:bodyPr>
          <a:lstStyle/>
          <a:p>
            <a:r>
              <a:rPr dirty="0"/>
              <a:t>实验结果分析</a:t>
            </a:r>
            <a:endParaRPr dirty="0"/>
          </a:p>
        </p:txBody>
      </p:sp>
      <p:sp>
        <p:nvSpPr>
          <p:cNvPr id="3" name="内容占位符 2"/>
          <p:cNvSpPr>
            <a:spLocks noGrp="1"/>
          </p:cNvSpPr>
          <p:nvPr>
            <p:ph idx="1"/>
            <p:custDataLst>
              <p:tags r:id="rId2"/>
            </p:custDataLst>
          </p:nvPr>
        </p:nvSpPr>
        <p:spPr>
          <a:xfrm>
            <a:off x="696552" y="965843"/>
            <a:ext cx="10852237" cy="5388907"/>
          </a:xfrm>
        </p:spPr>
        <p:style>
          <a:lnRef idx="2">
            <a:schemeClr val="accent3"/>
          </a:lnRef>
          <a:fillRef idx="1">
            <a:schemeClr val="lt1"/>
          </a:fillRef>
          <a:effectRef idx="0">
            <a:schemeClr val="accent3"/>
          </a:effectRef>
          <a:fontRef idx="minor">
            <a:schemeClr val="dk1"/>
          </a:fontRef>
        </p:style>
        <p:txBody>
          <a:bodyPr/>
          <a:lstStyle/>
          <a:p>
            <a:r>
              <a:rPr lang="zh-CN" altLang="en-US" sz="2000" dirty="0"/>
              <a:t>本研究分为</a:t>
            </a:r>
            <a:r>
              <a:rPr lang="zh-CN" altLang="en-US" sz="2000" dirty="0">
                <a:solidFill>
                  <a:srgbClr val="FF0000"/>
                </a:solidFill>
              </a:rPr>
              <a:t>数据集准备</a:t>
            </a:r>
            <a:r>
              <a:rPr lang="zh-CN" altLang="en-US" sz="2000" dirty="0"/>
              <a:t>和</a:t>
            </a:r>
            <a:r>
              <a:rPr lang="zh-CN" altLang="en-US" sz="2000" dirty="0">
                <a:solidFill>
                  <a:srgbClr val="FF0000"/>
                </a:solidFill>
              </a:rPr>
              <a:t>模式检测</a:t>
            </a:r>
            <a:r>
              <a:rPr lang="zh-CN" altLang="en-US" sz="2000" dirty="0"/>
              <a:t>两个阶段：</a:t>
            </a:r>
            <a:endParaRPr lang="zh-CN" altLang="en-US" sz="2000" dirty="0"/>
          </a:p>
          <a:p>
            <a:pPr marL="0" indent="0">
              <a:buNone/>
            </a:pPr>
            <a:r>
              <a:rPr lang="en-US" altLang="zh-CN" sz="2000" dirty="0"/>
              <a:t>1</a:t>
            </a:r>
            <a:r>
              <a:rPr sz="2000" dirty="0"/>
              <a:t>、模式实例来自各种模式检测工具以及手动分析。模式实例的标记基于模式参与者的角色和各种模式检测工具的结果。但是，这个过程并不总是提供正确的模式实例，因为对于评估过程没有可用的标准基准。</a:t>
            </a:r>
            <a:endParaRPr sz="2000" dirty="0"/>
          </a:p>
          <a:p>
            <a:pPr marL="0" indent="0">
              <a:buNone/>
            </a:pPr>
            <a:endParaRPr sz="2000" dirty="0"/>
          </a:p>
          <a:p>
            <a:pPr marL="0" indent="0">
              <a:buNone/>
            </a:pPr>
            <a:r>
              <a:rPr lang="en-US" altLang="zh-CN" sz="2000" dirty="0"/>
              <a:t>2</a:t>
            </a:r>
            <a:r>
              <a:rPr sz="2000" dirty="0"/>
              <a:t>、在本研究中，我们考虑了ANN、SVM和random forest这三个分类器来进行分类。这些分类器为JHotDraw、QuickUML和JUnit的数据集提供了更高的精度和召回值。提出的数据集准备和分类过程没有应用于其他现有的开源系统。</a:t>
            </a:r>
            <a:endParaRPr sz="2000" dirty="0"/>
          </a:p>
        </p:txBody>
      </p:sp>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总结</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06</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2"/>
          <p:cNvPicPr>
            <a:picLocks noChangeAspect="1"/>
          </p:cNvPicPr>
          <p:nvPr userDrawn="1">
            <p:custDataLst>
              <p:tags r:id="rId1"/>
            </p:custDataLst>
          </p:nvPr>
        </p:nvPicPr>
        <p:blipFill>
          <a:blip r:embed="rId2"/>
          <a:srcRect/>
          <a:stretch>
            <a:fillRect/>
          </a:stretch>
        </p:blipFill>
        <p:spPr>
          <a:xfrm rot="5400000">
            <a:off x="10821557" y="5487557"/>
            <a:ext cx="1077185" cy="1663700"/>
          </a:xfrm>
          <a:prstGeom prst="rect">
            <a:avLst/>
          </a:prstGeom>
        </p:spPr>
      </p:pic>
      <p:sp>
        <p:nvSpPr>
          <p:cNvPr id="67" name="任意多边形: 形状 66"/>
          <p:cNvSpPr/>
          <p:nvPr>
            <p:custDataLst>
              <p:tags r:id="rId3"/>
            </p:custDataLst>
          </p:nvPr>
        </p:nvSpPr>
        <p:spPr>
          <a:xfrm>
            <a:off x="8500745" y="635"/>
            <a:ext cx="3690620" cy="4319270"/>
          </a:xfrm>
          <a:custGeom>
            <a:avLst/>
            <a:gdLst/>
            <a:ahLst/>
            <a:cxnLst/>
            <a:rect l="0" t="0" r="0" b="0"/>
            <a:pathLst>
              <a:path w="4940303" h="5782311">
                <a:moveTo>
                  <a:pt x="297180" y="0"/>
                </a:moveTo>
                <a:cubicBezTo>
                  <a:pt x="297180" y="0"/>
                  <a:pt x="0" y="1187450"/>
                  <a:pt x="1776730" y="1607820"/>
                </a:cubicBezTo>
                <a:cubicBezTo>
                  <a:pt x="3554730" y="2028190"/>
                  <a:pt x="2067561" y="3521710"/>
                  <a:pt x="2531111" y="4443730"/>
                </a:cubicBezTo>
                <a:cubicBezTo>
                  <a:pt x="2975611" y="5327650"/>
                  <a:pt x="3542030" y="5610860"/>
                  <a:pt x="4777741" y="5782310"/>
                </a:cubicBezTo>
                <a:lnTo>
                  <a:pt x="4940302" y="5782310"/>
                </a:lnTo>
                <a:lnTo>
                  <a:pt x="4940302"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8" name="任意多边形: 形状 67"/>
          <p:cNvSpPr/>
          <p:nvPr>
            <p:custDataLst>
              <p:tags r:id="rId4"/>
            </p:custDataLst>
          </p:nvPr>
        </p:nvSpPr>
        <p:spPr>
          <a:xfrm>
            <a:off x="9664700" y="635"/>
            <a:ext cx="2527300" cy="4319270"/>
          </a:xfrm>
          <a:custGeom>
            <a:avLst/>
            <a:gdLst/>
            <a:ahLst/>
            <a:cxnLst/>
            <a:rect l="0" t="0" r="0" b="0"/>
            <a:pathLst>
              <a:path w="3383282" h="5782311">
                <a:moveTo>
                  <a:pt x="203200" y="0"/>
                </a:moveTo>
                <a:cubicBezTo>
                  <a:pt x="203200" y="0"/>
                  <a:pt x="0" y="1187450"/>
                  <a:pt x="1216661" y="1607820"/>
                </a:cubicBezTo>
                <a:cubicBezTo>
                  <a:pt x="2433322" y="2028190"/>
                  <a:pt x="1416050" y="3521710"/>
                  <a:pt x="1733550" y="4443730"/>
                </a:cubicBezTo>
                <a:cubicBezTo>
                  <a:pt x="2038350" y="5327650"/>
                  <a:pt x="2425700" y="5610860"/>
                  <a:pt x="3271520" y="5782310"/>
                </a:cubicBezTo>
                <a:lnTo>
                  <a:pt x="3383281" y="5782310"/>
                </a:lnTo>
                <a:lnTo>
                  <a:pt x="3383281"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92" name="任意多边形: 形状 91"/>
          <p:cNvSpPr/>
          <p:nvPr>
            <p:custDataLst>
              <p:tags r:id="rId5"/>
            </p:custDataLst>
          </p:nvPr>
        </p:nvSpPr>
        <p:spPr>
          <a:xfrm>
            <a:off x="8848090" y="5539105"/>
            <a:ext cx="671830" cy="671830"/>
          </a:xfrm>
          <a:custGeom>
            <a:avLst/>
            <a:gdLst/>
            <a:ahLst/>
            <a:cxnLst/>
            <a:rect l="0" t="0" r="0" b="0"/>
            <a:pathLst>
              <a:path w="899161" h="899160">
                <a:moveTo>
                  <a:pt x="521970" y="377190"/>
                </a:moveTo>
                <a:cubicBezTo>
                  <a:pt x="364490" y="219709"/>
                  <a:pt x="187960" y="93980"/>
                  <a:pt x="0" y="0"/>
                </a:cubicBezTo>
                <a:lnTo>
                  <a:pt x="899160" y="899159"/>
                </a:lnTo>
                <a:cubicBezTo>
                  <a:pt x="805180" y="711200"/>
                  <a:pt x="679450" y="534670"/>
                  <a:pt x="521970" y="37719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93" name="任意多边形: 形状 92"/>
          <p:cNvSpPr/>
          <p:nvPr>
            <p:custDataLst>
              <p:tags r:id="rId6"/>
            </p:custDataLst>
          </p:nvPr>
        </p:nvSpPr>
        <p:spPr>
          <a:xfrm>
            <a:off x="8509635" y="5418455"/>
            <a:ext cx="1130935" cy="1130935"/>
          </a:xfrm>
          <a:custGeom>
            <a:avLst/>
            <a:gdLst/>
            <a:ahLst/>
            <a:cxnLst/>
            <a:rect l="0" t="0" r="0" b="0"/>
            <a:pathLst>
              <a:path w="1513841" h="1513841">
                <a:moveTo>
                  <a:pt x="203200" y="57150"/>
                </a:moveTo>
                <a:cubicBezTo>
                  <a:pt x="135890" y="34290"/>
                  <a:pt x="68581" y="15240"/>
                  <a:pt x="0" y="0"/>
                </a:cubicBezTo>
                <a:lnTo>
                  <a:pt x="1513840" y="1513840"/>
                </a:lnTo>
                <a:cubicBezTo>
                  <a:pt x="1498600" y="1445260"/>
                  <a:pt x="1479550" y="1377950"/>
                  <a:pt x="1456690" y="1310640"/>
                </a:cubicBez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94" name="任意多边形: 形状 93"/>
          <p:cNvSpPr/>
          <p:nvPr>
            <p:custDataLst>
              <p:tags r:id="rId7"/>
            </p:custDataLst>
          </p:nvPr>
        </p:nvSpPr>
        <p:spPr>
          <a:xfrm>
            <a:off x="8258175" y="5383530"/>
            <a:ext cx="1417320" cy="1417320"/>
          </a:xfrm>
          <a:custGeom>
            <a:avLst/>
            <a:gdLst/>
            <a:ahLst/>
            <a:cxnLst/>
            <a:rect l="0" t="0" r="0" b="0"/>
            <a:pathLst>
              <a:path w="1897382" h="1897381">
                <a:moveTo>
                  <a:pt x="160020" y="15240"/>
                </a:moveTo>
                <a:cubicBezTo>
                  <a:pt x="106680" y="7620"/>
                  <a:pt x="53340" y="2540"/>
                  <a:pt x="0" y="0"/>
                </a:cubicBezTo>
                <a:lnTo>
                  <a:pt x="1897381" y="1897380"/>
                </a:lnTo>
                <a:cubicBezTo>
                  <a:pt x="1894840" y="1844040"/>
                  <a:pt x="1889761" y="1790700"/>
                  <a:pt x="1882140" y="1737361"/>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95" name="任意多边形: 形状 94"/>
          <p:cNvSpPr/>
          <p:nvPr>
            <p:custDataLst>
              <p:tags r:id="rId8"/>
            </p:custDataLst>
          </p:nvPr>
        </p:nvSpPr>
        <p:spPr>
          <a:xfrm>
            <a:off x="8043545" y="5381625"/>
            <a:ext cx="1576070" cy="1472565"/>
          </a:xfrm>
          <a:custGeom>
            <a:avLst/>
            <a:gdLst/>
            <a:ahLst/>
            <a:cxnLst/>
            <a:rect l="0" t="0" r="0" b="0"/>
            <a:pathLst>
              <a:path w="2109471" h="1971041">
                <a:moveTo>
                  <a:pt x="138430" y="0"/>
                </a:moveTo>
                <a:cubicBezTo>
                  <a:pt x="92710" y="1270"/>
                  <a:pt x="46990" y="3810"/>
                  <a:pt x="0" y="7620"/>
                </a:cubicBezTo>
                <a:lnTo>
                  <a:pt x="1963420" y="1971040"/>
                </a:lnTo>
                <a:lnTo>
                  <a:pt x="2109470" y="197104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96" name="任意多边形: 形状 95"/>
          <p:cNvSpPr/>
          <p:nvPr>
            <p:custDataLst>
              <p:tags r:id="rId9"/>
            </p:custDataLst>
          </p:nvPr>
        </p:nvSpPr>
        <p:spPr>
          <a:xfrm>
            <a:off x="7854950" y="5399405"/>
            <a:ext cx="1547495" cy="1454785"/>
          </a:xfrm>
          <a:custGeom>
            <a:avLst/>
            <a:gdLst/>
            <a:ahLst/>
            <a:cxnLst/>
            <a:rect l="0" t="0" r="0" b="0"/>
            <a:pathLst>
              <a:path w="2071371" h="1946911">
                <a:moveTo>
                  <a:pt x="123190" y="0"/>
                </a:moveTo>
                <a:cubicBezTo>
                  <a:pt x="82550" y="6350"/>
                  <a:pt x="40640" y="13970"/>
                  <a:pt x="0" y="22860"/>
                </a:cubicBezTo>
                <a:lnTo>
                  <a:pt x="1925320" y="1946910"/>
                </a:lnTo>
                <a:lnTo>
                  <a:pt x="2071370" y="194691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97" name="任意多边形: 形状 96"/>
          <p:cNvSpPr/>
          <p:nvPr>
            <p:custDataLst>
              <p:tags r:id="rId10"/>
            </p:custDataLst>
          </p:nvPr>
        </p:nvSpPr>
        <p:spPr>
          <a:xfrm>
            <a:off x="7686040" y="5438775"/>
            <a:ext cx="1497965" cy="1415415"/>
          </a:xfrm>
          <a:custGeom>
            <a:avLst/>
            <a:gdLst/>
            <a:ahLst/>
            <a:cxnLst/>
            <a:rect l="0" t="0" r="0" b="0"/>
            <a:pathLst>
              <a:path w="2005331" h="1894841">
                <a:moveTo>
                  <a:pt x="110490" y="0"/>
                </a:moveTo>
                <a:cubicBezTo>
                  <a:pt x="73660" y="10160"/>
                  <a:pt x="36830" y="21590"/>
                  <a:pt x="0" y="34290"/>
                </a:cubicBezTo>
                <a:lnTo>
                  <a:pt x="1859280" y="1894840"/>
                </a:lnTo>
                <a:lnTo>
                  <a:pt x="2005330" y="189484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98" name="任意多边形: 形状 97"/>
          <p:cNvSpPr/>
          <p:nvPr>
            <p:custDataLst>
              <p:tags r:id="rId11"/>
            </p:custDataLst>
          </p:nvPr>
        </p:nvSpPr>
        <p:spPr>
          <a:xfrm>
            <a:off x="7531100" y="5494655"/>
            <a:ext cx="1435735" cy="1359535"/>
          </a:xfrm>
          <a:custGeom>
            <a:avLst/>
            <a:gdLst/>
            <a:ahLst/>
            <a:cxnLst/>
            <a:rect l="0" t="0" r="0" b="0"/>
            <a:pathLst>
              <a:path w="1921511" h="1819911">
                <a:moveTo>
                  <a:pt x="100330" y="0"/>
                </a:moveTo>
                <a:cubicBezTo>
                  <a:pt x="66040" y="13970"/>
                  <a:pt x="33020" y="29210"/>
                  <a:pt x="0" y="44450"/>
                </a:cubicBezTo>
                <a:lnTo>
                  <a:pt x="1775460" y="1819910"/>
                </a:lnTo>
                <a:lnTo>
                  <a:pt x="1921510" y="181991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99" name="任意多边形: 形状 98"/>
          <p:cNvSpPr/>
          <p:nvPr>
            <p:custDataLst>
              <p:tags r:id="rId12"/>
            </p:custDataLst>
          </p:nvPr>
        </p:nvSpPr>
        <p:spPr>
          <a:xfrm>
            <a:off x="7390130" y="5564505"/>
            <a:ext cx="1359535" cy="1289685"/>
          </a:xfrm>
          <a:custGeom>
            <a:avLst/>
            <a:gdLst/>
            <a:ahLst/>
            <a:cxnLst/>
            <a:rect l="0" t="0" r="0" b="0"/>
            <a:pathLst>
              <a:path w="1819911" h="1725931">
                <a:moveTo>
                  <a:pt x="92710" y="0"/>
                </a:moveTo>
                <a:cubicBezTo>
                  <a:pt x="62230" y="16510"/>
                  <a:pt x="30480" y="34290"/>
                  <a:pt x="0" y="53340"/>
                </a:cubicBezTo>
                <a:lnTo>
                  <a:pt x="1673860" y="1725930"/>
                </a:lnTo>
                <a:lnTo>
                  <a:pt x="1819910" y="172593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100" name="任意多边形: 形状 99"/>
          <p:cNvSpPr/>
          <p:nvPr>
            <p:custDataLst>
              <p:tags r:id="rId13"/>
            </p:custDataLst>
          </p:nvPr>
        </p:nvSpPr>
        <p:spPr>
          <a:xfrm>
            <a:off x="7261860" y="5647055"/>
            <a:ext cx="1269365" cy="1207135"/>
          </a:xfrm>
          <a:custGeom>
            <a:avLst/>
            <a:gdLst/>
            <a:ahLst/>
            <a:cxnLst/>
            <a:rect l="0" t="0" r="0" b="0"/>
            <a:pathLst>
              <a:path w="1699261" h="1615441">
                <a:moveTo>
                  <a:pt x="83820" y="0"/>
                </a:moveTo>
                <a:cubicBezTo>
                  <a:pt x="55880" y="20320"/>
                  <a:pt x="27940" y="40640"/>
                  <a:pt x="0" y="60960"/>
                </a:cubicBezTo>
                <a:lnTo>
                  <a:pt x="1553210" y="1615440"/>
                </a:lnTo>
                <a:lnTo>
                  <a:pt x="1699260" y="161544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01" name="任意多边形: 形状 100"/>
          <p:cNvSpPr/>
          <p:nvPr>
            <p:custDataLst>
              <p:tags r:id="rId14"/>
            </p:custDataLst>
          </p:nvPr>
        </p:nvSpPr>
        <p:spPr>
          <a:xfrm>
            <a:off x="7145020" y="5742305"/>
            <a:ext cx="1169035" cy="1111885"/>
          </a:xfrm>
          <a:custGeom>
            <a:avLst/>
            <a:gdLst/>
            <a:ahLst/>
            <a:cxnLst/>
            <a:rect l="0" t="0" r="0" b="0"/>
            <a:pathLst>
              <a:path w="1564641" h="1488441">
                <a:moveTo>
                  <a:pt x="76200" y="0"/>
                </a:moveTo>
                <a:cubicBezTo>
                  <a:pt x="50800" y="22860"/>
                  <a:pt x="25400" y="45720"/>
                  <a:pt x="0" y="68580"/>
                </a:cubicBezTo>
                <a:lnTo>
                  <a:pt x="1418590" y="1488440"/>
                </a:lnTo>
                <a:lnTo>
                  <a:pt x="1564640" y="148844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102" name="任意多边形: 形状 101"/>
          <p:cNvSpPr/>
          <p:nvPr>
            <p:custDataLst>
              <p:tags r:id="rId15"/>
            </p:custDataLst>
          </p:nvPr>
        </p:nvSpPr>
        <p:spPr>
          <a:xfrm>
            <a:off x="7039610" y="5848350"/>
            <a:ext cx="1057910" cy="1005840"/>
          </a:xfrm>
          <a:custGeom>
            <a:avLst/>
            <a:gdLst/>
            <a:ahLst/>
            <a:cxnLst/>
            <a:rect l="0" t="0" r="0" b="0"/>
            <a:pathLst>
              <a:path w="1416051" h="1346201">
                <a:moveTo>
                  <a:pt x="68580" y="0"/>
                </a:moveTo>
                <a:cubicBezTo>
                  <a:pt x="44450" y="25400"/>
                  <a:pt x="21590" y="50800"/>
                  <a:pt x="0" y="76200"/>
                </a:cubicBezTo>
                <a:lnTo>
                  <a:pt x="1270000" y="1346200"/>
                </a:lnTo>
                <a:lnTo>
                  <a:pt x="1416050" y="134620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03" name="任意多边形: 形状 102"/>
          <p:cNvSpPr/>
          <p:nvPr>
            <p:custDataLst>
              <p:tags r:id="rId16"/>
            </p:custDataLst>
          </p:nvPr>
        </p:nvSpPr>
        <p:spPr>
          <a:xfrm>
            <a:off x="6944995" y="5965190"/>
            <a:ext cx="934720" cy="888365"/>
          </a:xfrm>
          <a:custGeom>
            <a:avLst/>
            <a:gdLst/>
            <a:ahLst/>
            <a:cxnLst/>
            <a:rect l="0" t="0" r="0" b="0"/>
            <a:pathLst>
              <a:path w="1250951" h="1188721">
                <a:moveTo>
                  <a:pt x="60960" y="0"/>
                </a:moveTo>
                <a:cubicBezTo>
                  <a:pt x="39370" y="27940"/>
                  <a:pt x="19050" y="55880"/>
                  <a:pt x="0" y="83820"/>
                </a:cubicBezTo>
                <a:lnTo>
                  <a:pt x="1104900" y="1188720"/>
                </a:lnTo>
                <a:lnTo>
                  <a:pt x="1250950" y="118872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104" name="任意多边形: 形状 103"/>
          <p:cNvSpPr/>
          <p:nvPr>
            <p:custDataLst>
              <p:tags r:id="rId17"/>
            </p:custDataLst>
          </p:nvPr>
        </p:nvSpPr>
        <p:spPr>
          <a:xfrm>
            <a:off x="6861175" y="6094095"/>
            <a:ext cx="800100" cy="760095"/>
          </a:xfrm>
          <a:custGeom>
            <a:avLst/>
            <a:gdLst/>
            <a:ahLst/>
            <a:cxnLst/>
            <a:rect l="0" t="0" r="0" b="0"/>
            <a:pathLst>
              <a:path w="1070611" h="1017271">
                <a:moveTo>
                  <a:pt x="53340" y="0"/>
                </a:moveTo>
                <a:cubicBezTo>
                  <a:pt x="34290" y="30481"/>
                  <a:pt x="16510" y="60960"/>
                  <a:pt x="0" y="92710"/>
                </a:cubicBezTo>
                <a:lnTo>
                  <a:pt x="924560" y="1017270"/>
                </a:lnTo>
                <a:lnTo>
                  <a:pt x="1070610" y="101727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05" name="任意多边形: 形状 104"/>
          <p:cNvSpPr/>
          <p:nvPr>
            <p:custDataLst>
              <p:tags r:id="rId18"/>
            </p:custDataLst>
          </p:nvPr>
        </p:nvSpPr>
        <p:spPr>
          <a:xfrm>
            <a:off x="6791325" y="6234430"/>
            <a:ext cx="652780" cy="618490"/>
          </a:xfrm>
          <a:custGeom>
            <a:avLst/>
            <a:gdLst/>
            <a:ahLst/>
            <a:cxnLst/>
            <a:rect l="0" t="0" r="0" b="0"/>
            <a:pathLst>
              <a:path w="873761" h="828041">
                <a:moveTo>
                  <a:pt x="44450" y="0"/>
                </a:moveTo>
                <a:cubicBezTo>
                  <a:pt x="27940" y="33020"/>
                  <a:pt x="13970" y="67310"/>
                  <a:pt x="0" y="100330"/>
                </a:cubicBezTo>
                <a:lnTo>
                  <a:pt x="727710" y="828040"/>
                </a:lnTo>
                <a:lnTo>
                  <a:pt x="873760" y="82804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106" name="任意多边形: 形状 105"/>
          <p:cNvSpPr/>
          <p:nvPr>
            <p:custDataLst>
              <p:tags r:id="rId19"/>
            </p:custDataLst>
          </p:nvPr>
        </p:nvSpPr>
        <p:spPr>
          <a:xfrm>
            <a:off x="6735445" y="6389370"/>
            <a:ext cx="491490" cy="464820"/>
          </a:xfrm>
          <a:custGeom>
            <a:avLst/>
            <a:gdLst/>
            <a:ahLst/>
            <a:cxnLst/>
            <a:rect l="0" t="0" r="0" b="0"/>
            <a:pathLst>
              <a:path w="657860" h="622301">
                <a:moveTo>
                  <a:pt x="34290" y="0"/>
                </a:moveTo>
                <a:cubicBezTo>
                  <a:pt x="21590" y="36830"/>
                  <a:pt x="10159" y="73660"/>
                  <a:pt x="0" y="110490"/>
                </a:cubicBezTo>
                <a:lnTo>
                  <a:pt x="511809" y="622300"/>
                </a:lnTo>
                <a:lnTo>
                  <a:pt x="657859" y="62230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07" name="任意多边形: 形状 106"/>
          <p:cNvSpPr/>
          <p:nvPr>
            <p:custDataLst>
              <p:tags r:id="rId20"/>
            </p:custDataLst>
          </p:nvPr>
        </p:nvSpPr>
        <p:spPr>
          <a:xfrm>
            <a:off x="6696075" y="6558280"/>
            <a:ext cx="313055" cy="295910"/>
          </a:xfrm>
          <a:custGeom>
            <a:avLst/>
            <a:gdLst/>
            <a:ahLst/>
            <a:cxnLst/>
            <a:rect l="0" t="0" r="0" b="0"/>
            <a:pathLst>
              <a:path w="419101" h="396241">
                <a:moveTo>
                  <a:pt x="22860" y="0"/>
                </a:moveTo>
                <a:cubicBezTo>
                  <a:pt x="13970" y="40640"/>
                  <a:pt x="6350" y="81280"/>
                  <a:pt x="0" y="123190"/>
                </a:cubicBezTo>
                <a:lnTo>
                  <a:pt x="273050" y="396240"/>
                </a:lnTo>
                <a:lnTo>
                  <a:pt x="419100" y="39624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108" name="任意多边形: 形状 107"/>
          <p:cNvSpPr/>
          <p:nvPr>
            <p:custDataLst>
              <p:tags r:id="rId21"/>
            </p:custDataLst>
          </p:nvPr>
        </p:nvSpPr>
        <p:spPr>
          <a:xfrm>
            <a:off x="6678295" y="6746875"/>
            <a:ext cx="113030" cy="107315"/>
          </a:xfrm>
          <a:custGeom>
            <a:avLst/>
            <a:gdLst/>
            <a:ahLst/>
            <a:cxnLst/>
            <a:rect l="0" t="0" r="0" b="0"/>
            <a:pathLst>
              <a:path w="151132" h="143512">
                <a:moveTo>
                  <a:pt x="7620" y="0"/>
                </a:moveTo>
                <a:cubicBezTo>
                  <a:pt x="3810" y="45720"/>
                  <a:pt x="1270" y="91440"/>
                  <a:pt x="0" y="138430"/>
                </a:cubicBezTo>
                <a:lnTo>
                  <a:pt x="5081" y="143511"/>
                </a:lnTo>
                <a:lnTo>
                  <a:pt x="151131" y="143511"/>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73" name="任意多边形: 形状 72"/>
          <p:cNvSpPr/>
          <p:nvPr>
            <p:custDataLst>
              <p:tags r:id="rId22"/>
            </p:custDataLst>
          </p:nvPr>
        </p:nvSpPr>
        <p:spPr>
          <a:xfrm>
            <a:off x="5451475" y="635"/>
            <a:ext cx="42545" cy="42545"/>
          </a:xfrm>
          <a:custGeom>
            <a:avLst/>
            <a:gdLst/>
            <a:ahLst/>
            <a:cxnLst/>
            <a:rect l="0" t="0" r="0" b="0"/>
            <a:pathLst>
              <a:path w="57151" h="57151">
                <a:moveTo>
                  <a:pt x="0" y="0"/>
                </a:moveTo>
                <a:lnTo>
                  <a:pt x="57150" y="57150"/>
                </a:lnTo>
                <a:cubicBezTo>
                  <a:pt x="55880" y="38100"/>
                  <a:pt x="54610" y="19050"/>
                  <a:pt x="52069" y="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74" name="任意多边形: 形状 73"/>
          <p:cNvSpPr/>
          <p:nvPr>
            <p:custDataLst>
              <p:tags r:id="rId23"/>
            </p:custDataLst>
          </p:nvPr>
        </p:nvSpPr>
        <p:spPr>
          <a:xfrm>
            <a:off x="5334635" y="635"/>
            <a:ext cx="159385" cy="156210"/>
          </a:xfrm>
          <a:custGeom>
            <a:avLst/>
            <a:gdLst/>
            <a:ahLst/>
            <a:cxnLst/>
            <a:rect l="0" t="0" r="0" b="0"/>
            <a:pathLst>
              <a:path w="213361" h="209551">
                <a:moveTo>
                  <a:pt x="0" y="0"/>
                </a:moveTo>
                <a:lnTo>
                  <a:pt x="209550" y="209550"/>
                </a:lnTo>
                <a:cubicBezTo>
                  <a:pt x="212090" y="185420"/>
                  <a:pt x="213360" y="160020"/>
                  <a:pt x="213360" y="135890"/>
                </a:cubicBezTo>
                <a:lnTo>
                  <a:pt x="77470"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75" name="任意多边形: 形状 74"/>
          <p:cNvSpPr/>
          <p:nvPr>
            <p:custDataLst>
              <p:tags r:id="rId24"/>
            </p:custDataLst>
          </p:nvPr>
        </p:nvSpPr>
        <p:spPr>
          <a:xfrm>
            <a:off x="5219065" y="635"/>
            <a:ext cx="266700" cy="257175"/>
          </a:xfrm>
          <a:custGeom>
            <a:avLst/>
            <a:gdLst/>
            <a:ahLst/>
            <a:cxnLst/>
            <a:rect l="0" t="0" r="0" b="0"/>
            <a:pathLst>
              <a:path w="356870" h="344171">
                <a:moveTo>
                  <a:pt x="0" y="0"/>
                </a:moveTo>
                <a:lnTo>
                  <a:pt x="344169" y="344170"/>
                </a:lnTo>
                <a:cubicBezTo>
                  <a:pt x="349250" y="322580"/>
                  <a:pt x="353060" y="300990"/>
                  <a:pt x="356869" y="278130"/>
                </a:cubicBezTo>
                <a:lnTo>
                  <a:pt x="77470"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76" name="任意多边形: 形状 75"/>
          <p:cNvSpPr/>
          <p:nvPr>
            <p:custDataLst>
              <p:tags r:id="rId25"/>
            </p:custDataLst>
          </p:nvPr>
        </p:nvSpPr>
        <p:spPr>
          <a:xfrm>
            <a:off x="5102860" y="0"/>
            <a:ext cx="361315" cy="347980"/>
          </a:xfrm>
          <a:custGeom>
            <a:avLst/>
            <a:gdLst/>
            <a:ahLst/>
            <a:cxnLst/>
            <a:rect l="0" t="0" r="0" b="0"/>
            <a:pathLst>
              <a:path w="483871" h="466091">
                <a:moveTo>
                  <a:pt x="0" y="1270"/>
                </a:moveTo>
                <a:lnTo>
                  <a:pt x="464820" y="466090"/>
                </a:lnTo>
                <a:cubicBezTo>
                  <a:pt x="471170" y="447040"/>
                  <a:pt x="477520" y="426720"/>
                  <a:pt x="483870" y="406400"/>
                </a:cubicBezTo>
                <a:lnTo>
                  <a:pt x="77470" y="0"/>
                </a:lnTo>
                <a:lnTo>
                  <a:pt x="0" y="0"/>
                </a:lnTo>
              </a:path>
            </a:pathLst>
          </a:custGeom>
          <a:solidFill>
            <a:srgbClr val="D9D9D9"/>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solidFill>
                <a:srgbClr val="000000"/>
              </a:solidFill>
              <a:latin typeface="微软雅黑" panose="020B0503020204020204" charset="-122"/>
              <a:ea typeface="微软雅黑" panose="020B0503020204020204" charset="-122"/>
            </a:endParaRPr>
          </a:p>
        </p:txBody>
      </p:sp>
      <p:sp>
        <p:nvSpPr>
          <p:cNvPr id="77" name="任意多边形: 形状 76"/>
          <p:cNvSpPr/>
          <p:nvPr>
            <p:custDataLst>
              <p:tags r:id="rId26"/>
            </p:custDataLst>
          </p:nvPr>
        </p:nvSpPr>
        <p:spPr>
          <a:xfrm>
            <a:off x="4986655" y="635"/>
            <a:ext cx="447675" cy="429895"/>
          </a:xfrm>
          <a:custGeom>
            <a:avLst/>
            <a:gdLst/>
            <a:ahLst/>
            <a:cxnLst/>
            <a:rect l="0" t="0" r="0" b="0"/>
            <a:pathLst>
              <a:path w="599441" h="575311">
                <a:moveTo>
                  <a:pt x="0" y="0"/>
                </a:moveTo>
                <a:lnTo>
                  <a:pt x="575310" y="575310"/>
                </a:lnTo>
                <a:cubicBezTo>
                  <a:pt x="584200" y="557530"/>
                  <a:pt x="591819" y="539750"/>
                  <a:pt x="599440" y="521970"/>
                </a:cubicBezTo>
                <a:lnTo>
                  <a:pt x="77470"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78" name="任意多边形: 形状 77"/>
          <p:cNvSpPr/>
          <p:nvPr>
            <p:custDataLst>
              <p:tags r:id="rId27"/>
            </p:custDataLst>
          </p:nvPr>
        </p:nvSpPr>
        <p:spPr>
          <a:xfrm>
            <a:off x="4870450" y="635"/>
            <a:ext cx="525780" cy="504825"/>
          </a:xfrm>
          <a:custGeom>
            <a:avLst/>
            <a:gdLst/>
            <a:ahLst/>
            <a:cxnLst/>
            <a:rect l="0" t="0" r="0" b="0"/>
            <a:pathLst>
              <a:path w="703581" h="675641">
                <a:moveTo>
                  <a:pt x="0" y="0"/>
                </a:moveTo>
                <a:lnTo>
                  <a:pt x="675640" y="675640"/>
                </a:lnTo>
                <a:cubicBezTo>
                  <a:pt x="685800" y="659130"/>
                  <a:pt x="694690" y="642620"/>
                  <a:pt x="703580" y="626110"/>
                </a:cubicBezTo>
                <a:lnTo>
                  <a:pt x="77470"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79" name="任意多边形: 形状 78"/>
          <p:cNvSpPr/>
          <p:nvPr>
            <p:custDataLst>
              <p:tags r:id="rId28"/>
            </p:custDataLst>
          </p:nvPr>
        </p:nvSpPr>
        <p:spPr>
          <a:xfrm>
            <a:off x="4754880" y="635"/>
            <a:ext cx="597535" cy="572770"/>
          </a:xfrm>
          <a:custGeom>
            <a:avLst/>
            <a:gdLst/>
            <a:ahLst/>
            <a:cxnLst/>
            <a:rect l="0" t="0" r="0" b="0"/>
            <a:pathLst>
              <a:path w="800101" h="767081">
                <a:moveTo>
                  <a:pt x="0" y="0"/>
                </a:moveTo>
                <a:lnTo>
                  <a:pt x="767080" y="767080"/>
                </a:lnTo>
                <a:cubicBezTo>
                  <a:pt x="778511" y="751840"/>
                  <a:pt x="789940" y="737870"/>
                  <a:pt x="800100" y="722630"/>
                </a:cubicBezTo>
                <a:lnTo>
                  <a:pt x="77470"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80" name="任意多边形: 形状 79"/>
          <p:cNvSpPr/>
          <p:nvPr>
            <p:custDataLst>
              <p:tags r:id="rId29"/>
            </p:custDataLst>
          </p:nvPr>
        </p:nvSpPr>
        <p:spPr>
          <a:xfrm>
            <a:off x="4638040" y="635"/>
            <a:ext cx="662940" cy="635635"/>
          </a:xfrm>
          <a:custGeom>
            <a:avLst/>
            <a:gdLst/>
            <a:ahLst/>
            <a:cxnLst/>
            <a:rect l="0" t="0" r="0" b="0"/>
            <a:pathLst>
              <a:path w="887732" h="850901">
                <a:moveTo>
                  <a:pt x="0" y="0"/>
                </a:moveTo>
                <a:lnTo>
                  <a:pt x="850900" y="850900"/>
                </a:lnTo>
                <a:cubicBezTo>
                  <a:pt x="863600" y="836930"/>
                  <a:pt x="876300" y="824230"/>
                  <a:pt x="887731" y="810260"/>
                </a:cubicBezTo>
                <a:lnTo>
                  <a:pt x="77470"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rgbClr val="262626"/>
              </a:solidFill>
              <a:latin typeface="微软雅黑" panose="020B0503020204020204" charset="-122"/>
              <a:ea typeface="微软雅黑" panose="020B0503020204020204" charset="-122"/>
            </a:endParaRPr>
          </a:p>
        </p:txBody>
      </p:sp>
      <p:sp>
        <p:nvSpPr>
          <p:cNvPr id="81" name="任意多边形: 形状 80"/>
          <p:cNvSpPr/>
          <p:nvPr>
            <p:custDataLst>
              <p:tags r:id="rId30"/>
            </p:custDataLst>
          </p:nvPr>
        </p:nvSpPr>
        <p:spPr>
          <a:xfrm>
            <a:off x="4522470" y="635"/>
            <a:ext cx="722630" cy="692150"/>
          </a:xfrm>
          <a:custGeom>
            <a:avLst/>
            <a:gdLst/>
            <a:ahLst/>
            <a:cxnLst/>
            <a:rect l="0" t="0" r="0" b="0"/>
            <a:pathLst>
              <a:path w="967741" h="927101">
                <a:moveTo>
                  <a:pt x="0" y="0"/>
                </a:moveTo>
                <a:lnTo>
                  <a:pt x="927100" y="927100"/>
                </a:lnTo>
                <a:cubicBezTo>
                  <a:pt x="941070" y="915670"/>
                  <a:pt x="955040" y="902970"/>
                  <a:pt x="967740" y="890270"/>
                </a:cubicBezTo>
                <a:lnTo>
                  <a:pt x="77470"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82" name="任意多边形: 形状 81"/>
          <p:cNvSpPr/>
          <p:nvPr>
            <p:custDataLst>
              <p:tags r:id="rId31"/>
            </p:custDataLst>
          </p:nvPr>
        </p:nvSpPr>
        <p:spPr>
          <a:xfrm>
            <a:off x="4406900" y="635"/>
            <a:ext cx="775970" cy="742315"/>
          </a:xfrm>
          <a:custGeom>
            <a:avLst/>
            <a:gdLst/>
            <a:ahLst/>
            <a:cxnLst/>
            <a:rect l="0" t="0" r="0" b="0"/>
            <a:pathLst>
              <a:path w="1038861" h="994411">
                <a:moveTo>
                  <a:pt x="0" y="0"/>
                </a:moveTo>
                <a:lnTo>
                  <a:pt x="994410" y="994410"/>
                </a:lnTo>
                <a:cubicBezTo>
                  <a:pt x="1009650" y="984250"/>
                  <a:pt x="1024890" y="972820"/>
                  <a:pt x="1038860" y="961390"/>
                </a:cubicBezTo>
                <a:lnTo>
                  <a:pt x="77470"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83" name="任意多边形: 形状 82"/>
          <p:cNvSpPr/>
          <p:nvPr>
            <p:custDataLst>
              <p:tags r:id="rId32"/>
            </p:custDataLst>
          </p:nvPr>
        </p:nvSpPr>
        <p:spPr>
          <a:xfrm>
            <a:off x="4290060" y="635"/>
            <a:ext cx="824230" cy="787400"/>
          </a:xfrm>
          <a:custGeom>
            <a:avLst/>
            <a:gdLst/>
            <a:ahLst/>
            <a:cxnLst/>
            <a:rect l="0" t="0" r="0" b="0"/>
            <a:pathLst>
              <a:path w="1103631" h="1054101">
                <a:moveTo>
                  <a:pt x="0" y="0"/>
                </a:moveTo>
                <a:lnTo>
                  <a:pt x="1054100" y="1054100"/>
                </a:lnTo>
                <a:cubicBezTo>
                  <a:pt x="1070610" y="1045210"/>
                  <a:pt x="1087120" y="1035050"/>
                  <a:pt x="1103630" y="1026160"/>
                </a:cubicBezTo>
                <a:lnTo>
                  <a:pt x="78740"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84" name="任意多边形: 形状 83"/>
          <p:cNvSpPr/>
          <p:nvPr>
            <p:custDataLst>
              <p:tags r:id="rId33"/>
            </p:custDataLst>
          </p:nvPr>
        </p:nvSpPr>
        <p:spPr>
          <a:xfrm>
            <a:off x="4174490" y="635"/>
            <a:ext cx="864235" cy="824230"/>
          </a:xfrm>
          <a:custGeom>
            <a:avLst/>
            <a:gdLst/>
            <a:ahLst/>
            <a:cxnLst/>
            <a:rect l="0" t="0" r="0" b="0"/>
            <a:pathLst>
              <a:path w="1156971" h="1103631">
                <a:moveTo>
                  <a:pt x="0" y="0"/>
                </a:moveTo>
                <a:lnTo>
                  <a:pt x="1103630" y="1103630"/>
                </a:lnTo>
                <a:cubicBezTo>
                  <a:pt x="1121411" y="1096010"/>
                  <a:pt x="1139190" y="1088390"/>
                  <a:pt x="1156970" y="1079500"/>
                </a:cubicBezTo>
                <a:lnTo>
                  <a:pt x="77470"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85" name="任意多边形: 形状 84"/>
          <p:cNvSpPr/>
          <p:nvPr>
            <p:custDataLst>
              <p:tags r:id="rId34"/>
            </p:custDataLst>
          </p:nvPr>
        </p:nvSpPr>
        <p:spPr>
          <a:xfrm>
            <a:off x="4058285" y="635"/>
            <a:ext cx="899160" cy="854710"/>
          </a:xfrm>
          <a:custGeom>
            <a:avLst/>
            <a:gdLst/>
            <a:ahLst/>
            <a:cxnLst/>
            <a:rect l="0" t="0" r="0" b="0"/>
            <a:pathLst>
              <a:path w="1203961" h="1144271">
                <a:moveTo>
                  <a:pt x="0" y="0"/>
                </a:moveTo>
                <a:lnTo>
                  <a:pt x="1144270" y="1144270"/>
                </a:lnTo>
                <a:cubicBezTo>
                  <a:pt x="1164590" y="1139190"/>
                  <a:pt x="1183640" y="1132840"/>
                  <a:pt x="1203960" y="1125220"/>
                </a:cubicBezTo>
                <a:lnTo>
                  <a:pt x="77470" y="0"/>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86" name="任意多边形: 形状 85"/>
          <p:cNvSpPr/>
          <p:nvPr>
            <p:custDataLst>
              <p:tags r:id="rId35"/>
            </p:custDataLst>
          </p:nvPr>
        </p:nvSpPr>
        <p:spPr>
          <a:xfrm>
            <a:off x="3942080" y="635"/>
            <a:ext cx="925195" cy="875665"/>
          </a:xfrm>
          <a:custGeom>
            <a:avLst/>
            <a:gdLst/>
            <a:ahLst/>
            <a:cxnLst/>
            <a:rect l="0" t="0" r="0" b="0"/>
            <a:pathLst>
              <a:path w="1238251" h="1172211">
                <a:moveTo>
                  <a:pt x="0" y="0"/>
                </a:moveTo>
                <a:lnTo>
                  <a:pt x="1172210" y="1172210"/>
                </a:lnTo>
                <a:cubicBezTo>
                  <a:pt x="1193800" y="1168400"/>
                  <a:pt x="1215390" y="1164590"/>
                  <a:pt x="1238250" y="1159510"/>
                </a:cubicBezTo>
                <a:lnTo>
                  <a:pt x="78740" y="0"/>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87" name="任意多边形: 形状 86"/>
          <p:cNvSpPr/>
          <p:nvPr>
            <p:custDataLst>
              <p:tags r:id="rId36"/>
            </p:custDataLst>
          </p:nvPr>
        </p:nvSpPr>
        <p:spPr>
          <a:xfrm>
            <a:off x="3894455" y="13970"/>
            <a:ext cx="871855" cy="871855"/>
          </a:xfrm>
          <a:custGeom>
            <a:avLst/>
            <a:gdLst/>
            <a:ahLst/>
            <a:cxnLst/>
            <a:rect l="0" t="0" r="0" b="0"/>
            <a:pathLst>
              <a:path w="1167131" h="1167131">
                <a:moveTo>
                  <a:pt x="3810" y="0"/>
                </a:moveTo>
                <a:cubicBezTo>
                  <a:pt x="1270" y="24130"/>
                  <a:pt x="0" y="49530"/>
                  <a:pt x="0" y="73660"/>
                </a:cubicBezTo>
                <a:lnTo>
                  <a:pt x="1093470" y="1167130"/>
                </a:lnTo>
                <a:cubicBezTo>
                  <a:pt x="1117600" y="1167130"/>
                  <a:pt x="1143000" y="1165860"/>
                  <a:pt x="1167130" y="1163320"/>
                </a:cubicBez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88" name="任意多边形: 形状 87"/>
          <p:cNvSpPr/>
          <p:nvPr>
            <p:custDataLst>
              <p:tags r:id="rId37"/>
            </p:custDataLst>
          </p:nvPr>
        </p:nvSpPr>
        <p:spPr>
          <a:xfrm>
            <a:off x="3895090" y="128270"/>
            <a:ext cx="756285" cy="755650"/>
          </a:xfrm>
          <a:custGeom>
            <a:avLst/>
            <a:gdLst/>
            <a:ahLst/>
            <a:cxnLst/>
            <a:rect l="0" t="0" r="0" b="0"/>
            <a:pathLst>
              <a:path w="1012191" h="1012191">
                <a:moveTo>
                  <a:pt x="0" y="0"/>
                </a:moveTo>
                <a:cubicBezTo>
                  <a:pt x="1270" y="29210"/>
                  <a:pt x="3810" y="57150"/>
                  <a:pt x="7620" y="85090"/>
                </a:cubicBezTo>
                <a:lnTo>
                  <a:pt x="927100" y="1004570"/>
                </a:lnTo>
                <a:cubicBezTo>
                  <a:pt x="955040" y="1008380"/>
                  <a:pt x="984250" y="1010920"/>
                  <a:pt x="1012190" y="101219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89" name="任意多边形: 形状 88"/>
          <p:cNvSpPr/>
          <p:nvPr>
            <p:custDataLst>
              <p:tags r:id="rId38"/>
            </p:custDataLst>
          </p:nvPr>
        </p:nvSpPr>
        <p:spPr>
          <a:xfrm>
            <a:off x="3895090" y="128270"/>
            <a:ext cx="756285" cy="755650"/>
          </a:xfrm>
          <a:custGeom>
            <a:avLst/>
            <a:gdLst/>
            <a:ahLst/>
            <a:cxnLst/>
            <a:rect l="0" t="0" r="0" b="0"/>
            <a:pathLst>
              <a:path w="1012191" h="1012191">
                <a:moveTo>
                  <a:pt x="0" y="0"/>
                </a:moveTo>
                <a:cubicBezTo>
                  <a:pt x="1270" y="29210"/>
                  <a:pt x="3810" y="57150"/>
                  <a:pt x="7620" y="85090"/>
                </a:cubicBezTo>
                <a:lnTo>
                  <a:pt x="927100" y="1004570"/>
                </a:lnTo>
                <a:cubicBezTo>
                  <a:pt x="955040" y="1008380"/>
                  <a:pt x="984250" y="1010920"/>
                  <a:pt x="1012190" y="1012190"/>
                </a:cubicBez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90" name="任意多边形: 形状 89"/>
          <p:cNvSpPr/>
          <p:nvPr>
            <p:custDataLst>
              <p:tags r:id="rId39"/>
            </p:custDataLst>
          </p:nvPr>
        </p:nvSpPr>
        <p:spPr>
          <a:xfrm>
            <a:off x="3914140" y="262890"/>
            <a:ext cx="603250" cy="603250"/>
          </a:xfrm>
          <a:custGeom>
            <a:avLst/>
            <a:gdLst/>
            <a:ahLst/>
            <a:cxnLst/>
            <a:rect l="0" t="0" r="0" b="0"/>
            <a:pathLst>
              <a:path w="807721" h="807721">
                <a:moveTo>
                  <a:pt x="0" y="0"/>
                </a:moveTo>
                <a:cubicBezTo>
                  <a:pt x="7620" y="36830"/>
                  <a:pt x="19050" y="72390"/>
                  <a:pt x="30480" y="107950"/>
                </a:cubicBezTo>
                <a:lnTo>
                  <a:pt x="699770" y="777240"/>
                </a:lnTo>
                <a:cubicBezTo>
                  <a:pt x="735330" y="789940"/>
                  <a:pt x="770890" y="800100"/>
                  <a:pt x="807720" y="807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91" name="任意多边形: 形状 90"/>
          <p:cNvSpPr/>
          <p:nvPr>
            <p:custDataLst>
              <p:tags r:id="rId40"/>
            </p:custDataLst>
          </p:nvPr>
        </p:nvSpPr>
        <p:spPr>
          <a:xfrm>
            <a:off x="3977640" y="442595"/>
            <a:ext cx="358775" cy="358775"/>
          </a:xfrm>
          <a:custGeom>
            <a:avLst/>
            <a:gdLst/>
            <a:ahLst/>
            <a:cxnLst/>
            <a:rect l="0" t="0" r="0" b="0"/>
            <a:pathLst>
              <a:path w="480061" h="480061">
                <a:moveTo>
                  <a:pt x="0" y="0"/>
                </a:moveTo>
                <a:cubicBezTo>
                  <a:pt x="50800" y="100330"/>
                  <a:pt x="116840" y="194310"/>
                  <a:pt x="200660" y="279400"/>
                </a:cubicBezTo>
                <a:cubicBezTo>
                  <a:pt x="284480" y="363220"/>
                  <a:pt x="378460" y="430530"/>
                  <a:pt x="480060" y="480060"/>
                </a:cubicBez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71" name="任意多边形: 形状 70"/>
          <p:cNvSpPr/>
          <p:nvPr>
            <p:custDataLst>
              <p:tags r:id="rId41"/>
            </p:custDataLst>
          </p:nvPr>
        </p:nvSpPr>
        <p:spPr>
          <a:xfrm>
            <a:off x="0" y="2533650"/>
            <a:ext cx="3690620" cy="4319270"/>
          </a:xfrm>
          <a:custGeom>
            <a:avLst/>
            <a:gdLst/>
            <a:ahLst/>
            <a:cxnLst/>
            <a:rect l="0" t="0" r="0" b="0"/>
            <a:pathLst>
              <a:path w="4940301" h="5782310">
                <a:moveTo>
                  <a:pt x="4643120" y="5782309"/>
                </a:moveTo>
                <a:cubicBezTo>
                  <a:pt x="4643120" y="5782309"/>
                  <a:pt x="4940300" y="4594859"/>
                  <a:pt x="3163570" y="4174490"/>
                </a:cubicBezTo>
                <a:cubicBezTo>
                  <a:pt x="1385570" y="3754120"/>
                  <a:pt x="2872740" y="2260599"/>
                  <a:pt x="2409190" y="1338580"/>
                </a:cubicBezTo>
                <a:cubicBezTo>
                  <a:pt x="1964690" y="454660"/>
                  <a:pt x="1398270" y="171450"/>
                  <a:pt x="162560" y="0"/>
                </a:cubicBezTo>
                <a:lnTo>
                  <a:pt x="0" y="0"/>
                </a:lnTo>
                <a:lnTo>
                  <a:pt x="0" y="5782309"/>
                </a:ln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0000"/>
              </a:solidFill>
              <a:latin typeface="微软雅黑" panose="020B0503020204020204" charset="-122"/>
              <a:ea typeface="微软雅黑" panose="020B0503020204020204" charset="-122"/>
            </a:endParaRPr>
          </a:p>
        </p:txBody>
      </p:sp>
      <p:sp>
        <p:nvSpPr>
          <p:cNvPr id="72" name="任意多边形: 形状 71"/>
          <p:cNvSpPr/>
          <p:nvPr>
            <p:custDataLst>
              <p:tags r:id="rId42"/>
            </p:custDataLst>
          </p:nvPr>
        </p:nvSpPr>
        <p:spPr>
          <a:xfrm>
            <a:off x="57150" y="2533650"/>
            <a:ext cx="2527300" cy="4319270"/>
          </a:xfrm>
          <a:custGeom>
            <a:avLst/>
            <a:gdLst/>
            <a:ahLst/>
            <a:cxnLst/>
            <a:rect l="0" t="0" r="0" b="0"/>
            <a:pathLst>
              <a:path w="3383281" h="5782310">
                <a:moveTo>
                  <a:pt x="3180080" y="5782309"/>
                </a:moveTo>
                <a:cubicBezTo>
                  <a:pt x="3180080" y="5782309"/>
                  <a:pt x="3383280" y="4594859"/>
                  <a:pt x="2166620" y="4174490"/>
                </a:cubicBezTo>
                <a:cubicBezTo>
                  <a:pt x="949960" y="3754120"/>
                  <a:pt x="1967230" y="2260599"/>
                  <a:pt x="1649730" y="1338580"/>
                </a:cubicBezTo>
                <a:cubicBezTo>
                  <a:pt x="1344930" y="454660"/>
                  <a:pt x="957580" y="171450"/>
                  <a:pt x="111760" y="0"/>
                </a:cubicBezTo>
                <a:lnTo>
                  <a:pt x="0" y="0"/>
                </a:lnTo>
                <a:lnTo>
                  <a:pt x="0" y="5782309"/>
                </a:lnTo>
                <a:close/>
              </a:path>
            </a:pathLst>
          </a:cu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46" name="任意多边形: 形状 45"/>
          <p:cNvSpPr/>
          <p:nvPr>
            <p:custDataLst>
              <p:tags r:id="rId43"/>
            </p:custDataLst>
          </p:nvPr>
        </p:nvSpPr>
        <p:spPr>
          <a:xfrm>
            <a:off x="10909300" y="365125"/>
            <a:ext cx="68580" cy="68580"/>
          </a:xfrm>
          <a:custGeom>
            <a:avLst/>
            <a:gdLst/>
            <a:ahLst/>
            <a:cxnLst/>
            <a:rect l="0" t="0" r="0" b="0"/>
            <a:pathLst>
              <a:path w="91441" h="91441">
                <a:moveTo>
                  <a:pt x="0" y="45720"/>
                </a:moveTo>
                <a:cubicBezTo>
                  <a:pt x="0" y="20320"/>
                  <a:pt x="20320" y="0"/>
                  <a:pt x="45720" y="0"/>
                </a:cubicBezTo>
                <a:cubicBezTo>
                  <a:pt x="71120" y="0"/>
                  <a:pt x="91440" y="20320"/>
                  <a:pt x="91440" y="45720"/>
                </a:cubicBezTo>
                <a:cubicBezTo>
                  <a:pt x="91440"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47" name="任意多边形: 形状 46"/>
          <p:cNvSpPr/>
          <p:nvPr>
            <p:custDataLst>
              <p:tags r:id="rId44"/>
            </p:custDataLst>
          </p:nvPr>
        </p:nvSpPr>
        <p:spPr>
          <a:xfrm>
            <a:off x="11084560" y="537845"/>
            <a:ext cx="68580" cy="68580"/>
          </a:xfrm>
          <a:custGeom>
            <a:avLst/>
            <a:gdLst/>
            <a:ahLst/>
            <a:cxnLst/>
            <a:rect l="0" t="0" r="0" b="0"/>
            <a:pathLst>
              <a:path w="91441" h="91441">
                <a:moveTo>
                  <a:pt x="0" y="45720"/>
                </a:moveTo>
                <a:cubicBezTo>
                  <a:pt x="0" y="20320"/>
                  <a:pt x="20320" y="0"/>
                  <a:pt x="45720" y="0"/>
                </a:cubicBezTo>
                <a:cubicBezTo>
                  <a:pt x="71120" y="0"/>
                  <a:pt x="91440" y="20320"/>
                  <a:pt x="91440" y="45720"/>
                </a:cubicBezTo>
                <a:cubicBezTo>
                  <a:pt x="91440"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48" name="任意多边形: 形状 47"/>
          <p:cNvSpPr/>
          <p:nvPr>
            <p:custDataLst>
              <p:tags r:id="rId45"/>
            </p:custDataLst>
          </p:nvPr>
        </p:nvSpPr>
        <p:spPr>
          <a:xfrm>
            <a:off x="11084560" y="365125"/>
            <a:ext cx="68580" cy="68580"/>
          </a:xfrm>
          <a:custGeom>
            <a:avLst/>
            <a:gdLst/>
            <a:ahLst/>
            <a:cxnLst/>
            <a:rect l="0" t="0" r="0" b="0"/>
            <a:pathLst>
              <a:path w="91441" h="91441">
                <a:moveTo>
                  <a:pt x="0" y="45720"/>
                </a:moveTo>
                <a:cubicBezTo>
                  <a:pt x="0" y="20320"/>
                  <a:pt x="20320" y="0"/>
                  <a:pt x="45720" y="0"/>
                </a:cubicBezTo>
                <a:cubicBezTo>
                  <a:pt x="71120" y="0"/>
                  <a:pt x="91440" y="20320"/>
                  <a:pt x="91440" y="45720"/>
                </a:cubicBezTo>
                <a:cubicBezTo>
                  <a:pt x="91440"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49" name="任意多边形: 形状 48"/>
          <p:cNvSpPr/>
          <p:nvPr>
            <p:custDataLst>
              <p:tags r:id="rId46"/>
            </p:custDataLst>
          </p:nvPr>
        </p:nvSpPr>
        <p:spPr>
          <a:xfrm>
            <a:off x="11260455" y="710565"/>
            <a:ext cx="68580" cy="68580"/>
          </a:xfrm>
          <a:custGeom>
            <a:avLst/>
            <a:gdLst/>
            <a:ahLst/>
            <a:cxnLst/>
            <a:rect l="0" t="0" r="0" b="0"/>
            <a:pathLst>
              <a:path w="91441" h="91441">
                <a:moveTo>
                  <a:pt x="0" y="45720"/>
                </a:moveTo>
                <a:cubicBezTo>
                  <a:pt x="0" y="20320"/>
                  <a:pt x="20320" y="0"/>
                  <a:pt x="45720" y="0"/>
                </a:cubicBezTo>
                <a:cubicBezTo>
                  <a:pt x="71120" y="0"/>
                  <a:pt x="91440" y="20320"/>
                  <a:pt x="91440" y="45720"/>
                </a:cubicBezTo>
                <a:cubicBezTo>
                  <a:pt x="91440" y="71120"/>
                  <a:pt x="71120" y="91440"/>
                  <a:pt x="45720" y="91440"/>
                </a:cubicBezTo>
                <a:cubicBezTo>
                  <a:pt x="2159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0" name="任意多边形: 形状 49"/>
          <p:cNvSpPr/>
          <p:nvPr>
            <p:custDataLst>
              <p:tags r:id="rId47"/>
            </p:custDataLst>
          </p:nvPr>
        </p:nvSpPr>
        <p:spPr>
          <a:xfrm>
            <a:off x="11260455" y="537845"/>
            <a:ext cx="68580" cy="68580"/>
          </a:xfrm>
          <a:custGeom>
            <a:avLst/>
            <a:gdLst/>
            <a:ahLst/>
            <a:cxnLst/>
            <a:rect l="0" t="0" r="0" b="0"/>
            <a:pathLst>
              <a:path w="91441" h="91441">
                <a:moveTo>
                  <a:pt x="0" y="45720"/>
                </a:moveTo>
                <a:cubicBezTo>
                  <a:pt x="0" y="20320"/>
                  <a:pt x="20320" y="0"/>
                  <a:pt x="45720" y="0"/>
                </a:cubicBezTo>
                <a:cubicBezTo>
                  <a:pt x="71120" y="0"/>
                  <a:pt x="91440" y="20320"/>
                  <a:pt x="91440" y="45720"/>
                </a:cubicBezTo>
                <a:cubicBezTo>
                  <a:pt x="91440" y="71120"/>
                  <a:pt x="71120" y="91440"/>
                  <a:pt x="45720" y="91440"/>
                </a:cubicBezTo>
                <a:cubicBezTo>
                  <a:pt x="2159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1" name="任意多边形: 形状 50"/>
          <p:cNvSpPr/>
          <p:nvPr>
            <p:custDataLst>
              <p:tags r:id="rId48"/>
            </p:custDataLst>
          </p:nvPr>
        </p:nvSpPr>
        <p:spPr>
          <a:xfrm>
            <a:off x="11260455" y="365125"/>
            <a:ext cx="68580" cy="68580"/>
          </a:xfrm>
          <a:custGeom>
            <a:avLst/>
            <a:gdLst/>
            <a:ahLst/>
            <a:cxnLst/>
            <a:rect l="0" t="0" r="0" b="0"/>
            <a:pathLst>
              <a:path w="91441" h="91441">
                <a:moveTo>
                  <a:pt x="0" y="45720"/>
                </a:moveTo>
                <a:cubicBezTo>
                  <a:pt x="0" y="20320"/>
                  <a:pt x="20320" y="0"/>
                  <a:pt x="45720" y="0"/>
                </a:cubicBezTo>
                <a:cubicBezTo>
                  <a:pt x="71120" y="0"/>
                  <a:pt x="91440" y="20320"/>
                  <a:pt x="91440" y="45720"/>
                </a:cubicBezTo>
                <a:cubicBezTo>
                  <a:pt x="91440" y="71120"/>
                  <a:pt x="71120" y="91440"/>
                  <a:pt x="45720" y="91440"/>
                </a:cubicBezTo>
                <a:cubicBezTo>
                  <a:pt x="2159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2" name="任意多边形: 形状 51"/>
          <p:cNvSpPr/>
          <p:nvPr>
            <p:custDataLst>
              <p:tags r:id="rId49"/>
            </p:custDataLst>
          </p:nvPr>
        </p:nvSpPr>
        <p:spPr>
          <a:xfrm>
            <a:off x="11436985" y="88328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3" name="任意多边形: 形状 52"/>
          <p:cNvSpPr/>
          <p:nvPr>
            <p:custDataLst>
              <p:tags r:id="rId50"/>
            </p:custDataLst>
          </p:nvPr>
        </p:nvSpPr>
        <p:spPr>
          <a:xfrm>
            <a:off x="11436985" y="71056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4" name="任意多边形: 形状 53"/>
          <p:cNvSpPr/>
          <p:nvPr>
            <p:custDataLst>
              <p:tags r:id="rId51"/>
            </p:custDataLst>
          </p:nvPr>
        </p:nvSpPr>
        <p:spPr>
          <a:xfrm>
            <a:off x="11436985" y="53784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5" name="任意多边形: 形状 54"/>
          <p:cNvSpPr/>
          <p:nvPr>
            <p:custDataLst>
              <p:tags r:id="rId52"/>
            </p:custDataLst>
          </p:nvPr>
        </p:nvSpPr>
        <p:spPr>
          <a:xfrm>
            <a:off x="11436985" y="36512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6" name="任意多边形: 形状 55"/>
          <p:cNvSpPr/>
          <p:nvPr>
            <p:custDataLst>
              <p:tags r:id="rId53"/>
            </p:custDataLst>
          </p:nvPr>
        </p:nvSpPr>
        <p:spPr>
          <a:xfrm>
            <a:off x="11612245" y="105600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7" name="任意多边形: 形状 56"/>
          <p:cNvSpPr/>
          <p:nvPr>
            <p:custDataLst>
              <p:tags r:id="rId54"/>
            </p:custDataLst>
          </p:nvPr>
        </p:nvSpPr>
        <p:spPr>
          <a:xfrm>
            <a:off x="11612245" y="88328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8" name="任意多边形: 形状 57"/>
          <p:cNvSpPr/>
          <p:nvPr>
            <p:custDataLst>
              <p:tags r:id="rId55"/>
            </p:custDataLst>
          </p:nvPr>
        </p:nvSpPr>
        <p:spPr>
          <a:xfrm>
            <a:off x="11612245" y="71056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9" name="任意多边形: 形状 58"/>
          <p:cNvSpPr/>
          <p:nvPr>
            <p:custDataLst>
              <p:tags r:id="rId56"/>
            </p:custDataLst>
          </p:nvPr>
        </p:nvSpPr>
        <p:spPr>
          <a:xfrm>
            <a:off x="11612245" y="53784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0" name="任意多边形: 形状 59"/>
          <p:cNvSpPr/>
          <p:nvPr>
            <p:custDataLst>
              <p:tags r:id="rId57"/>
            </p:custDataLst>
          </p:nvPr>
        </p:nvSpPr>
        <p:spPr>
          <a:xfrm>
            <a:off x="11612245" y="365125"/>
            <a:ext cx="68580" cy="68580"/>
          </a:xfrm>
          <a:custGeom>
            <a:avLst/>
            <a:gdLst/>
            <a:ahLst/>
            <a:cxnLst/>
            <a:rect l="0" t="0" r="0" b="0"/>
            <a:pathLst>
              <a:path w="91440" h="91441">
                <a:moveTo>
                  <a:pt x="0" y="45720"/>
                </a:moveTo>
                <a:cubicBezTo>
                  <a:pt x="0" y="20320"/>
                  <a:pt x="20320" y="0"/>
                  <a:pt x="45720" y="0"/>
                </a:cubicBezTo>
                <a:cubicBezTo>
                  <a:pt x="71120" y="0"/>
                  <a:pt x="91439" y="20320"/>
                  <a:pt x="91439" y="45720"/>
                </a:cubicBezTo>
                <a:cubicBezTo>
                  <a:pt x="91439" y="71120"/>
                  <a:pt x="71120" y="91440"/>
                  <a:pt x="45720" y="91440"/>
                </a:cubicBezTo>
                <a:cubicBezTo>
                  <a:pt x="20320"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1" name="任意多边形: 形状 60"/>
          <p:cNvSpPr/>
          <p:nvPr>
            <p:custDataLst>
              <p:tags r:id="rId58"/>
            </p:custDataLst>
          </p:nvPr>
        </p:nvSpPr>
        <p:spPr>
          <a:xfrm>
            <a:off x="11788775" y="1228090"/>
            <a:ext cx="68580" cy="68580"/>
          </a:xfrm>
          <a:custGeom>
            <a:avLst/>
            <a:gdLst/>
            <a:ahLst/>
            <a:cxnLst/>
            <a:rect l="0" t="0" r="0" b="0"/>
            <a:pathLst>
              <a:path w="91440" h="91441">
                <a:moveTo>
                  <a:pt x="0" y="45720"/>
                </a:moveTo>
                <a:cubicBezTo>
                  <a:pt x="0" y="20320"/>
                  <a:pt x="20319" y="0"/>
                  <a:pt x="45719" y="0"/>
                </a:cubicBezTo>
                <a:cubicBezTo>
                  <a:pt x="71119" y="0"/>
                  <a:pt x="91439" y="20320"/>
                  <a:pt x="91439" y="45720"/>
                </a:cubicBezTo>
                <a:cubicBezTo>
                  <a:pt x="91439" y="71120"/>
                  <a:pt x="71119" y="91440"/>
                  <a:pt x="45719" y="91440"/>
                </a:cubicBezTo>
                <a:cubicBezTo>
                  <a:pt x="20319"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2" name="任意多边形: 形状 61"/>
          <p:cNvSpPr/>
          <p:nvPr>
            <p:custDataLst>
              <p:tags r:id="rId59"/>
            </p:custDataLst>
          </p:nvPr>
        </p:nvSpPr>
        <p:spPr>
          <a:xfrm>
            <a:off x="11788775" y="1056005"/>
            <a:ext cx="68580" cy="68580"/>
          </a:xfrm>
          <a:custGeom>
            <a:avLst/>
            <a:gdLst/>
            <a:ahLst/>
            <a:cxnLst/>
            <a:rect l="0" t="0" r="0" b="0"/>
            <a:pathLst>
              <a:path w="91440" h="91441">
                <a:moveTo>
                  <a:pt x="0" y="45720"/>
                </a:moveTo>
                <a:cubicBezTo>
                  <a:pt x="0" y="20320"/>
                  <a:pt x="20319" y="0"/>
                  <a:pt x="45719" y="0"/>
                </a:cubicBezTo>
                <a:cubicBezTo>
                  <a:pt x="71119" y="0"/>
                  <a:pt x="91439" y="20320"/>
                  <a:pt x="91439" y="45720"/>
                </a:cubicBezTo>
                <a:cubicBezTo>
                  <a:pt x="91439" y="71120"/>
                  <a:pt x="71119" y="91440"/>
                  <a:pt x="45719" y="91440"/>
                </a:cubicBezTo>
                <a:cubicBezTo>
                  <a:pt x="20319"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3" name="任意多边形: 形状 62"/>
          <p:cNvSpPr/>
          <p:nvPr>
            <p:custDataLst>
              <p:tags r:id="rId60"/>
            </p:custDataLst>
          </p:nvPr>
        </p:nvSpPr>
        <p:spPr>
          <a:xfrm>
            <a:off x="11788775" y="883285"/>
            <a:ext cx="68580" cy="68580"/>
          </a:xfrm>
          <a:custGeom>
            <a:avLst/>
            <a:gdLst/>
            <a:ahLst/>
            <a:cxnLst/>
            <a:rect l="0" t="0" r="0" b="0"/>
            <a:pathLst>
              <a:path w="91440" h="91441">
                <a:moveTo>
                  <a:pt x="0" y="45720"/>
                </a:moveTo>
                <a:cubicBezTo>
                  <a:pt x="0" y="20320"/>
                  <a:pt x="20319" y="0"/>
                  <a:pt x="45719" y="0"/>
                </a:cubicBezTo>
                <a:cubicBezTo>
                  <a:pt x="71119" y="0"/>
                  <a:pt x="91439" y="20320"/>
                  <a:pt x="91439" y="45720"/>
                </a:cubicBezTo>
                <a:cubicBezTo>
                  <a:pt x="91439" y="71120"/>
                  <a:pt x="71119" y="91440"/>
                  <a:pt x="45719" y="91440"/>
                </a:cubicBezTo>
                <a:cubicBezTo>
                  <a:pt x="20319"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4" name="任意多边形: 形状 63"/>
          <p:cNvSpPr/>
          <p:nvPr>
            <p:custDataLst>
              <p:tags r:id="rId61"/>
            </p:custDataLst>
          </p:nvPr>
        </p:nvSpPr>
        <p:spPr>
          <a:xfrm>
            <a:off x="11788775" y="710565"/>
            <a:ext cx="68580" cy="68580"/>
          </a:xfrm>
          <a:custGeom>
            <a:avLst/>
            <a:gdLst/>
            <a:ahLst/>
            <a:cxnLst/>
            <a:rect l="0" t="0" r="0" b="0"/>
            <a:pathLst>
              <a:path w="91440" h="91441">
                <a:moveTo>
                  <a:pt x="0" y="45720"/>
                </a:moveTo>
                <a:cubicBezTo>
                  <a:pt x="0" y="20320"/>
                  <a:pt x="20319" y="0"/>
                  <a:pt x="45719" y="0"/>
                </a:cubicBezTo>
                <a:cubicBezTo>
                  <a:pt x="71119" y="0"/>
                  <a:pt x="91439" y="20320"/>
                  <a:pt x="91439" y="45720"/>
                </a:cubicBezTo>
                <a:cubicBezTo>
                  <a:pt x="91439" y="71120"/>
                  <a:pt x="71119" y="91440"/>
                  <a:pt x="45719" y="91440"/>
                </a:cubicBezTo>
                <a:cubicBezTo>
                  <a:pt x="20319"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5" name="任意多边形: 形状 64"/>
          <p:cNvSpPr/>
          <p:nvPr>
            <p:custDataLst>
              <p:tags r:id="rId62"/>
            </p:custDataLst>
          </p:nvPr>
        </p:nvSpPr>
        <p:spPr>
          <a:xfrm>
            <a:off x="11788775" y="537845"/>
            <a:ext cx="68580" cy="68580"/>
          </a:xfrm>
          <a:custGeom>
            <a:avLst/>
            <a:gdLst/>
            <a:ahLst/>
            <a:cxnLst/>
            <a:rect l="0" t="0" r="0" b="0"/>
            <a:pathLst>
              <a:path w="91440" h="91441">
                <a:moveTo>
                  <a:pt x="0" y="45720"/>
                </a:moveTo>
                <a:cubicBezTo>
                  <a:pt x="0" y="20320"/>
                  <a:pt x="20319" y="0"/>
                  <a:pt x="45719" y="0"/>
                </a:cubicBezTo>
                <a:cubicBezTo>
                  <a:pt x="71119" y="0"/>
                  <a:pt x="91439" y="20320"/>
                  <a:pt x="91439" y="45720"/>
                </a:cubicBezTo>
                <a:cubicBezTo>
                  <a:pt x="91439" y="71120"/>
                  <a:pt x="71119" y="91440"/>
                  <a:pt x="45719" y="91440"/>
                </a:cubicBezTo>
                <a:cubicBezTo>
                  <a:pt x="20319"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66" name="任意多边形: 形状 65"/>
          <p:cNvSpPr/>
          <p:nvPr>
            <p:custDataLst>
              <p:tags r:id="rId63"/>
            </p:custDataLst>
          </p:nvPr>
        </p:nvSpPr>
        <p:spPr>
          <a:xfrm>
            <a:off x="11788775" y="365125"/>
            <a:ext cx="68580" cy="68580"/>
          </a:xfrm>
          <a:custGeom>
            <a:avLst/>
            <a:gdLst/>
            <a:ahLst/>
            <a:cxnLst/>
            <a:rect l="0" t="0" r="0" b="0"/>
            <a:pathLst>
              <a:path w="91440" h="91441">
                <a:moveTo>
                  <a:pt x="0" y="45720"/>
                </a:moveTo>
                <a:cubicBezTo>
                  <a:pt x="0" y="20320"/>
                  <a:pt x="20319" y="0"/>
                  <a:pt x="45719" y="0"/>
                </a:cubicBezTo>
                <a:cubicBezTo>
                  <a:pt x="71119" y="0"/>
                  <a:pt x="91439" y="20320"/>
                  <a:pt x="91439" y="45720"/>
                </a:cubicBezTo>
                <a:cubicBezTo>
                  <a:pt x="91439" y="71120"/>
                  <a:pt x="71119" y="91440"/>
                  <a:pt x="45719" y="91440"/>
                </a:cubicBezTo>
                <a:cubicBezTo>
                  <a:pt x="20319" y="91440"/>
                  <a:pt x="0" y="71120"/>
                  <a:pt x="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30" name="PA_ImportSvg_636801368016674013"/>
          <p:cNvSpPr/>
          <p:nvPr>
            <p:custDataLst>
              <p:tags r:id="rId64"/>
            </p:custDataLst>
          </p:nvPr>
        </p:nvSpPr>
        <p:spPr>
          <a:xfrm>
            <a:off x="3978910" y="3147060"/>
            <a:ext cx="78740" cy="788035"/>
          </a:xfrm>
          <a:custGeom>
            <a:avLst/>
            <a:gdLst/>
            <a:ahLst/>
            <a:cxnLst/>
            <a:rect l="l" t="t" r="r" b="b"/>
            <a:pathLst>
              <a:path w="105411" h="1055370">
                <a:moveTo>
                  <a:pt x="1" y="0"/>
                </a:moveTo>
                <a:lnTo>
                  <a:pt x="105411" y="105410"/>
                </a:lnTo>
                <a:moveTo>
                  <a:pt x="1" y="1055370"/>
                </a:moveTo>
                <a:lnTo>
                  <a:pt x="105411" y="949960"/>
                </a:lnTo>
                <a:moveTo>
                  <a:pt x="1" y="843280"/>
                </a:moveTo>
                <a:lnTo>
                  <a:pt x="105411" y="948690"/>
                </a:lnTo>
                <a:moveTo>
                  <a:pt x="1" y="843280"/>
                </a:moveTo>
                <a:lnTo>
                  <a:pt x="105411" y="737870"/>
                </a:lnTo>
                <a:moveTo>
                  <a:pt x="1" y="632460"/>
                </a:moveTo>
                <a:lnTo>
                  <a:pt x="105411" y="737870"/>
                </a:lnTo>
                <a:moveTo>
                  <a:pt x="1" y="632460"/>
                </a:moveTo>
                <a:lnTo>
                  <a:pt x="105411" y="527050"/>
                </a:lnTo>
                <a:moveTo>
                  <a:pt x="1" y="421640"/>
                </a:moveTo>
                <a:lnTo>
                  <a:pt x="105411" y="527050"/>
                </a:lnTo>
                <a:moveTo>
                  <a:pt x="1" y="421640"/>
                </a:moveTo>
                <a:lnTo>
                  <a:pt x="105411" y="316230"/>
                </a:lnTo>
                <a:moveTo>
                  <a:pt x="1" y="210820"/>
                </a:moveTo>
                <a:lnTo>
                  <a:pt x="105411" y="316230"/>
                </a:lnTo>
                <a:moveTo>
                  <a:pt x="1" y="210820"/>
                </a:moveTo>
                <a:lnTo>
                  <a:pt x="105411" y="105410"/>
                </a:lnTo>
              </a:path>
            </a:pathLst>
          </a:custGeom>
          <a:noFill/>
          <a:ln w="69146" cap="flat" cmpd="sng" algn="ctr">
            <a:solidFill>
              <a:srgbClr val="F2F2F2"/>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sp>
        <p:nvSpPr>
          <p:cNvPr id="31" name="任意多边形: 形状 30"/>
          <p:cNvSpPr/>
          <p:nvPr>
            <p:custDataLst>
              <p:tags r:id="rId65"/>
            </p:custDataLst>
          </p:nvPr>
        </p:nvSpPr>
        <p:spPr>
          <a:xfrm>
            <a:off x="9290050" y="4959985"/>
            <a:ext cx="367030" cy="366395"/>
          </a:xfrm>
          <a:custGeom>
            <a:avLst/>
            <a:gdLst/>
            <a:ahLst/>
            <a:cxnLst/>
            <a:rect l="0" t="0" r="0" b="0"/>
            <a:pathLst>
              <a:path w="491491" h="490220">
                <a:moveTo>
                  <a:pt x="245110" y="490219"/>
                </a:moveTo>
                <a:cubicBezTo>
                  <a:pt x="109220" y="490219"/>
                  <a:pt x="0" y="379729"/>
                  <a:pt x="0" y="245109"/>
                </a:cubicBezTo>
                <a:cubicBezTo>
                  <a:pt x="0" y="109219"/>
                  <a:pt x="110490" y="0"/>
                  <a:pt x="245110" y="0"/>
                </a:cubicBezTo>
                <a:cubicBezTo>
                  <a:pt x="381000" y="0"/>
                  <a:pt x="490220" y="110490"/>
                  <a:pt x="490220" y="245109"/>
                </a:cubicBezTo>
                <a:cubicBezTo>
                  <a:pt x="491490" y="379729"/>
                  <a:pt x="381000" y="490219"/>
                  <a:pt x="245110" y="490219"/>
                </a:cubicBezTo>
                <a:close/>
              </a:path>
            </a:pathLst>
          </a:custGeom>
          <a:solidFill>
            <a:srgbClr val="D9D9D9"/>
          </a:solidFill>
          <a:ln w="69146" cap="flat" cmpd="sng" algn="ctr">
            <a:solidFill>
              <a:srgbClr val="F2F2F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33" name="椭圆 32"/>
          <p:cNvSpPr/>
          <p:nvPr>
            <p:custDataLst>
              <p:tags r:id="rId66"/>
            </p:custDataLst>
          </p:nvPr>
        </p:nvSpPr>
        <p:spPr>
          <a:xfrm>
            <a:off x="3921125" y="1591310"/>
            <a:ext cx="220345" cy="220345"/>
          </a:xfrm>
          <a:prstGeom prst="ellipse">
            <a:avLst/>
          </a:prstGeom>
          <a:noFill/>
          <a:ln w="69146" cap="flat" cmpd="sng" algn="ctr">
            <a:solidFill>
              <a:srgbClr val="D9D9D9"/>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7F7F7F"/>
              </a:solidFill>
              <a:latin typeface="微软雅黑" panose="020B0503020204020204" charset="-122"/>
              <a:ea typeface="微软雅黑" panose="020B0503020204020204" charset="-122"/>
            </a:endParaRPr>
          </a:p>
        </p:txBody>
      </p:sp>
      <p:cxnSp>
        <p:nvCxnSpPr>
          <p:cNvPr id="36" name="直接连接符 35"/>
          <p:cNvCxnSpPr/>
          <p:nvPr>
            <p:custDataLst>
              <p:tags r:id="rId67"/>
            </p:custDataLst>
          </p:nvPr>
        </p:nvCxnSpPr>
        <p:spPr>
          <a:xfrm flipV="1">
            <a:off x="7650480" y="1053465"/>
            <a:ext cx="0" cy="55880"/>
          </a:xfrm>
          <a:prstGeom prst="line">
            <a:avLst/>
          </a:prstGeom>
          <a:ln w="69146">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68"/>
            </p:custDataLst>
          </p:nvPr>
        </p:nvCxnSpPr>
        <p:spPr>
          <a:xfrm>
            <a:off x="7556500" y="1015365"/>
            <a:ext cx="55245" cy="0"/>
          </a:xfrm>
          <a:prstGeom prst="line">
            <a:avLst/>
          </a:prstGeom>
          <a:ln w="69146">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69"/>
            </p:custDataLst>
          </p:nvPr>
        </p:nvCxnSpPr>
        <p:spPr>
          <a:xfrm flipV="1">
            <a:off x="7650480" y="921385"/>
            <a:ext cx="0" cy="55245"/>
          </a:xfrm>
          <a:prstGeom prst="line">
            <a:avLst/>
          </a:prstGeom>
          <a:ln w="69146">
            <a:solidFill>
              <a:srgbClr val="F2F2F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70"/>
            </p:custDataLst>
          </p:nvPr>
        </p:nvCxnSpPr>
        <p:spPr>
          <a:xfrm>
            <a:off x="7688580" y="1015365"/>
            <a:ext cx="55880" cy="0"/>
          </a:xfrm>
          <a:prstGeom prst="line">
            <a:avLst/>
          </a:prstGeom>
          <a:ln w="69146">
            <a:solidFill>
              <a:srgbClr val="F2F2F2"/>
            </a:solidFill>
          </a:ln>
        </p:spPr>
        <p:style>
          <a:lnRef idx="1">
            <a:schemeClr val="accent1"/>
          </a:lnRef>
          <a:fillRef idx="0">
            <a:schemeClr val="accent1"/>
          </a:fillRef>
          <a:effectRef idx="0">
            <a:schemeClr val="accent1"/>
          </a:effectRef>
          <a:fontRef idx="minor">
            <a:schemeClr val="tx1"/>
          </a:fontRef>
        </p:style>
      </p:cxnSp>
      <p:sp>
        <p:nvSpPr>
          <p:cNvPr id="35" name="任意多边形: 形状 34"/>
          <p:cNvSpPr/>
          <p:nvPr>
            <p:custDataLst>
              <p:tags r:id="rId71"/>
            </p:custDataLst>
          </p:nvPr>
        </p:nvSpPr>
        <p:spPr>
          <a:xfrm>
            <a:off x="9157335" y="2018030"/>
            <a:ext cx="207010" cy="207010"/>
          </a:xfrm>
          <a:custGeom>
            <a:avLst/>
            <a:gdLst/>
            <a:ahLst/>
            <a:cxnLst/>
            <a:rect l="0" t="0" r="0" b="0"/>
            <a:pathLst>
              <a:path w="276862" h="276861">
                <a:moveTo>
                  <a:pt x="138431" y="276860"/>
                </a:moveTo>
                <a:cubicBezTo>
                  <a:pt x="62231" y="276860"/>
                  <a:pt x="0" y="214630"/>
                  <a:pt x="0" y="138430"/>
                </a:cubicBezTo>
                <a:cubicBezTo>
                  <a:pt x="0" y="62230"/>
                  <a:pt x="62231" y="0"/>
                  <a:pt x="138431" y="0"/>
                </a:cubicBezTo>
                <a:cubicBezTo>
                  <a:pt x="214631" y="0"/>
                  <a:pt x="276861" y="62230"/>
                  <a:pt x="276861" y="138430"/>
                </a:cubicBezTo>
                <a:cubicBezTo>
                  <a:pt x="276861" y="214630"/>
                  <a:pt x="215901" y="276860"/>
                  <a:pt x="138431" y="276860"/>
                </a:cubicBezTo>
                <a:close/>
              </a:path>
            </a:pathLst>
          </a:custGeom>
          <a:noFill/>
          <a:ln w="69146" cap="flat" cmpd="sng" algn="ctr">
            <a:solidFill>
              <a:srgbClr val="F2F2F2"/>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7" name="任意多边形: 形状 6"/>
          <p:cNvSpPr/>
          <p:nvPr>
            <p:custDataLst>
              <p:tags r:id="rId72"/>
            </p:custDataLst>
          </p:nvPr>
        </p:nvSpPr>
        <p:spPr>
          <a:xfrm>
            <a:off x="1214120" y="6350635"/>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8" name="任意多边形: 形状 7"/>
          <p:cNvSpPr/>
          <p:nvPr>
            <p:custDataLst>
              <p:tags r:id="rId73"/>
            </p:custDataLst>
          </p:nvPr>
        </p:nvSpPr>
        <p:spPr>
          <a:xfrm>
            <a:off x="1037590" y="617855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9" name="任意多边形: 形状 8"/>
          <p:cNvSpPr/>
          <p:nvPr>
            <p:custDataLst>
              <p:tags r:id="rId74"/>
            </p:custDataLst>
          </p:nvPr>
        </p:nvSpPr>
        <p:spPr>
          <a:xfrm>
            <a:off x="1037590" y="6350635"/>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0" name="任意多边形: 形状 9"/>
          <p:cNvSpPr/>
          <p:nvPr>
            <p:custDataLst>
              <p:tags r:id="rId75"/>
            </p:custDataLst>
          </p:nvPr>
        </p:nvSpPr>
        <p:spPr>
          <a:xfrm>
            <a:off x="862330" y="6005830"/>
            <a:ext cx="68580" cy="68580"/>
          </a:xfrm>
          <a:custGeom>
            <a:avLst/>
            <a:gdLst/>
            <a:ahLst/>
            <a:cxnLst/>
            <a:rect l="0" t="0" r="0" b="0"/>
            <a:pathLst>
              <a:path w="91441" h="91440">
                <a:moveTo>
                  <a:pt x="91440" y="45720"/>
                </a:moveTo>
                <a:cubicBezTo>
                  <a:pt x="91440" y="71120"/>
                  <a:pt x="71120" y="91439"/>
                  <a:pt x="45720" y="91439"/>
                </a:cubicBezTo>
                <a:cubicBezTo>
                  <a:pt x="20320" y="91439"/>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1" name="任意多边形: 形状 10"/>
          <p:cNvSpPr/>
          <p:nvPr>
            <p:custDataLst>
              <p:tags r:id="rId76"/>
            </p:custDataLst>
          </p:nvPr>
        </p:nvSpPr>
        <p:spPr>
          <a:xfrm>
            <a:off x="862330" y="617855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2" name="任意多边形: 形状 11"/>
          <p:cNvSpPr/>
          <p:nvPr>
            <p:custDataLst>
              <p:tags r:id="rId77"/>
            </p:custDataLst>
          </p:nvPr>
        </p:nvSpPr>
        <p:spPr>
          <a:xfrm>
            <a:off x="862330" y="6350635"/>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3" name="任意多边形: 形状 12"/>
          <p:cNvSpPr/>
          <p:nvPr>
            <p:custDataLst>
              <p:tags r:id="rId78"/>
            </p:custDataLst>
          </p:nvPr>
        </p:nvSpPr>
        <p:spPr>
          <a:xfrm>
            <a:off x="685800" y="5833110"/>
            <a:ext cx="68580" cy="68580"/>
          </a:xfrm>
          <a:custGeom>
            <a:avLst/>
            <a:gdLst/>
            <a:ahLst/>
            <a:cxnLst/>
            <a:rect l="0" t="0" r="0" b="0"/>
            <a:pathLst>
              <a:path w="91441" h="91440">
                <a:moveTo>
                  <a:pt x="91440" y="45719"/>
                </a:moveTo>
                <a:cubicBezTo>
                  <a:pt x="91440" y="71119"/>
                  <a:pt x="71120" y="91439"/>
                  <a:pt x="45720" y="91439"/>
                </a:cubicBezTo>
                <a:cubicBezTo>
                  <a:pt x="20320" y="91439"/>
                  <a:pt x="0" y="71119"/>
                  <a:pt x="0" y="45719"/>
                </a:cubicBezTo>
                <a:cubicBezTo>
                  <a:pt x="0" y="20319"/>
                  <a:pt x="20320" y="0"/>
                  <a:pt x="45720" y="0"/>
                </a:cubicBezTo>
                <a:cubicBezTo>
                  <a:pt x="71120" y="0"/>
                  <a:pt x="91440" y="20319"/>
                  <a:pt x="91440" y="45719"/>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4" name="任意多边形: 形状 13"/>
          <p:cNvSpPr/>
          <p:nvPr>
            <p:custDataLst>
              <p:tags r:id="rId79"/>
            </p:custDataLst>
          </p:nvPr>
        </p:nvSpPr>
        <p:spPr>
          <a:xfrm>
            <a:off x="685800" y="6005830"/>
            <a:ext cx="68580" cy="68580"/>
          </a:xfrm>
          <a:custGeom>
            <a:avLst/>
            <a:gdLst/>
            <a:ahLst/>
            <a:cxnLst/>
            <a:rect l="0" t="0" r="0" b="0"/>
            <a:pathLst>
              <a:path w="91441" h="91440">
                <a:moveTo>
                  <a:pt x="91440" y="45720"/>
                </a:moveTo>
                <a:cubicBezTo>
                  <a:pt x="91440" y="71120"/>
                  <a:pt x="71120" y="91439"/>
                  <a:pt x="45720" y="91439"/>
                </a:cubicBezTo>
                <a:cubicBezTo>
                  <a:pt x="20320" y="91439"/>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5" name="任意多边形: 形状 14"/>
          <p:cNvSpPr/>
          <p:nvPr>
            <p:custDataLst>
              <p:tags r:id="rId80"/>
            </p:custDataLst>
          </p:nvPr>
        </p:nvSpPr>
        <p:spPr>
          <a:xfrm>
            <a:off x="685800" y="617855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6" name="任意多边形: 形状 15"/>
          <p:cNvSpPr/>
          <p:nvPr>
            <p:custDataLst>
              <p:tags r:id="rId81"/>
            </p:custDataLst>
          </p:nvPr>
        </p:nvSpPr>
        <p:spPr>
          <a:xfrm>
            <a:off x="685800" y="6350635"/>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7" name="任意多边形: 形状 16"/>
          <p:cNvSpPr/>
          <p:nvPr>
            <p:custDataLst>
              <p:tags r:id="rId82"/>
            </p:custDataLst>
          </p:nvPr>
        </p:nvSpPr>
        <p:spPr>
          <a:xfrm>
            <a:off x="509905" y="566039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8" name="任意多边形: 形状 17"/>
          <p:cNvSpPr/>
          <p:nvPr>
            <p:custDataLst>
              <p:tags r:id="rId83"/>
            </p:custDataLst>
          </p:nvPr>
        </p:nvSpPr>
        <p:spPr>
          <a:xfrm>
            <a:off x="509905" y="583311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1"/>
                  <a:pt x="45720" y="1"/>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9" name="任意多边形: 形状 18"/>
          <p:cNvSpPr/>
          <p:nvPr>
            <p:custDataLst>
              <p:tags r:id="rId84"/>
            </p:custDataLst>
          </p:nvPr>
        </p:nvSpPr>
        <p:spPr>
          <a:xfrm>
            <a:off x="509905" y="6005830"/>
            <a:ext cx="68580" cy="68580"/>
          </a:xfrm>
          <a:custGeom>
            <a:avLst/>
            <a:gdLst/>
            <a:ahLst/>
            <a:cxnLst/>
            <a:rect l="0" t="0" r="0" b="0"/>
            <a:pathLst>
              <a:path w="91441" h="91440">
                <a:moveTo>
                  <a:pt x="91440" y="45720"/>
                </a:moveTo>
                <a:cubicBezTo>
                  <a:pt x="91440" y="71120"/>
                  <a:pt x="71120" y="91439"/>
                  <a:pt x="45720" y="91439"/>
                </a:cubicBezTo>
                <a:cubicBezTo>
                  <a:pt x="20320" y="91439"/>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0" name="任意多边形: 形状 19"/>
          <p:cNvSpPr/>
          <p:nvPr>
            <p:custDataLst>
              <p:tags r:id="rId85"/>
            </p:custDataLst>
          </p:nvPr>
        </p:nvSpPr>
        <p:spPr>
          <a:xfrm>
            <a:off x="509905" y="617855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1" name="任意多边形: 形状 20"/>
          <p:cNvSpPr/>
          <p:nvPr>
            <p:custDataLst>
              <p:tags r:id="rId86"/>
            </p:custDataLst>
          </p:nvPr>
        </p:nvSpPr>
        <p:spPr>
          <a:xfrm>
            <a:off x="509905" y="6350635"/>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7112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2" name="任意多边形: 形状 21"/>
          <p:cNvSpPr/>
          <p:nvPr>
            <p:custDataLst>
              <p:tags r:id="rId87"/>
            </p:custDataLst>
          </p:nvPr>
        </p:nvSpPr>
        <p:spPr>
          <a:xfrm>
            <a:off x="334645" y="548767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6985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3" name="任意多边形: 形状 22"/>
          <p:cNvSpPr/>
          <p:nvPr>
            <p:custDataLst>
              <p:tags r:id="rId88"/>
            </p:custDataLst>
          </p:nvPr>
        </p:nvSpPr>
        <p:spPr>
          <a:xfrm>
            <a:off x="334645" y="566039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6985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4" name="任意多边形: 形状 23"/>
          <p:cNvSpPr/>
          <p:nvPr>
            <p:custDataLst>
              <p:tags r:id="rId89"/>
            </p:custDataLst>
          </p:nvPr>
        </p:nvSpPr>
        <p:spPr>
          <a:xfrm>
            <a:off x="334645" y="583311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1"/>
                  <a:pt x="45720" y="1"/>
                </a:cubicBezTo>
                <a:cubicBezTo>
                  <a:pt x="6985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5" name="任意多边形: 形状 24"/>
          <p:cNvSpPr/>
          <p:nvPr>
            <p:custDataLst>
              <p:tags r:id="rId90"/>
            </p:custDataLst>
          </p:nvPr>
        </p:nvSpPr>
        <p:spPr>
          <a:xfrm>
            <a:off x="334645" y="6005830"/>
            <a:ext cx="68580" cy="68580"/>
          </a:xfrm>
          <a:custGeom>
            <a:avLst/>
            <a:gdLst/>
            <a:ahLst/>
            <a:cxnLst/>
            <a:rect l="0" t="0" r="0" b="0"/>
            <a:pathLst>
              <a:path w="91441" h="91440">
                <a:moveTo>
                  <a:pt x="91440" y="45720"/>
                </a:moveTo>
                <a:cubicBezTo>
                  <a:pt x="91440" y="71120"/>
                  <a:pt x="71120" y="91439"/>
                  <a:pt x="45720" y="91439"/>
                </a:cubicBezTo>
                <a:cubicBezTo>
                  <a:pt x="20320" y="91439"/>
                  <a:pt x="0" y="71120"/>
                  <a:pt x="0" y="45720"/>
                </a:cubicBezTo>
                <a:cubicBezTo>
                  <a:pt x="0" y="20320"/>
                  <a:pt x="20320" y="0"/>
                  <a:pt x="45720" y="0"/>
                </a:cubicBezTo>
                <a:cubicBezTo>
                  <a:pt x="6985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6" name="任意多边形: 形状 25"/>
          <p:cNvSpPr/>
          <p:nvPr>
            <p:custDataLst>
              <p:tags r:id="rId91"/>
            </p:custDataLst>
          </p:nvPr>
        </p:nvSpPr>
        <p:spPr>
          <a:xfrm>
            <a:off x="334645" y="6178550"/>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6985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27" name="任意多边形: 形状 26"/>
          <p:cNvSpPr/>
          <p:nvPr>
            <p:custDataLst>
              <p:tags r:id="rId92"/>
            </p:custDataLst>
          </p:nvPr>
        </p:nvSpPr>
        <p:spPr>
          <a:xfrm>
            <a:off x="334645" y="6350635"/>
            <a:ext cx="68580" cy="68580"/>
          </a:xfrm>
          <a:custGeom>
            <a:avLst/>
            <a:gdLst/>
            <a:ahLst/>
            <a:cxnLst/>
            <a:rect l="0" t="0" r="0" b="0"/>
            <a:pathLst>
              <a:path w="91441" h="91441">
                <a:moveTo>
                  <a:pt x="91440" y="45720"/>
                </a:moveTo>
                <a:cubicBezTo>
                  <a:pt x="91440" y="71120"/>
                  <a:pt x="71120" y="91440"/>
                  <a:pt x="45720" y="91440"/>
                </a:cubicBezTo>
                <a:cubicBezTo>
                  <a:pt x="20320" y="91440"/>
                  <a:pt x="0" y="71120"/>
                  <a:pt x="0" y="45720"/>
                </a:cubicBezTo>
                <a:cubicBezTo>
                  <a:pt x="0" y="20320"/>
                  <a:pt x="20320" y="0"/>
                  <a:pt x="45720" y="0"/>
                </a:cubicBezTo>
                <a:cubicBezTo>
                  <a:pt x="69850" y="0"/>
                  <a:pt x="91440" y="20320"/>
                  <a:pt x="91440" y="45720"/>
                </a:cubicBezTo>
                <a:close/>
              </a:path>
            </a:pathLst>
          </a:custGeom>
          <a:solidFill>
            <a:srgbClr val="D9D9D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109" name="标题 1"/>
          <p:cNvSpPr txBox="1"/>
          <p:nvPr>
            <p:custDataLst>
              <p:tags r:id="rId93"/>
            </p:custDataLst>
          </p:nvPr>
        </p:nvSpPr>
        <p:spPr>
          <a:xfrm>
            <a:off x="578341" y="673100"/>
            <a:ext cx="11106785" cy="1018540"/>
          </a:xfrm>
          <a:prstGeom prst="rect">
            <a:avLst/>
          </a:prstGeom>
          <a:noFill/>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marL="0" indent="0" algn="ctr">
              <a:lnSpc>
                <a:spcPct val="120000"/>
              </a:lnSpc>
              <a:spcBef>
                <a:spcPts val="300"/>
              </a:spcBef>
              <a:spcAft>
                <a:spcPts val="300"/>
              </a:spcAft>
              <a:buSzPct val="100000"/>
              <a:buNone/>
            </a:pPr>
            <a:r>
              <a:rPr lang="en-US" altLang="zh-CN" sz="4800" b="0" spc="500" dirty="0">
                <a:solidFill>
                  <a:srgbClr val="0D0D0D"/>
                </a:solidFill>
                <a:latin typeface="微软雅黑" panose="020B0503020204020204" charset="-122"/>
                <a:ea typeface="微软雅黑" panose="020B0503020204020204" charset="-122"/>
              </a:rPr>
              <a:t>conclusion</a:t>
            </a:r>
            <a:endParaRPr lang="en-US" altLang="zh-CN" sz="4800" b="0" spc="500" dirty="0">
              <a:solidFill>
                <a:srgbClr val="0D0D0D"/>
              </a:solidFill>
              <a:latin typeface="微软雅黑" panose="020B0503020204020204" charset="-122"/>
              <a:ea typeface="微软雅黑" panose="020B0503020204020204" charset="-122"/>
            </a:endParaRPr>
          </a:p>
        </p:txBody>
      </p:sp>
      <p:sp>
        <p:nvSpPr>
          <p:cNvPr id="112" name="圆角矩形 35"/>
          <p:cNvSpPr/>
          <p:nvPr>
            <p:custDataLst>
              <p:tags r:id="rId94"/>
            </p:custDataLst>
          </p:nvPr>
        </p:nvSpPr>
        <p:spPr>
          <a:xfrm>
            <a:off x="4953635" y="1767205"/>
            <a:ext cx="2286000" cy="12700"/>
          </a:xfrm>
          <a:prstGeom prst="roundRect">
            <a:avLst/>
          </a:prstGeom>
          <a:solidFill>
            <a:srgbClr val="404040"/>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panose="020B0503020204020204" charset="-122"/>
              <a:ea typeface="微软雅黑" panose="020B0503020204020204" charset="-122"/>
            </a:endParaRPr>
          </a:p>
        </p:txBody>
      </p:sp>
      <p:sp>
        <p:nvSpPr>
          <p:cNvPr id="113" name="圆角矩形 36"/>
          <p:cNvSpPr/>
          <p:nvPr>
            <p:custDataLst>
              <p:tags r:id="rId95"/>
            </p:custDataLst>
          </p:nvPr>
        </p:nvSpPr>
        <p:spPr>
          <a:xfrm>
            <a:off x="5080635" y="1819275"/>
            <a:ext cx="2032000" cy="12700"/>
          </a:xfrm>
          <a:prstGeom prst="roundRect">
            <a:avLst/>
          </a:prstGeom>
          <a:solidFill>
            <a:srgbClr val="404040"/>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panose="020B0503020204020204" charset="-122"/>
              <a:ea typeface="微软雅黑" panose="020B0503020204020204" charset="-122"/>
            </a:endParaRPr>
          </a:p>
        </p:txBody>
      </p:sp>
      <p:sp>
        <p:nvSpPr>
          <p:cNvPr id="115" name="圆角矩形 37"/>
          <p:cNvSpPr/>
          <p:nvPr>
            <p:custDataLst>
              <p:tags r:id="rId96"/>
            </p:custDataLst>
          </p:nvPr>
        </p:nvSpPr>
        <p:spPr>
          <a:xfrm rot="1800000">
            <a:off x="6138545" y="1701800"/>
            <a:ext cx="12700" cy="203200"/>
          </a:xfrm>
          <a:prstGeom prst="roundRect">
            <a:avLst/>
          </a:prstGeom>
          <a:solidFill>
            <a:srgbClr val="404040"/>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panose="020B0503020204020204" charset="-122"/>
              <a:ea typeface="微软雅黑" panose="020B0503020204020204" charset="-122"/>
            </a:endParaRPr>
          </a:p>
        </p:txBody>
      </p:sp>
      <p:sp>
        <p:nvSpPr>
          <p:cNvPr id="116" name="圆角矩形 38"/>
          <p:cNvSpPr/>
          <p:nvPr>
            <p:custDataLst>
              <p:tags r:id="rId97"/>
            </p:custDataLst>
          </p:nvPr>
        </p:nvSpPr>
        <p:spPr>
          <a:xfrm rot="19800000" flipH="1">
            <a:off x="6042025" y="1701800"/>
            <a:ext cx="12700" cy="203200"/>
          </a:xfrm>
          <a:prstGeom prst="roundRect">
            <a:avLst/>
          </a:prstGeom>
          <a:solidFill>
            <a:srgbClr val="404040"/>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latin typeface="微软雅黑" panose="020B0503020204020204" charset="-122"/>
              <a:ea typeface="微软雅黑" panose="020B0503020204020204" charset="-122"/>
            </a:endParaRPr>
          </a:p>
        </p:txBody>
      </p:sp>
      <p:sp>
        <p:nvSpPr>
          <p:cNvPr id="2" name="矩形 1"/>
          <p:cNvSpPr/>
          <p:nvPr>
            <p:custDataLst>
              <p:tags r:id="rId98"/>
            </p:custDataLst>
          </p:nvPr>
        </p:nvSpPr>
        <p:spPr>
          <a:xfrm>
            <a:off x="267335" y="2157095"/>
            <a:ext cx="11657330" cy="4445000"/>
          </a:xfrm>
          <a:prstGeom prst="rect">
            <a:avLst/>
          </a:prstGeom>
          <a:solidFill>
            <a:srgbClr val="D9D9D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a:solidFill>
                <a:srgbClr val="262626"/>
              </a:solidFill>
              <a:latin typeface="微软雅黑" panose="020B0503020204020204" charset="-122"/>
              <a:ea typeface="微软雅黑" panose="020B0503020204020204" charset="-122"/>
            </a:endParaRPr>
          </a:p>
        </p:txBody>
      </p:sp>
      <p:sp>
        <p:nvSpPr>
          <p:cNvPr id="5" name="文本框 4"/>
          <p:cNvSpPr txBox="1"/>
          <p:nvPr>
            <p:custDataLst>
              <p:tags r:id="rId99"/>
            </p:custDataLst>
          </p:nvPr>
        </p:nvSpPr>
        <p:spPr>
          <a:xfrm>
            <a:off x="507683" y="2392045"/>
            <a:ext cx="11176635" cy="3975100"/>
          </a:xfrm>
          <a:prstGeom prst="rect">
            <a:avLst/>
          </a:prstGeom>
          <a:noFill/>
        </p:spPr>
        <p:txBody>
          <a:bodyPr vert="horz" lIns="90000" tIns="46800" rIns="90000" bIns="46800" rtlCol="0">
            <a:noAutofit/>
          </a:bodyPr>
          <a:lstStyle>
            <a:lvl1pPr marR="0" lvl="0" indent="0" fontAlgn="auto">
              <a:lnSpc>
                <a:spcPct val="150000"/>
              </a:lnSpc>
              <a:spcBef>
                <a:spcPts val="0"/>
              </a:spcBef>
              <a:spcAft>
                <a:spcPts val="800"/>
              </a:spcAft>
              <a:buFont typeface="Arial" panose="020B0604020202020204" pitchFamily="34" charset="0"/>
              <a:buNone/>
              <a:defRPr kumimoji="0" lang="zh-CN" altLang="en-US" sz="1200" b="0" i="0" u="none" strike="noStrike" cap="none" spc="50" normalizeH="0" baseline="0" noProof="1" dirty="0">
                <a:solidFill>
                  <a:schemeClr val="tx1">
                    <a:lumMod val="95000"/>
                    <a:lumOff val="5000"/>
                  </a:schemeClr>
                </a:solidFill>
                <a:uFillTx/>
                <a:latin typeface="微软雅黑 Light" panose="020B0502040204020203" pitchFamily="34" charset="-122"/>
                <a:ea typeface="微软雅黑 Light" panose="020B0502040204020203" pitchFamily="34" charset="-122"/>
                <a:sym typeface="+mn-ea"/>
              </a:defRPr>
            </a:lvl1pPr>
            <a:lvl2pPr marL="685800" marR="0" lvl="1" indent="-228600" fontAlgn="auto">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cap="none" spc="150" normalizeH="0" baseline="0" noProof="1" dirty="0">
                <a:solidFill>
                  <a:schemeClr val="tx1">
                    <a:lumMod val="75000"/>
                    <a:lumOff val="25000"/>
                  </a:schemeClr>
                </a:solidFill>
                <a:uFillTx/>
                <a:sym typeface="+mn-ea"/>
              </a:defRPr>
            </a:lvl2pPr>
            <a:lvl3pPr marL="1143000" marR="0" lvl="2"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3pPr>
            <a:lvl4pPr marL="1600200" marR="0" lvl="3"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4pPr>
            <a:lvl5pPr marL="2057400" marR="0" lvl="4"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l" fontAlgn="ctr">
              <a:lnSpc>
                <a:spcPct val="130000"/>
              </a:lnSpc>
              <a:spcBef>
                <a:spcPts val="1000"/>
              </a:spcBef>
              <a:spcAft>
                <a:spcPts val="0"/>
              </a:spcAft>
              <a:buSzPct val="100000"/>
              <a:buFont typeface="+mj-ea"/>
            </a:pPr>
            <a:r>
              <a:rPr lang="en-US" altLang="zh-CN" sz="2000" spc="150" dirty="0">
                <a:solidFill>
                  <a:srgbClr val="0D0D0D"/>
                </a:solidFill>
                <a:latin typeface="微软雅黑" panose="020B0503020204020204" charset="-122"/>
                <a:ea typeface="微软雅黑" panose="020B0503020204020204" charset="-122"/>
              </a:rPr>
              <a:t>1</a:t>
            </a:r>
            <a:r>
              <a:rPr sz="2000" spc="150" dirty="0">
                <a:solidFill>
                  <a:srgbClr val="0D0D0D"/>
                </a:solidFill>
                <a:latin typeface="微软雅黑" panose="020B0503020204020204" charset="-122"/>
                <a:ea typeface="微软雅黑" panose="020B0503020204020204" charset="-122"/>
              </a:rPr>
              <a:t>、本文提出了一种</a:t>
            </a:r>
            <a:r>
              <a:rPr sz="2000" spc="150" dirty="0">
                <a:solidFill>
                  <a:srgbClr val="FF0000"/>
                </a:solidFill>
                <a:latin typeface="微软雅黑" panose="020B0503020204020204" charset="-122"/>
                <a:ea typeface="微软雅黑" panose="020B0503020204020204" charset="-122"/>
              </a:rPr>
              <a:t>基于监督学习</a:t>
            </a:r>
            <a:r>
              <a:rPr sz="2000" spc="150" dirty="0">
                <a:solidFill>
                  <a:srgbClr val="0D0D0D"/>
                </a:solidFill>
                <a:latin typeface="微软雅黑" panose="020B0503020204020204" charset="-122"/>
                <a:ea typeface="微软雅黑" panose="020B0503020204020204" charset="-122"/>
              </a:rPr>
              <a:t>的软件设计模式挖掘方法。</a:t>
            </a:r>
            <a:endParaRPr sz="2000" spc="150" dirty="0">
              <a:solidFill>
                <a:srgbClr val="0D0D0D"/>
              </a:solidFill>
              <a:latin typeface="微软雅黑" panose="020B0503020204020204" charset="-122"/>
              <a:ea typeface="微软雅黑" panose="020B0503020204020204" charset="-122"/>
            </a:endParaRPr>
          </a:p>
          <a:p>
            <a:pPr lvl="0" algn="l" fontAlgn="ctr">
              <a:lnSpc>
                <a:spcPct val="130000"/>
              </a:lnSpc>
              <a:spcBef>
                <a:spcPts val="1000"/>
              </a:spcBef>
              <a:spcAft>
                <a:spcPts val="0"/>
              </a:spcAft>
              <a:buSzPct val="100000"/>
              <a:buFont typeface="+mj-ea"/>
            </a:pPr>
            <a:r>
              <a:rPr lang="en-US" altLang="zh-CN" sz="2000" spc="150" dirty="0">
                <a:solidFill>
                  <a:srgbClr val="0D0D0D"/>
                </a:solidFill>
                <a:latin typeface="微软雅黑" panose="020B0503020204020204" charset="-122"/>
                <a:ea typeface="微软雅黑" panose="020B0503020204020204" charset="-122"/>
              </a:rPr>
              <a:t>2</a:t>
            </a:r>
            <a:r>
              <a:rPr sz="2000" spc="150" dirty="0">
                <a:solidFill>
                  <a:srgbClr val="0D0D0D"/>
                </a:solidFill>
                <a:latin typeface="微软雅黑" panose="020B0503020204020204" charset="-122"/>
                <a:ea typeface="微软雅黑" panose="020B0503020204020204" charset="-122"/>
              </a:rPr>
              <a:t>、本研究考虑了抽象工厂、适配器、桥梁、组合和模板方法的</a:t>
            </a:r>
            <a:r>
              <a:rPr sz="2000" spc="150" dirty="0">
                <a:solidFill>
                  <a:srgbClr val="FF0000"/>
                </a:solidFill>
                <a:latin typeface="微软雅黑" panose="020B0503020204020204" charset="-122"/>
                <a:ea typeface="微软雅黑" panose="020B0503020204020204" charset="-122"/>
              </a:rPr>
              <a:t>设计模式</a:t>
            </a:r>
            <a:r>
              <a:rPr sz="2000" spc="150" dirty="0">
                <a:solidFill>
                  <a:srgbClr val="0D0D0D"/>
                </a:solidFill>
                <a:latin typeface="微软雅黑" panose="020B0503020204020204" charset="-122"/>
                <a:ea typeface="微软雅黑" panose="020B0503020204020204" charset="-122"/>
              </a:rPr>
              <a:t>，用于软件设计模式挖掘的过程。这些模式取自Gamma等人的所有三类设计模式，即创造性、结构性和行为性模式。</a:t>
            </a:r>
            <a:endParaRPr sz="2000" spc="150" dirty="0">
              <a:solidFill>
                <a:srgbClr val="0D0D0D"/>
              </a:solidFill>
              <a:latin typeface="微软雅黑" panose="020B0503020204020204" charset="-122"/>
              <a:ea typeface="微软雅黑" panose="020B0503020204020204" charset="-122"/>
            </a:endParaRPr>
          </a:p>
          <a:p>
            <a:pPr lvl="0" algn="l" fontAlgn="ctr">
              <a:lnSpc>
                <a:spcPct val="130000"/>
              </a:lnSpc>
              <a:spcBef>
                <a:spcPts val="1000"/>
              </a:spcBef>
              <a:spcAft>
                <a:spcPts val="0"/>
              </a:spcAft>
              <a:buSzPct val="100000"/>
              <a:buFont typeface="+mj-ea"/>
            </a:pPr>
            <a:r>
              <a:rPr lang="en-US" altLang="zh-CN" sz="2000" spc="150" dirty="0">
                <a:solidFill>
                  <a:srgbClr val="0D0D0D"/>
                </a:solidFill>
                <a:latin typeface="微软雅黑" panose="020B0503020204020204" charset="-122"/>
                <a:ea typeface="微软雅黑" panose="020B0503020204020204" charset="-122"/>
              </a:rPr>
              <a:t>3</a:t>
            </a:r>
            <a:r>
              <a:rPr sz="2000" spc="150" dirty="0">
                <a:solidFill>
                  <a:srgbClr val="0D0D0D"/>
                </a:solidFill>
                <a:latin typeface="微软雅黑" panose="020B0503020204020204" charset="-122"/>
                <a:ea typeface="微软雅黑" panose="020B0503020204020204" charset="-122"/>
              </a:rPr>
              <a:t>、使用</a:t>
            </a:r>
            <a:r>
              <a:rPr sz="2000" spc="150" dirty="0">
                <a:solidFill>
                  <a:srgbClr val="FF0000"/>
                </a:solidFill>
                <a:latin typeface="微软雅黑" panose="020B0503020204020204" charset="-122"/>
                <a:ea typeface="微软雅黑" panose="020B0503020204020204" charset="-122"/>
              </a:rPr>
              <a:t>机器学习算法</a:t>
            </a:r>
            <a:r>
              <a:rPr sz="2000" spc="150" dirty="0">
                <a:solidFill>
                  <a:srgbClr val="0D0D0D"/>
                </a:solidFill>
                <a:latin typeface="微软雅黑" panose="020B0503020204020204" charset="-122"/>
                <a:ea typeface="微软雅黑" panose="020B0503020204020204" charset="-122"/>
              </a:rPr>
              <a:t>挖掘软件设计模式的主要好处是，它们将模式检测过程映射到学习过程中，从而检索基于模式的数据。因此，此方法可用于检测不同版本软件系统中的设计模式。</a:t>
            </a:r>
            <a:endParaRPr sz="2000" spc="150" dirty="0">
              <a:solidFill>
                <a:srgbClr val="0D0D0D"/>
              </a:solidFill>
              <a:latin typeface="微软雅黑" panose="020B0503020204020204" charset="-122"/>
              <a:ea typeface="微软雅黑" panose="020B0503020204020204" charset="-122"/>
            </a:endParaRPr>
          </a:p>
          <a:p>
            <a:pPr lvl="0" algn="l" fontAlgn="ctr">
              <a:lnSpc>
                <a:spcPct val="130000"/>
              </a:lnSpc>
              <a:spcBef>
                <a:spcPts val="1000"/>
              </a:spcBef>
              <a:spcAft>
                <a:spcPts val="0"/>
              </a:spcAft>
              <a:buSzPct val="100000"/>
              <a:buFont typeface="+mj-ea"/>
            </a:pPr>
            <a:r>
              <a:rPr lang="en-US" altLang="zh-CN" sz="2000" spc="150" dirty="0">
                <a:solidFill>
                  <a:srgbClr val="0D0D0D"/>
                </a:solidFill>
                <a:latin typeface="微软雅黑" panose="020B0503020204020204" charset="-122"/>
                <a:ea typeface="微软雅黑" panose="020B0503020204020204" charset="-122"/>
              </a:rPr>
              <a:t>4</a:t>
            </a:r>
            <a:r>
              <a:rPr sz="2000" spc="150" dirty="0">
                <a:solidFill>
                  <a:srgbClr val="0D0D0D"/>
                </a:solidFill>
                <a:latin typeface="微软雅黑" panose="020B0503020204020204" charset="-122"/>
                <a:ea typeface="微软雅黑" panose="020B0503020204020204" charset="-122"/>
              </a:rPr>
              <a:t>、将</a:t>
            </a:r>
            <a:r>
              <a:rPr sz="2000" spc="150" dirty="0">
                <a:solidFill>
                  <a:srgbClr val="FF0000"/>
                </a:solidFill>
                <a:latin typeface="微软雅黑" panose="020B0503020204020204" charset="-122"/>
                <a:ea typeface="微软雅黑" panose="020B0503020204020204" charset="-122"/>
              </a:rPr>
              <a:t>面向对象的度量</a:t>
            </a:r>
            <a:r>
              <a:rPr sz="2000" spc="150" dirty="0">
                <a:solidFill>
                  <a:srgbClr val="0D0D0D"/>
                </a:solidFill>
                <a:latin typeface="微软雅黑" panose="020B0503020204020204" charset="-122"/>
                <a:ea typeface="微软雅黑" panose="020B0503020204020204" charset="-122"/>
              </a:rPr>
              <a:t>用于设计模式挖掘的优点是，它有助于减少搜索空间，并通过识别正确的候选类类型来改进其质量参数。</a:t>
            </a:r>
            <a:endParaRPr sz="2000" spc="150" dirty="0">
              <a:solidFill>
                <a:srgbClr val="0D0D0D"/>
              </a:solidFill>
              <a:latin typeface="微软雅黑" panose="020B0503020204020204" charset="-122"/>
              <a:ea typeface="微软雅黑" panose="020B0503020204020204" charset="-122"/>
            </a:endParaRPr>
          </a:p>
        </p:txBody>
      </p:sp>
    </p:spTree>
    <p:custDataLst>
      <p:tags r:id="rId100"/>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normAutofit/>
          </a:bodyPr>
          <a:lstStyle/>
          <a:p>
            <a:r>
              <a:rPr lang="en-US" altLang="zh-CN" dirty="0"/>
              <a:t>Thanks</a:t>
            </a:r>
            <a:endParaRPr lang="en-US" altLang="zh-CN" dirty="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研究背景</a:t>
            </a:r>
            <a:endParaRPr lang="zh-CN" altLang="en-US" dirty="0"/>
          </a:p>
        </p:txBody>
      </p:sp>
      <p:sp>
        <p:nvSpPr>
          <p:cNvPr id="10" name="文本框 9"/>
          <p:cNvSpPr txBox="1"/>
          <p:nvPr/>
        </p:nvSpPr>
        <p:spPr>
          <a:xfrm>
            <a:off x="883285" y="1403985"/>
            <a:ext cx="8818880" cy="398780"/>
          </a:xfrm>
          <a:prstGeom prst="rect">
            <a:avLst/>
          </a:prstGeom>
          <a:noFill/>
        </p:spPr>
        <p:txBody>
          <a:bodyPr wrap="none" rtlCol="0" anchor="t">
            <a:spAutoFit/>
          </a:bodyPr>
          <a:p>
            <a:r>
              <a:rPr lang="zh-CN" altLang="en-US" sz="2000" u="sng" dirty="0">
                <a:solidFill>
                  <a:srgbClr val="FF0000"/>
                </a:solidFill>
                <a:sym typeface="+mn-ea"/>
              </a:rPr>
              <a:t>模式模板</a:t>
            </a:r>
            <a:r>
              <a:rPr lang="zh-CN" altLang="en-US" sz="2000" dirty="0">
                <a:sym typeface="+mn-ea"/>
              </a:rPr>
              <a:t>表示针对自然界中重复出现的各种设计问题的基于模式的解决方案。</a:t>
            </a:r>
            <a:endParaRPr lang="zh-CN" altLang="en-US" sz="2000"/>
          </a:p>
        </p:txBody>
      </p:sp>
      <p:sp>
        <p:nvSpPr>
          <p:cNvPr id="11" name="下箭头 10"/>
          <p:cNvSpPr/>
          <p:nvPr/>
        </p:nvSpPr>
        <p:spPr>
          <a:xfrm>
            <a:off x="1386205" y="1930400"/>
            <a:ext cx="199390" cy="424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883285" y="2943225"/>
            <a:ext cx="5809615" cy="1777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ym typeface="+mn-ea"/>
              </a:rPr>
              <a:t>最初由Gamma等人提出，他将他们的设计模式分类成创造性的、结构性的和行为性的模式，</a:t>
            </a:r>
            <a:endParaRPr lang="zh-CN" altLang="en-US" sz="2000" dirty="0">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研究背景</a:t>
            </a:r>
            <a:endParaRPr lang="zh-CN" altLang="en-US" dirty="0"/>
          </a:p>
        </p:txBody>
      </p:sp>
      <p:sp>
        <p:nvSpPr>
          <p:cNvPr id="3" name="内容占位符 2"/>
          <p:cNvSpPr>
            <a:spLocks noGrp="1"/>
          </p:cNvSpPr>
          <p:nvPr>
            <p:ph idx="1"/>
            <p:custDataLst>
              <p:tags r:id="rId2"/>
            </p:custDataLst>
          </p:nvPr>
        </p:nvSpPr>
        <p:spPr>
          <a:xfrm>
            <a:off x="696552" y="898533"/>
            <a:ext cx="10852237" cy="5388907"/>
          </a:xfrm>
        </p:spPr>
        <p:txBody>
          <a:bodyPr/>
          <a:lstStyle/>
          <a:p>
            <a:r>
              <a:rPr sz="1800">
                <a:sym typeface="+mn-ea"/>
              </a:rPr>
              <a:t>不同的学者提出了不同的设计模式检测技术，其中基于静态分析的几种模式检测技术在针对</a:t>
            </a:r>
            <a:r>
              <a:rPr sz="1800">
                <a:solidFill>
                  <a:srgbClr val="FF0000"/>
                </a:solidFill>
                <a:sym typeface="+mn-ea"/>
              </a:rPr>
              <a:t>相同的模式结构检测</a:t>
            </a:r>
            <a:r>
              <a:rPr sz="1800">
                <a:sym typeface="+mn-ea"/>
              </a:rPr>
              <a:t>设计模式时经常遇到问题（</a:t>
            </a:r>
            <a:r>
              <a:rPr lang="en-US" altLang="zh-CN" sz="1800">
                <a:sym typeface="+mn-ea"/>
              </a:rPr>
              <a:t>eg.</a:t>
            </a:r>
            <a:r>
              <a:rPr sz="1800">
                <a:sym typeface="+mn-ea"/>
              </a:rPr>
              <a:t>状态模式和策略模式具有类似的模式结构。都是把不同的情形抽象为统一的接口来实现，就放在一起进行记录）</a:t>
            </a:r>
            <a:endParaRPr lang="en-US" altLang="zh-CN" sz="1800">
              <a:sym typeface="+mn-ea"/>
            </a:endParaRPr>
          </a:p>
        </p:txBody>
      </p:sp>
      <p:sp>
        <p:nvSpPr>
          <p:cNvPr id="9" name="下箭头 8"/>
          <p:cNvSpPr/>
          <p:nvPr/>
        </p:nvSpPr>
        <p:spPr>
          <a:xfrm>
            <a:off x="5473700" y="2187575"/>
            <a:ext cx="158750" cy="959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799455" y="2483485"/>
            <a:ext cx="592455" cy="368300"/>
          </a:xfrm>
          <a:prstGeom prst="rect">
            <a:avLst/>
          </a:prstGeom>
          <a:noFill/>
        </p:spPr>
        <p:txBody>
          <a:bodyPr wrap="square" rtlCol="0">
            <a:spAutoFit/>
          </a:bodyPr>
          <a:p>
            <a:r>
              <a:rPr lang="en-US" altLang="zh-CN"/>
              <a:t>so</a:t>
            </a:r>
            <a:endParaRPr lang="en-US" altLang="zh-CN"/>
          </a:p>
        </p:txBody>
      </p:sp>
      <p:sp>
        <p:nvSpPr>
          <p:cNvPr id="8" name="圆角矩形 7"/>
          <p:cNvSpPr/>
          <p:nvPr/>
        </p:nvSpPr>
        <p:spPr>
          <a:xfrm>
            <a:off x="2209165" y="3395345"/>
            <a:ext cx="6220460" cy="1392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000" dirty="0">
                <a:sym typeface="+mn-ea"/>
              </a:rPr>
              <a:t>本文提出通过软件度量和基于分类的技术来检测软件设计模式。</a:t>
            </a:r>
            <a:endParaRPr lang="zh-CN" altLang="en-US" sz="20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4008042" y="4053593"/>
            <a:ext cx="4175917" cy="895350"/>
          </a:xfrm>
        </p:spPr>
        <p:txBody>
          <a:bodyPr>
            <a:normAutofit/>
          </a:bodyPr>
          <a:lstStyle/>
          <a:p>
            <a:r>
              <a:rPr lang="zh-CN" altLang="en-US" dirty="0"/>
              <a:t>面临的问题</a:t>
            </a:r>
            <a:endParaRPr lang="zh-CN" altLang="en-US" dirty="0"/>
          </a:p>
        </p:txBody>
      </p:sp>
      <p:sp>
        <p:nvSpPr>
          <p:cNvPr id="9" name="文本框 8"/>
          <p:cNvSpPr txBox="1"/>
          <p:nvPr>
            <p:custDataLst>
              <p:tags r:id="rId2"/>
            </p:custDataLst>
          </p:nvPr>
        </p:nvSpPr>
        <p:spPr>
          <a:xfrm>
            <a:off x="5482128" y="2154721"/>
            <a:ext cx="1227053" cy="1066877"/>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一、模式识别方法</a:t>
            </a:r>
            <a:endParaRPr lang="zh-CN" altLang="en-US" dirty="0"/>
          </a:p>
        </p:txBody>
      </p:sp>
      <p:sp>
        <p:nvSpPr>
          <p:cNvPr id="3" name="内容占位符 2"/>
          <p:cNvSpPr>
            <a:spLocks noGrp="1"/>
          </p:cNvSpPr>
          <p:nvPr>
            <p:ph idx="1"/>
            <p:custDataLst>
              <p:tags r:id="rId2"/>
            </p:custDataLst>
          </p:nvPr>
        </p:nvSpPr>
        <p:spPr>
          <a:xfrm>
            <a:off x="696552" y="965843"/>
            <a:ext cx="10852237" cy="5388907"/>
          </a:xfrm>
        </p:spPr>
        <p:txBody>
          <a:bodyPr/>
          <a:lstStyle/>
          <a:p>
            <a:r>
              <a:rPr lang="zh-CN" altLang="en-US" sz="2000" dirty="0"/>
              <a:t>研究表明，与模式参与者相关联的基于模式的解决方案在系统开发过程中扮演着不同的角色，候选类在系统实现过程中有时会失去它们的角色。因此，有必要检测模式的候选类和角色，这有助于理解和维护应用程序的原始设计决策。</a:t>
            </a:r>
            <a:endParaRPr lang="zh-CN" altLang="en-US" sz="2000" dirty="0"/>
          </a:p>
        </p:txBody>
      </p:sp>
      <p:sp>
        <p:nvSpPr>
          <p:cNvPr id="4" name="下箭头 3"/>
          <p:cNvSpPr/>
          <p:nvPr/>
        </p:nvSpPr>
        <p:spPr>
          <a:xfrm>
            <a:off x="5508625" y="2254250"/>
            <a:ext cx="278765" cy="88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332355" y="3329305"/>
            <a:ext cx="7004685" cy="1207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ym typeface="+mn-ea"/>
              </a:rPr>
              <a:t>由于原始设计中未预料到的需求的变化，设计模式的数量增加了。因此，模式识别方法不能基于特定的模式。</a:t>
            </a:r>
            <a:endParaRPr lang="zh-CN" altLang="en-US" sz="2000"/>
          </a:p>
        </p:txBody>
      </p:sp>
      <p:sp>
        <p:nvSpPr>
          <p:cNvPr id="6" name="下箭头 5"/>
          <p:cNvSpPr/>
          <p:nvPr/>
        </p:nvSpPr>
        <p:spPr>
          <a:xfrm>
            <a:off x="5641340" y="4772025"/>
            <a:ext cx="146050" cy="63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958840" y="4906010"/>
            <a:ext cx="1326515" cy="368300"/>
          </a:xfrm>
          <a:prstGeom prst="rect">
            <a:avLst/>
          </a:prstGeom>
          <a:noFill/>
        </p:spPr>
        <p:txBody>
          <a:bodyPr wrap="square" rtlCol="0">
            <a:spAutoFit/>
          </a:bodyPr>
          <a:p>
            <a:r>
              <a:rPr lang="zh-CN" altLang="en-US"/>
              <a:t>解决方法</a:t>
            </a:r>
            <a:endParaRPr lang="zh-CN" altLang="en-US"/>
          </a:p>
        </p:txBody>
      </p:sp>
      <p:sp>
        <p:nvSpPr>
          <p:cNvPr id="9" name="文本框 8"/>
          <p:cNvSpPr txBox="1"/>
          <p:nvPr/>
        </p:nvSpPr>
        <p:spPr>
          <a:xfrm>
            <a:off x="2332355" y="5487670"/>
            <a:ext cx="7527290" cy="398780"/>
          </a:xfrm>
          <a:prstGeom prst="rect">
            <a:avLst/>
          </a:prstGeom>
          <a:noFill/>
        </p:spPr>
        <p:txBody>
          <a:bodyPr wrap="square" rtlCol="0" anchor="t">
            <a:spAutoFit/>
          </a:bodyPr>
          <a:p>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设计模式的挖掘是通过考虑基于分类的方法来进行的。</a:t>
            </a:r>
            <a:endParaRPr lang="zh-CN" altLang="en-US" sz="2000" spc="150" dirty="0">
              <a:solidFill>
                <a:schemeClr val="tx1">
                  <a:lumMod val="85000"/>
                  <a:lumOff val="15000"/>
                </a:schemeClr>
              </a:solidFill>
              <a:uFillTx/>
              <a:latin typeface="Arial" panose="020B0604020202020204" pitchFamily="34" charset="0"/>
              <a:ea typeface="微软雅黑" panose="020B0503020204020204" charset="-122"/>
            </a:endParaRPr>
          </a:p>
        </p:txBody>
      </p:sp>
      <p:sp>
        <p:nvSpPr>
          <p:cNvPr id="10" name="文本框 9"/>
          <p:cNvSpPr txBox="1"/>
          <p:nvPr/>
        </p:nvSpPr>
        <p:spPr>
          <a:xfrm>
            <a:off x="6025515" y="2413000"/>
            <a:ext cx="1207135" cy="368300"/>
          </a:xfrm>
          <a:prstGeom prst="rect">
            <a:avLst/>
          </a:prstGeom>
          <a:noFill/>
        </p:spPr>
        <p:txBody>
          <a:bodyPr wrap="square" rtlCol="0">
            <a:spAutoFit/>
          </a:bodyPr>
          <a:p>
            <a:r>
              <a:rPr lang="en-US" altLang="zh-CN"/>
              <a:t>problem</a:t>
            </a:r>
            <a:endParaRPr lang="en-US" altLang="zh-CN"/>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96552" y="456569"/>
            <a:ext cx="10852237" cy="441964"/>
          </a:xfrm>
        </p:spPr>
        <p:txBody>
          <a:bodyPr>
            <a:normAutofit fontScale="90000"/>
          </a:bodyPr>
          <a:lstStyle/>
          <a:p>
            <a:r>
              <a:rPr lang="zh-CN" altLang="en-US" dirty="0"/>
              <a:t>二、变体问题</a:t>
            </a:r>
            <a:endParaRPr lang="zh-CN" altLang="en-US" dirty="0"/>
          </a:p>
        </p:txBody>
      </p:sp>
      <p:sp>
        <p:nvSpPr>
          <p:cNvPr id="3" name="内容占位符 2"/>
          <p:cNvSpPr>
            <a:spLocks noGrp="1"/>
          </p:cNvSpPr>
          <p:nvPr>
            <p:ph idx="1"/>
            <p:custDataLst>
              <p:tags r:id="rId2"/>
            </p:custDataLst>
          </p:nvPr>
        </p:nvSpPr>
        <p:spPr>
          <a:xfrm>
            <a:off x="696552" y="965843"/>
            <a:ext cx="10852237" cy="5388907"/>
          </a:xfrm>
        </p:spPr>
        <p:txBody>
          <a:bodyPr/>
          <a:lstStyle/>
          <a:p>
            <a:r>
              <a:rPr lang="zh-CN" altLang="en-US" sz="2000" dirty="0"/>
              <a:t>软件模式的符号是通过考虑建模语言（即统一建模语言（UML））来指定的。它为设计模式提供了几个实现模板，也被称为</a:t>
            </a:r>
            <a:r>
              <a:rPr lang="zh-CN" altLang="en-US" sz="2000" u="sng" dirty="0">
                <a:solidFill>
                  <a:srgbClr val="FF0000"/>
                </a:solidFill>
              </a:rPr>
              <a:t>变体</a:t>
            </a:r>
            <a:r>
              <a:rPr lang="zh-CN" altLang="en-US" sz="2000" dirty="0"/>
              <a:t>。这些变体可能来自具有相似结构和行为的模式的抽象表示。</a:t>
            </a:r>
            <a:endParaRPr lang="zh-CN" altLang="en-US" sz="2000" dirty="0"/>
          </a:p>
        </p:txBody>
      </p:sp>
      <p:sp>
        <p:nvSpPr>
          <p:cNvPr id="4" name="下箭头 3"/>
          <p:cNvSpPr/>
          <p:nvPr/>
        </p:nvSpPr>
        <p:spPr>
          <a:xfrm>
            <a:off x="5508625" y="1882775"/>
            <a:ext cx="278765" cy="888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2145665" y="2825115"/>
            <a:ext cx="7004685" cy="12077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ym typeface="+mn-ea"/>
              </a:rPr>
              <a:t>由于变体的问题，使得解释和模式识别变得困难。</a:t>
            </a:r>
            <a:endParaRPr lang="zh-CN" altLang="en-US" sz="2000"/>
          </a:p>
        </p:txBody>
      </p:sp>
      <p:sp>
        <p:nvSpPr>
          <p:cNvPr id="6" name="下箭头 5"/>
          <p:cNvSpPr/>
          <p:nvPr/>
        </p:nvSpPr>
        <p:spPr>
          <a:xfrm>
            <a:off x="5720715" y="4124325"/>
            <a:ext cx="146050" cy="63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038850" y="4258310"/>
            <a:ext cx="1326515" cy="368300"/>
          </a:xfrm>
          <a:prstGeom prst="rect">
            <a:avLst/>
          </a:prstGeom>
          <a:noFill/>
        </p:spPr>
        <p:txBody>
          <a:bodyPr wrap="square" rtlCol="0">
            <a:spAutoFit/>
          </a:bodyPr>
          <a:p>
            <a:r>
              <a:rPr lang="zh-CN" altLang="en-US"/>
              <a:t>解决方法</a:t>
            </a:r>
            <a:endParaRPr lang="zh-CN" altLang="en-US"/>
          </a:p>
        </p:txBody>
      </p:sp>
      <p:sp>
        <p:nvSpPr>
          <p:cNvPr id="9" name="文本框 8"/>
          <p:cNvSpPr txBox="1"/>
          <p:nvPr/>
        </p:nvSpPr>
        <p:spPr>
          <a:xfrm>
            <a:off x="2334895" y="4917440"/>
            <a:ext cx="8004810" cy="706755"/>
          </a:xfrm>
          <a:prstGeom prst="rect">
            <a:avLst/>
          </a:prstGeom>
          <a:noFill/>
        </p:spPr>
        <p:txBody>
          <a:bodyPr wrap="square" rtlCol="0" anchor="t">
            <a:spAutoFit/>
          </a:bodyPr>
          <a:p>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通过提供</a:t>
            </a:r>
            <a:r>
              <a:rPr lang="zh-CN" altLang="en-US" sz="2000" spc="150" dirty="0">
                <a:solidFill>
                  <a:srgbClr val="FF0000"/>
                </a:solidFill>
                <a:uFillTx/>
                <a:latin typeface="Arial" panose="020B0604020202020204" pitchFamily="34" charset="0"/>
                <a:ea typeface="微软雅黑" panose="020B0503020204020204" charset="-122"/>
              </a:rPr>
              <a:t>基于度量</a:t>
            </a:r>
            <a:r>
              <a:rPr lang="zh-CN" altLang="en-US" sz="2000" spc="150" dirty="0">
                <a:solidFill>
                  <a:schemeClr val="tx1">
                    <a:lumMod val="85000"/>
                    <a:lumOff val="15000"/>
                  </a:schemeClr>
                </a:solidFill>
                <a:uFillTx/>
                <a:latin typeface="Arial" panose="020B0604020202020204" pitchFamily="34" charset="0"/>
                <a:ea typeface="微软雅黑" panose="020B0503020204020204" charset="-122"/>
              </a:rPr>
              <a:t>的设计模式定义来解决。设计模式的每个候选类都表示为一组面向对象的度量。</a:t>
            </a:r>
            <a:endParaRPr lang="zh-CN" altLang="en-US" sz="2000" spc="150" dirty="0">
              <a:solidFill>
                <a:schemeClr val="tx1">
                  <a:lumMod val="85000"/>
                  <a:lumOff val="15000"/>
                </a:schemeClr>
              </a:solidFill>
              <a:uFillTx/>
              <a:latin typeface="Arial" panose="020B0604020202020204" pitchFamily="34" charset="0"/>
              <a:ea typeface="微软雅黑" panose="020B0503020204020204" charset="-122"/>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2684_6*i*2"/>
  <p:tag name="KSO_WM_TEMPLATE_CATEGORY" val="custom"/>
  <p:tag name="KSO_WM_TEMPLATE_INDEX" val="20202684"/>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02684_6*i*3"/>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02684_6*i*4"/>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02684_6*i*5"/>
  <p:tag name="KSO_WM_TEMPLATE_CATEGORY" val="custom"/>
  <p:tag name="KSO_WM_TEMPLATE_INDEX" val="20202684"/>
  <p:tag name="KSO_WM_UNIT_LAYERLEVEL" val="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custom20202684_6*i*6"/>
  <p:tag name="KSO_WM_TEMPLATE_CATEGORY" val="custom"/>
  <p:tag name="KSO_WM_TEMPLATE_INDEX" val="20202684"/>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custom20202684_6*i*7"/>
  <p:tag name="KSO_WM_TEMPLATE_CATEGORY" val="custom"/>
  <p:tag name="KSO_WM_TEMPLATE_INDEX" val="20202684"/>
  <p:tag name="KSO_WM_UNIT_LAYERLEVEL" val="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8"/>
  <p:tag name="KSO_WM_UNIT_ID" val="custom20202684_6*i*8"/>
  <p:tag name="KSO_WM_TEMPLATE_CATEGORY" val="custom"/>
  <p:tag name="KSO_WM_TEMPLATE_INDEX" val="20202684"/>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9"/>
  <p:tag name="KSO_WM_UNIT_ID" val="custom20202684_6*i*9"/>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0"/>
  <p:tag name="KSO_WM_UNIT_ID" val="custom20202684_6*i*10"/>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1"/>
  <p:tag name="KSO_WM_UNIT_ID" val="custom20202684_6*i*11"/>
  <p:tag name="KSO_WM_TEMPLATE_CATEGORY" val="custom"/>
  <p:tag name="KSO_WM_TEMPLATE_INDEX" val="20202684"/>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2"/>
  <p:tag name="KSO_WM_UNIT_ID" val="custom20202684_6*i*12"/>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3"/>
  <p:tag name="KSO_WM_UNIT_ID" val="custom20202684_6*i*13"/>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4"/>
  <p:tag name="KSO_WM_UNIT_ID" val="custom20202684_6*i*14"/>
  <p:tag name="KSO_WM_TEMPLATE_CATEGORY" val="custom"/>
  <p:tag name="KSO_WM_TEMPLATE_INDEX" val="20202684"/>
  <p:tag name="KSO_WM_UNIT_LAYERLEVEL" val="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5"/>
  <p:tag name="KSO_WM_UNIT_ID" val="custom20202684_6*i*15"/>
  <p:tag name="KSO_WM_TEMPLATE_CATEGORY" val="custom"/>
  <p:tag name="KSO_WM_TEMPLATE_INDEX" val="20202684"/>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6"/>
  <p:tag name="KSO_WM_UNIT_ID" val="custom20202684_6*i*16"/>
  <p:tag name="KSO_WM_TEMPLATE_CATEGORY" val="custom"/>
  <p:tag name="KSO_WM_TEMPLATE_INDEX" val="20202684"/>
  <p:tag name="KSO_WM_UNIT_LAYERLEVEL" val="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7"/>
  <p:tag name="KSO_WM_UNIT_ID" val="custom20202684_6*i*17"/>
  <p:tag name="KSO_WM_TEMPLATE_CATEGORY" val="custom"/>
  <p:tag name="KSO_WM_TEMPLATE_INDEX" val="20202684"/>
  <p:tag name="KSO_WM_UNIT_LAYERLEVEL" val="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8"/>
  <p:tag name="KSO_WM_UNIT_ID" val="custom20202684_6*i*18"/>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9"/>
  <p:tag name="KSO_WM_UNIT_ID" val="custom20202684_6*i*19"/>
  <p:tag name="KSO_WM_TEMPLATE_CATEGORY" val="custom"/>
  <p:tag name="KSO_WM_TEMPLATE_INDEX" val="2020268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0"/>
  <p:tag name="KSO_WM_UNIT_ID" val="custom20202684_6*i*20"/>
  <p:tag name="KSO_WM_TEMPLATE_CATEGORY" val="custom"/>
  <p:tag name="KSO_WM_TEMPLATE_INDEX" val="20202684"/>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1"/>
  <p:tag name="KSO_WM_UNIT_ID" val="custom20202684_6*i*21"/>
  <p:tag name="KSO_WM_TEMPLATE_CATEGORY" val="custom"/>
  <p:tag name="KSO_WM_TEMPLATE_INDEX" val="20202684"/>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2684"/>
  <p:tag name="KSO_WM_SLIDE_ID" val="custom20202684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SLIDE_LAYOUT" val="a_l"/>
  <p:tag name="KSO_WM_SLIDE_LAYOUT_CNT" val="1_1"/>
</p:tagLst>
</file>

<file path=ppt/tags/tag121.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2.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3.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124.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6.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27.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28.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29.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1.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32.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3.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4.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135.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6.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7.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38.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39.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41.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2.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3.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144.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6.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47.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149.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386_1*i*1"/>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SUBTYPE" val="h"/>
</p:tagLst>
</file>

<file path=ppt/tags/tag151.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SHOW_EDIT_AREA_INDICATION" val="1"/>
  <p:tag name="KSO_WM_UNIT_DEFAULT_FONT" val="28;32;4"/>
  <p:tag name="KSO_WM_UNIT_BLOCK" val="0"/>
  <p:tag name="KSO_WM_UNIT_SMARTLAYOUT_COMPRESS_INFO" val="{&#10;    &quot;id&quot;: &quot;2019-10-29T21:47:47&quot;,&#10;    &quot;max&quot;: 0.026929614450054373,&#10;    &quot;topChanged&quot;: 0&#10;}&#10;"/>
  <p:tag name="KSO_WM_UNIT_LAST_MAX_FONTSIZE" val="64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4"/>
  <p:tag name="KSO_WM_TEMPLATE_CATEGORY" val="diagram"/>
  <p:tag name="KSO_WM_TEMPLATE_INDEX" val="20202386"/>
  <p:tag name="KSO_WM_UNIT_LAYERLEVEL" val="1"/>
  <p:tag name="KSO_WM_TAG_VERSION" val="1.0"/>
  <p:tag name="KSO_WM_BEAUTIFY_FLAG" val="#wm#"/>
  <p:tag name="KSO_WM_UNIT_TYPE" val="i"/>
  <p:tag name="KSO_WM_UNIT_INDEX" val="4"/>
  <p:tag name="KSO_WM_UNIT_SM_LIMIT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726_3*l_i*1_1"/>
  <p:tag name="KSO_WM_TEMPLATE_CATEGORY" val="diagram"/>
  <p:tag name="KSO_WM_TEMPLATE_INDEX" val="726"/>
  <p:tag name="KSO_WM_UNIT_LAYERLEVEL" val="1_1"/>
  <p:tag name="KSO_WM_TAG_VERSION" val="1.0"/>
  <p:tag name="KSO_WM_BEAUTIFY_FLAG" val="#wm#"/>
  <p:tag name="KSO_WM_UNIT_LINE_FORE_SCHEMECOLOR_INDEX" val="6"/>
  <p:tag name="KSO_WM_UNIT_LINE_FILL_TYPE" val="2"/>
  <p:tag name="KSO_WM_UNIT_USESOURCEFORMAT_APPLY" val="1"/>
</p:tagLst>
</file>

<file path=ppt/tags/tag1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26_3*l_h_i*1_1_1"/>
  <p:tag name="KSO_WM_TEMPLATE_CATEGORY" val="diagram"/>
  <p:tag name="KSO_WM_TEMPLATE_INDEX" val="72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26_3*l_h_i*1_1_2"/>
  <p:tag name="KSO_WM_TEMPLATE_CATEGORY" val="diagram"/>
  <p:tag name="KSO_WM_TEMPLATE_INDEX" val="72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57.xml><?xml version="1.0" encoding="utf-8"?>
<p:tagLst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26_3*l_h_f*1_1_1"/>
  <p:tag name="KSO_WM_TEMPLATE_CATEGORY" val="diagram"/>
  <p:tag name="KSO_WM_TEMPLATE_INDEX" val="726"/>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726_3*l_h_i*1_1_3"/>
  <p:tag name="KSO_WM_TEMPLATE_CATEGORY" val="diagram"/>
  <p:tag name="KSO_WM_TEMPLATE_INDEX" val="726"/>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26_3*l_h_i*1_1_1"/>
  <p:tag name="KSO_WM_TEMPLATE_CATEGORY" val="diagram"/>
  <p:tag name="KSO_WM_TEMPLATE_INDEX" val="72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26_3*l_h_i*1_2_1"/>
  <p:tag name="KSO_WM_TEMPLATE_CATEGORY" val="diagram"/>
  <p:tag name="KSO_WM_TEMPLATE_INDEX" val="72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26_3*l_h_i*1_2_2"/>
  <p:tag name="KSO_WM_TEMPLATE_CATEGORY" val="diagram"/>
  <p:tag name="KSO_WM_TEMPLATE_INDEX" val="72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62.xml><?xml version="1.0" encoding="utf-8"?>
<p:tagLst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26_3*l_h_f*1_2_1"/>
  <p:tag name="KSO_WM_TEMPLATE_CATEGORY" val="diagram"/>
  <p:tag name="KSO_WM_TEMPLATE_INDEX" val="726"/>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16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26_3*l_h_i*1_3_1"/>
  <p:tag name="KSO_WM_TEMPLATE_CATEGORY" val="diagram"/>
  <p:tag name="KSO_WM_TEMPLATE_INDEX" val="72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26_3*l_h_i*1_3_2"/>
  <p:tag name="KSO_WM_TEMPLATE_CATEGORY" val="diagram"/>
  <p:tag name="KSO_WM_TEMPLATE_INDEX" val="72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65.xml><?xml version="1.0" encoding="utf-8"?>
<p:tagLst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26_3*l_h_f*1_3_1"/>
  <p:tag name="KSO_WM_TEMPLATE_CATEGORY" val="diagram"/>
  <p:tag name="KSO_WM_TEMPLATE_INDEX" val="726"/>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726_3*l_h_i*1_2_3"/>
  <p:tag name="KSO_WM_TEMPLATE_CATEGORY" val="diagram"/>
  <p:tag name="KSO_WM_TEMPLATE_INDEX" val="72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26_3*l_h_i*1_2_1"/>
  <p:tag name="KSO_WM_TEMPLATE_CATEGORY" val="diagram"/>
  <p:tag name="KSO_WM_TEMPLATE_INDEX" val="72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726_3*l_h_i*1_3_3"/>
  <p:tag name="KSO_WM_TEMPLATE_CATEGORY" val="diagram"/>
  <p:tag name="KSO_WM_TEMPLATE_INDEX" val="726"/>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26_3*l_h_i*1_3_1"/>
  <p:tag name="KSO_WM_TEMPLATE_CATEGORY" val="diagram"/>
  <p:tag name="KSO_WM_TEMPLATE_INDEX" val="72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EMPLATE_CATEGORY" val="diagram"/>
  <p:tag name="KSO_WM_TEMPLATE_INDEX" val="20202386"/>
  <p:tag name="KSO_WM_TAG_VERSION" val="1.0"/>
  <p:tag name="KSO_WM_SLIDE_ID" val="diagram20202386_1"/>
  <p:tag name="KSO_WM_SLIDE_INDEX" val="1"/>
  <p:tag name="KSO_WM_SLIDE_ITEM_CNT" val="0"/>
  <p:tag name="KSO_WM_SLIDE_LAYOUT" val="a_d_i"/>
  <p:tag name="KSO_WM_SLIDE_LAYOUT_CNT" val="1_1_1"/>
  <p:tag name="KSO_WM_SLIDE_TYPE" val="text"/>
  <p:tag name="KSO_WM_SLIDE_SUBTYPE" val="picTxt"/>
  <p:tag name="KSO_WM_BEAUTIFY_FLAG" val="#wm#"/>
  <p:tag name="KSO_WM_SLIDE_POSITION" val="0*34"/>
  <p:tag name="KSO_WM_SLIDE_SIZE" val="960*457"/>
  <p:tag name="KSO_WM_TEMPLATE_SUBCATEGORY" val="11"/>
  <p:tag name="KSO_WM_SLIDE_LAYOUT_INFO" val="{&quot;direction&quot;:0,&quot;horizontalAlign&quot;:1,&quot;verticalAlign&quot;:1,&quot;type&quot;:1,&quot;diagramDirection&quot;:0,&quot;canSetOverLayout&quot;:0,&quot;isOverLayout&quot;:0,&quot;normalSize&quot;:{&quot;size1&quot;:23.6},&quot;minSize&quot;:{&quot;size1&quot;:23.6},&quot;maxSize&quot;:{&quot;size1&quot;:23.6},&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1,&quot;verticalAlign&quot;:-1,&quot;type&quot;:0,&quot;diagramDirection&quot;:0,&quot;canSetOverLayout&quot;:0,&quot;isOverLayout&quot;:0,&quot;margin&quot;:{&quot;left&quot;:1.69,&quot;top&quot;:1.69,&quot;right&quot;:1.697,&quot;bottom&quot;:1.235},&quot;edge&quot;:{&quot;left&quot;:true,&quot;top&quot;:true,&quot;right&quot;:true,&quot;bottom&quot;:false}},{&quot;direction&quot;:0,&quot;horizontalAlign&quot;:0,&quot;verticalAlign&quot;:0,&quot;type&quot;:1,&quot;diagramDirection&quot;:0,&quot;canSetOverLayout&quot;:0,&quot;isOverLayout&quot;:0,&quot;margin&quot;:{&quot;left&quot;:1.69,&quot;top&quot;:0.026,&quot;right&quot;:1.69,&quot;bottom&quot;:2.54},&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 name="KSO_WM_UNIT_SHOW_EDIT_AREA_INDIC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386_1*i*1"/>
  <p:tag name="KSO_WM_TEMPLATE_CATEGORY" val="diagram"/>
  <p:tag name="KSO_WM_TEMPLATE_INDEX" val="20202386"/>
  <p:tag name="KSO_WM_UNIT_LAYERLEVEL" val="1"/>
  <p:tag name="KSO_WM_TAG_VERSION" val="1.0"/>
  <p:tag name="KSO_WM_BEAUTIFY_FLAG" val="#wm#"/>
  <p:tag name="KSO_WM_UNIT_BLOCK" val="0"/>
  <p:tag name="KSO_WM_UNIT_SM_LIMIT_TYPE" val="1"/>
  <p:tag name="KSO_WM_UNIT_SUBTYPE" val="h"/>
</p:tagLst>
</file>

<file path=ppt/tags/tag172.xml><?xml version="1.0" encoding="utf-8"?>
<p:tagLst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86_1*a*1"/>
  <p:tag name="KSO_WM_TEMPLATE_CATEGORY" val="diagram"/>
  <p:tag name="KSO_WM_TEMPLATE_INDEX" val="20202386"/>
  <p:tag name="KSO_WM_UNIT_LAYERLEVEL" val="1"/>
  <p:tag name="KSO_WM_TAG_VERSION" val="1.0"/>
  <p:tag name="KSO_WM_BEAUTIFY_FLAG" val="#wm#"/>
  <p:tag name="KSO_WM_UNIT_SHOW_EDIT_AREA_INDICATION" val="1"/>
  <p:tag name="KSO_WM_UNIT_DEFAULT_FONT" val="28;32;4"/>
  <p:tag name="KSO_WM_UNIT_BLOCK" val="0"/>
  <p:tag name="KSO_WM_UNIT_SMARTLAYOUT_COMPRESS_INFO" val="{&#10;    &quot;id&quot;: &quot;2019-10-29T21:47:47&quot;,&#10;    &quot;max&quot;: 0.026929614450054373,&#10;    &quot;topChanged&quot;: 0&#10;}&#10;"/>
  <p:tag name="KSO_WM_UNIT_LAST_MAX_FONTSIZE" val="640"/>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3"/>
  <p:tag name="KSO_WM_TEMPLATE_CATEGORY" val="diagram"/>
  <p:tag name="KSO_WM_TEMPLATE_INDEX" val="20202386"/>
  <p:tag name="KSO_WM_UNIT_LAYERLEVEL" val="1"/>
  <p:tag name="KSO_WM_TAG_VERSION" val="1.0"/>
  <p:tag name="KSO_WM_BEAUTIFY_FLAG" val="#wm#"/>
  <p:tag name="KSO_WM_UNIT_TYPE" val="i"/>
  <p:tag name="KSO_WM_UNIT_INDEX" val="3"/>
  <p:tag name="KSO_WM_UNIT_SM_LIMIT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2386_1*i*4"/>
  <p:tag name="KSO_WM_TEMPLATE_CATEGORY" val="diagram"/>
  <p:tag name="KSO_WM_TEMPLATE_INDEX" val="20202386"/>
  <p:tag name="KSO_WM_UNIT_LAYERLEVEL" val="1"/>
  <p:tag name="KSO_WM_TAG_VERSION" val="1.0"/>
  <p:tag name="KSO_WM_BEAUTIFY_FLAG" val="#wm#"/>
  <p:tag name="KSO_WM_UNIT_TYPE" val="i"/>
  <p:tag name="KSO_WM_UNIT_INDEX" val="4"/>
  <p:tag name="KSO_WM_UNIT_SM_LIMIT_TYPE"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726_3*l_i*1_1"/>
  <p:tag name="KSO_WM_TEMPLATE_CATEGORY" val="diagram"/>
  <p:tag name="KSO_WM_TEMPLATE_INDEX" val="726"/>
  <p:tag name="KSO_WM_UNIT_LAYERLEVEL" val="1_1"/>
  <p:tag name="KSO_WM_TAG_VERSION" val="1.0"/>
  <p:tag name="KSO_WM_BEAUTIFY_FLAG" val="#wm#"/>
  <p:tag name="KSO_WM_UNIT_LINE_FORE_SCHEMECOLOR_INDEX" val="6"/>
  <p:tag name="KSO_WM_UNIT_LINE_FILL_TYPE" val="2"/>
  <p:tag name="KSO_WM_UNIT_USESOURCEFORMAT_APPLY" val="1"/>
</p:tagLst>
</file>

<file path=ppt/tags/tag17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26_3*l_h_i*1_1_1"/>
  <p:tag name="KSO_WM_TEMPLATE_CATEGORY" val="diagram"/>
  <p:tag name="KSO_WM_TEMPLATE_INDEX" val="72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26_3*l_h_i*1_1_2"/>
  <p:tag name="KSO_WM_TEMPLATE_CATEGORY" val="diagram"/>
  <p:tag name="KSO_WM_TEMPLATE_INDEX" val="72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26_3*l_h_f*1_1_1"/>
  <p:tag name="KSO_WM_TEMPLATE_CATEGORY" val="diagram"/>
  <p:tag name="KSO_WM_TEMPLATE_INDEX" val="726"/>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726_3*l_h_i*1_1_3"/>
  <p:tag name="KSO_WM_TEMPLATE_CATEGORY" val="diagram"/>
  <p:tag name="KSO_WM_TEMPLATE_INDEX" val="726"/>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26_3*l_h_i*1_1_1"/>
  <p:tag name="KSO_WM_TEMPLATE_CATEGORY" val="diagram"/>
  <p:tag name="KSO_WM_TEMPLATE_INDEX" val="72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8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26_3*l_h_i*1_2_1"/>
  <p:tag name="KSO_WM_TEMPLATE_CATEGORY" val="diagram"/>
  <p:tag name="KSO_WM_TEMPLATE_INDEX" val="72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26_3*l_h_i*1_2_2"/>
  <p:tag name="KSO_WM_TEMPLATE_CATEGORY" val="diagram"/>
  <p:tag name="KSO_WM_TEMPLATE_INDEX" val="72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183.xml><?xml version="1.0" encoding="utf-8"?>
<p:tagLst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26_3*l_h_f*1_2_1"/>
  <p:tag name="KSO_WM_TEMPLATE_CATEGORY" val="diagram"/>
  <p:tag name="KSO_WM_TEMPLATE_INDEX" val="726"/>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18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26_3*l_h_i*1_3_1"/>
  <p:tag name="KSO_WM_TEMPLATE_CATEGORY" val="diagram"/>
  <p:tag name="KSO_WM_TEMPLATE_INDEX" val="72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26_3*l_h_i*1_3_2"/>
  <p:tag name="KSO_WM_TEMPLATE_CATEGORY" val="diagram"/>
  <p:tag name="KSO_WM_TEMPLATE_INDEX" val="726"/>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186.xml><?xml version="1.0" encoding="utf-8"?>
<p:tagLst xmlns:p="http://schemas.openxmlformats.org/presentationml/2006/main">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26_3*l_h_f*1_3_1"/>
  <p:tag name="KSO_WM_TEMPLATE_CATEGORY" val="diagram"/>
  <p:tag name="KSO_WM_TEMPLATE_INDEX" val="726"/>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726_3*l_h_i*1_2_3"/>
  <p:tag name="KSO_WM_TEMPLATE_CATEGORY" val="diagram"/>
  <p:tag name="KSO_WM_TEMPLATE_INDEX" val="72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26_3*l_h_i*1_2_1"/>
  <p:tag name="KSO_WM_TEMPLATE_CATEGORY" val="diagram"/>
  <p:tag name="KSO_WM_TEMPLATE_INDEX" val="72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726_3*l_h_i*1_3_3"/>
  <p:tag name="KSO_WM_TEMPLATE_CATEGORY" val="diagram"/>
  <p:tag name="KSO_WM_TEMPLATE_INDEX" val="726"/>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26_3*l_h_i*1_3_1"/>
  <p:tag name="KSO_WM_TEMPLATE_CATEGORY" val="diagram"/>
  <p:tag name="KSO_WM_TEMPLATE_INDEX" val="726"/>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191.xml><?xml version="1.0" encoding="utf-8"?>
<p:tagLst xmlns:p="http://schemas.openxmlformats.org/presentationml/2006/main">
  <p:tag name="KSO_WM_TEMPLATE_CATEGORY" val="diagram"/>
  <p:tag name="KSO_WM_TEMPLATE_INDEX" val="20202386"/>
  <p:tag name="KSO_WM_TAG_VERSION" val="1.0"/>
  <p:tag name="KSO_WM_SLIDE_ID" val="diagram20202386_1"/>
  <p:tag name="KSO_WM_SLIDE_INDEX" val="1"/>
  <p:tag name="KSO_WM_SLIDE_ITEM_CNT" val="0"/>
  <p:tag name="KSO_WM_SLIDE_LAYOUT" val="a_d_i"/>
  <p:tag name="KSO_WM_SLIDE_LAYOUT_CNT" val="1_1_1"/>
  <p:tag name="KSO_WM_SLIDE_TYPE" val="text"/>
  <p:tag name="KSO_WM_SLIDE_SUBTYPE" val="picTxt"/>
  <p:tag name="KSO_WM_BEAUTIFY_FLAG" val="#wm#"/>
  <p:tag name="KSO_WM_SLIDE_POSITION" val="0*34"/>
  <p:tag name="KSO_WM_SLIDE_SIZE" val="960*457"/>
  <p:tag name="KSO_WM_TEMPLATE_SUBCATEGORY" val="11"/>
  <p:tag name="KSO_WM_SLIDE_LAYOUT_INFO" val="{&quot;direction&quot;:0,&quot;horizontalAlign&quot;:1,&quot;verticalAlign&quot;:1,&quot;type&quot;:1,&quot;diagramDirection&quot;:0,&quot;canSetOverLayout&quot;:0,&quot;isOverLayout&quot;:0,&quot;normalSize&quot;:{&quot;size1&quot;:23.6},&quot;minSize&quot;:{&quot;size1&quot;:23.6},&quot;maxSize&quot;:{&quot;size1&quot;:23.6},&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1,&quot;verticalAlign&quot;:-1,&quot;type&quot;:0,&quot;diagramDirection&quot;:0,&quot;canSetOverLayout&quot;:0,&quot;isOverLayout&quot;:0,&quot;margin&quot;:{&quot;left&quot;:1.69,&quot;top&quot;:1.69,&quot;right&quot;:1.697,&quot;bottom&quot;:1.235},&quot;edge&quot;:{&quot;left&quot;:true,&quot;top&quot;:true,&quot;right&quot;:true,&quot;bottom&quot;:false}},{&quot;direction&quot;:0,&quot;horizontalAlign&quot;:0,&quot;verticalAlign&quot;:0,&quot;type&quot;:1,&quot;diagramDirection&quot;:0,&quot;canSetOverLayout&quot;:0,&quot;isOverLayout&quot;:0,&quot;margin&quot;:{&quot;left&quot;:1.69,&quot;top&quot;:0.026,&quot;right&quot;:1.69,&quot;bottom&quot;:2.54},&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0"/>
  <p:tag name="KSO_WM_UNIT_SHOW_EDIT_AREA_INDICATION" val="1"/>
</p:tagLst>
</file>

<file path=ppt/tags/tag192.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1415_8*i*1"/>
  <p:tag name="KSO_WM_TEMPLATE_CATEGORY" val="custom"/>
  <p:tag name="KSO_WM_TEMPLATE_INDEX" val="20191415"/>
  <p:tag name="KSO_WM_UNIT_INDEX" val="1"/>
  <p:tag name="KSO_WM_UNIT_HIGHLIGHT" val="0"/>
  <p:tag name="KSO_WM_UNIT_DIAGRAM_ISNUMVISUAL" val="0"/>
  <p:tag name="KSO_WM_UNIT_DIAGRAM_ISREFERUNIT" val="0"/>
</p:tagLst>
</file>

<file path=ppt/tags/tag193.xml><?xml version="1.0" encoding="utf-8"?>
<p:tagLst xmlns:p="http://schemas.openxmlformats.org/presentationml/2006/main">
  <p:tag name="KSO_WM_TEMPLATE_CATEGORY" val="custom"/>
  <p:tag name="KSO_WM_TEMPLATE_INDEX" val="20191415"/>
  <p:tag name="KSO_WM_UNIT_TYPE" val="f"/>
  <p:tag name="KSO_WM_UNIT_INDEX" val="1"/>
  <p:tag name="KSO_WM_UNIT_ID" val="custom20191415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194.xml><?xml version="1.0" encoding="utf-8"?>
<p:tagLst xmlns:p="http://schemas.openxmlformats.org/presentationml/2006/main">
  <p:tag name="KSO_WM_TEMPLATE_CATEGORY" val="custom"/>
  <p:tag name="KSO_WM_TEMPLATE_INDEX" val="20191415"/>
  <p:tag name="KSO_WM_UNIT_TYPE" val="f"/>
  <p:tag name="KSO_WM_UNIT_INDEX" val="2"/>
  <p:tag name="KSO_WM_UNIT_ID" val="custom20191415_8*f*2"/>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195.xml><?xml version="1.0" encoding="utf-8"?>
<p:tagLst xmlns:p="http://schemas.openxmlformats.org/presentationml/2006/main">
  <p:tag name="KSO_WM_TEMPLATE_CATEGORY" val="custom"/>
  <p:tag name="KSO_WM_TEMPLATE_INDEX" val="20191415"/>
  <p:tag name="KSO_WM_UNIT_TYPE" val="a"/>
  <p:tag name="KSO_WM_UNIT_INDEX" val="1"/>
  <p:tag name="KSO_WM_UNIT_ID" val="custom20191415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96.xml><?xml version="1.0" encoding="utf-8"?>
<p:tagLst xmlns:p="http://schemas.openxmlformats.org/presentationml/2006/main">
  <p:tag name="KSO_WM_SLIDE_ID" val="custom20191415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415"/>
  <p:tag name="KSO_WM_SLIDE_LAYOUT" val="a_f"/>
  <p:tag name="KSO_WM_SLIDE_LAYOUT_CNT" val="1_2"/>
  <p:tag name="KSO_WM_TEMPLATE_SUBCATEGORY" val="0"/>
</p:tagLst>
</file>

<file path=ppt/tags/tag197.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1415_8*i*1"/>
  <p:tag name="KSO_WM_TEMPLATE_CATEGORY" val="custom"/>
  <p:tag name="KSO_WM_TEMPLATE_INDEX" val="20191415"/>
  <p:tag name="KSO_WM_UNIT_INDEX" val="1"/>
  <p:tag name="KSO_WM_UNIT_HIGHLIGHT" val="0"/>
  <p:tag name="KSO_WM_UNIT_DIAGRAM_ISNUMVISUAL" val="0"/>
  <p:tag name="KSO_WM_UNIT_DIAGRAM_ISREFERUNIT" val="0"/>
</p:tagLst>
</file>

<file path=ppt/tags/tag198.xml><?xml version="1.0" encoding="utf-8"?>
<p:tagLst xmlns:p="http://schemas.openxmlformats.org/presentationml/2006/main">
  <p:tag name="KSO_WM_TEMPLATE_CATEGORY" val="custom"/>
  <p:tag name="KSO_WM_TEMPLATE_INDEX" val="20191415"/>
  <p:tag name="KSO_WM_UNIT_TYPE" val="f"/>
  <p:tag name="KSO_WM_UNIT_INDEX" val="1"/>
  <p:tag name="KSO_WM_UNIT_ID" val="custom20191415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199.xml><?xml version="1.0" encoding="utf-8"?>
<p:tagLst xmlns:p="http://schemas.openxmlformats.org/presentationml/2006/main">
  <p:tag name="KSO_WM_TEMPLATE_CATEGORY" val="custom"/>
  <p:tag name="KSO_WM_TEMPLATE_INDEX" val="20191415"/>
  <p:tag name="KSO_WM_UNIT_TYPE" val="f"/>
  <p:tag name="KSO_WM_UNIT_INDEX" val="2"/>
  <p:tag name="KSO_WM_UNIT_ID" val="custom20191415_8*f*2"/>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91415"/>
  <p:tag name="KSO_WM_UNIT_TYPE" val="a"/>
  <p:tag name="KSO_WM_UNIT_INDEX" val="1"/>
  <p:tag name="KSO_WM_UNIT_ID" val="custom20191415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201.xml><?xml version="1.0" encoding="utf-8"?>
<p:tagLst xmlns:p="http://schemas.openxmlformats.org/presentationml/2006/main">
  <p:tag name="KSO_WM_SLIDE_ID" val="custom20191415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415"/>
  <p:tag name="KSO_WM_SLIDE_LAYOUT" val="a_f"/>
  <p:tag name="KSO_WM_SLIDE_LAYOUT_CNT" val="1_2"/>
  <p:tag name="KSO_WM_TEMPLATE_SUBCATEGORY" val="0"/>
</p:tagLst>
</file>

<file path=ppt/tags/tag202.xml><?xml version="1.0" encoding="utf-8"?>
<p:tagLst xmlns:p="http://schemas.openxmlformats.org/presentationml/2006/main">
  <p:tag name="KSO_WM_UNIT_COMPATIBLE" val="0"/>
  <p:tag name="KSO_WM_UNIT_LAYERLEVEL" val="1"/>
  <p:tag name="KSO_WM_TAG_VERSION" val="1.0"/>
  <p:tag name="KSO_WM_BEAUTIFY_FLAG" val="#wm#"/>
  <p:tag name="KSO_WM_UNIT_TYPE" val="i"/>
  <p:tag name="KSO_WM_UNIT_ID" val="custom20191415_8*i*1"/>
  <p:tag name="KSO_WM_TEMPLATE_CATEGORY" val="custom"/>
  <p:tag name="KSO_WM_TEMPLATE_INDEX" val="20191415"/>
  <p:tag name="KSO_WM_UNIT_INDEX" val="1"/>
  <p:tag name="KSO_WM_UNIT_HIGHLIGHT"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91415"/>
  <p:tag name="KSO_WM_UNIT_TYPE" val="f"/>
  <p:tag name="KSO_WM_UNIT_INDEX" val="1"/>
  <p:tag name="KSO_WM_UNIT_ID" val="custom20191415_8*f*1"/>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204.xml><?xml version="1.0" encoding="utf-8"?>
<p:tagLst xmlns:p="http://schemas.openxmlformats.org/presentationml/2006/main">
  <p:tag name="KSO_WM_TEMPLATE_CATEGORY" val="custom"/>
  <p:tag name="KSO_WM_TEMPLATE_INDEX" val="20191415"/>
  <p:tag name="KSO_WM_UNIT_TYPE" val="f"/>
  <p:tag name="KSO_WM_UNIT_INDEX" val="2"/>
  <p:tag name="KSO_WM_UNIT_ID" val="custom20191415_8*f*2"/>
  <p:tag name="KSO_WM_UNIT_LAYERLEVEL" val="1"/>
  <p:tag name="KSO_WM_UNIT_VALUE" val="171"/>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205.xml><?xml version="1.0" encoding="utf-8"?>
<p:tagLst xmlns:p="http://schemas.openxmlformats.org/presentationml/2006/main">
  <p:tag name="KSO_WM_TEMPLATE_CATEGORY" val="custom"/>
  <p:tag name="KSO_WM_TEMPLATE_INDEX" val="20191415"/>
  <p:tag name="KSO_WM_UNIT_TYPE" val="a"/>
  <p:tag name="KSO_WM_UNIT_INDEX" val="1"/>
  <p:tag name="KSO_WM_UNIT_ID" val="custom20191415_8*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206.xml><?xml version="1.0" encoding="utf-8"?>
<p:tagLst xmlns:p="http://schemas.openxmlformats.org/presentationml/2006/main">
  <p:tag name="KSO_WM_SLIDE_ID" val="custom20191415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415"/>
  <p:tag name="KSO_WM_SLIDE_LAYOUT" val="a_f"/>
  <p:tag name="KSO_WM_SLIDE_LAYOUT_CNT" val="1_2"/>
  <p:tag name="KSO_WM_TEMPLATE_SUBCATEGORY" val="0"/>
</p:tagLst>
</file>

<file path=ppt/tags/tag207.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08.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09.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SLIDE_ID" val="custom20191415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415"/>
  <p:tag name="KSO_WM_SLIDE_LAYOUT" val="a_f"/>
  <p:tag name="KSO_WM_SLIDE_LAYOUT_CNT" val="1_2"/>
  <p:tag name="KSO_WM_TEMPLATE_SUBCATEGORY" val="0"/>
</p:tagLst>
</file>

<file path=ppt/tags/tag211.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1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13.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14.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15.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216.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17.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18.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19.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221.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2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23.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24.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25.xml><?xml version="1.0" encoding="utf-8"?>
<p:tagLst xmlns:p="http://schemas.openxmlformats.org/presentationml/2006/main">
  <p:tag name="REFSHAPE" val="257007988"/>
</p:tagLst>
</file>

<file path=ppt/tags/tag226.xml><?xml version="1.0" encoding="utf-8"?>
<p:tagLst xmlns:p="http://schemas.openxmlformats.org/presentationml/2006/main">
  <p:tag name="REFSHAPE" val="257006764"/>
</p:tagLst>
</file>

<file path=ppt/tags/tag227.xml><?xml version="1.0" encoding="utf-8"?>
<p:tagLst xmlns:p="http://schemas.openxmlformats.org/presentationml/2006/main">
  <p:tag name="REFSHAPE" val="257007036"/>
</p:tagLst>
</file>

<file path=ppt/tags/tag228.xml><?xml version="1.0" encoding="utf-8"?>
<p:tagLst xmlns:p="http://schemas.openxmlformats.org/presentationml/2006/main">
  <p:tag name="REFSHAPE" val="257007172"/>
</p:tagLst>
</file>

<file path=ppt/tags/tag229.xml><?xml version="1.0" encoding="utf-8"?>
<p:tagLst xmlns:p="http://schemas.openxmlformats.org/presentationml/2006/main">
  <p:tag name="REFSHAPE" val="25700730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REFSHAPE" val="257004996"/>
</p:tagLst>
</file>

<file path=ppt/tags/tag231.xml><?xml version="1.0" encoding="utf-8"?>
<p:tagLst xmlns:p="http://schemas.openxmlformats.org/presentationml/2006/main">
  <p:tag name="REFSHAPE" val="257007444"/>
</p:tagLst>
</file>

<file path=ppt/tags/tag232.xml><?xml version="1.0" encoding="utf-8"?>
<p:tagLst xmlns:p="http://schemas.openxmlformats.org/presentationml/2006/main">
  <p:tag name="REFSHAPE" val="257004044"/>
</p:tagLst>
</file>

<file path=ppt/tags/tag233.xml><?xml version="1.0" encoding="utf-8"?>
<p:tagLst xmlns:p="http://schemas.openxmlformats.org/presentationml/2006/main">
  <p:tag name="REFSHAPE" val="257004180"/>
</p:tagLst>
</file>

<file path=ppt/tags/tag234.xml><?xml version="1.0" encoding="utf-8"?>
<p:tagLst xmlns:p="http://schemas.openxmlformats.org/presentationml/2006/main">
  <p:tag name="REFSHAPE" val="257004860"/>
</p:tagLst>
</file>

<file path=ppt/tags/tag235.xml><?xml version="1.0" encoding="utf-8"?>
<p:tagLst xmlns:p="http://schemas.openxmlformats.org/presentationml/2006/main">
  <p:tag name="KSO_WM_SLIDE_ID" val="custom20191415_8"/>
  <p:tag name="KSO_WM_SLIDE_TYPE" val="text"/>
  <p:tag name="KSO_WM_SLIDE_SUBTYPE" val="pureTxt"/>
  <p:tag name="KSO_WM_SLIDE_ITEM_CNT" val="0"/>
  <p:tag name="KSO_WM_SLIDE_INDEX" val="8"/>
  <p:tag name="KSO_WM_SLIDE_SIZE" val="823*440"/>
  <p:tag name="KSO_WM_SLIDE_POSITION" val="68*46"/>
  <p:tag name="KSO_WM_TAG_VERSION" val="1.0"/>
  <p:tag name="KSO_WM_BEAUTIFY_FLAG" val="#wm#"/>
  <p:tag name="KSO_WM_TEMPLATE_CATEGORY" val="custom"/>
  <p:tag name="KSO_WM_TEMPLATE_INDEX" val="20191415"/>
  <p:tag name="KSO_WM_SLIDE_LAYOUT" val="a_f"/>
  <p:tag name="KSO_WM_SLIDE_LAYOUT_CNT" val="1_2"/>
  <p:tag name="KSO_WM_TEMPLATE_SUBCATEGORY" val="0"/>
</p:tagLst>
</file>

<file path=ppt/tags/tag236.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37.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38.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39.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41.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2.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3.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244.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6.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47.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8.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49.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51.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52.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53.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54.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5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56.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57.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58.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59.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ID" val="custom20191415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1415"/>
  <p:tag name="KSO_WM_SLIDE_LAYOUT" val="a_d_f"/>
  <p:tag name="KSO_WM_SLIDE_LAYOUT_CNT" val="1_1_1"/>
  <p:tag name="KSO_WM_TEMPLATE_SUBCATEGORY" val="0"/>
</p:tagLst>
</file>

<file path=ppt/tags/tag261.xml><?xml version="1.0" encoding="utf-8"?>
<p:tagLst xmlns:p="http://schemas.openxmlformats.org/presentationml/2006/main">
  <p:tag name="KSO_WM_UNIT_ISCONTENTSTITLE" val="0"/>
  <p:tag name="KSO_WM_UNIT_PRESET_TEXT" val="单击此处添加标题"/>
  <p:tag name="KSO_WM_UNIT_VALUE" val="44"/>
  <p:tag name="KSO_WM_UNIT_HIGHLIGHT" val="0"/>
  <p:tag name="KSO_WM_UNIT_COMPATIBLE" val="0"/>
  <p:tag name="KSO_WM_UNIT_TYPE" val="a"/>
  <p:tag name="KSO_WM_UNIT_INDEX" val="1"/>
  <p:tag name="KSO_WM_UNIT_ID" val="custom20191415_4*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6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415_4*f*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63.xml><?xml version="1.0" encoding="utf-8"?>
<p:tagLst xmlns:p="http://schemas.openxmlformats.org/presentationml/2006/main">
  <p:tag name="KSO_WM_SLIDE_ID" val="custom20191415_4"/>
  <p:tag name="KSO_WM_SLIDE_ITEM_CNT" val="0"/>
  <p:tag name="KSO_WM_SLIDE_INDEX" val="4"/>
  <p:tag name="KSO_WM_TAG_VERSION" val="1.0"/>
  <p:tag name="KSO_WM_BEAUTIFY_FLAG" val="#wm#"/>
  <p:tag name="KSO_WM_TEMPLATE_CATEGORY" val="custom"/>
  <p:tag name="KSO_WM_TEMPLATE_INDEX" val="20191415"/>
  <p:tag name="KSO_WM_SLIDE_TYPE" val="text"/>
  <p:tag name="KSO_WM_SLIDE_SUBTYPE" val="pureTxt"/>
  <p:tag name="KSO_WM_SLIDE_SIZE" val="854*465"/>
  <p:tag name="KSO_WM_SLIDE_POSITION" val="52*34"/>
  <p:tag name="KSO_WM_SLIDE_LAYOUT" val="a_f"/>
  <p:tag name="KSO_WM_SLIDE_LAYOUT_CNT" val="1_1"/>
  <p:tag name="KSO_WM_TEMPLATE_SUBCATEGORY" val="0"/>
</p:tagLst>
</file>

<file path=ppt/tags/tag264.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415_3*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65.xml><?xml version="1.0" encoding="utf-8"?>
<p:tagLst xmlns:p="http://schemas.openxmlformats.org/presentationml/2006/main">
  <p:tag name="KSO_WM_UNIT_PRESET_TEXT" val="01"/>
  <p:tag name="KSO_WM_UNIT_VALUE" val="12"/>
  <p:tag name="KSO_WM_UNIT_HIGHLIGHT" val="0"/>
  <p:tag name="KSO_WM_UNIT_COMPATIBLE" val="0"/>
  <p:tag name="KSO_WM_UNIT_TYPE" val="e"/>
  <p:tag name="KSO_WM_UNIT_INDEX" val="1"/>
  <p:tag name="KSO_WM_UNIT_ID" val="custom20191415_3*e*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266.xml><?xml version="1.0" encoding="utf-8"?>
<p:tagLst xmlns:p="http://schemas.openxmlformats.org/presentationml/2006/main">
  <p:tag name="KSO_WM_SLIDE_ID" val="custom20191415_3"/>
  <p:tag name="KSO_WM_SLIDE_ITEM_CNT" val="0"/>
  <p:tag name="KSO_WM_SLIDE_INDEX" val="3"/>
  <p:tag name="KSO_WM_TAG_VERSION" val="1.0"/>
  <p:tag name="KSO_WM_BEAUTIFY_FLAG" val="#wm#"/>
  <p:tag name="KSO_WM_TEMPLATE_CATEGORY" val="custom"/>
  <p:tag name="KSO_WM_TEMPLATE_INDEX" val="20191415"/>
  <p:tag name="KSO_WM_SLIDE_TYPE" val="sectionTitle"/>
  <p:tag name="KSO_WM_SLIDE_SUBTYPE" val="pureTxt"/>
  <p:tag name="KSO_WM_SLIDE_LAYOUT" val="a_b_e"/>
  <p:tag name="KSO_WM_SLIDE_LAYOUT_CNT" val="1_1_1"/>
  <p:tag name="KSO_WM_TEMPLATE_SUBCATEGORY" val="0"/>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TYPE" val="i"/>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853_1*i*1"/>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853_1*i*2"/>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853_1*i*3"/>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853_1*i*4"/>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0853_1*i*5"/>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0853_1*i*6"/>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0853_1*i*7"/>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0853_1*i*8"/>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0853_1*i*9"/>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0853_1*i*10"/>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00853_1*i*11"/>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0853_1*i*12"/>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00853_1*i*13"/>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00853_1*i*14"/>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00853_1*i*15"/>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00853_1*i*16"/>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00853_1*i*17"/>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00853_1*i*18"/>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00853_1*i*19"/>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00853_1*i*20"/>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00853_1*i*21"/>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00853_1*i*22"/>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200853_1*i*23"/>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200853_1*i*24"/>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diagram20200853_1*i*25"/>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6"/>
  <p:tag name="KSO_WM_UNIT_ID" val="diagram20200853_1*i*26"/>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7"/>
  <p:tag name="KSO_WM_UNIT_ID" val="diagram20200853_1*i*27"/>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8"/>
  <p:tag name="KSO_WM_UNIT_ID" val="diagram20200853_1*i*28"/>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9"/>
  <p:tag name="KSO_WM_UNIT_ID" val="diagram20200853_1*i*29"/>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0"/>
  <p:tag name="KSO_WM_UNIT_ID" val="diagram20200853_1*i*30"/>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1"/>
  <p:tag name="KSO_WM_UNIT_ID" val="diagram20200853_1*i*31"/>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2"/>
  <p:tag name="KSO_WM_UNIT_ID" val="diagram20200853_1*i*32"/>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3"/>
  <p:tag name="KSO_WM_UNIT_ID" val="diagram20200853_1*i*33"/>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4"/>
  <p:tag name="KSO_WM_UNIT_ID" val="diagram20200853_1*i*34"/>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5"/>
  <p:tag name="KSO_WM_UNIT_ID" val="diagram20200853_1*i*35"/>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6"/>
  <p:tag name="KSO_WM_UNIT_ID" val="diagram20200853_1*i*36"/>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7"/>
  <p:tag name="KSO_WM_UNIT_ID" val="diagram20200853_1*i*37"/>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8"/>
  <p:tag name="KSO_WM_UNIT_ID" val="diagram20200853_1*i*38"/>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9"/>
  <p:tag name="KSO_WM_UNIT_ID" val="diagram20200853_1*i*39"/>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TYPE"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0"/>
  <p:tag name="KSO_WM_UNIT_ID" val="diagram20200853_1*i*40"/>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1"/>
  <p:tag name="KSO_WM_UNIT_ID" val="diagram20200853_1*i*41"/>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2"/>
  <p:tag name="KSO_WM_UNIT_ID" val="diagram20200853_1*i*42"/>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3"/>
  <p:tag name="KSO_WM_UNIT_ID" val="diagram20200853_1*i*43"/>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4"/>
  <p:tag name="KSO_WM_UNIT_ID" val="diagram20200853_1*i*44"/>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5"/>
  <p:tag name="KSO_WM_UNIT_ID" val="diagram20200853_1*i*45"/>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6"/>
  <p:tag name="KSO_WM_UNIT_ID" val="diagram20200853_1*i*46"/>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7"/>
  <p:tag name="KSO_WM_UNIT_ID" val="diagram20200853_1*i*47"/>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8"/>
  <p:tag name="KSO_WM_UNIT_ID" val="diagram20200853_1*i*48"/>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9"/>
  <p:tag name="KSO_WM_UNIT_ID" val="diagram20200853_1*i*49"/>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0"/>
  <p:tag name="KSO_WM_UNIT_ID" val="diagram20200853_1*i*50"/>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1"/>
  <p:tag name="KSO_WM_UNIT_ID" val="diagram20200853_1*i*51"/>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2"/>
  <p:tag name="KSO_WM_UNIT_ID" val="diagram20200853_1*i*52"/>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3"/>
  <p:tag name="KSO_WM_UNIT_ID" val="diagram20200853_1*i*53"/>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4"/>
  <p:tag name="KSO_WM_UNIT_ID" val="diagram20200853_1*i*54"/>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5"/>
  <p:tag name="KSO_WM_UNIT_ID" val="diagram20200853_1*i*55"/>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6"/>
  <p:tag name="KSO_WM_UNIT_ID" val="diagram20200853_1*i*56"/>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7"/>
  <p:tag name="KSO_WM_UNIT_ID" val="diagram20200853_1*i*57"/>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8"/>
  <p:tag name="KSO_WM_UNIT_ID" val="diagram20200853_1*i*58"/>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9"/>
  <p:tag name="KSO_WM_UNIT_ID" val="diagram20200853_1*i*59"/>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0"/>
  <p:tag name="KSO_WM_UNIT_ID" val="diagram20200853_1*i*60"/>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1"/>
  <p:tag name="KSO_WM_UNIT_ID" val="diagram20200853_1*i*61"/>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2"/>
  <p:tag name="KSO_WM_UNIT_ID" val="diagram20200853_1*i*62"/>
  <p:tag name="KSO_WM_TEMPLATE_CATEGORY" val="diagram"/>
  <p:tag name="KSO_WM_TEMPLATE_INDEX" val="20200853"/>
  <p:tag name="KSO_WM_UNIT_LAYERLEVEL" val="1"/>
  <p:tag name="KSO_WM_TAG_VERSION" val="1.0"/>
  <p:tag name="KSO_WM_BEAUTIFY_FLAG" val="#wm#"/>
  <p:tag name="KSO_WM_UNIT_LINE_FILL_TYPE" val="2"/>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3"/>
  <p:tag name="KSO_WM_UNIT_ID" val="diagram20200853_1*i*63"/>
  <p:tag name="KSO_WM_TEMPLATE_CATEGORY" val="diagram"/>
  <p:tag name="KSO_WM_TEMPLATE_INDEX" val="202008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LINE_FILL_TYPE" val="2"/>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8"/>
  <p:tag name="KSO_WM_UNIT_ID" val="diagram20200853_1*i*68"/>
  <p:tag name="KSO_WM_TEMPLATE_CATEGORY" val="diagram"/>
  <p:tag name="KSO_WM_TEMPLATE_INDEX" val="20200853"/>
  <p:tag name="KSO_WM_UNIT_LAYERLEVEL" val="1"/>
  <p:tag name="KSO_WM_TAG_VERSION" val="1.0"/>
  <p:tag name="KSO_WM_BEAUTIFY_FLAG" val="#wm#"/>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9"/>
  <p:tag name="KSO_WM_UNIT_ID" val="diagram20200853_1*i*69"/>
  <p:tag name="KSO_WM_TEMPLATE_CATEGORY" val="diagram"/>
  <p:tag name="KSO_WM_TEMPLATE_INDEX" val="20200853"/>
  <p:tag name="KSO_WM_UNIT_LAYERLEVEL" val="1"/>
  <p:tag name="KSO_WM_TAG_VERSION" val="1.0"/>
  <p:tag name="KSO_WM_BEAUTIFY_FLAG" val="#wm#"/>
  <p:tag name="KSO_WM_UNIT_LINE_FILL_TYPE"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0"/>
  <p:tag name="KSO_WM_UNIT_ID" val="diagram20200853_1*i*70"/>
  <p:tag name="KSO_WM_TEMPLATE_CATEGORY" val="diagram"/>
  <p:tag name="KSO_WM_TEMPLATE_INDEX" val="20200853"/>
  <p:tag name="KSO_WM_UNIT_LAYERLEVEL" val="1"/>
  <p:tag name="KSO_WM_TAG_VERSION" val="1.0"/>
  <p:tag name="KSO_WM_BEAUTIFY_FLAG" val="#wm#"/>
  <p:tag name="KSO_WM_UNIT_LINE_FILL_TYPE"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1"/>
  <p:tag name="KSO_WM_UNIT_ID" val="diagram20200853_1*i*71"/>
  <p:tag name="KSO_WM_TEMPLATE_CATEGORY" val="diagram"/>
  <p:tag name="KSO_WM_TEMPLATE_INDEX" val="20200853"/>
  <p:tag name="KSO_WM_UNIT_LAYERLEVEL" val="1"/>
  <p:tag name="KSO_WM_TAG_VERSION" val="1.0"/>
  <p:tag name="KSO_WM_BEAUTIFY_FLAG" val="#wm#"/>
  <p:tag name="KSO_WM_UNIT_LINE_FILL_TYPE"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2"/>
  <p:tag name="KSO_WM_UNIT_ID" val="diagram20200853_1*i*72"/>
  <p:tag name="KSO_WM_TEMPLATE_CATEGORY" val="diagram"/>
  <p:tag name="KSO_WM_TEMPLATE_INDEX" val="20200853"/>
  <p:tag name="KSO_WM_UNIT_LAYERLEVEL" val="1"/>
  <p:tag name="KSO_WM_TAG_VERSION" val="1.0"/>
  <p:tag name="KSO_WM_BEAUTIFY_FLAG" val="#wm#"/>
  <p:tag name="KSO_WM_UNIT_LINE_FILL_TYPE" val="2"/>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3"/>
  <p:tag name="KSO_WM_UNIT_ID" val="diagram20200853_1*i*73"/>
  <p:tag name="KSO_WM_TEMPLATE_CATEGORY" val="diagram"/>
  <p:tag name="KSO_WM_TEMPLATE_INDEX" val="20200853"/>
  <p:tag name="KSO_WM_UNIT_LAYERLEVEL" val="1"/>
  <p:tag name="KSO_WM_TAG_VERSION" val="1.0"/>
  <p:tag name="KSO_WM_BEAUTIFY_FLAG" val="#wm#"/>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4"/>
  <p:tag name="KSO_WM_UNIT_ID" val="diagram20200853_1*i*74"/>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5"/>
  <p:tag name="KSO_WM_UNIT_ID" val="diagram20200853_1*i*75"/>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6"/>
  <p:tag name="KSO_WM_UNIT_ID" val="diagram20200853_1*i*76"/>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7"/>
  <p:tag name="KSO_WM_UNIT_ID" val="diagram20200853_1*i*77"/>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8"/>
  <p:tag name="KSO_WM_UNIT_ID" val="diagram20200853_1*i*78"/>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9"/>
  <p:tag name="KSO_WM_UNIT_ID" val="diagram20200853_1*i*79"/>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0"/>
  <p:tag name="KSO_WM_UNIT_ID" val="diagram20200853_1*i*80"/>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1"/>
  <p:tag name="KSO_WM_UNIT_ID" val="diagram20200853_1*i*81"/>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2"/>
  <p:tag name="KSO_WM_UNIT_ID" val="diagram20200853_1*i*82"/>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3"/>
  <p:tag name="KSO_WM_UNIT_ID" val="diagram20200853_1*i*83"/>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4"/>
  <p:tag name="KSO_WM_UNIT_ID" val="diagram20200853_1*i*84"/>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5"/>
  <p:tag name="KSO_WM_UNIT_ID" val="diagram20200853_1*i*85"/>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6"/>
  <p:tag name="KSO_WM_UNIT_ID" val="diagram20200853_1*i*86"/>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7"/>
  <p:tag name="KSO_WM_UNIT_ID" val="diagram20200853_1*i*87"/>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8"/>
  <p:tag name="KSO_WM_UNIT_ID" val="diagram20200853_1*i*88"/>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9"/>
  <p:tag name="KSO_WM_UNIT_ID" val="diagram20200853_1*i*89"/>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0"/>
  <p:tag name="KSO_WM_UNIT_ID" val="diagram20200853_1*i*90"/>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1"/>
  <p:tag name="KSO_WM_UNIT_ID" val="diagram20200853_1*i*91"/>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2"/>
  <p:tag name="KSO_WM_UNIT_ID" val="diagram20200853_1*i*92"/>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3"/>
  <p:tag name="KSO_WM_UNIT_ID" val="diagram20200853_1*i*93"/>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4"/>
  <p:tag name="KSO_WM_UNIT_ID" val="diagram20200853_1*i*94"/>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58.xml><?xml version="1.0" encoding="utf-8"?>
<p:tagLst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0853_1*a*1"/>
  <p:tag name="KSO_WM_TEMPLATE_CATEGORY" val="diagram"/>
  <p:tag name="KSO_WM_TEMPLATE_INDEX" val="20200853"/>
  <p:tag name="KSO_WM_UNIT_LAYERLEVEL" val="1"/>
  <p:tag name="KSO_WM_TAG_VERSION" val="1.0"/>
  <p:tag name="KSO_WM_BEAUTIFY_FLAG" val="#wm#"/>
  <p:tag name="KSO_WM_UNIT_PRESET_TEXT" val="添加标题"/>
  <p:tag name="KSO_WM_UNIT_TEXT_FILL_FORE_SCHEMECOLOR_INDEX_BRIGHTNESS" val="0.05"/>
  <p:tag name="KSO_WM_UNIT_TEXT_FILL_FORE_SCHEMECOLOR_INDEX" val="13"/>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6"/>
  <p:tag name="KSO_WM_UNIT_ID" val="diagram20200853_1*i*96"/>
  <p:tag name="KSO_WM_TEMPLATE_CATEGORY" val="diagram"/>
  <p:tag name="KSO_WM_TEMPLATE_INDEX" val="20200853"/>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LINE_FORE_SCHEMECOLOR_INDEX_BRIGHTNESS" val="0.3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7"/>
  <p:tag name="KSO_WM_UNIT_ID" val="diagram20200853_1*i*97"/>
  <p:tag name="KSO_WM_TEMPLATE_CATEGORY" val="diagram"/>
  <p:tag name="KSO_WM_TEMPLATE_INDEX" val="20200853"/>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LINE_FORE_SCHEMECOLOR_INDEX_BRIGHTNESS" val="0.3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8"/>
  <p:tag name="KSO_WM_UNIT_ID" val="diagram20200853_1*i*98"/>
  <p:tag name="KSO_WM_TEMPLATE_CATEGORY" val="diagram"/>
  <p:tag name="KSO_WM_TEMPLATE_INDEX" val="20200853"/>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LINE_FORE_SCHEMECOLOR_INDEX_BRIGHTNESS" val="0.3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9"/>
  <p:tag name="KSO_WM_UNIT_ID" val="diagram20200853_1*i*99"/>
  <p:tag name="KSO_WM_TEMPLATE_CATEGORY" val="diagram"/>
  <p:tag name="KSO_WM_TEMPLATE_INDEX" val="20200853"/>
  <p:tag name="KSO_WM_UNIT_LAYERLEVEL" val="1"/>
  <p:tag name="KSO_WM_TAG_VERSION" val="1.0"/>
  <p:tag name="KSO_WM_BEAUTIFY_FLAG" val="#wm#"/>
  <p:tag name="KSO_WM_UNIT_FILL_FORE_SCHEMECOLOR_INDEX_BRIGHTNESS" val="0.25"/>
  <p:tag name="KSO_WM_UNIT_FILL_FORE_SCHEMECOLOR_INDEX" val="13"/>
  <p:tag name="KSO_WM_UNIT_FILL_TYPE" val="1"/>
  <p:tag name="KSO_WM_UNIT_LINE_FORE_SCHEMECOLOR_INDEX_BRIGHTNESS" val="0.35"/>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0"/>
  <p:tag name="KSO_WM_UNIT_ID" val="diagram20200853_1*i*100"/>
  <p:tag name="KSO_WM_TEMPLATE_CATEGORY" val="diagram"/>
  <p:tag name="KSO_WM_TEMPLATE_INDEX" val="20200853"/>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NOCLEAR" val="0"/>
  <p:tag name="KSO_WM_UNIT_VALUE" val="792"/>
  <p:tag name="KSO_WM_UNIT_HIGHLIGHT" val="0"/>
  <p:tag name="KSO_WM_UNIT_COMPATIBLE" val="0"/>
  <p:tag name="KSO_WM_UNIT_DIAGRAM_ISNUMVISUAL" val="0"/>
  <p:tag name="KSO_WM_UNIT_DIAGRAM_ISREFERUNIT" val="0"/>
  <p:tag name="KSO_WM_UNIT_TYPE" val="f"/>
  <p:tag name="KSO_WM_UNIT_INDEX" val="1"/>
  <p:tag name="KSO_WM_UNIT_ID" val="diagram20200853_1*f*1"/>
  <p:tag name="KSO_WM_TEMPLATE_CATEGORY" val="diagram"/>
  <p:tag name="KSO_WM_TEMPLATE_INDEX" val="20200853"/>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13;当您的正文内容到达这个限度时，或许已经不纯粹作用于演示，极大可能运用于阅读领域；无论是传播观点、知识分享还是汇报工作，内容的详尽固然重要，但请一定注意信息框架的清晰，这样才能使内容层次分明，页面简洁易读。&#13;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
  <p:tag name="KSO_WM_UNIT_TEXT_FILL_FORE_SCHEMECOLOR_INDEX_BRIGHTNESS" val="0.05"/>
  <p:tag name="KSO_WM_UNIT_TEXT_FILL_FORE_SCHEMECOLOR_INDEX" val="13"/>
  <p:tag name="KSO_WM_UNIT_TEXT_FILL_TYPE" val="1"/>
</p:tagLst>
</file>

<file path=ppt/tags/tag365.xml><?xml version="1.0" encoding="utf-8"?>
<p:tagLst xmlns:p="http://schemas.openxmlformats.org/presentationml/2006/main">
  <p:tag name="KSO_WM_SLIDE_ID" val="diagram20200853_1"/>
  <p:tag name="KSO_WM_TEMPLATE_SUBCATEGORY" val="0"/>
  <p:tag name="KSO_WM_SLIDE_TYPE" val="text"/>
  <p:tag name="KSO_WM_SLIDE_SUBTYPE" val="pureTxt"/>
  <p:tag name="KSO_WM_SLIDE_ITEM_CNT" val="0"/>
  <p:tag name="KSO_WM_SLIDE_INDEX" val="1"/>
  <p:tag name="KSO_WM_SLIDE_SIZE" val="960*539"/>
  <p:tag name="KSO_WM_SLIDE_POSITION" val="0*0"/>
  <p:tag name="KSO_WM_TAG_VERSION" val="1.0"/>
  <p:tag name="KSO_WM_BEAUTIFY_FLAG" val="#wm#"/>
  <p:tag name="KSO_WM_TEMPLATE_CATEGORY" val="diagram"/>
  <p:tag name="KSO_WM_TEMPLATE_INDEX" val="20200853"/>
  <p:tag name="KSO_WM_SLIDE_LAYOUT" val="a_f"/>
  <p:tag name="KSO_WM_SLIDE_LAYOUT_CNT" val="1_1"/>
  <p:tag name="KSO_WM_TEMPLATE_MASTER_TYPE" val="0"/>
  <p:tag name="KSO_WM_TEMPLATE_COLOR_TYPE" val="1"/>
  <p:tag name="KSO_WM_SLIDE_BK_DARK_LIGHT" val="2"/>
  <p:tag name="KSO_WM_SLIDE_BACKGROUND_TYPE" val="general"/>
</p:tagLst>
</file>

<file path=ppt/tags/tag366.xml><?xml version="1.0" encoding="utf-8"?>
<p:tagLst xmlns:p="http://schemas.openxmlformats.org/presentationml/2006/main">
  <p:tag name="KSO_WM_UNIT_ISCONTENTSTITLE" val="0"/>
  <p:tag name="KSO_WM_UNIT_PRESET_TEXT" val="Thanks"/>
  <p:tag name="KSO_WM_UNIT_VALUE" val="4"/>
  <p:tag name="KSO_WM_UNIT_HIGHLIGHT" val="0"/>
  <p:tag name="KSO_WM_UNIT_COMPATIBLE" val="0"/>
  <p:tag name="KSO_WM_UNIT_TYPE" val="a"/>
  <p:tag name="KSO_WM_UNIT_INDEX" val="1"/>
  <p:tag name="KSO_WM_UNIT_ID" val="custom20191415_15*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367.xml><?xml version="1.0" encoding="utf-8"?>
<p:tagLst xmlns:p="http://schemas.openxmlformats.org/presentationml/2006/main">
  <p:tag name="KSO_WM_SLIDE_ID" val="custom20191415_15"/>
  <p:tag name="KSO_WM_SLIDE_ITEM_CNT" val="0"/>
  <p:tag name="KSO_WM_SLIDE_INDEX" val="15"/>
  <p:tag name="KSO_WM_TAG_VERSION" val="1.0"/>
  <p:tag name="KSO_WM_BEAUTIFY_FLAG" val="#wm#"/>
  <p:tag name="KSO_WM_TEMPLATE_CATEGORY" val="custom"/>
  <p:tag name="KSO_WM_TEMPLATE_INDEX" val="20191415"/>
  <p:tag name="KSO_WM_SLIDE_LAYOUT" val="a"/>
  <p:tag name="KSO_WM_SLIDE_LAYOUT_CNT" val="1"/>
  <p:tag name="KSO_WM_SLIDE_TYPE" val="endPage"/>
  <p:tag name="KSO_WM_SLIDE_SUBTYPE" val="pureTxt"/>
  <p:tag name="KSO_WM_TEMPLATE_SUBCATEGORY"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415"/>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415"/>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1.xml><?xml version="1.0" encoding="utf-8"?>
<p:tagLst xmlns:p="http://schemas.openxmlformats.org/presentationml/2006/main">
  <p:tag name="KSO_WM_TAG_VERSION" val="1.0"/>
  <p:tag name="KSO_WM_BEAUTIFY_FLAG" val="#wm#"/>
  <p:tag name="KSO_WM_TEMPLATE_CATEGORY" val="custom"/>
  <p:tag name="KSO_WM_TEMPLATE_INDEX" val="20191415"/>
  <p:tag name="KSO_WM_TEMPLATE_THUMBS_INDEX" val="1、2、3、4、7、9、10、11、13、14、15"/>
  <p:tag name="KSO_WM_TEMPLATE_SUBCATEGORY" val="0"/>
</p:tagLst>
</file>

<file path=ppt/tags/tag82.xml><?xml version="1.0" encoding="utf-8"?>
<p:tagLst xmlns:p="http://schemas.openxmlformats.org/presentationml/2006/main">
  <p:tag name="KSO_WM_UNIT_ISCONTENTSTITLE" val="0"/>
  <p:tag name="KSO_WM_UNIT_PRESET_TEXT" val="单击此处添加副标题"/>
  <p:tag name="KSO_WM_UNIT_VALUE" val="18"/>
  <p:tag name="KSO_WM_UNIT_HIGHLIGHT" val="0"/>
  <p:tag name="KSO_WM_UNIT_COMPATIBLE" val="0"/>
  <p:tag name="KSO_WM_UNIT_TYPE" val="b"/>
  <p:tag name="KSO_WM_UNIT_INDEX" val="1"/>
  <p:tag name="KSO_WM_UNIT_ID" val="custom20191415_1*b*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83.xml><?xml version="1.0" encoding="utf-8"?>
<p:tagLst xmlns:p="http://schemas.openxmlformats.org/presentationml/2006/main">
  <p:tag name="KSO_WM_UNIT_ISCONTENTSTITLE" val="0"/>
  <p:tag name="KSO_WM_UNIT_PRESET_TEXT" val="单击此处添加标题"/>
  <p:tag name="KSO_WM_UNIT_VALUE" val="18"/>
  <p:tag name="KSO_WM_UNIT_HIGHLIGHT" val="0"/>
  <p:tag name="KSO_WM_UNIT_COMPATIBLE" val="0"/>
  <p:tag name="KSO_WM_UNIT_TYPE" val="a"/>
  <p:tag name="KSO_WM_UNIT_INDEX" val="1"/>
  <p:tag name="KSO_WM_UNIT_ID" val="custom20191415_1*a*1"/>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84.xml><?xml version="1.0" encoding="utf-8"?>
<p:tagLst xmlns:p="http://schemas.openxmlformats.org/presentationml/2006/main">
  <p:tag name="KSO_WM_UNIT_ISCONTENTSTITLE" val="0"/>
  <p:tag name="KSO_WM_UNIT_PRESET_TEXT" val="汇报人姓名"/>
  <p:tag name="KSO_WM_UNIT_VALUE" val="8"/>
  <p:tag name="KSO_WM_UNIT_HIGHLIGHT" val="0"/>
  <p:tag name="KSO_WM_UNIT_COMPATIBLE" val="0"/>
  <p:tag name="KSO_WM_UNIT_TYPE" val="b"/>
  <p:tag name="KSO_WM_UNIT_INDEX" val="2"/>
  <p:tag name="KSO_WM_UNIT_ID" val="custom20191415_1*b*2"/>
  <p:tag name="KSO_WM_TEMPLATE_CATEGORY" val="custom"/>
  <p:tag name="KSO_WM_TEMPLATE_INDEX" val="20191415"/>
  <p:tag name="KSO_WM_UNIT_LAYERLEVEL" val="1"/>
  <p:tag name="KSO_WM_TAG_VERSION" val="1.0"/>
  <p:tag name="KSO_WM_BEAUTIFY_FLAG" val="#wm#"/>
  <p:tag name="KSO_WM_UNIT_NOCLEAR" val="0"/>
  <p:tag name="KSO_WM_UNIT_DIAGRAM_ISNUMVISUAL" val="0"/>
  <p:tag name="KSO_WM_UNIT_DIAGRAM_ISREFERUNIT" val="0"/>
</p:tagLst>
</file>

<file path=ppt/tags/tag85.xml><?xml version="1.0" encoding="utf-8"?>
<p:tagLst xmlns:p="http://schemas.openxmlformats.org/presentationml/2006/main">
  <p:tag name="KSO_WM_SLIDE_ID" val="custom20191415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415"/>
  <p:tag name="KSO_WM_SLIDE_LAYOUT" val="a_b"/>
  <p:tag name="KSO_WM_SLIDE_LAYOUT_CNT" val="1_3"/>
  <p:tag name="KSO_WM_TEMPLATE_THUMBS_INDEX" val="1、2、3、4、7、9、10、11、13、14、15"/>
  <p:tag name="KSO_WM_TEMPLATE_SUBCATEGORY" val="0"/>
</p:tagLst>
</file>

<file path=ppt/tags/tag86.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684_6*a*1"/>
  <p:tag name="KSO_WM_TEMPLATE_CATEGORY" val="custom"/>
  <p:tag name="KSO_WM_TEMPLATE_INDEX" val="2020268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684_6*l_h_i*1_1_1"/>
  <p:tag name="KSO_WM_TEMPLATE_CATEGORY" val="custom"/>
  <p:tag name="KSO_WM_TEMPLATE_INDEX" val="20202684"/>
  <p:tag name="KSO_WM_UNIT_LAYERLEVEL" val="1_1_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8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684_6*l_h_a*1_1_1"/>
  <p:tag name="KSO_WM_TEMPLATE_CATEGORY" val="custom"/>
  <p:tag name="KSO_WM_TEMPLATE_INDEX" val="20202684"/>
  <p:tag name="KSO_WM_UNIT_LAYERLEVEL" val="1_1_1"/>
  <p:tag name="KSO_WM_TAG_VERSION" val="1.0"/>
  <p:tag name="KSO_WM_BEAUTIFY_FLAG" val="#wm#"/>
  <p:tag name="KSO_WM_UNIT_PRESET_TEXT" val="单击此处添加标题"/>
  <p:tag name="KSO_WM_UNIT_VALUE" val="11"/>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684_6*l_h_i*1_3_1"/>
  <p:tag name="KSO_WM_TEMPLATE_CATEGORY" val="custom"/>
  <p:tag name="KSO_WM_TEMPLATE_INDEX" val="20202684"/>
  <p:tag name="KSO_WM_UNIT_LAYERLEVEL" val="1_1_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684_6*l_h_a*1_3_1"/>
  <p:tag name="KSO_WM_TEMPLATE_CATEGORY" val="custom"/>
  <p:tag name="KSO_WM_TEMPLATE_INDEX" val="20202684"/>
  <p:tag name="KSO_WM_UNIT_LAYERLEVEL" val="1_1_1"/>
  <p:tag name="KSO_WM_TAG_VERSION" val="1.0"/>
  <p:tag name="KSO_WM_BEAUTIFY_FLAG" val="#wm#"/>
  <p:tag name="KSO_WM_UNIT_PRESET_TEXT" val="单击此处添加标题"/>
  <p:tag name="KSO_WM_UNIT_VALUE" val="11"/>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684_6*l_h_i*1_2_1"/>
  <p:tag name="KSO_WM_TEMPLATE_CATEGORY" val="custom"/>
  <p:tag name="KSO_WM_TEMPLATE_INDEX" val="20202684"/>
  <p:tag name="KSO_WM_UNIT_LAYERLEVEL" val="1_1_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684_6*l_h_i*1_4_1"/>
  <p:tag name="KSO_WM_TEMPLATE_CATEGORY" val="custom"/>
  <p:tag name="KSO_WM_TEMPLATE_INDEX" val="20202684"/>
  <p:tag name="KSO_WM_UNIT_LAYERLEVEL" val="1_1_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684_6*l_h_i*1_5_1"/>
  <p:tag name="KSO_WM_TEMPLATE_CATEGORY" val="custom"/>
  <p:tag name="KSO_WM_TEMPLATE_INDEX" val="20202684"/>
  <p:tag name="KSO_WM_UNIT_LAYERLEVEL" val="1_1_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9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684_6*l_h_a*1_5_1"/>
  <p:tag name="KSO_WM_TEMPLATE_CATEGORY" val="custom"/>
  <p:tag name="KSO_WM_TEMPLATE_INDEX" val="20202684"/>
  <p:tag name="KSO_WM_UNIT_LAYERLEVEL" val="1_1_1"/>
  <p:tag name="KSO_WM_TAG_VERSION" val="1.0"/>
  <p:tag name="KSO_WM_BEAUTIFY_FLAG" val="#wm#"/>
  <p:tag name="KSO_WM_UNIT_PRESET_TEXT" val="单击此处添加标题"/>
  <p:tag name="KSO_WM_UNIT_VALUE" val="11"/>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custom20202684_6*l_h_i*1_6_1"/>
  <p:tag name="KSO_WM_TEMPLATE_CATEGORY" val="custom"/>
  <p:tag name="KSO_WM_TEMPLATE_INDEX" val="20202684"/>
  <p:tag name="KSO_WM_UNIT_LAYERLEVEL" val="1_1_1"/>
  <p:tag name="KSO_WM_TAG_VERSION" val="1.0"/>
  <p:tag name="KSO_WM_BEAUTIFY_FLAG" val="#wm#"/>
  <p:tag name="KSO_WM_UNIT_FILL_FORE_SCHEMECOLOR_INDEX" val="13"/>
  <p:tag name="KSO_WM_UNIT_FILL_TYPE" val="1"/>
  <p:tag name="KSO_WM_UNIT_TEXT_FILL_FORE_SCHEMECOLOR_INDEX" val="14"/>
  <p:tag name="KSO_WM_UNIT_TEXT_FILL_TYPE" val="1"/>
  <p:tag name="KSO_WM_UNIT_USESOURCEFORMAT_APPLY" val="1"/>
</p:tagLst>
</file>

<file path=ppt/tags/tag9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684_6*l_h_a*1_2_1"/>
  <p:tag name="KSO_WM_TEMPLATE_CATEGORY" val="custom"/>
  <p:tag name="KSO_WM_TEMPLATE_INDEX" val="20202684"/>
  <p:tag name="KSO_WM_UNIT_LAYERLEVEL" val="1_1_1"/>
  <p:tag name="KSO_WM_TAG_VERSION" val="1.0"/>
  <p:tag name="KSO_WM_BEAUTIFY_FLAG" val="#wm#"/>
  <p:tag name="KSO_WM_UNIT_PRESET_TEXT" val="单击此处添加标题"/>
  <p:tag name="KSO_WM_UNIT_VALUE" val="11"/>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684_6*l_h_a*1_4_1"/>
  <p:tag name="KSO_WM_TEMPLATE_CATEGORY" val="custom"/>
  <p:tag name="KSO_WM_TEMPLATE_INDEX" val="20202684"/>
  <p:tag name="KSO_WM_UNIT_LAYERLEVEL" val="1_1_1"/>
  <p:tag name="KSO_WM_TAG_VERSION" val="1.0"/>
  <p:tag name="KSO_WM_BEAUTIFY_FLAG" val="#wm#"/>
  <p:tag name="KSO_WM_UNIT_PRESET_TEXT" val="单击此处添加标题"/>
  <p:tag name="KSO_WM_UNIT_VALUE" val="11"/>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2684_6*l_h_a*1_6_1"/>
  <p:tag name="KSO_WM_TEMPLATE_CATEGORY" val="custom"/>
  <p:tag name="KSO_WM_TEMPLATE_INDEX" val="20202684"/>
  <p:tag name="KSO_WM_UNIT_LAYERLEVEL" val="1_1_1"/>
  <p:tag name="KSO_WM_TAG_VERSION" val="1.0"/>
  <p:tag name="KSO_WM_BEAUTIFY_FLAG" val="#wm#"/>
  <p:tag name="KSO_WM_UNIT_PRESET_TEXT" val="单击此处添加标题"/>
  <p:tag name="KSO_WM_UNIT_VALUE" val="11"/>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2684_6*i*1"/>
  <p:tag name="KSO_WM_TEMPLATE_CATEGORY" val="custom"/>
  <p:tag name="KSO_WM_TEMPLATE_INDEX" val="20202684"/>
  <p:tag name="KSO_WM_UNIT_LAYERLEVEL" val="1"/>
  <p:tag name="KSO_WM_TAG_VERSION" val="1.0"/>
  <p:tag name="KSO_WM_BEAUTIFY_FLAG" val="#wm#"/>
  <p:tag name="KSO_WM_UNIT_USESOURCEFORMAT_APPLY" val="1"/>
</p:tagLst>
</file>

<file path=ppt/theme/theme1.xml><?xml version="1.0" encoding="utf-8"?>
<a:theme xmlns:a="http://schemas.openxmlformats.org/drawingml/2006/main" name="2_Office 主题​​">
  <a:themeElements>
    <a:clrScheme name="20191415">
      <a:dk1>
        <a:srgbClr val="000000"/>
      </a:dk1>
      <a:lt1>
        <a:srgbClr val="FFFFFF"/>
      </a:lt1>
      <a:dk2>
        <a:srgbClr val="768394"/>
      </a:dk2>
      <a:lt2>
        <a:srgbClr val="F0F0F0"/>
      </a:lt2>
      <a:accent1>
        <a:srgbClr val="75849F"/>
      </a:accent1>
      <a:accent2>
        <a:srgbClr val="717A89"/>
      </a:accent2>
      <a:accent3>
        <a:srgbClr val="75849F"/>
      </a:accent3>
      <a:accent4>
        <a:srgbClr val="717A89"/>
      </a:accent4>
      <a:accent5>
        <a:srgbClr val="75849F"/>
      </a:accent5>
      <a:accent6>
        <a:srgbClr val="717A89"/>
      </a:accent6>
      <a:hlink>
        <a:srgbClr val="4472C4"/>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4630</Words>
  <Application>WPS 演示</Application>
  <PresentationFormat>宽屏</PresentationFormat>
  <Paragraphs>337</Paragraphs>
  <Slides>43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43</vt:i4>
      </vt:variant>
    </vt:vector>
  </HeadingPairs>
  <TitlesOfParts>
    <vt:vector size="57" baseType="lpstr">
      <vt:lpstr>Arial</vt:lpstr>
      <vt:lpstr>宋体</vt:lpstr>
      <vt:lpstr>Wingdings</vt:lpstr>
      <vt:lpstr>微软雅黑</vt:lpstr>
      <vt:lpstr>汉仪旗黑-85S</vt:lpstr>
      <vt:lpstr>黑体</vt:lpstr>
      <vt:lpstr>Segoe UI Semibold</vt:lpstr>
      <vt:lpstr>Impact</vt:lpstr>
      <vt:lpstr>Arial Unicode MS</vt:lpstr>
      <vt:lpstr>Segoe UI</vt:lpstr>
      <vt:lpstr>Calibri</vt:lpstr>
      <vt:lpstr>微软雅黑 Light</vt:lpstr>
      <vt:lpstr>Arial Black</vt:lpstr>
      <vt:lpstr>2_Office 主题​​</vt:lpstr>
      <vt:lpstr>Software design pattern mining using classification-based techniques</vt:lpstr>
      <vt:lpstr>PowerPoint 演示文稿</vt:lpstr>
      <vt:lpstr>研究背景</vt:lpstr>
      <vt:lpstr>研究背景</vt:lpstr>
      <vt:lpstr>研究背景</vt:lpstr>
      <vt:lpstr>研究背景</vt:lpstr>
      <vt:lpstr>面临的问题</vt:lpstr>
      <vt:lpstr>一、模式识别方法</vt:lpstr>
      <vt:lpstr>二、变体问题</vt:lpstr>
      <vt:lpstr>本文方法</vt:lpstr>
      <vt:lpstr>提出的方法（基于分类的技术）</vt:lpstr>
      <vt:lpstr>提出的方法（基于度量的数据集）</vt:lpstr>
      <vt:lpstr>PowerPoint 演示文稿</vt:lpstr>
      <vt:lpstr>PowerPoint 演示文稿</vt:lpstr>
      <vt:lpstr>PowerPoint 演示文稿</vt:lpstr>
      <vt:lpstr>PowerPoint 演示文稿</vt:lpstr>
      <vt:lpstr>PowerPoint 演示文稿</vt:lpstr>
      <vt:lpstr>具体实现</vt:lpstr>
      <vt:lpstr>PowerPoint 演示文稿</vt:lpstr>
      <vt:lpstr>1、软件设计模式</vt:lpstr>
      <vt:lpstr>具体实现</vt:lpstr>
      <vt:lpstr>2、软件度量 </vt:lpstr>
      <vt:lpstr>具体实现</vt:lpstr>
      <vt:lpstr>3、基于分类的算法 </vt:lpstr>
      <vt:lpstr>PowerPoint 演示文稿</vt:lpstr>
      <vt:lpstr>PowerPoint 演示文稿</vt:lpstr>
      <vt:lpstr>创建基于度量的数据集</vt:lpstr>
      <vt:lpstr>创建基于度量的数据集</vt:lpstr>
      <vt:lpstr>实验结果</vt:lpstr>
      <vt:lpstr>检测软件模式</vt:lpstr>
      <vt:lpstr>实验结果</vt:lpstr>
      <vt:lpstr>实例选择</vt:lpstr>
      <vt:lpstr>PowerPoint 演示文稿</vt:lpstr>
      <vt:lpstr>PowerPoint 演示文稿</vt:lpstr>
      <vt:lpstr>实验结果</vt:lpstr>
      <vt:lpstr>PowerPoint 演示文稿</vt:lpstr>
      <vt:lpstr>PowerPoint 演示文稿</vt:lpstr>
      <vt:lpstr>PowerPoint 演示文稿</vt:lpstr>
      <vt:lpstr>PowerPoint 演示文稿</vt:lpstr>
      <vt:lpstr>实验结果分析</vt:lpstr>
      <vt:lpstr>总结</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smile @ forever</cp:lastModifiedBy>
  <cp:revision>29</cp:revision>
  <dcterms:created xsi:type="dcterms:W3CDTF">2019-06-19T02:08:00Z</dcterms:created>
  <dcterms:modified xsi:type="dcterms:W3CDTF">2019-12-02T14:07:56Z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