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344" r:id="rId2"/>
    <p:sldId id="346" r:id="rId3"/>
    <p:sldId id="388" r:id="rId4"/>
    <p:sldId id="347" r:id="rId5"/>
    <p:sldId id="361" r:id="rId6"/>
    <p:sldId id="360" r:id="rId7"/>
    <p:sldId id="350" r:id="rId8"/>
    <p:sldId id="389" r:id="rId9"/>
    <p:sldId id="365" r:id="rId10"/>
    <p:sldId id="362" r:id="rId11"/>
    <p:sldId id="364" r:id="rId12"/>
    <p:sldId id="366" r:id="rId13"/>
    <p:sldId id="367" r:id="rId14"/>
    <p:sldId id="368" r:id="rId15"/>
    <p:sldId id="369" r:id="rId16"/>
    <p:sldId id="370" r:id="rId17"/>
    <p:sldId id="353" r:id="rId18"/>
    <p:sldId id="390" r:id="rId19"/>
    <p:sldId id="391" r:id="rId20"/>
    <p:sldId id="355" r:id="rId21"/>
    <p:sldId id="371" r:id="rId22"/>
    <p:sldId id="372" r:id="rId23"/>
    <p:sldId id="418" r:id="rId24"/>
    <p:sldId id="442" r:id="rId25"/>
    <p:sldId id="419" r:id="rId26"/>
    <p:sldId id="420" r:id="rId27"/>
    <p:sldId id="421" r:id="rId28"/>
    <p:sldId id="422" r:id="rId29"/>
    <p:sldId id="423" r:id="rId30"/>
    <p:sldId id="424" r:id="rId31"/>
    <p:sldId id="427" r:id="rId32"/>
    <p:sldId id="428" r:id="rId33"/>
    <p:sldId id="430" r:id="rId34"/>
    <p:sldId id="432" r:id="rId35"/>
    <p:sldId id="433" r:id="rId36"/>
    <p:sldId id="434" r:id="rId37"/>
    <p:sldId id="435" r:id="rId38"/>
    <p:sldId id="436" r:id="rId39"/>
    <p:sldId id="439" r:id="rId40"/>
    <p:sldId id="443" r:id="rId41"/>
    <p:sldId id="444" r:id="rId42"/>
    <p:sldId id="445" r:id="rId43"/>
    <p:sldId id="446" r:id="rId44"/>
    <p:sldId id="447" r:id="rId45"/>
    <p:sldId id="448" r:id="rId46"/>
    <p:sldId id="359"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618D"/>
    <a:srgbClr val="6EA1D4"/>
    <a:srgbClr val="699F7E"/>
    <a:srgbClr val="476D55"/>
    <a:srgbClr val="548266"/>
    <a:srgbClr val="74A688"/>
    <a:srgbClr val="73A586"/>
    <a:srgbClr val="DD9C31"/>
    <a:srgbClr val="FDB0B0"/>
    <a:srgbClr val="F6B6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632" autoAdjust="0"/>
    <p:restoredTop sz="94660"/>
  </p:normalViewPr>
  <p:slideViewPr>
    <p:cSldViewPr snapToGrid="0">
      <p:cViewPr varScale="1">
        <p:scale>
          <a:sx n="66" d="100"/>
          <a:sy n="66" d="100"/>
        </p:scale>
        <p:origin x="6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正" userId="00fc7b1d83763338" providerId="LiveId" clId="{E8EA8EB2-0CD3-42CB-883E-B71E8291404C}"/>
    <pc:docChg chg="undo redo custSel addSld delSld modSld">
      <pc:chgData name="张 正" userId="00fc7b1d83763338" providerId="LiveId" clId="{E8EA8EB2-0CD3-42CB-883E-B71E8291404C}" dt="2019-12-08T15:29:16.571" v="536" actId="20577"/>
      <pc:docMkLst>
        <pc:docMk/>
      </pc:docMkLst>
      <pc:sldChg chg="modSp">
        <pc:chgData name="张 正" userId="00fc7b1d83763338" providerId="LiveId" clId="{E8EA8EB2-0CD3-42CB-883E-B71E8291404C}" dt="2019-12-01T15:10:06.878" v="134" actId="1076"/>
        <pc:sldMkLst>
          <pc:docMk/>
          <pc:sldMk cId="0" sldId="344"/>
        </pc:sldMkLst>
        <pc:spChg chg="mod">
          <ac:chgData name="张 正" userId="00fc7b1d83763338" providerId="LiveId" clId="{E8EA8EB2-0CD3-42CB-883E-B71E8291404C}" dt="2019-12-01T15:09:59.976" v="132" actId="207"/>
          <ac:spMkLst>
            <pc:docMk/>
            <pc:sldMk cId="0" sldId="344"/>
            <ac:spMk id="1048587" creationId="{00000000-0000-0000-0000-000000000000}"/>
          </ac:spMkLst>
        </pc:spChg>
        <pc:spChg chg="mod">
          <ac:chgData name="张 正" userId="00fc7b1d83763338" providerId="LiveId" clId="{E8EA8EB2-0CD3-42CB-883E-B71E8291404C}" dt="2019-12-01T15:10:06.878" v="134" actId="1076"/>
          <ac:spMkLst>
            <pc:docMk/>
            <pc:sldMk cId="0" sldId="344"/>
            <ac:spMk id="1048591" creationId="{00000000-0000-0000-0000-000000000000}"/>
          </ac:spMkLst>
        </pc:spChg>
      </pc:sldChg>
      <pc:sldChg chg="modSp">
        <pc:chgData name="张 正" userId="00fc7b1d83763338" providerId="LiveId" clId="{E8EA8EB2-0CD3-42CB-883E-B71E8291404C}" dt="2019-12-08T13:36:28.538" v="449" actId="1076"/>
        <pc:sldMkLst>
          <pc:docMk/>
          <pc:sldMk cId="0" sldId="346"/>
        </pc:sldMkLst>
        <pc:spChg chg="mod">
          <ac:chgData name="张 正" userId="00fc7b1d83763338" providerId="LiveId" clId="{E8EA8EB2-0CD3-42CB-883E-B71E8291404C}" dt="2019-12-01T15:11:01.806" v="142" actId="207"/>
          <ac:spMkLst>
            <pc:docMk/>
            <pc:sldMk cId="0" sldId="346"/>
            <ac:spMk id="27" creationId="{00000000-0000-0000-0000-000000000000}"/>
          </ac:spMkLst>
        </pc:spChg>
        <pc:spChg chg="mod">
          <ac:chgData name="张 正" userId="00fc7b1d83763338" providerId="LiveId" clId="{E8EA8EB2-0CD3-42CB-883E-B71E8291404C}" dt="2019-12-01T15:11:05.507" v="143" actId="207"/>
          <ac:spMkLst>
            <pc:docMk/>
            <pc:sldMk cId="0" sldId="346"/>
            <ac:spMk id="30" creationId="{00000000-0000-0000-0000-000000000000}"/>
          </ac:spMkLst>
        </pc:spChg>
        <pc:spChg chg="mod">
          <ac:chgData name="张 正" userId="00fc7b1d83763338" providerId="LiveId" clId="{E8EA8EB2-0CD3-42CB-883E-B71E8291404C}" dt="2019-12-01T15:11:08.826" v="144" actId="207"/>
          <ac:spMkLst>
            <pc:docMk/>
            <pc:sldMk cId="0" sldId="346"/>
            <ac:spMk id="44" creationId="{00000000-0000-0000-0000-000000000000}"/>
          </ac:spMkLst>
        </pc:spChg>
        <pc:spChg chg="mod">
          <ac:chgData name="张 正" userId="00fc7b1d83763338" providerId="LiveId" clId="{E8EA8EB2-0CD3-42CB-883E-B71E8291404C}" dt="2019-12-01T15:09:50.683" v="131" actId="207"/>
          <ac:spMkLst>
            <pc:docMk/>
            <pc:sldMk cId="0" sldId="346"/>
            <ac:spMk id="1048594" creationId="{00000000-0000-0000-0000-000000000000}"/>
          </ac:spMkLst>
        </pc:spChg>
        <pc:spChg chg="mod">
          <ac:chgData name="张 正" userId="00fc7b1d83763338" providerId="LiveId" clId="{E8EA8EB2-0CD3-42CB-883E-B71E8291404C}" dt="2019-12-01T15:09:50.683" v="131" actId="207"/>
          <ac:spMkLst>
            <pc:docMk/>
            <pc:sldMk cId="0" sldId="346"/>
            <ac:spMk id="1048595" creationId="{00000000-0000-0000-0000-000000000000}"/>
          </ac:spMkLst>
        </pc:spChg>
        <pc:spChg chg="mod">
          <ac:chgData name="张 正" userId="00fc7b1d83763338" providerId="LiveId" clId="{E8EA8EB2-0CD3-42CB-883E-B71E8291404C}" dt="2019-12-01T15:10:58.565" v="141" actId="207"/>
          <ac:spMkLst>
            <pc:docMk/>
            <pc:sldMk cId="0" sldId="346"/>
            <ac:spMk id="1048596" creationId="{00000000-0000-0000-0000-000000000000}"/>
          </ac:spMkLst>
        </pc:spChg>
        <pc:spChg chg="mod">
          <ac:chgData name="张 正" userId="00fc7b1d83763338" providerId="LiveId" clId="{E8EA8EB2-0CD3-42CB-883E-B71E8291404C}" dt="2019-12-01T15:10:55.888" v="140" actId="207"/>
          <ac:spMkLst>
            <pc:docMk/>
            <pc:sldMk cId="0" sldId="346"/>
            <ac:spMk id="1048599" creationId="{00000000-0000-0000-0000-000000000000}"/>
          </ac:spMkLst>
        </pc:spChg>
        <pc:spChg chg="mod">
          <ac:chgData name="张 正" userId="00fc7b1d83763338" providerId="LiveId" clId="{E8EA8EB2-0CD3-42CB-883E-B71E8291404C}" dt="2019-12-01T15:10:53.177" v="139" actId="207"/>
          <ac:spMkLst>
            <pc:docMk/>
            <pc:sldMk cId="0" sldId="346"/>
            <ac:spMk id="1048602" creationId="{00000000-0000-0000-0000-000000000000}"/>
          </ac:spMkLst>
        </pc:spChg>
        <pc:spChg chg="mod">
          <ac:chgData name="张 正" userId="00fc7b1d83763338" providerId="LiveId" clId="{E8EA8EB2-0CD3-42CB-883E-B71E8291404C}" dt="2019-12-01T15:10:48.392" v="138" actId="207"/>
          <ac:spMkLst>
            <pc:docMk/>
            <pc:sldMk cId="0" sldId="346"/>
            <ac:spMk id="1048605" creationId="{00000000-0000-0000-0000-000000000000}"/>
          </ac:spMkLst>
        </pc:spChg>
        <pc:grpChg chg="mod">
          <ac:chgData name="张 正" userId="00fc7b1d83763338" providerId="LiveId" clId="{E8EA8EB2-0CD3-42CB-883E-B71E8291404C}" dt="2019-12-01T15:09:50.683" v="131" actId="207"/>
          <ac:grpSpMkLst>
            <pc:docMk/>
            <pc:sldMk cId="0" sldId="346"/>
            <ac:grpSpMk id="26" creationId="{00000000-0000-0000-0000-000000000000}"/>
          </ac:grpSpMkLst>
        </pc:grpChg>
        <pc:grpChg chg="mod">
          <ac:chgData name="张 正" userId="00fc7b1d83763338" providerId="LiveId" clId="{E8EA8EB2-0CD3-42CB-883E-B71E8291404C}" dt="2019-12-01T15:09:50.683" v="131" actId="207"/>
          <ac:grpSpMkLst>
            <pc:docMk/>
            <pc:sldMk cId="0" sldId="346"/>
            <ac:grpSpMk id="29" creationId="{00000000-0000-0000-0000-000000000000}"/>
          </ac:grpSpMkLst>
        </pc:grpChg>
        <pc:grpChg chg="mod">
          <ac:chgData name="张 正" userId="00fc7b1d83763338" providerId="LiveId" clId="{E8EA8EB2-0CD3-42CB-883E-B71E8291404C}" dt="2019-12-01T15:09:50.683" v="131" actId="207"/>
          <ac:grpSpMkLst>
            <pc:docMk/>
            <pc:sldMk cId="0" sldId="346"/>
            <ac:grpSpMk id="34" creationId="{00000000-0000-0000-0000-000000000000}"/>
          </ac:grpSpMkLst>
        </pc:grpChg>
        <pc:grpChg chg="mod">
          <ac:chgData name="张 正" userId="00fc7b1d83763338" providerId="LiveId" clId="{E8EA8EB2-0CD3-42CB-883E-B71E8291404C}" dt="2019-12-01T15:09:50.683" v="131" actId="207"/>
          <ac:grpSpMkLst>
            <pc:docMk/>
            <pc:sldMk cId="0" sldId="346"/>
            <ac:grpSpMk id="36" creationId="{00000000-0000-0000-0000-000000000000}"/>
          </ac:grpSpMkLst>
        </pc:grpChg>
        <pc:grpChg chg="mod">
          <ac:chgData name="张 正" userId="00fc7b1d83763338" providerId="LiveId" clId="{E8EA8EB2-0CD3-42CB-883E-B71E8291404C}" dt="2019-12-01T15:09:50.683" v="131" actId="207"/>
          <ac:grpSpMkLst>
            <pc:docMk/>
            <pc:sldMk cId="0" sldId="346"/>
            <ac:grpSpMk id="38" creationId="{00000000-0000-0000-0000-000000000000}"/>
          </ac:grpSpMkLst>
        </pc:grpChg>
        <pc:grpChg chg="mod">
          <ac:chgData name="张 正" userId="00fc7b1d83763338" providerId="LiveId" clId="{E8EA8EB2-0CD3-42CB-883E-B71E8291404C}" dt="2019-12-01T15:09:50.683" v="131" actId="207"/>
          <ac:grpSpMkLst>
            <pc:docMk/>
            <pc:sldMk cId="0" sldId="346"/>
            <ac:grpSpMk id="40" creationId="{00000000-0000-0000-0000-000000000000}"/>
          </ac:grpSpMkLst>
        </pc:grpChg>
        <pc:grpChg chg="mod">
          <ac:chgData name="张 正" userId="00fc7b1d83763338" providerId="LiveId" clId="{E8EA8EB2-0CD3-42CB-883E-B71E8291404C}" dt="2019-12-02T02:06:44.611" v="421" actId="14100"/>
          <ac:grpSpMkLst>
            <pc:docMk/>
            <pc:sldMk cId="0" sldId="346"/>
            <ac:grpSpMk id="43" creationId="{00000000-0000-0000-0000-000000000000}"/>
          </ac:grpSpMkLst>
        </pc:grpChg>
        <pc:picChg chg="mod">
          <ac:chgData name="张 正" userId="00fc7b1d83763338" providerId="LiveId" clId="{E8EA8EB2-0CD3-42CB-883E-B71E8291404C}" dt="2019-12-08T13:36:28.538" v="449" actId="1076"/>
          <ac:picMkLst>
            <pc:docMk/>
            <pc:sldMk cId="0" sldId="346"/>
            <ac:picMk id="2097156" creationId="{00000000-0000-0000-0000-000000000000}"/>
          </ac:picMkLst>
        </pc:picChg>
        <pc:picChg chg="mod">
          <ac:chgData name="张 正" userId="00fc7b1d83763338" providerId="LiveId" clId="{E8EA8EB2-0CD3-42CB-883E-B71E8291404C}" dt="2019-12-01T15:09:50.683" v="131" actId="207"/>
          <ac:picMkLst>
            <pc:docMk/>
            <pc:sldMk cId="0" sldId="346"/>
            <ac:picMk id="2097157" creationId="{00000000-0000-0000-0000-000000000000}"/>
          </ac:picMkLst>
        </pc:picChg>
      </pc:sldChg>
      <pc:sldChg chg="modSp">
        <pc:chgData name="张 正" userId="00fc7b1d83763338" providerId="LiveId" clId="{E8EA8EB2-0CD3-42CB-883E-B71E8291404C}" dt="2019-12-01T15:13:17.161" v="153" actId="207"/>
        <pc:sldMkLst>
          <pc:docMk/>
          <pc:sldMk cId="0" sldId="347"/>
        </pc:sldMkLst>
        <pc:spChg chg="mod">
          <ac:chgData name="张 正" userId="00fc7b1d83763338" providerId="LiveId" clId="{E8EA8EB2-0CD3-42CB-883E-B71E8291404C}" dt="2019-12-01T15:13:17.161" v="153" actId="207"/>
          <ac:spMkLst>
            <pc:docMk/>
            <pc:sldMk cId="0" sldId="347"/>
            <ac:spMk id="1048609" creationId="{00000000-0000-0000-0000-000000000000}"/>
          </ac:spMkLst>
        </pc:spChg>
        <pc:grpChg chg="mod">
          <ac:chgData name="张 正" userId="00fc7b1d83763338" providerId="LiveId" clId="{E8EA8EB2-0CD3-42CB-883E-B71E8291404C}" dt="2019-12-01T15:10:16.931" v="136" actId="207"/>
          <ac:grpSpMkLst>
            <pc:docMk/>
            <pc:sldMk cId="0" sldId="347"/>
            <ac:grpSpMk id="43" creationId="{00000000-0000-0000-0000-000000000000}"/>
          </ac:grpSpMkLst>
        </pc:grpChg>
        <pc:picChg chg="mod">
          <ac:chgData name="张 正" userId="00fc7b1d83763338" providerId="LiveId" clId="{E8EA8EB2-0CD3-42CB-883E-B71E8291404C}" dt="2019-12-01T15:10:16.931" v="136" actId="207"/>
          <ac:picMkLst>
            <pc:docMk/>
            <pc:sldMk cId="0" sldId="347"/>
            <ac:picMk id="2097158" creationId="{00000000-0000-0000-0000-000000000000}"/>
          </ac:picMkLst>
        </pc:picChg>
        <pc:picChg chg="mod">
          <ac:chgData name="张 正" userId="00fc7b1d83763338" providerId="LiveId" clId="{E8EA8EB2-0CD3-42CB-883E-B71E8291404C}" dt="2019-12-01T15:10:16.931" v="136" actId="207"/>
          <ac:picMkLst>
            <pc:docMk/>
            <pc:sldMk cId="0" sldId="347"/>
            <ac:picMk id="2097159" creationId="{00000000-0000-0000-0000-000000000000}"/>
          </ac:picMkLst>
        </pc:picChg>
      </pc:sldChg>
      <pc:sldChg chg="modSp">
        <pc:chgData name="张 正" userId="00fc7b1d83763338" providerId="LiveId" clId="{E8EA8EB2-0CD3-42CB-883E-B71E8291404C}" dt="2019-12-01T15:08:55.533" v="117" actId="207"/>
        <pc:sldMkLst>
          <pc:docMk/>
          <pc:sldMk cId="0" sldId="350"/>
        </pc:sldMkLst>
        <pc:spChg chg="mod">
          <ac:chgData name="张 正" userId="00fc7b1d83763338" providerId="LiveId" clId="{E8EA8EB2-0CD3-42CB-883E-B71E8291404C}" dt="2019-12-01T15:08:55.533" v="117" actId="207"/>
          <ac:spMkLst>
            <pc:docMk/>
            <pc:sldMk cId="0" sldId="350"/>
            <ac:spMk id="1048643" creationId="{00000000-0000-0000-0000-000000000000}"/>
          </ac:spMkLst>
        </pc:spChg>
        <pc:grpChg chg="mod">
          <ac:chgData name="张 正" userId="00fc7b1d83763338" providerId="LiveId" clId="{E8EA8EB2-0CD3-42CB-883E-B71E8291404C}" dt="2019-12-01T15:01:40.624" v="26" actId="1076"/>
          <ac:grpSpMkLst>
            <pc:docMk/>
            <pc:sldMk cId="0" sldId="350"/>
            <ac:grpSpMk id="54" creationId="{00000000-0000-0000-0000-000000000000}"/>
          </ac:grpSpMkLst>
        </pc:grpChg>
      </pc:sldChg>
      <pc:sldChg chg="modSp">
        <pc:chgData name="张 正" userId="00fc7b1d83763338" providerId="LiveId" clId="{E8EA8EB2-0CD3-42CB-883E-B71E8291404C}" dt="2019-12-01T15:08:18.981" v="108" actId="207"/>
        <pc:sldMkLst>
          <pc:docMk/>
          <pc:sldMk cId="0" sldId="353"/>
        </pc:sldMkLst>
        <pc:spChg chg="mod">
          <ac:chgData name="张 正" userId="00fc7b1d83763338" providerId="LiveId" clId="{E8EA8EB2-0CD3-42CB-883E-B71E8291404C}" dt="2019-12-01T15:02:34.413" v="39" actId="14100"/>
          <ac:spMkLst>
            <pc:docMk/>
            <pc:sldMk cId="0" sldId="353"/>
            <ac:spMk id="1048685" creationId="{00000000-0000-0000-0000-000000000000}"/>
          </ac:spMkLst>
        </pc:spChg>
        <pc:spChg chg="mod">
          <ac:chgData name="张 正" userId="00fc7b1d83763338" providerId="LiveId" clId="{E8EA8EB2-0CD3-42CB-883E-B71E8291404C}" dt="2019-12-01T15:08:18.981" v="108" actId="207"/>
          <ac:spMkLst>
            <pc:docMk/>
            <pc:sldMk cId="0" sldId="353"/>
            <ac:spMk id="1048686" creationId="{00000000-0000-0000-0000-000000000000}"/>
          </ac:spMkLst>
        </pc:spChg>
        <pc:grpChg chg="mod">
          <ac:chgData name="张 正" userId="00fc7b1d83763338" providerId="LiveId" clId="{E8EA8EB2-0CD3-42CB-883E-B71E8291404C}" dt="2019-12-01T15:02:31.409" v="38" actId="1076"/>
          <ac:grpSpMkLst>
            <pc:docMk/>
            <pc:sldMk cId="0" sldId="353"/>
            <ac:grpSpMk id="63" creationId="{00000000-0000-0000-0000-000000000000}"/>
          </ac:grpSpMkLst>
        </pc:grpChg>
      </pc:sldChg>
      <pc:sldChg chg="modSp">
        <pc:chgData name="张 正" userId="00fc7b1d83763338" providerId="LiveId" clId="{E8EA8EB2-0CD3-42CB-883E-B71E8291404C}" dt="2019-12-01T15:08:06.371" v="102" actId="207"/>
        <pc:sldMkLst>
          <pc:docMk/>
          <pc:sldMk cId="0" sldId="355"/>
        </pc:sldMkLst>
        <pc:spChg chg="mod">
          <ac:chgData name="张 正" userId="00fc7b1d83763338" providerId="LiveId" clId="{E8EA8EB2-0CD3-42CB-883E-B71E8291404C}" dt="2019-12-01T15:08:06.371" v="102" actId="207"/>
          <ac:spMkLst>
            <pc:docMk/>
            <pc:sldMk cId="0" sldId="355"/>
            <ac:spMk id="1048710" creationId="{00000000-0000-0000-0000-000000000000}"/>
          </ac:spMkLst>
        </pc:spChg>
        <pc:grpChg chg="mod">
          <ac:chgData name="张 正" userId="00fc7b1d83763338" providerId="LiveId" clId="{E8EA8EB2-0CD3-42CB-883E-B71E8291404C}" dt="2019-12-01T15:02:42.715" v="41" actId="14100"/>
          <ac:grpSpMkLst>
            <pc:docMk/>
            <pc:sldMk cId="0" sldId="355"/>
            <ac:grpSpMk id="71" creationId="{00000000-0000-0000-0000-000000000000}"/>
          </ac:grpSpMkLst>
        </pc:grpChg>
      </pc:sldChg>
      <pc:sldChg chg="modSp">
        <pc:chgData name="张 正" userId="00fc7b1d83763338" providerId="LiveId" clId="{E8EA8EB2-0CD3-42CB-883E-B71E8291404C}" dt="2019-12-01T15:06:50.958" v="92" actId="1076"/>
        <pc:sldMkLst>
          <pc:docMk/>
          <pc:sldMk cId="0" sldId="359"/>
        </pc:sldMkLst>
        <pc:spChg chg="mod">
          <ac:chgData name="张 正" userId="00fc7b1d83763338" providerId="LiveId" clId="{E8EA8EB2-0CD3-42CB-883E-B71E8291404C}" dt="2019-12-01T15:06:50.958" v="92" actId="1076"/>
          <ac:spMkLst>
            <pc:docMk/>
            <pc:sldMk cId="0" sldId="359"/>
            <ac:spMk id="1048752" creationId="{00000000-0000-0000-0000-000000000000}"/>
          </ac:spMkLst>
        </pc:spChg>
      </pc:sldChg>
      <pc:sldChg chg="addSp delSp modSp modAnim">
        <pc:chgData name="张 正" userId="00fc7b1d83763338" providerId="LiveId" clId="{E8EA8EB2-0CD3-42CB-883E-B71E8291404C}" dt="2019-12-08T14:12:07.605" v="490"/>
        <pc:sldMkLst>
          <pc:docMk/>
          <pc:sldMk cId="0" sldId="360"/>
        </pc:sldMkLst>
        <pc:spChg chg="mod">
          <ac:chgData name="张 正" userId="00fc7b1d83763338" providerId="LiveId" clId="{E8EA8EB2-0CD3-42CB-883E-B71E8291404C}" dt="2019-12-02T01:12:59.442" v="404" actId="1076"/>
          <ac:spMkLst>
            <pc:docMk/>
            <pc:sldMk cId="0" sldId="360"/>
            <ac:spMk id="4" creationId="{00000000-0000-0000-0000-000000000000}"/>
          </ac:spMkLst>
        </pc:spChg>
        <pc:spChg chg="mod">
          <ac:chgData name="张 正" userId="00fc7b1d83763338" providerId="LiveId" clId="{E8EA8EB2-0CD3-42CB-883E-B71E8291404C}" dt="2019-12-08T14:11:42.900" v="486" actId="1076"/>
          <ac:spMkLst>
            <pc:docMk/>
            <pc:sldMk cId="0" sldId="360"/>
            <ac:spMk id="7" creationId="{00000000-0000-0000-0000-000000000000}"/>
          </ac:spMkLst>
        </pc:spChg>
        <pc:spChg chg="mod">
          <ac:chgData name="张 正" userId="00fc7b1d83763338" providerId="LiveId" clId="{E8EA8EB2-0CD3-42CB-883E-B71E8291404C}" dt="2019-12-08T14:11:33.202" v="484" actId="14100"/>
          <ac:spMkLst>
            <pc:docMk/>
            <pc:sldMk cId="0" sldId="360"/>
            <ac:spMk id="8" creationId="{00000000-0000-0000-0000-000000000000}"/>
          </ac:spMkLst>
        </pc:spChg>
        <pc:spChg chg="mod">
          <ac:chgData name="张 正" userId="00fc7b1d83763338" providerId="LiveId" clId="{E8EA8EB2-0CD3-42CB-883E-B71E8291404C}" dt="2019-12-01T15:12:35.730" v="150" actId="207"/>
          <ac:spMkLst>
            <pc:docMk/>
            <pc:sldMk cId="0" sldId="360"/>
            <ac:spMk id="1048613" creationId="{00000000-0000-0000-0000-000000000000}"/>
          </ac:spMkLst>
        </pc:spChg>
        <pc:grpChg chg="mod">
          <ac:chgData name="张 正" userId="00fc7b1d83763338" providerId="LiveId" clId="{E8EA8EB2-0CD3-42CB-883E-B71E8291404C}" dt="2019-12-01T15:01:29.094" v="24" actId="14100"/>
          <ac:grpSpMkLst>
            <pc:docMk/>
            <pc:sldMk cId="0" sldId="360"/>
            <ac:grpSpMk id="46" creationId="{00000000-0000-0000-0000-000000000000}"/>
          </ac:grpSpMkLst>
        </pc:grpChg>
        <pc:picChg chg="add del mod">
          <ac:chgData name="张 正" userId="00fc7b1d83763338" providerId="LiveId" clId="{E8EA8EB2-0CD3-42CB-883E-B71E8291404C}" dt="2019-12-08T14:07:55.034" v="479"/>
          <ac:picMkLst>
            <pc:docMk/>
            <pc:sldMk cId="0" sldId="360"/>
            <ac:picMk id="3" creationId="{0C6132DB-6BC0-4CB0-8037-29BE748DF3BE}"/>
          </ac:picMkLst>
        </pc:picChg>
        <pc:picChg chg="add mod">
          <ac:chgData name="张 正" userId="00fc7b1d83763338" providerId="LiveId" clId="{E8EA8EB2-0CD3-42CB-883E-B71E8291404C}" dt="2019-12-08T14:11:52.971" v="488" actId="1076"/>
          <ac:picMkLst>
            <pc:docMk/>
            <pc:sldMk cId="0" sldId="360"/>
            <ac:picMk id="5" creationId="{F18F5FB6-3ACE-4F8C-9FE9-845CF38D495B}"/>
          </ac:picMkLst>
        </pc:picChg>
      </pc:sldChg>
      <pc:sldChg chg="addSp delSp modSp">
        <pc:chgData name="张 正" userId="00fc7b1d83763338" providerId="LiveId" clId="{E8EA8EB2-0CD3-42CB-883E-B71E8291404C}" dt="2019-12-08T14:07:50.886" v="477"/>
        <pc:sldMkLst>
          <pc:docMk/>
          <pc:sldMk cId="0" sldId="361"/>
        </pc:sldMkLst>
        <pc:spChg chg="mod">
          <ac:chgData name="张 正" userId="00fc7b1d83763338" providerId="LiveId" clId="{E8EA8EB2-0CD3-42CB-883E-B71E8291404C}" dt="2019-12-01T15:13:12.906" v="152" actId="207"/>
          <ac:spMkLst>
            <pc:docMk/>
            <pc:sldMk cId="0" sldId="361"/>
            <ac:spMk id="1048647" creationId="{00000000-0000-0000-0000-000000000000}"/>
          </ac:spMkLst>
        </pc:spChg>
        <pc:spChg chg="mod">
          <ac:chgData name="张 正" userId="00fc7b1d83763338" providerId="LiveId" clId="{E8EA8EB2-0CD3-42CB-883E-B71E8291404C}" dt="2019-12-01T15:09:16.198" v="123" actId="14100"/>
          <ac:spMkLst>
            <pc:docMk/>
            <pc:sldMk cId="0" sldId="361"/>
            <ac:spMk id="1048649" creationId="{00000000-0000-0000-0000-000000000000}"/>
          </ac:spMkLst>
        </pc:spChg>
        <pc:spChg chg="mod">
          <ac:chgData name="张 正" userId="00fc7b1d83763338" providerId="LiveId" clId="{E8EA8EB2-0CD3-42CB-883E-B71E8291404C}" dt="2019-12-01T15:12:27.283" v="148" actId="14100"/>
          <ac:spMkLst>
            <pc:docMk/>
            <pc:sldMk cId="0" sldId="361"/>
            <ac:spMk id="1048651" creationId="{00000000-0000-0000-0000-000000000000}"/>
          </ac:spMkLst>
        </pc:spChg>
        <pc:spChg chg="mod">
          <ac:chgData name="张 正" userId="00fc7b1d83763338" providerId="LiveId" clId="{E8EA8EB2-0CD3-42CB-883E-B71E8291404C}" dt="2019-12-01T15:09:28.358" v="127" actId="14100"/>
          <ac:spMkLst>
            <pc:docMk/>
            <pc:sldMk cId="0" sldId="361"/>
            <ac:spMk id="1048652" creationId="{00000000-0000-0000-0000-000000000000}"/>
          </ac:spMkLst>
        </pc:spChg>
        <pc:spChg chg="mod">
          <ac:chgData name="张 正" userId="00fc7b1d83763338" providerId="LiveId" clId="{E8EA8EB2-0CD3-42CB-883E-B71E8291404C}" dt="2019-12-01T15:12:23.505" v="147" actId="1076"/>
          <ac:spMkLst>
            <pc:docMk/>
            <pc:sldMk cId="0" sldId="361"/>
            <ac:spMk id="1048657" creationId="{00000000-0000-0000-0000-000000000000}"/>
          </ac:spMkLst>
        </pc:spChg>
        <pc:spChg chg="mod">
          <ac:chgData name="张 正" userId="00fc7b1d83763338" providerId="LiveId" clId="{E8EA8EB2-0CD3-42CB-883E-B71E8291404C}" dt="2019-12-01T15:12:23.505" v="147" actId="1076"/>
          <ac:spMkLst>
            <pc:docMk/>
            <pc:sldMk cId="0" sldId="361"/>
            <ac:spMk id="1048658" creationId="{00000000-0000-0000-0000-000000000000}"/>
          </ac:spMkLst>
        </pc:spChg>
        <pc:spChg chg="mod">
          <ac:chgData name="张 正" userId="00fc7b1d83763338" providerId="LiveId" clId="{E8EA8EB2-0CD3-42CB-883E-B71E8291404C}" dt="2019-12-01T15:12:14.418" v="145" actId="113"/>
          <ac:spMkLst>
            <pc:docMk/>
            <pc:sldMk cId="0" sldId="361"/>
            <ac:spMk id="1048661" creationId="{00000000-0000-0000-0000-000000000000}"/>
          </ac:spMkLst>
        </pc:spChg>
        <pc:spChg chg="mod">
          <ac:chgData name="张 正" userId="00fc7b1d83763338" providerId="LiveId" clId="{E8EA8EB2-0CD3-42CB-883E-B71E8291404C}" dt="2019-12-01T15:12:23.505" v="147" actId="1076"/>
          <ac:spMkLst>
            <pc:docMk/>
            <pc:sldMk cId="0" sldId="361"/>
            <ac:spMk id="1048663" creationId="{00000000-0000-0000-0000-000000000000}"/>
          </ac:spMkLst>
        </pc:spChg>
        <pc:spChg chg="mod">
          <ac:chgData name="张 正" userId="00fc7b1d83763338" providerId="LiveId" clId="{E8EA8EB2-0CD3-42CB-883E-B71E8291404C}" dt="2019-12-01T15:09:25.945" v="126" actId="255"/>
          <ac:spMkLst>
            <pc:docMk/>
            <pc:sldMk cId="0" sldId="361"/>
            <ac:spMk id="1048664" creationId="{00000000-0000-0000-0000-000000000000}"/>
          </ac:spMkLst>
        </pc:spChg>
        <pc:picChg chg="add del mod">
          <ac:chgData name="张 正" userId="00fc7b1d83763338" providerId="LiveId" clId="{E8EA8EB2-0CD3-42CB-883E-B71E8291404C}" dt="2019-12-08T14:07:50.886" v="477"/>
          <ac:picMkLst>
            <pc:docMk/>
            <pc:sldMk cId="0" sldId="361"/>
            <ac:picMk id="4" creationId="{EB4C9A8F-3F42-467C-B797-FE2F95AD3163}"/>
          </ac:picMkLst>
        </pc:picChg>
      </pc:sldChg>
      <pc:sldChg chg="addSp modSp modAnim">
        <pc:chgData name="张 正" userId="00fc7b1d83763338" providerId="LiveId" clId="{E8EA8EB2-0CD3-42CB-883E-B71E8291404C}" dt="2019-12-08T14:18:43.478" v="495"/>
        <pc:sldMkLst>
          <pc:docMk/>
          <pc:sldMk cId="0" sldId="362"/>
        </pc:sldMkLst>
        <pc:spChg chg="mod">
          <ac:chgData name="张 正" userId="00fc7b1d83763338" providerId="LiveId" clId="{E8EA8EB2-0CD3-42CB-883E-B71E8291404C}" dt="2019-12-02T01:13:10.543" v="405" actId="12"/>
          <ac:spMkLst>
            <pc:docMk/>
            <pc:sldMk cId="0" sldId="362"/>
            <ac:spMk id="2" creationId="{00000000-0000-0000-0000-000000000000}"/>
          </ac:spMkLst>
        </pc:spChg>
        <pc:spChg chg="mod">
          <ac:chgData name="张 正" userId="00fc7b1d83763338" providerId="LiveId" clId="{E8EA8EB2-0CD3-42CB-883E-B71E8291404C}" dt="2019-12-01T15:08:41.561" v="115" actId="207"/>
          <ac:spMkLst>
            <pc:docMk/>
            <pc:sldMk cId="0" sldId="362"/>
            <ac:spMk id="1048613" creationId="{00000000-0000-0000-0000-000000000000}"/>
          </ac:spMkLst>
        </pc:spChg>
        <pc:picChg chg="add mod">
          <ac:chgData name="张 正" userId="00fc7b1d83763338" providerId="LiveId" clId="{E8EA8EB2-0CD3-42CB-883E-B71E8291404C}" dt="2019-12-08T14:18:39.423" v="493" actId="1076"/>
          <ac:picMkLst>
            <pc:docMk/>
            <pc:sldMk cId="0" sldId="362"/>
            <ac:picMk id="3" creationId="{CD44F194-EFA6-48C1-A992-324E0686D7F6}"/>
          </ac:picMkLst>
        </pc:picChg>
      </pc:sldChg>
      <pc:sldChg chg="delSp modSp">
        <pc:chgData name="张 正" userId="00fc7b1d83763338" providerId="LiveId" clId="{E8EA8EB2-0CD3-42CB-883E-B71E8291404C}" dt="2019-12-01T15:08:38.050" v="114" actId="207"/>
        <pc:sldMkLst>
          <pc:docMk/>
          <pc:sldMk cId="0" sldId="364"/>
        </pc:sldMkLst>
        <pc:spChg chg="del">
          <ac:chgData name="张 正" userId="00fc7b1d83763338" providerId="LiveId" clId="{E8EA8EB2-0CD3-42CB-883E-B71E8291404C}" dt="2019-12-01T15:01:50.161" v="28" actId="478"/>
          <ac:spMkLst>
            <pc:docMk/>
            <pc:sldMk cId="0" sldId="364"/>
            <ac:spMk id="13" creationId="{00000000-0000-0000-0000-000000000000}"/>
          </ac:spMkLst>
        </pc:spChg>
        <pc:spChg chg="mod">
          <ac:chgData name="张 正" userId="00fc7b1d83763338" providerId="LiveId" clId="{E8EA8EB2-0CD3-42CB-883E-B71E8291404C}" dt="2019-12-01T15:01:53.623" v="32"/>
          <ac:spMkLst>
            <pc:docMk/>
            <pc:sldMk cId="0" sldId="364"/>
            <ac:spMk id="1048612" creationId="{00000000-0000-0000-0000-000000000000}"/>
          </ac:spMkLst>
        </pc:spChg>
        <pc:spChg chg="mod">
          <ac:chgData name="张 正" userId="00fc7b1d83763338" providerId="LiveId" clId="{E8EA8EB2-0CD3-42CB-883E-B71E8291404C}" dt="2019-12-01T15:08:38.050" v="114" actId="207"/>
          <ac:spMkLst>
            <pc:docMk/>
            <pc:sldMk cId="0" sldId="364"/>
            <ac:spMk id="1048613" creationId="{00000000-0000-0000-0000-000000000000}"/>
          </ac:spMkLst>
        </pc:spChg>
        <pc:grpChg chg="mod">
          <ac:chgData name="张 正" userId="00fc7b1d83763338" providerId="LiveId" clId="{E8EA8EB2-0CD3-42CB-883E-B71E8291404C}" dt="2019-12-01T15:01:47.101" v="27" actId="14100"/>
          <ac:grpSpMkLst>
            <pc:docMk/>
            <pc:sldMk cId="0" sldId="364"/>
            <ac:grpSpMk id="46" creationId="{00000000-0000-0000-0000-000000000000}"/>
          </ac:grpSpMkLst>
        </pc:grpChg>
      </pc:sldChg>
      <pc:sldChg chg="modSp">
        <pc:chgData name="张 正" userId="00fc7b1d83763338" providerId="LiveId" clId="{E8EA8EB2-0CD3-42CB-883E-B71E8291404C}" dt="2019-12-01T15:13:07.305" v="151" actId="207"/>
        <pc:sldMkLst>
          <pc:docMk/>
          <pc:sldMk cId="0" sldId="365"/>
        </pc:sldMkLst>
        <pc:spChg chg="mod">
          <ac:chgData name="张 正" userId="00fc7b1d83763338" providerId="LiveId" clId="{E8EA8EB2-0CD3-42CB-883E-B71E8291404C}" dt="2019-12-01T15:13:07.305" v="151" actId="207"/>
          <ac:spMkLst>
            <pc:docMk/>
            <pc:sldMk cId="0" sldId="365"/>
            <ac:spMk id="1048643" creationId="{00000000-0000-0000-0000-000000000000}"/>
          </ac:spMkLst>
        </pc:spChg>
      </pc:sldChg>
      <pc:sldChg chg="modSp">
        <pc:chgData name="张 正" userId="00fc7b1d83763338" providerId="LiveId" clId="{E8EA8EB2-0CD3-42CB-883E-B71E8291404C}" dt="2019-12-01T15:08:35.126" v="112" actId="207"/>
        <pc:sldMkLst>
          <pc:docMk/>
          <pc:sldMk cId="0" sldId="366"/>
        </pc:sldMkLst>
        <pc:spChg chg="mod">
          <ac:chgData name="张 正" userId="00fc7b1d83763338" providerId="LiveId" clId="{E8EA8EB2-0CD3-42CB-883E-B71E8291404C}" dt="2019-12-01T15:08:35.126" v="112" actId="207"/>
          <ac:spMkLst>
            <pc:docMk/>
            <pc:sldMk cId="0" sldId="366"/>
            <ac:spMk id="1048643" creationId="{00000000-0000-0000-0000-000000000000}"/>
          </ac:spMkLst>
        </pc:spChg>
      </pc:sldChg>
      <pc:sldChg chg="addSp delSp modSp">
        <pc:chgData name="张 正" userId="00fc7b1d83763338" providerId="LiveId" clId="{E8EA8EB2-0CD3-42CB-883E-B71E8291404C}" dt="2019-12-08T14:12:32.569" v="491" actId="1076"/>
        <pc:sldMkLst>
          <pc:docMk/>
          <pc:sldMk cId="0" sldId="367"/>
        </pc:sldMkLst>
        <pc:spChg chg="mod">
          <ac:chgData name="张 正" userId="00fc7b1d83763338" providerId="LiveId" clId="{E8EA8EB2-0CD3-42CB-883E-B71E8291404C}" dt="2019-12-08T14:12:32.569" v="491" actId="1076"/>
          <ac:spMkLst>
            <pc:docMk/>
            <pc:sldMk cId="0" sldId="367"/>
            <ac:spMk id="4" creationId="{00000000-0000-0000-0000-000000000000}"/>
          </ac:spMkLst>
        </pc:spChg>
        <pc:spChg chg="add del">
          <ac:chgData name="张 正" userId="00fc7b1d83763338" providerId="LiveId" clId="{E8EA8EB2-0CD3-42CB-883E-B71E8291404C}" dt="2019-12-01T15:02:02.261" v="34" actId="478"/>
          <ac:spMkLst>
            <pc:docMk/>
            <pc:sldMk cId="0" sldId="367"/>
            <ac:spMk id="13" creationId="{00000000-0000-0000-0000-000000000000}"/>
          </ac:spMkLst>
        </pc:spChg>
        <pc:spChg chg="mod">
          <ac:chgData name="张 正" userId="00fc7b1d83763338" providerId="LiveId" clId="{E8EA8EB2-0CD3-42CB-883E-B71E8291404C}" dt="2019-12-01T15:08:32.415" v="111" actId="207"/>
          <ac:spMkLst>
            <pc:docMk/>
            <pc:sldMk cId="0" sldId="367"/>
            <ac:spMk id="1048613" creationId="{00000000-0000-0000-0000-000000000000}"/>
          </ac:spMkLst>
        </pc:spChg>
      </pc:sldChg>
      <pc:sldChg chg="modSp">
        <pc:chgData name="张 正" userId="00fc7b1d83763338" providerId="LiveId" clId="{E8EA8EB2-0CD3-42CB-883E-B71E8291404C}" dt="2019-12-01T15:08:28.859" v="110" actId="207"/>
        <pc:sldMkLst>
          <pc:docMk/>
          <pc:sldMk cId="0" sldId="368"/>
        </pc:sldMkLst>
        <pc:spChg chg="mod">
          <ac:chgData name="张 正" userId="00fc7b1d83763338" providerId="LiveId" clId="{E8EA8EB2-0CD3-42CB-883E-B71E8291404C}" dt="2019-12-01T15:08:28.859" v="110" actId="207"/>
          <ac:spMkLst>
            <pc:docMk/>
            <pc:sldMk cId="0" sldId="368"/>
            <ac:spMk id="1048613" creationId="{00000000-0000-0000-0000-000000000000}"/>
          </ac:spMkLst>
        </pc:spChg>
      </pc:sldChg>
      <pc:sldChg chg="modSp">
        <pc:chgData name="张 正" userId="00fc7b1d83763338" providerId="LiveId" clId="{E8EA8EB2-0CD3-42CB-883E-B71E8291404C}" dt="2019-12-01T15:16:51.105" v="186" actId="207"/>
        <pc:sldMkLst>
          <pc:docMk/>
          <pc:sldMk cId="0" sldId="369"/>
        </pc:sldMkLst>
        <pc:spChg chg="mod">
          <ac:chgData name="张 正" userId="00fc7b1d83763338" providerId="LiveId" clId="{E8EA8EB2-0CD3-42CB-883E-B71E8291404C}" dt="2019-12-01T15:16:51.105" v="186" actId="207"/>
          <ac:spMkLst>
            <pc:docMk/>
            <pc:sldMk cId="0" sldId="369"/>
            <ac:spMk id="1048643" creationId="{00000000-0000-0000-0000-000000000000}"/>
          </ac:spMkLst>
        </pc:spChg>
      </pc:sldChg>
      <pc:sldChg chg="modSp">
        <pc:chgData name="张 正" userId="00fc7b1d83763338" providerId="LiveId" clId="{E8EA8EB2-0CD3-42CB-883E-B71E8291404C}" dt="2019-12-01T15:08:24.416" v="109" actId="207"/>
        <pc:sldMkLst>
          <pc:docMk/>
          <pc:sldMk cId="0" sldId="370"/>
        </pc:sldMkLst>
        <pc:spChg chg="mod">
          <ac:chgData name="张 正" userId="00fc7b1d83763338" providerId="LiveId" clId="{E8EA8EB2-0CD3-42CB-883E-B71E8291404C}" dt="2019-12-01T15:08:24.416" v="109" actId="207"/>
          <ac:spMkLst>
            <pc:docMk/>
            <pc:sldMk cId="0" sldId="370"/>
            <ac:spMk id="1048613" creationId="{00000000-0000-0000-0000-000000000000}"/>
          </ac:spMkLst>
        </pc:spChg>
      </pc:sldChg>
      <pc:sldChg chg="modSp">
        <pc:chgData name="张 正" userId="00fc7b1d83763338" providerId="LiveId" clId="{E8EA8EB2-0CD3-42CB-883E-B71E8291404C}" dt="2019-12-01T15:08:02.894" v="100" actId="207"/>
        <pc:sldMkLst>
          <pc:docMk/>
          <pc:sldMk cId="0" sldId="371"/>
        </pc:sldMkLst>
        <pc:spChg chg="mod">
          <ac:chgData name="张 正" userId="00fc7b1d83763338" providerId="LiveId" clId="{E8EA8EB2-0CD3-42CB-883E-B71E8291404C}" dt="2019-12-01T15:08:02.894" v="100" actId="207"/>
          <ac:spMkLst>
            <pc:docMk/>
            <pc:sldMk cId="0" sldId="371"/>
            <ac:spMk id="1048710" creationId="{00000000-0000-0000-0000-000000000000}"/>
          </ac:spMkLst>
        </pc:spChg>
        <pc:grpChg chg="mod">
          <ac:chgData name="张 正" userId="00fc7b1d83763338" providerId="LiveId" clId="{E8EA8EB2-0CD3-42CB-883E-B71E8291404C}" dt="2019-12-01T15:02:50.129" v="43" actId="14100"/>
          <ac:grpSpMkLst>
            <pc:docMk/>
            <pc:sldMk cId="0" sldId="371"/>
            <ac:grpSpMk id="71" creationId="{00000000-0000-0000-0000-000000000000}"/>
          </ac:grpSpMkLst>
        </pc:grpChg>
      </pc:sldChg>
      <pc:sldChg chg="modSp">
        <pc:chgData name="张 正" userId="00fc7b1d83763338" providerId="LiveId" clId="{E8EA8EB2-0CD3-42CB-883E-B71E8291404C}" dt="2019-12-01T15:08:00.677" v="99" actId="207"/>
        <pc:sldMkLst>
          <pc:docMk/>
          <pc:sldMk cId="0" sldId="372"/>
        </pc:sldMkLst>
        <pc:spChg chg="mod">
          <ac:chgData name="张 正" userId="00fc7b1d83763338" providerId="LiveId" clId="{E8EA8EB2-0CD3-42CB-883E-B71E8291404C}" dt="2019-12-01T15:08:00.677" v="99" actId="207"/>
          <ac:spMkLst>
            <pc:docMk/>
            <pc:sldMk cId="0" sldId="372"/>
            <ac:spMk id="1048710" creationId="{00000000-0000-0000-0000-000000000000}"/>
          </ac:spMkLst>
        </pc:spChg>
        <pc:grpChg chg="mod">
          <ac:chgData name="张 正" userId="00fc7b1d83763338" providerId="LiveId" clId="{E8EA8EB2-0CD3-42CB-883E-B71E8291404C}" dt="2019-12-01T15:02:53.313" v="44" actId="14100"/>
          <ac:grpSpMkLst>
            <pc:docMk/>
            <pc:sldMk cId="0" sldId="372"/>
            <ac:grpSpMk id="71" creationId="{00000000-0000-0000-0000-000000000000}"/>
          </ac:grpSpMkLst>
        </pc:grpChg>
      </pc:sldChg>
      <pc:sldChg chg="addSp modSp">
        <pc:chgData name="张 正" userId="00fc7b1d83763338" providerId="LiveId" clId="{E8EA8EB2-0CD3-42CB-883E-B71E8291404C}" dt="2019-12-08T14:06:37.526" v="475" actId="1076"/>
        <pc:sldMkLst>
          <pc:docMk/>
          <pc:sldMk cId="0" sldId="388"/>
        </pc:sldMkLst>
        <pc:spChg chg="mod">
          <ac:chgData name="张 正" userId="00fc7b1d83763338" providerId="LiveId" clId="{E8EA8EB2-0CD3-42CB-883E-B71E8291404C}" dt="2019-12-02T01:12:33.822" v="397" actId="12"/>
          <ac:spMkLst>
            <pc:docMk/>
            <pc:sldMk cId="0" sldId="388"/>
            <ac:spMk id="8" creationId="{00000000-0000-0000-0000-000000000000}"/>
          </ac:spMkLst>
        </pc:spChg>
        <pc:spChg chg="mod">
          <ac:chgData name="张 正" userId="00fc7b1d83763338" providerId="LiveId" clId="{E8EA8EB2-0CD3-42CB-883E-B71E8291404C}" dt="2019-12-01T15:10:25.410" v="137" actId="207"/>
          <ac:spMkLst>
            <pc:docMk/>
            <pc:sldMk cId="0" sldId="388"/>
            <ac:spMk id="1048613" creationId="{00000000-0000-0000-0000-000000000000}"/>
          </ac:spMkLst>
        </pc:spChg>
        <pc:spChg chg="mod">
          <ac:chgData name="张 正" userId="00fc7b1d83763338" providerId="LiveId" clId="{E8EA8EB2-0CD3-42CB-883E-B71E8291404C}" dt="2019-12-01T15:10:14.356" v="135" actId="207"/>
          <ac:spMkLst>
            <pc:docMk/>
            <pc:sldMk cId="0" sldId="388"/>
            <ac:spMk id="1048622" creationId="{00000000-0000-0000-0000-000000000000}"/>
          </ac:spMkLst>
        </pc:spChg>
        <pc:spChg chg="mod">
          <ac:chgData name="张 正" userId="00fc7b1d83763338" providerId="LiveId" clId="{E8EA8EB2-0CD3-42CB-883E-B71E8291404C}" dt="2019-12-01T15:10:14.356" v="135" actId="207"/>
          <ac:spMkLst>
            <pc:docMk/>
            <pc:sldMk cId="0" sldId="388"/>
            <ac:spMk id="1048623" creationId="{00000000-0000-0000-0000-000000000000}"/>
          </ac:spMkLst>
        </pc:spChg>
        <pc:grpChg chg="mod">
          <ac:chgData name="张 正" userId="00fc7b1d83763338" providerId="LiveId" clId="{E8EA8EB2-0CD3-42CB-883E-B71E8291404C}" dt="2019-12-01T15:10:14.356" v="135" actId="207"/>
          <ac:grpSpMkLst>
            <pc:docMk/>
            <pc:sldMk cId="0" sldId="388"/>
            <ac:grpSpMk id="46" creationId="{00000000-0000-0000-0000-000000000000}"/>
          </ac:grpSpMkLst>
        </pc:grpChg>
        <pc:picChg chg="add mod">
          <ac:chgData name="张 正" userId="00fc7b1d83763338" providerId="LiveId" clId="{E8EA8EB2-0CD3-42CB-883E-B71E8291404C}" dt="2019-12-08T14:06:37.526" v="475" actId="1076"/>
          <ac:picMkLst>
            <pc:docMk/>
            <pc:sldMk cId="0" sldId="388"/>
            <ac:picMk id="2" creationId="{5FC4AD0E-6312-419A-A007-82FEF6845BA6}"/>
          </ac:picMkLst>
        </pc:picChg>
        <pc:picChg chg="mod">
          <ac:chgData name="张 正" userId="00fc7b1d83763338" providerId="LiveId" clId="{E8EA8EB2-0CD3-42CB-883E-B71E8291404C}" dt="2019-12-01T15:10:14.356" v="135" actId="207"/>
          <ac:picMkLst>
            <pc:docMk/>
            <pc:sldMk cId="0" sldId="388"/>
            <ac:picMk id="2097160" creationId="{00000000-0000-0000-0000-000000000000}"/>
          </ac:picMkLst>
        </pc:picChg>
        <pc:picChg chg="mod">
          <ac:chgData name="张 正" userId="00fc7b1d83763338" providerId="LiveId" clId="{E8EA8EB2-0CD3-42CB-883E-B71E8291404C}" dt="2019-12-01T15:10:14.356" v="135" actId="207"/>
          <ac:picMkLst>
            <pc:docMk/>
            <pc:sldMk cId="0" sldId="388"/>
            <ac:picMk id="2097161" creationId="{00000000-0000-0000-0000-000000000000}"/>
          </ac:picMkLst>
        </pc:picChg>
      </pc:sldChg>
      <pc:sldChg chg="modSp">
        <pc:chgData name="张 正" userId="00fc7b1d83763338" providerId="LiveId" clId="{E8EA8EB2-0CD3-42CB-883E-B71E8291404C}" dt="2019-12-01T15:08:52.856" v="116" actId="207"/>
        <pc:sldMkLst>
          <pc:docMk/>
          <pc:sldMk cId="0" sldId="389"/>
        </pc:sldMkLst>
        <pc:spChg chg="mod">
          <ac:chgData name="张 正" userId="00fc7b1d83763338" providerId="LiveId" clId="{E8EA8EB2-0CD3-42CB-883E-B71E8291404C}" dt="2019-12-01T15:08:52.856" v="116" actId="207"/>
          <ac:spMkLst>
            <pc:docMk/>
            <pc:sldMk cId="0" sldId="389"/>
            <ac:spMk id="1048613" creationId="{00000000-0000-0000-0000-000000000000}"/>
          </ac:spMkLst>
        </pc:spChg>
      </pc:sldChg>
      <pc:sldChg chg="modSp">
        <pc:chgData name="张 正" userId="00fc7b1d83763338" providerId="LiveId" clId="{E8EA8EB2-0CD3-42CB-883E-B71E8291404C}" dt="2019-12-02T01:04:58.175" v="396" actId="1076"/>
        <pc:sldMkLst>
          <pc:docMk/>
          <pc:sldMk cId="0" sldId="390"/>
        </pc:sldMkLst>
        <pc:spChg chg="mod">
          <ac:chgData name="张 正" userId="00fc7b1d83763338" providerId="LiveId" clId="{E8EA8EB2-0CD3-42CB-883E-B71E8291404C}" dt="2019-12-01T15:16:58.841" v="187" actId="14100"/>
          <ac:spMkLst>
            <pc:docMk/>
            <pc:sldMk cId="0" sldId="390"/>
            <ac:spMk id="2" creationId="{00000000-0000-0000-0000-000000000000}"/>
          </ac:spMkLst>
        </pc:spChg>
        <pc:spChg chg="mod">
          <ac:chgData name="张 正" userId="00fc7b1d83763338" providerId="LiveId" clId="{E8EA8EB2-0CD3-42CB-883E-B71E8291404C}" dt="2019-12-01T15:08:15.775" v="106" actId="207"/>
          <ac:spMkLst>
            <pc:docMk/>
            <pc:sldMk cId="0" sldId="390"/>
            <ac:spMk id="1048710" creationId="{00000000-0000-0000-0000-000000000000}"/>
          </ac:spMkLst>
        </pc:spChg>
        <pc:grpChg chg="mod">
          <ac:chgData name="张 正" userId="00fc7b1d83763338" providerId="LiveId" clId="{E8EA8EB2-0CD3-42CB-883E-B71E8291404C}" dt="2019-12-01T15:02:12.812" v="35" actId="14100"/>
          <ac:grpSpMkLst>
            <pc:docMk/>
            <pc:sldMk cId="0" sldId="390"/>
            <ac:grpSpMk id="71" creationId="{00000000-0000-0000-0000-000000000000}"/>
          </ac:grpSpMkLst>
        </pc:grpChg>
        <pc:picChg chg="mod">
          <ac:chgData name="张 正" userId="00fc7b1d83763338" providerId="LiveId" clId="{E8EA8EB2-0CD3-42CB-883E-B71E8291404C}" dt="2019-12-02T01:04:58.175" v="396" actId="1076"/>
          <ac:picMkLst>
            <pc:docMk/>
            <pc:sldMk cId="0" sldId="390"/>
            <ac:picMk id="2097174" creationId="{00000000-0000-0000-0000-000000000000}"/>
          </ac:picMkLst>
        </pc:picChg>
        <pc:picChg chg="mod">
          <ac:chgData name="张 正" userId="00fc7b1d83763338" providerId="LiveId" clId="{E8EA8EB2-0CD3-42CB-883E-B71E8291404C}" dt="2019-12-02T01:04:43.619" v="393" actId="1076"/>
          <ac:picMkLst>
            <pc:docMk/>
            <pc:sldMk cId="0" sldId="390"/>
            <ac:picMk id="2097175" creationId="{00000000-0000-0000-0000-000000000000}"/>
          </ac:picMkLst>
        </pc:picChg>
      </pc:sldChg>
      <pc:sldChg chg="addSp modSp">
        <pc:chgData name="张 正" userId="00fc7b1d83763338" providerId="LiveId" clId="{E8EA8EB2-0CD3-42CB-883E-B71E8291404C}" dt="2019-12-08T14:20:16.001" v="498" actId="14100"/>
        <pc:sldMkLst>
          <pc:docMk/>
          <pc:sldMk cId="0" sldId="391"/>
        </pc:sldMkLst>
        <pc:spChg chg="mod">
          <ac:chgData name="张 正" userId="00fc7b1d83763338" providerId="LiveId" clId="{E8EA8EB2-0CD3-42CB-883E-B71E8291404C}" dt="2019-12-01T15:17:32.505" v="189" actId="14100"/>
          <ac:spMkLst>
            <pc:docMk/>
            <pc:sldMk cId="0" sldId="391"/>
            <ac:spMk id="2" creationId="{00000000-0000-0000-0000-000000000000}"/>
          </ac:spMkLst>
        </pc:spChg>
        <pc:spChg chg="mod">
          <ac:chgData name="张 正" userId="00fc7b1d83763338" providerId="LiveId" clId="{E8EA8EB2-0CD3-42CB-883E-B71E8291404C}" dt="2019-12-01T15:08:12.254" v="104" actId="207"/>
          <ac:spMkLst>
            <pc:docMk/>
            <pc:sldMk cId="0" sldId="391"/>
            <ac:spMk id="1048710" creationId="{00000000-0000-0000-0000-000000000000}"/>
          </ac:spMkLst>
        </pc:spChg>
        <pc:grpChg chg="mod">
          <ac:chgData name="张 正" userId="00fc7b1d83763338" providerId="LiveId" clId="{E8EA8EB2-0CD3-42CB-883E-B71E8291404C}" dt="2019-12-01T15:02:45.584" v="42" actId="14100"/>
          <ac:grpSpMkLst>
            <pc:docMk/>
            <pc:sldMk cId="0" sldId="391"/>
            <ac:grpSpMk id="71" creationId="{00000000-0000-0000-0000-000000000000}"/>
          </ac:grpSpMkLst>
        </pc:grpChg>
        <pc:picChg chg="add mod">
          <ac:chgData name="张 正" userId="00fc7b1d83763338" providerId="LiveId" clId="{E8EA8EB2-0CD3-42CB-883E-B71E8291404C}" dt="2019-12-08T14:20:16.001" v="498" actId="14100"/>
          <ac:picMkLst>
            <pc:docMk/>
            <pc:sldMk cId="0" sldId="391"/>
            <ac:picMk id="3" creationId="{CD555997-D0B5-41DF-A56F-C1AC667B6C94}"/>
          </ac:picMkLst>
        </pc:picChg>
        <pc:picChg chg="mod">
          <ac:chgData name="张 正" userId="00fc7b1d83763338" providerId="LiveId" clId="{E8EA8EB2-0CD3-42CB-883E-B71E8291404C}" dt="2019-12-02T01:04:50.525" v="395" actId="1076"/>
          <ac:picMkLst>
            <pc:docMk/>
            <pc:sldMk cId="0" sldId="391"/>
            <ac:picMk id="2097174" creationId="{00000000-0000-0000-0000-000000000000}"/>
          </ac:picMkLst>
        </pc:picChg>
        <pc:picChg chg="mod">
          <ac:chgData name="张 正" userId="00fc7b1d83763338" providerId="LiveId" clId="{E8EA8EB2-0CD3-42CB-883E-B71E8291404C}" dt="2019-12-02T01:04:48.163" v="394" actId="1076"/>
          <ac:picMkLst>
            <pc:docMk/>
            <pc:sldMk cId="0" sldId="391"/>
            <ac:picMk id="2097175" creationId="{00000000-0000-0000-0000-000000000000}"/>
          </ac:picMkLst>
        </pc:picChg>
      </pc:sldChg>
      <pc:sldChg chg="modSp add del modAnim">
        <pc:chgData name="张 正" userId="00fc7b1d83763338" providerId="LiveId" clId="{E8EA8EB2-0CD3-42CB-883E-B71E8291404C}" dt="2019-12-02T03:36:31.159" v="448" actId="2696"/>
        <pc:sldMkLst>
          <pc:docMk/>
          <pc:sldMk cId="0" sldId="418"/>
        </pc:sldMkLst>
        <pc:spChg chg="mod">
          <ac:chgData name="张 正" userId="00fc7b1d83763338" providerId="LiveId" clId="{E8EA8EB2-0CD3-42CB-883E-B71E8291404C}" dt="2019-12-01T15:18:33.258" v="190" actId="207"/>
          <ac:spMkLst>
            <pc:docMk/>
            <pc:sldMk cId="0" sldId="418"/>
            <ac:spMk id="1048609" creationId="{00000000-0000-0000-0000-000000000000}"/>
          </ac:spMkLst>
        </pc:spChg>
        <pc:grpChg chg="mod">
          <ac:chgData name="张 正" userId="00fc7b1d83763338" providerId="LiveId" clId="{E8EA8EB2-0CD3-42CB-883E-B71E8291404C}" dt="2019-12-01T15:18:33.258" v="190" actId="207"/>
          <ac:grpSpMkLst>
            <pc:docMk/>
            <pc:sldMk cId="0" sldId="418"/>
            <ac:grpSpMk id="43" creationId="{00000000-0000-0000-0000-000000000000}"/>
          </ac:grpSpMkLst>
        </pc:grpChg>
      </pc:sldChg>
      <pc:sldChg chg="modSp modAnim">
        <pc:chgData name="张 正" userId="00fc7b1d83763338" providerId="LiveId" clId="{E8EA8EB2-0CD3-42CB-883E-B71E8291404C}" dt="2019-12-02T02:15:50.479" v="426"/>
        <pc:sldMkLst>
          <pc:docMk/>
          <pc:sldMk cId="0" sldId="419"/>
        </pc:sldMkLst>
        <pc:spChg chg="mod">
          <ac:chgData name="张 正" userId="00fc7b1d83763338" providerId="LiveId" clId="{E8EA8EB2-0CD3-42CB-883E-B71E8291404C}" dt="2019-12-01T15:03:40.011" v="57" actId="1076"/>
          <ac:spMkLst>
            <pc:docMk/>
            <pc:sldMk cId="0" sldId="419"/>
            <ac:spMk id="2" creationId="{00000000-0000-0000-0000-000000000000}"/>
          </ac:spMkLst>
        </pc:spChg>
        <pc:spChg chg="mod">
          <ac:chgData name="张 正" userId="00fc7b1d83763338" providerId="LiveId" clId="{E8EA8EB2-0CD3-42CB-883E-B71E8291404C}" dt="2019-12-02T01:13:49.018" v="409" actId="20577"/>
          <ac:spMkLst>
            <pc:docMk/>
            <pc:sldMk cId="0" sldId="419"/>
            <ac:spMk id="1048628" creationId="{00000000-0000-0000-0000-000000000000}"/>
          </ac:spMkLst>
        </pc:spChg>
      </pc:sldChg>
      <pc:sldChg chg="modSp modAnim">
        <pc:chgData name="张 正" userId="00fc7b1d83763338" providerId="LiveId" clId="{E8EA8EB2-0CD3-42CB-883E-B71E8291404C}" dt="2019-12-02T02:15:54.567" v="427"/>
        <pc:sldMkLst>
          <pc:docMk/>
          <pc:sldMk cId="0" sldId="420"/>
        </pc:sldMkLst>
        <pc:spChg chg="mod">
          <ac:chgData name="张 正" userId="00fc7b1d83763338" providerId="LiveId" clId="{E8EA8EB2-0CD3-42CB-883E-B71E8291404C}" dt="2019-12-01T15:03:29.347" v="54" actId="1076"/>
          <ac:spMkLst>
            <pc:docMk/>
            <pc:sldMk cId="0" sldId="420"/>
            <ac:spMk id="1048628" creationId="{00000000-0000-0000-0000-000000000000}"/>
          </ac:spMkLst>
        </pc:spChg>
        <pc:grpChg chg="mod">
          <ac:chgData name="张 正" userId="00fc7b1d83763338" providerId="LiveId" clId="{E8EA8EB2-0CD3-42CB-883E-B71E8291404C}" dt="2019-12-01T15:03:01.026" v="45" actId="14100"/>
          <ac:grpSpMkLst>
            <pc:docMk/>
            <pc:sldMk cId="0" sldId="420"/>
            <ac:grpSpMk id="46" creationId="{00000000-0000-0000-0000-000000000000}"/>
          </ac:grpSpMkLst>
        </pc:grpChg>
      </pc:sldChg>
      <pc:sldChg chg="modSp modAnim">
        <pc:chgData name="张 正" userId="00fc7b1d83763338" providerId="LiveId" clId="{E8EA8EB2-0CD3-42CB-883E-B71E8291404C}" dt="2019-12-08T13:51:25.896" v="455"/>
        <pc:sldMkLst>
          <pc:docMk/>
          <pc:sldMk cId="0" sldId="421"/>
        </pc:sldMkLst>
        <pc:spChg chg="mod">
          <ac:chgData name="张 正" userId="00fc7b1d83763338" providerId="LiveId" clId="{E8EA8EB2-0CD3-42CB-883E-B71E8291404C}" dt="2019-12-08T13:51:25.896" v="455"/>
          <ac:spMkLst>
            <pc:docMk/>
            <pc:sldMk cId="0" sldId="421"/>
            <ac:spMk id="1048628" creationId="{00000000-0000-0000-0000-000000000000}"/>
          </ac:spMkLst>
        </pc:spChg>
        <pc:grpChg chg="mod">
          <ac:chgData name="张 正" userId="00fc7b1d83763338" providerId="LiveId" clId="{E8EA8EB2-0CD3-42CB-883E-B71E8291404C}" dt="2019-12-01T15:07:42.451" v="96" actId="14100"/>
          <ac:grpSpMkLst>
            <pc:docMk/>
            <pc:sldMk cId="0" sldId="421"/>
            <ac:grpSpMk id="46" creationId="{00000000-0000-0000-0000-000000000000}"/>
          </ac:grpSpMkLst>
        </pc:grpChg>
      </pc:sldChg>
      <pc:sldChg chg="modSp modAnim">
        <pc:chgData name="张 正" userId="00fc7b1d83763338" providerId="LiveId" clId="{E8EA8EB2-0CD3-42CB-883E-B71E8291404C}" dt="2019-12-08T13:53:42.395" v="456" actId="207"/>
        <pc:sldMkLst>
          <pc:docMk/>
          <pc:sldMk cId="0" sldId="422"/>
        </pc:sldMkLst>
        <pc:spChg chg="mod">
          <ac:chgData name="张 正" userId="00fc7b1d83763338" providerId="LiveId" clId="{E8EA8EB2-0CD3-42CB-883E-B71E8291404C}" dt="2019-12-08T13:53:42.395" v="456" actId="207"/>
          <ac:spMkLst>
            <pc:docMk/>
            <pc:sldMk cId="0" sldId="422"/>
            <ac:spMk id="1048609" creationId="{00000000-0000-0000-0000-000000000000}"/>
          </ac:spMkLst>
        </pc:spChg>
      </pc:sldChg>
      <pc:sldChg chg="modSp modAnim">
        <pc:chgData name="张 正" userId="00fc7b1d83763338" providerId="LiveId" clId="{E8EA8EB2-0CD3-42CB-883E-B71E8291404C}" dt="2019-12-02T02:16:04.847" v="430"/>
        <pc:sldMkLst>
          <pc:docMk/>
          <pc:sldMk cId="0" sldId="423"/>
        </pc:sldMkLst>
        <pc:spChg chg="mod">
          <ac:chgData name="张 正" userId="00fc7b1d83763338" providerId="LiveId" clId="{E8EA8EB2-0CD3-42CB-883E-B71E8291404C}" dt="2019-12-01T15:04:01.459" v="61" actId="255"/>
          <ac:spMkLst>
            <pc:docMk/>
            <pc:sldMk cId="0" sldId="423"/>
            <ac:spMk id="1048593" creationId="{00000000-0000-0000-0000-000000000000}"/>
          </ac:spMkLst>
        </pc:spChg>
      </pc:sldChg>
      <pc:sldChg chg="modSp modAnim">
        <pc:chgData name="张 正" userId="00fc7b1d83763338" providerId="LiveId" clId="{E8EA8EB2-0CD3-42CB-883E-B71E8291404C}" dt="2019-12-02T02:16:10.466" v="431"/>
        <pc:sldMkLst>
          <pc:docMk/>
          <pc:sldMk cId="0" sldId="424"/>
        </pc:sldMkLst>
        <pc:spChg chg="mod">
          <ac:chgData name="张 正" userId="00fc7b1d83763338" providerId="LiveId" clId="{E8EA8EB2-0CD3-42CB-883E-B71E8291404C}" dt="2019-12-01T15:04:12.940" v="64" actId="1076"/>
          <ac:spMkLst>
            <pc:docMk/>
            <pc:sldMk cId="0" sldId="424"/>
            <ac:spMk id="3" creationId="{00000000-0000-0000-0000-000000000000}"/>
          </ac:spMkLst>
        </pc:spChg>
        <pc:spChg chg="mod">
          <ac:chgData name="张 正" userId="00fc7b1d83763338" providerId="LiveId" clId="{E8EA8EB2-0CD3-42CB-883E-B71E8291404C}" dt="2019-12-01T15:04:10.218" v="63" actId="1076"/>
          <ac:spMkLst>
            <pc:docMk/>
            <pc:sldMk cId="0" sldId="424"/>
            <ac:spMk id="1048628" creationId="{00000000-0000-0000-0000-000000000000}"/>
          </ac:spMkLst>
        </pc:spChg>
      </pc:sldChg>
      <pc:sldChg chg="modSp modAnim">
        <pc:chgData name="张 正" userId="00fc7b1d83763338" providerId="LiveId" clId="{E8EA8EB2-0CD3-42CB-883E-B71E8291404C}" dt="2019-12-02T02:16:13.664" v="432"/>
        <pc:sldMkLst>
          <pc:docMk/>
          <pc:sldMk cId="0" sldId="427"/>
        </pc:sldMkLst>
        <pc:spChg chg="mod">
          <ac:chgData name="张 正" userId="00fc7b1d83763338" providerId="LiveId" clId="{E8EA8EB2-0CD3-42CB-883E-B71E8291404C}" dt="2019-12-01T15:04:18.243" v="65" actId="255"/>
          <ac:spMkLst>
            <pc:docMk/>
            <pc:sldMk cId="0" sldId="427"/>
            <ac:spMk id="1048628" creationId="{00000000-0000-0000-0000-000000000000}"/>
          </ac:spMkLst>
        </pc:spChg>
      </pc:sldChg>
      <pc:sldChg chg="modSp modAnim">
        <pc:chgData name="张 正" userId="00fc7b1d83763338" providerId="LiveId" clId="{E8EA8EB2-0CD3-42CB-883E-B71E8291404C}" dt="2019-12-08T14:00:15.896" v="466" actId="20577"/>
        <pc:sldMkLst>
          <pc:docMk/>
          <pc:sldMk cId="0" sldId="428"/>
        </pc:sldMkLst>
        <pc:spChg chg="mod">
          <ac:chgData name="张 正" userId="00fc7b1d83763338" providerId="LiveId" clId="{E8EA8EB2-0CD3-42CB-883E-B71E8291404C}" dt="2019-12-08T14:00:15.896" v="466" actId="20577"/>
          <ac:spMkLst>
            <pc:docMk/>
            <pc:sldMk cId="0" sldId="428"/>
            <ac:spMk id="1048628" creationId="{00000000-0000-0000-0000-000000000000}"/>
          </ac:spMkLst>
        </pc:spChg>
      </pc:sldChg>
      <pc:sldChg chg="modSp modAnim">
        <pc:chgData name="张 正" userId="00fc7b1d83763338" providerId="LiveId" clId="{E8EA8EB2-0CD3-42CB-883E-B71E8291404C}" dt="2019-12-08T14:01:11.194" v="467" actId="113"/>
        <pc:sldMkLst>
          <pc:docMk/>
          <pc:sldMk cId="0" sldId="430"/>
        </pc:sldMkLst>
        <pc:spChg chg="mod">
          <ac:chgData name="张 正" userId="00fc7b1d83763338" providerId="LiveId" clId="{E8EA8EB2-0CD3-42CB-883E-B71E8291404C}" dt="2019-12-08T14:01:11.194" v="467" actId="113"/>
          <ac:spMkLst>
            <pc:docMk/>
            <pc:sldMk cId="0" sldId="430"/>
            <ac:spMk id="1048628" creationId="{00000000-0000-0000-0000-000000000000}"/>
          </ac:spMkLst>
        </pc:spChg>
        <pc:grpChg chg="mod">
          <ac:chgData name="张 正" userId="00fc7b1d83763338" providerId="LiveId" clId="{E8EA8EB2-0CD3-42CB-883E-B71E8291404C}" dt="2019-12-01T15:04:49.897" v="70" actId="14100"/>
          <ac:grpSpMkLst>
            <pc:docMk/>
            <pc:sldMk cId="0" sldId="430"/>
            <ac:grpSpMk id="46" creationId="{00000000-0000-0000-0000-000000000000}"/>
          </ac:grpSpMkLst>
        </pc:grpChg>
      </pc:sldChg>
      <pc:sldChg chg="modSp modAnim">
        <pc:chgData name="张 正" userId="00fc7b1d83763338" providerId="LiveId" clId="{E8EA8EB2-0CD3-42CB-883E-B71E8291404C}" dt="2019-12-02T02:16:28.626" v="435"/>
        <pc:sldMkLst>
          <pc:docMk/>
          <pc:sldMk cId="0" sldId="432"/>
        </pc:sldMkLst>
        <pc:spChg chg="mod">
          <ac:chgData name="张 正" userId="00fc7b1d83763338" providerId="LiveId" clId="{E8EA8EB2-0CD3-42CB-883E-B71E8291404C}" dt="2019-12-01T15:05:04.918" v="72" actId="207"/>
          <ac:spMkLst>
            <pc:docMk/>
            <pc:sldMk cId="0" sldId="432"/>
            <ac:spMk id="1048613" creationId="{00000000-0000-0000-0000-000000000000}"/>
          </ac:spMkLst>
        </pc:spChg>
        <pc:spChg chg="mod">
          <ac:chgData name="张 正" userId="00fc7b1d83763338" providerId="LiveId" clId="{E8EA8EB2-0CD3-42CB-883E-B71E8291404C}" dt="2019-12-01T15:05:13.139" v="75" actId="1076"/>
          <ac:spMkLst>
            <pc:docMk/>
            <pc:sldMk cId="0" sldId="432"/>
            <ac:spMk id="1048628" creationId="{00000000-0000-0000-0000-000000000000}"/>
          </ac:spMkLst>
        </pc:spChg>
      </pc:sldChg>
      <pc:sldChg chg="modSp modAnim">
        <pc:chgData name="张 正" userId="00fc7b1d83763338" providerId="LiveId" clId="{E8EA8EB2-0CD3-42CB-883E-B71E8291404C}" dt="2019-12-08T14:03:54.509" v="468" actId="207"/>
        <pc:sldMkLst>
          <pc:docMk/>
          <pc:sldMk cId="0" sldId="433"/>
        </pc:sldMkLst>
        <pc:spChg chg="mod">
          <ac:chgData name="张 正" userId="00fc7b1d83763338" providerId="LiveId" clId="{E8EA8EB2-0CD3-42CB-883E-B71E8291404C}" dt="2019-12-08T14:03:54.509" v="468" actId="207"/>
          <ac:spMkLst>
            <pc:docMk/>
            <pc:sldMk cId="0" sldId="433"/>
            <ac:spMk id="1048643" creationId="{00000000-0000-0000-0000-000000000000}"/>
          </ac:spMkLst>
        </pc:spChg>
      </pc:sldChg>
      <pc:sldChg chg="modSp modAnim">
        <pc:chgData name="张 正" userId="00fc7b1d83763338" providerId="LiveId" clId="{E8EA8EB2-0CD3-42CB-883E-B71E8291404C}" dt="2019-12-02T02:30:10.431" v="437"/>
        <pc:sldMkLst>
          <pc:docMk/>
          <pc:sldMk cId="0" sldId="434"/>
        </pc:sldMkLst>
        <pc:spChg chg="mod">
          <ac:chgData name="张 正" userId="00fc7b1d83763338" providerId="LiveId" clId="{E8EA8EB2-0CD3-42CB-883E-B71E8291404C}" dt="2019-12-01T15:05:29.128" v="77" actId="207"/>
          <ac:spMkLst>
            <pc:docMk/>
            <pc:sldMk cId="0" sldId="434"/>
            <ac:spMk id="1048593" creationId="{00000000-0000-0000-0000-000000000000}"/>
          </ac:spMkLst>
        </pc:spChg>
      </pc:sldChg>
      <pc:sldChg chg="modSp modAnim">
        <pc:chgData name="张 正" userId="00fc7b1d83763338" providerId="LiveId" clId="{E8EA8EB2-0CD3-42CB-883E-B71E8291404C}" dt="2019-12-02T02:30:13.831" v="438"/>
        <pc:sldMkLst>
          <pc:docMk/>
          <pc:sldMk cId="0" sldId="435"/>
        </pc:sldMkLst>
        <pc:spChg chg="mod">
          <ac:chgData name="张 正" userId="00fc7b1d83763338" providerId="LiveId" clId="{E8EA8EB2-0CD3-42CB-883E-B71E8291404C}" dt="2019-12-01T15:05:34.342" v="78" actId="255"/>
          <ac:spMkLst>
            <pc:docMk/>
            <pc:sldMk cId="0" sldId="435"/>
            <ac:spMk id="1048628" creationId="{00000000-0000-0000-0000-000000000000}"/>
          </ac:spMkLst>
        </pc:spChg>
        <pc:grpChg chg="mod">
          <ac:chgData name="张 正" userId="00fc7b1d83763338" providerId="LiveId" clId="{E8EA8EB2-0CD3-42CB-883E-B71E8291404C}" dt="2019-12-01T15:07:20.276" v="93" actId="14100"/>
          <ac:grpSpMkLst>
            <pc:docMk/>
            <pc:sldMk cId="0" sldId="435"/>
            <ac:grpSpMk id="46" creationId="{00000000-0000-0000-0000-000000000000}"/>
          </ac:grpSpMkLst>
        </pc:grpChg>
      </pc:sldChg>
      <pc:sldChg chg="modSp modAnim">
        <pc:chgData name="张 正" userId="00fc7b1d83763338" providerId="LiveId" clId="{E8EA8EB2-0CD3-42CB-883E-B71E8291404C}" dt="2019-12-02T02:30:16.814" v="440"/>
        <pc:sldMkLst>
          <pc:docMk/>
          <pc:sldMk cId="0" sldId="436"/>
        </pc:sldMkLst>
        <pc:spChg chg="mod">
          <ac:chgData name="张 正" userId="00fc7b1d83763338" providerId="LiveId" clId="{E8EA8EB2-0CD3-42CB-883E-B71E8291404C}" dt="2019-12-01T15:05:56.171" v="81" actId="1076"/>
          <ac:spMkLst>
            <pc:docMk/>
            <pc:sldMk cId="0" sldId="436"/>
            <ac:spMk id="2" creationId="{00000000-0000-0000-0000-000000000000}"/>
          </ac:spMkLst>
        </pc:spChg>
        <pc:spChg chg="mod">
          <ac:chgData name="张 正" userId="00fc7b1d83763338" providerId="LiveId" clId="{E8EA8EB2-0CD3-42CB-883E-B71E8291404C}" dt="2019-12-01T15:05:38.705" v="79" actId="255"/>
          <ac:spMkLst>
            <pc:docMk/>
            <pc:sldMk cId="0" sldId="436"/>
            <ac:spMk id="1048628" creationId="{00000000-0000-0000-0000-000000000000}"/>
          </ac:spMkLst>
        </pc:spChg>
        <pc:grpChg chg="mod">
          <ac:chgData name="张 正" userId="00fc7b1d83763338" providerId="LiveId" clId="{E8EA8EB2-0CD3-42CB-883E-B71E8291404C}" dt="2019-12-01T15:07:23.010" v="94" actId="14100"/>
          <ac:grpSpMkLst>
            <pc:docMk/>
            <pc:sldMk cId="0" sldId="436"/>
            <ac:grpSpMk id="46" creationId="{00000000-0000-0000-0000-000000000000}"/>
          </ac:grpSpMkLst>
        </pc:grpChg>
      </pc:sldChg>
      <pc:sldChg chg="modSp modAnim">
        <pc:chgData name="张 正" userId="00fc7b1d83763338" providerId="LiveId" clId="{E8EA8EB2-0CD3-42CB-883E-B71E8291404C}" dt="2019-12-08T14:25:33.399" v="504"/>
        <pc:sldMkLst>
          <pc:docMk/>
          <pc:sldMk cId="0" sldId="439"/>
        </pc:sldMkLst>
        <pc:spChg chg="mod">
          <ac:chgData name="张 正" userId="00fc7b1d83763338" providerId="LiveId" clId="{E8EA8EB2-0CD3-42CB-883E-B71E8291404C}" dt="2019-12-01T15:19:10.945" v="192" actId="207"/>
          <ac:spMkLst>
            <pc:docMk/>
            <pc:sldMk cId="0" sldId="439"/>
            <ac:spMk id="1048613" creationId="{00000000-0000-0000-0000-000000000000}"/>
          </ac:spMkLst>
        </pc:spChg>
        <pc:spChg chg="mod">
          <ac:chgData name="张 正" userId="00fc7b1d83763338" providerId="LiveId" clId="{E8EA8EB2-0CD3-42CB-883E-B71E8291404C}" dt="2019-12-08T14:25:33.399" v="504"/>
          <ac:spMkLst>
            <pc:docMk/>
            <pc:sldMk cId="0" sldId="439"/>
            <ac:spMk id="1048628" creationId="{00000000-0000-0000-0000-000000000000}"/>
          </ac:spMkLst>
        </pc:spChg>
        <pc:grpChg chg="mod">
          <ac:chgData name="张 正" userId="00fc7b1d83763338" providerId="LiveId" clId="{E8EA8EB2-0CD3-42CB-883E-B71E8291404C}" dt="2019-12-01T15:07:25.777" v="95" actId="14100"/>
          <ac:grpSpMkLst>
            <pc:docMk/>
            <pc:sldMk cId="0" sldId="439"/>
            <ac:grpSpMk id="46" creationId="{00000000-0000-0000-0000-000000000000}"/>
          </ac:grpSpMkLst>
        </pc:grpChg>
      </pc:sldChg>
      <pc:sldChg chg="modSp modAnim">
        <pc:chgData name="张 正" userId="00fc7b1d83763338" providerId="LiveId" clId="{E8EA8EB2-0CD3-42CB-883E-B71E8291404C}" dt="2019-12-08T13:38:30.982" v="452" actId="113"/>
        <pc:sldMkLst>
          <pc:docMk/>
          <pc:sldMk cId="0" sldId="442"/>
        </pc:sldMkLst>
        <pc:spChg chg="mod">
          <ac:chgData name="张 正" userId="00fc7b1d83763338" providerId="LiveId" clId="{E8EA8EB2-0CD3-42CB-883E-B71E8291404C}" dt="2019-12-01T15:03:10.164" v="46" actId="207"/>
          <ac:spMkLst>
            <pc:docMk/>
            <pc:sldMk cId="0" sldId="442"/>
            <ac:spMk id="1048613" creationId="{00000000-0000-0000-0000-000000000000}"/>
          </ac:spMkLst>
        </pc:spChg>
        <pc:spChg chg="mod">
          <ac:chgData name="张 正" userId="00fc7b1d83763338" providerId="LiveId" clId="{E8EA8EB2-0CD3-42CB-883E-B71E8291404C}" dt="2019-12-08T13:38:30.982" v="452" actId="113"/>
          <ac:spMkLst>
            <pc:docMk/>
            <pc:sldMk cId="0" sldId="442"/>
            <ac:spMk id="1048628" creationId="{00000000-0000-0000-0000-000000000000}"/>
          </ac:spMkLst>
        </pc:spChg>
      </pc:sldChg>
      <pc:sldChg chg="modSp modAnim">
        <pc:chgData name="张 正" userId="00fc7b1d83763338" providerId="LiveId" clId="{E8EA8EB2-0CD3-42CB-883E-B71E8291404C}" dt="2019-12-08T14:04:33.474" v="469" actId="207"/>
        <pc:sldMkLst>
          <pc:docMk/>
          <pc:sldMk cId="0" sldId="443"/>
        </pc:sldMkLst>
        <pc:spChg chg="mod">
          <ac:chgData name="张 正" userId="00fc7b1d83763338" providerId="LiveId" clId="{E8EA8EB2-0CD3-42CB-883E-B71E8291404C}" dt="2019-12-08T14:04:33.474" v="469" actId="207"/>
          <ac:spMkLst>
            <pc:docMk/>
            <pc:sldMk cId="0" sldId="443"/>
            <ac:spMk id="1048643" creationId="{00000000-0000-0000-0000-000000000000}"/>
          </ac:spMkLst>
        </pc:spChg>
      </pc:sldChg>
      <pc:sldChg chg="modSp modAnim">
        <pc:chgData name="张 正" userId="00fc7b1d83763338" providerId="LiveId" clId="{E8EA8EB2-0CD3-42CB-883E-B71E8291404C}" dt="2019-12-02T02:30:25.300" v="443"/>
        <pc:sldMkLst>
          <pc:docMk/>
          <pc:sldMk cId="0" sldId="444"/>
        </pc:sldMkLst>
        <pc:spChg chg="mod">
          <ac:chgData name="张 正" userId="00fc7b1d83763338" providerId="LiveId" clId="{E8EA8EB2-0CD3-42CB-883E-B71E8291404C}" dt="2019-12-01T15:06:14.816" v="83" actId="255"/>
          <ac:spMkLst>
            <pc:docMk/>
            <pc:sldMk cId="0" sldId="444"/>
            <ac:spMk id="1048593" creationId="{00000000-0000-0000-0000-000000000000}"/>
          </ac:spMkLst>
        </pc:spChg>
      </pc:sldChg>
      <pc:sldChg chg="modSp modAnim">
        <pc:chgData name="张 正" userId="00fc7b1d83763338" providerId="LiveId" clId="{E8EA8EB2-0CD3-42CB-883E-B71E8291404C}" dt="2019-12-08T15:19:57.721" v="510"/>
        <pc:sldMkLst>
          <pc:docMk/>
          <pc:sldMk cId="0" sldId="445"/>
        </pc:sldMkLst>
        <pc:spChg chg="mod">
          <ac:chgData name="张 正" userId="00fc7b1d83763338" providerId="LiveId" clId="{E8EA8EB2-0CD3-42CB-883E-B71E8291404C}" dt="2019-12-08T15:19:57.721" v="510"/>
          <ac:spMkLst>
            <pc:docMk/>
            <pc:sldMk cId="0" sldId="445"/>
            <ac:spMk id="1048628" creationId="{00000000-0000-0000-0000-000000000000}"/>
          </ac:spMkLst>
        </pc:spChg>
      </pc:sldChg>
      <pc:sldChg chg="modSp modAnim">
        <pc:chgData name="张 正" userId="00fc7b1d83763338" providerId="LiveId" clId="{E8EA8EB2-0CD3-42CB-883E-B71E8291404C}" dt="2019-12-08T15:24:29.680" v="535"/>
        <pc:sldMkLst>
          <pc:docMk/>
          <pc:sldMk cId="0" sldId="446"/>
        </pc:sldMkLst>
        <pc:spChg chg="mod">
          <ac:chgData name="张 正" userId="00fc7b1d83763338" providerId="LiveId" clId="{E8EA8EB2-0CD3-42CB-883E-B71E8291404C}" dt="2019-12-08T15:24:29.680" v="535"/>
          <ac:spMkLst>
            <pc:docMk/>
            <pc:sldMk cId="0" sldId="446"/>
            <ac:spMk id="1048628" creationId="{00000000-0000-0000-0000-000000000000}"/>
          </ac:spMkLst>
        </pc:spChg>
      </pc:sldChg>
      <pc:sldChg chg="modSp modAnim">
        <pc:chgData name="张 正" userId="00fc7b1d83763338" providerId="LiveId" clId="{E8EA8EB2-0CD3-42CB-883E-B71E8291404C}" dt="2019-12-08T15:29:16.571" v="536" actId="20577"/>
        <pc:sldMkLst>
          <pc:docMk/>
          <pc:sldMk cId="0" sldId="447"/>
        </pc:sldMkLst>
        <pc:spChg chg="mod">
          <ac:chgData name="张 正" userId="00fc7b1d83763338" providerId="LiveId" clId="{E8EA8EB2-0CD3-42CB-883E-B71E8291404C}" dt="2019-12-08T15:29:16.571" v="536" actId="20577"/>
          <ac:spMkLst>
            <pc:docMk/>
            <pc:sldMk cId="0" sldId="447"/>
            <ac:spMk id="1048628" creationId="{00000000-0000-0000-0000-000000000000}"/>
          </ac:spMkLst>
        </pc:spChg>
      </pc:sldChg>
      <pc:sldChg chg="modSp modAnim">
        <pc:chgData name="张 正" userId="00fc7b1d83763338" providerId="LiveId" clId="{E8EA8EB2-0CD3-42CB-883E-B71E8291404C}" dt="2019-12-02T02:30:34.790" v="447"/>
        <pc:sldMkLst>
          <pc:docMk/>
          <pc:sldMk cId="0" sldId="448"/>
        </pc:sldMkLst>
        <pc:spChg chg="mod">
          <ac:chgData name="张 正" userId="00fc7b1d83763338" providerId="LiveId" clId="{E8EA8EB2-0CD3-42CB-883E-B71E8291404C}" dt="2019-12-01T15:21:24.467" v="193" actId="20577"/>
          <ac:spMkLst>
            <pc:docMk/>
            <pc:sldMk cId="0" sldId="448"/>
            <ac:spMk id="104862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11"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812"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81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814"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5"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816"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B6B0086-816A-4A4B-9BB7-7426DF5B3FC3}" type="datetimeFigureOut">
              <a:rPr lang="zh-CN" altLang="en-US" smtClean="0"/>
              <a:t>2019/12/8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039D78-F4AE-414A-A15B-BEA5663DBA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B0086-816A-4A4B-9BB7-7426DF5B3FC3}" type="datetimeFigureOut">
              <a:rPr lang="zh-CN" altLang="en-US" smtClean="0"/>
              <a:t>2019/12/8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39D78-F4AE-414A-A15B-BEA5663DBA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6"/>
          <p:cNvPicPr>
            <a:picLocks noChangeAspect="1"/>
          </p:cNvPicPr>
          <p:nvPr/>
        </p:nvPicPr>
        <p:blipFill>
          <a:blip r:embed="rId2" cstate="screen"/>
          <a:srcRect/>
          <a:stretch>
            <a:fillRect/>
          </a:stretch>
        </p:blipFill>
        <p:spPr>
          <a:xfrm>
            <a:off x="-6985" y="432831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3" name="图片 10"/>
          <p:cNvPicPr>
            <a:picLocks noChangeAspect="1"/>
          </p:cNvPicPr>
          <p:nvPr/>
        </p:nvPicPr>
        <p:blipFill>
          <a:blip r:embed="rId3" cstate="screen"/>
          <a:srcRect/>
          <a:stretch>
            <a:fillRect/>
          </a:stretch>
        </p:blipFill>
        <p:spPr>
          <a:xfrm>
            <a:off x="7322026" y="127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586" name="文本框 11"/>
          <p:cNvSpPr txBox="1"/>
          <p:nvPr/>
        </p:nvSpPr>
        <p:spPr>
          <a:xfrm>
            <a:off x="3500437" y="1928813"/>
            <a:ext cx="2157413" cy="1015663"/>
          </a:xfrm>
          <a:prstGeom prst="rect">
            <a:avLst/>
          </a:prstGeom>
          <a:noFill/>
        </p:spPr>
        <p:txBody>
          <a:bodyPr wrap="square" rtlCol="0">
            <a:spAutoFit/>
          </a:bodyPr>
          <a:lstStyle/>
          <a:p>
            <a:pPr algn="dist"/>
            <a:r>
              <a:rPr lang="en-US" altLang="zh-CN" sz="6000" b="1" dirty="0">
                <a:solidFill>
                  <a:srgbClr val="36618D"/>
                </a:solidFill>
                <a:latin typeface="微软雅黑" panose="020B0503020204020204" pitchFamily="34" charset="-122"/>
              </a:rPr>
              <a:t>2019</a:t>
            </a:r>
            <a:endParaRPr lang="zh-CN" altLang="en-US" sz="6000" b="1" dirty="0">
              <a:solidFill>
                <a:srgbClr val="36618D"/>
              </a:solidFill>
              <a:latin typeface="微软雅黑" panose="020B0503020204020204" pitchFamily="34" charset="-122"/>
            </a:endParaRPr>
          </a:p>
        </p:txBody>
      </p:sp>
      <p:sp>
        <p:nvSpPr>
          <p:cNvPr id="1048587" name="文本框 12"/>
          <p:cNvSpPr txBox="1"/>
          <p:nvPr/>
        </p:nvSpPr>
        <p:spPr>
          <a:xfrm>
            <a:off x="1857375" y="3078956"/>
            <a:ext cx="5407819" cy="1338828"/>
          </a:xfrm>
          <a:prstGeom prst="rect">
            <a:avLst/>
          </a:prstGeom>
          <a:noFill/>
        </p:spPr>
        <p:txBody>
          <a:bodyPr wrap="square" rtlCol="0">
            <a:spAutoFit/>
          </a:bodyPr>
          <a:lstStyle/>
          <a:p>
            <a:pPr algn="ctr"/>
            <a:r>
              <a:rPr lang="zh-CN" altLang="en-US" sz="4050" b="1" dirty="0">
                <a:latin typeface="微软雅黑" panose="020B0503020204020204" pitchFamily="34" charset="-122"/>
                <a:ea typeface="微软雅黑" panose="020B0503020204020204" pitchFamily="34" charset="-122"/>
              </a:rPr>
              <a:t>软件开发方法发展</a:t>
            </a:r>
          </a:p>
          <a:p>
            <a:pPr algn="ctr"/>
            <a:r>
              <a:rPr lang="zh-CN" altLang="en-US" sz="4050" b="1" dirty="0">
                <a:latin typeface="微软雅黑" panose="020B0503020204020204" pitchFamily="34" charset="-122"/>
                <a:ea typeface="微软雅黑" panose="020B0503020204020204" pitchFamily="34" charset="-122"/>
              </a:rPr>
              <a:t> 回顾与展望</a:t>
            </a:r>
          </a:p>
        </p:txBody>
      </p:sp>
      <p:sp>
        <p:nvSpPr>
          <p:cNvPr id="1048591" name="文本框 17"/>
          <p:cNvSpPr txBox="1"/>
          <p:nvPr/>
        </p:nvSpPr>
        <p:spPr>
          <a:xfrm>
            <a:off x="4346309" y="6132771"/>
            <a:ext cx="5142071" cy="415498"/>
          </a:xfrm>
          <a:prstGeom prst="rect">
            <a:avLst/>
          </a:prstGeom>
          <a:noFill/>
        </p:spPr>
        <p:txBody>
          <a:bodyPr wrap="square" rtlCol="0">
            <a:spAutoFit/>
          </a:bodyPr>
          <a:lstStyle/>
          <a:p>
            <a:pPr algn="just"/>
            <a:r>
              <a:rPr lang="zh-CN" altLang="en-US" sz="2100" b="1" dirty="0">
                <a:latin typeface="微软雅黑" panose="020B0503020204020204" pitchFamily="34" charset="-122"/>
                <a:ea typeface="微软雅黑" panose="020B0503020204020204" pitchFamily="34" charset="-122"/>
              </a:rPr>
              <a:t>汇报人：张正      组员：蔡梦杰 吴昌述</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14406" y="1905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229" y="1240513"/>
            <a:ext cx="2206040" cy="400997"/>
            <a:chOff x="413822" y="349091"/>
            <a:chExt cx="2941386"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01</a:t>
              </a:r>
              <a:endParaRPr lang="zh-CN" altLang="en-US" b="1" dirty="0">
                <a:latin typeface="微软雅黑" panose="020B0503020204020204" pitchFamily="34" charset="-122"/>
              </a:endParaRPr>
            </a:p>
          </p:txBody>
        </p:sp>
        <p:sp>
          <p:nvSpPr>
            <p:cNvPr id="1048613" name="文本框 13"/>
            <p:cNvSpPr txBox="1"/>
            <p:nvPr/>
          </p:nvSpPr>
          <p:spPr>
            <a:xfrm>
              <a:off x="1001442" y="380284"/>
              <a:ext cx="2353766" cy="492443"/>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面向对象方法</a:t>
              </a:r>
            </a:p>
          </p:txBody>
        </p:sp>
      </p:grpSp>
      <p:sp>
        <p:nvSpPr>
          <p:cNvPr id="1048622" name="maple-leaf_236457"/>
          <p:cNvSpPr>
            <a:spLocks noChangeAspect="1"/>
          </p:cNvSpPr>
          <p:nvPr/>
        </p:nvSpPr>
        <p:spPr bwMode="auto">
          <a:xfrm>
            <a:off x="440804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702190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2" name="矩形 1"/>
          <p:cNvSpPr/>
          <p:nvPr/>
        </p:nvSpPr>
        <p:spPr>
          <a:xfrm>
            <a:off x="467360" y="2275205"/>
            <a:ext cx="7953375" cy="2306955"/>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面向对象的软件系统通过对象之间的交互完成系统的功能。对象是数据及其所允许操作的封装体， 是应用领域现实实体的软件抽象。</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面向对象的软件构造乃是基于系统所操作之对象类型， 而非系统需实现之功能， 来架构系统的途径。</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面向对象方法的实施步骤包含了</a:t>
            </a:r>
            <a:r>
              <a:rPr lang="zh-CN" altLang="en-US" b="1" dirty="0">
                <a:latin typeface="微软雅黑" panose="020B0503020204020204" pitchFamily="34" charset="-122"/>
                <a:ea typeface="微软雅黑" panose="020B0503020204020204" pitchFamily="34" charset="-122"/>
              </a:rPr>
              <a:t>面向对象分析、面向对象设计和面向对象实现</a:t>
            </a:r>
            <a:r>
              <a:rPr lang="zh-CN" altLang="en-US" dirty="0">
                <a:latin typeface="微软雅黑" panose="020B0503020204020204" pitchFamily="34" charset="-122"/>
                <a:ea typeface="微软雅黑" panose="020B0503020204020204" pitchFamily="34" charset="-122"/>
              </a:rPr>
              <a:t>等</a:t>
            </a:r>
            <a:r>
              <a:rPr lang="zh-CN" altLang="en-US" dirty="0"/>
              <a:t>。</a:t>
            </a:r>
            <a:endParaRPr lang="en-US" altLang="zh-CN" dirty="0"/>
          </a:p>
        </p:txBody>
      </p:sp>
      <p:sp>
        <p:nvSpPr>
          <p:cNvPr id="13" name="矩形: 圆角 11"/>
          <p:cNvSpPr/>
          <p:nvPr/>
        </p:nvSpPr>
        <p:spPr>
          <a:xfrm>
            <a:off x="192405" y="1240790"/>
            <a:ext cx="561340" cy="400685"/>
          </a:xfrm>
          <a:prstGeom prst="roundRect">
            <a:avLst>
              <a:gd name="adj" fmla="val 1175"/>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02</a:t>
            </a:r>
            <a:endParaRPr lang="zh-CN" altLang="en-US" b="1" dirty="0">
              <a:latin typeface="微软雅黑" panose="020B0503020204020204" pitchFamily="34" charset="-122"/>
            </a:endParaRPr>
          </a:p>
        </p:txBody>
      </p:sp>
      <p:pic>
        <p:nvPicPr>
          <p:cNvPr id="3" name="图片 2">
            <a:extLst>
              <a:ext uri="{FF2B5EF4-FFF2-40B4-BE49-F238E27FC236}">
                <a16:creationId xmlns:a16="http://schemas.microsoft.com/office/drawing/2014/main" id="{CD44F194-EFA6-48C1-A992-324E0686D7F6}"/>
              </a:ext>
            </a:extLst>
          </p:cNvPr>
          <p:cNvPicPr>
            <a:picLocks noChangeAspect="1"/>
          </p:cNvPicPr>
          <p:nvPr/>
        </p:nvPicPr>
        <p:blipFill>
          <a:blip r:embed="rId4"/>
          <a:stretch>
            <a:fillRect/>
          </a:stretch>
        </p:blipFill>
        <p:spPr>
          <a:xfrm>
            <a:off x="5863445" y="3424315"/>
            <a:ext cx="2813195" cy="3156112"/>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0" y="435117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21391" y="-762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228" y="1240513"/>
            <a:ext cx="2986737" cy="400997"/>
            <a:chOff x="413822" y="349091"/>
            <a:chExt cx="2941386"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02</a:t>
              </a:r>
              <a:endParaRPr lang="zh-CN" altLang="en-US" b="1" dirty="0">
                <a:latin typeface="微软雅黑" panose="020B0503020204020204" pitchFamily="34" charset="-122"/>
              </a:endParaRPr>
            </a:p>
          </p:txBody>
        </p:sp>
        <p:sp>
          <p:nvSpPr>
            <p:cNvPr id="1048613" name="文本框 13"/>
            <p:cNvSpPr txBox="1"/>
            <p:nvPr/>
          </p:nvSpPr>
          <p:spPr>
            <a:xfrm>
              <a:off x="1001442" y="380284"/>
              <a:ext cx="2353766" cy="492443"/>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面向对象方法</a:t>
              </a:r>
            </a:p>
          </p:txBody>
        </p:sp>
      </p:grpSp>
      <p:sp>
        <p:nvSpPr>
          <p:cNvPr id="1048622" name="maple-leaf_236457"/>
          <p:cNvSpPr>
            <a:spLocks noChangeAspect="1"/>
          </p:cNvSpPr>
          <p:nvPr/>
        </p:nvSpPr>
        <p:spPr bwMode="auto">
          <a:xfrm>
            <a:off x="440804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702190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3" name="矩形 2"/>
          <p:cNvSpPr/>
          <p:nvPr/>
        </p:nvSpPr>
        <p:spPr>
          <a:xfrm>
            <a:off x="489438" y="2477756"/>
            <a:ext cx="8165123" cy="1476375"/>
          </a:xfrm>
          <a:prstGeom prst="rect">
            <a:avLst/>
          </a:prstGeom>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在应对需求复杂性方面， 面向对象的软件开发方法通过建立与现实世界中的实体、概念、关系和结构直接对应的软件抽象来刻画需求，并支持该软件抽象在需求、设计、实现之间的无缝过渡，有助于弥合问题空间与解空间之间的语义鸿沟。</a:t>
            </a:r>
            <a:endParaRPr lang="en-US" altLang="zh-CN" dirty="0">
              <a:latin typeface="微软雅黑" panose="020B0503020204020204" pitchFamily="34" charset="-122"/>
              <a:ea typeface="微软雅黑" panose="020B0503020204020204" pitchFamily="34" charset="-122"/>
            </a:endParaRPr>
          </a:p>
          <a:p>
            <a:pPr indent="457200"/>
            <a:r>
              <a:rPr lang="zh-CN" altLang="en-US" b="1" dirty="0">
                <a:latin typeface="微软雅黑" panose="020B0503020204020204" pitchFamily="34" charset="-122"/>
                <a:ea typeface="微软雅黑" panose="020B0503020204020204" pitchFamily="34" charset="-122"/>
              </a:rPr>
              <a:t>具有更好的结构稳定性、可修改性和可复用性</a:t>
            </a:r>
            <a:r>
              <a:rPr lang="zh-CN" altLang="en-US" b="1" dirty="0"/>
              <a:t>。</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6"/>
          <p:cNvPicPr>
            <a:picLocks noChangeAspect="1"/>
          </p:cNvPicPr>
          <p:nvPr/>
        </p:nvPicPr>
        <p:blipFill>
          <a:blip r:embed="rId2" cstate="screen"/>
          <a:srcRect/>
          <a:stretch>
            <a:fillRect/>
          </a:stretch>
        </p:blipFill>
        <p:spPr>
          <a:xfrm>
            <a:off x="-20320" y="435053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5" name="图片 10"/>
          <p:cNvPicPr>
            <a:picLocks noChangeAspect="1"/>
          </p:cNvPicPr>
          <p:nvPr/>
        </p:nvPicPr>
        <p:blipFill>
          <a:blip r:embed="rId3" cstate="screen"/>
          <a:srcRect/>
          <a:stretch>
            <a:fillRect/>
          </a:stretch>
        </p:blipFill>
        <p:spPr>
          <a:xfrm>
            <a:off x="7321391" y="3937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43" name="文本框 34"/>
          <p:cNvSpPr txBox="1"/>
          <p:nvPr/>
        </p:nvSpPr>
        <p:spPr>
          <a:xfrm>
            <a:off x="2148732" y="2842806"/>
            <a:ext cx="4846135" cy="600164"/>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核心机制与设计原则</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0751" y="-1397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13" name="文本框 13"/>
          <p:cNvSpPr txBox="1"/>
          <p:nvPr/>
        </p:nvSpPr>
        <p:spPr>
          <a:xfrm>
            <a:off x="793944" y="1169785"/>
            <a:ext cx="1765325"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面向对象方法</a:t>
            </a:r>
          </a:p>
        </p:txBody>
      </p:sp>
      <p:sp>
        <p:nvSpPr>
          <p:cNvPr id="1048622" name="maple-leaf_236457"/>
          <p:cNvSpPr>
            <a:spLocks noChangeAspect="1"/>
          </p:cNvSpPr>
          <p:nvPr/>
        </p:nvSpPr>
        <p:spPr bwMode="auto">
          <a:xfrm>
            <a:off x="4408044" y="2922181"/>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7021904" y="2922181"/>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3" name="矩形: 圆角 11"/>
          <p:cNvSpPr/>
          <p:nvPr/>
        </p:nvSpPr>
        <p:spPr>
          <a:xfrm>
            <a:off x="242570" y="1169670"/>
            <a:ext cx="508000" cy="400685"/>
          </a:xfrm>
          <a:prstGeom prst="roundRect">
            <a:avLst>
              <a:gd name="adj" fmla="val 1175"/>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02</a:t>
            </a:r>
            <a:endParaRPr lang="zh-CN" altLang="en-US" b="1" dirty="0">
              <a:latin typeface="微软雅黑" panose="020B0503020204020204" pitchFamily="34" charset="-122"/>
            </a:endParaRPr>
          </a:p>
        </p:txBody>
      </p:sp>
      <p:sp>
        <p:nvSpPr>
          <p:cNvPr id="3" name="矩形 2"/>
          <p:cNvSpPr/>
          <p:nvPr/>
        </p:nvSpPr>
        <p:spPr>
          <a:xfrm>
            <a:off x="943121" y="1724682"/>
            <a:ext cx="562707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面向对象方法的核心机制包括封装、继承和多态</a:t>
            </a:r>
          </a:p>
        </p:txBody>
      </p:sp>
      <p:sp>
        <p:nvSpPr>
          <p:cNvPr id="4" name="矩形 3"/>
          <p:cNvSpPr/>
          <p:nvPr/>
        </p:nvSpPr>
        <p:spPr>
          <a:xfrm>
            <a:off x="943121" y="2282410"/>
            <a:ext cx="7672213" cy="2481577"/>
          </a:xfrm>
          <a:prstGeom prst="rect">
            <a:avLst/>
          </a:prstGeom>
        </p:spPr>
        <p:txBody>
          <a:bodyPr wrap="square">
            <a:spAutoFit/>
          </a:bodyPr>
          <a:lstStyle/>
          <a:p>
            <a:pPr marL="285750" indent="-285750">
              <a:lnSpc>
                <a:spcPts val="2200"/>
              </a:lnSpc>
              <a:spcAft>
                <a:spcPts val="600"/>
              </a:spcAft>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封装：封装，即隐藏对象的属性和实现细节，仅对外公开接口，控制在程序中属性的读和修改的访问级别；将抽象得到的数据和行为（或功能）相结合，形成一个有机的整体，也就是将数据与操作数据的源代码进行有机的结合，形成“类”，其中数据和函数都是类的成员。</a:t>
            </a:r>
          </a:p>
          <a:p>
            <a:pPr marL="285750" indent="-285750">
              <a:lnSpc>
                <a:spcPts val="2200"/>
              </a:lnSpc>
              <a:spcAft>
                <a:spcPts val="600"/>
              </a:spcAft>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继承：可以使得子类具有父类的属性和方法或者重新定义、追加属性和方法等。</a:t>
            </a:r>
          </a:p>
          <a:p>
            <a:pPr marL="285750" indent="-285750">
              <a:lnSpc>
                <a:spcPts val="2200"/>
              </a:lnSpc>
              <a:spcAft>
                <a:spcPts val="600"/>
              </a:spcAft>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多态性：是指相同的操作或函数、过程可作用于多种类型的对象上并获得不同的结果。不同的对象收到同一消息可以产生不同的结果。增强了软件的灵活性和可复用性。</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3720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1071" y="571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13" name="文本框 13"/>
          <p:cNvSpPr txBox="1"/>
          <p:nvPr/>
        </p:nvSpPr>
        <p:spPr>
          <a:xfrm>
            <a:off x="793944" y="526530"/>
            <a:ext cx="1765325"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面向对象方法</a:t>
            </a:r>
          </a:p>
        </p:txBody>
      </p:sp>
      <p:sp>
        <p:nvSpPr>
          <p:cNvPr id="1048622" name="maple-leaf_236457"/>
          <p:cNvSpPr>
            <a:spLocks noChangeAspect="1"/>
          </p:cNvSpPr>
          <p:nvPr/>
        </p:nvSpPr>
        <p:spPr bwMode="auto">
          <a:xfrm>
            <a:off x="440804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702190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3" name="矩形: 圆角 11"/>
          <p:cNvSpPr/>
          <p:nvPr/>
        </p:nvSpPr>
        <p:spPr>
          <a:xfrm>
            <a:off x="263525" y="526415"/>
            <a:ext cx="487045" cy="400685"/>
          </a:xfrm>
          <a:prstGeom prst="roundRect">
            <a:avLst>
              <a:gd name="adj" fmla="val 1175"/>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02</a:t>
            </a:r>
            <a:endParaRPr lang="zh-CN" altLang="en-US" b="1" dirty="0">
              <a:latin typeface="微软雅黑" panose="020B0503020204020204" pitchFamily="34" charset="-122"/>
            </a:endParaRPr>
          </a:p>
        </p:txBody>
      </p:sp>
      <p:sp>
        <p:nvSpPr>
          <p:cNvPr id="3" name="矩形 2"/>
          <p:cNvSpPr/>
          <p:nvPr/>
        </p:nvSpPr>
        <p:spPr>
          <a:xfrm>
            <a:off x="1131081" y="974112"/>
            <a:ext cx="562707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设计原则</a:t>
            </a:r>
          </a:p>
        </p:txBody>
      </p:sp>
      <p:sp>
        <p:nvSpPr>
          <p:cNvPr id="2" name="矩形 1"/>
          <p:cNvSpPr/>
          <p:nvPr/>
        </p:nvSpPr>
        <p:spPr>
          <a:xfrm>
            <a:off x="432981" y="1494446"/>
            <a:ext cx="7793047" cy="3768472"/>
          </a:xfrm>
          <a:prstGeom prst="rect">
            <a:avLst/>
          </a:prstGeom>
        </p:spPr>
        <p:txBody>
          <a:bodyPr wrap="square">
            <a:spAutoFit/>
          </a:bodyPr>
          <a:lstStyle/>
          <a:p>
            <a:pPr marL="685800" indent="342900">
              <a:spcAft>
                <a:spcPts val="600"/>
              </a:spcAft>
              <a:buFont typeface="+mj-lt"/>
              <a:buAutoNum type="arabicPeriod"/>
            </a:pPr>
            <a:r>
              <a:rPr lang="zh-CN" altLang="en-US" sz="1600" dirty="0">
                <a:latin typeface="微软雅黑" panose="020B0503020204020204" pitchFamily="34" charset="-122"/>
                <a:ea typeface="微软雅黑" panose="020B0503020204020204" pitchFamily="34" charset="-122"/>
              </a:rPr>
              <a:t>开放封闭原则是面向对象设计的核心， 即对扩展开放，对修改封闭。子类应该可以在任何地方替换它的父类，</a:t>
            </a:r>
          </a:p>
          <a:p>
            <a:pPr marL="685800" indent="342900">
              <a:spcAft>
                <a:spcPts val="600"/>
              </a:spcAft>
              <a:buFont typeface="+mj-lt"/>
              <a:buAutoNum type="arabicPeriod"/>
            </a:pPr>
            <a:r>
              <a:rPr lang="zh-CN" altLang="en-US" sz="1600" dirty="0">
                <a:latin typeface="微软雅黑" panose="020B0503020204020204" pitchFamily="34" charset="-122"/>
                <a:ea typeface="微软雅黑" panose="020B0503020204020204" pitchFamily="34" charset="-122"/>
              </a:rPr>
              <a:t>依赖倒置原则要求面向对象的设计要对结构化的方法进行倒置，即高层模块不应依赖低层模块， 两者都应依赖于抽象依赖关系的倒置正是好的面向对象设计的标志所在；</a:t>
            </a:r>
          </a:p>
          <a:p>
            <a:pPr marL="685800" indent="342900">
              <a:spcAft>
                <a:spcPts val="600"/>
              </a:spcAft>
              <a:buFont typeface="+mj-lt"/>
              <a:buAutoNum type="arabicPeriod"/>
            </a:pPr>
            <a:r>
              <a:rPr lang="zh-CN" altLang="en-US" sz="1600" dirty="0">
                <a:latin typeface="微软雅黑" panose="020B0503020204020204" pitchFamily="34" charset="-122"/>
                <a:ea typeface="微软雅黑" panose="020B0503020204020204" pitchFamily="34" charset="-122"/>
              </a:rPr>
              <a:t>单一职责原则要求类的职责单一 ，引起类变化的原因单一这是实现软件灵活性的前提；</a:t>
            </a:r>
          </a:p>
          <a:p>
            <a:pPr marL="685800" indent="342900">
              <a:spcAft>
                <a:spcPts val="600"/>
              </a:spcAft>
              <a:buFont typeface="+mj-lt"/>
              <a:buAutoNum type="arabicPeriod"/>
            </a:pPr>
            <a:r>
              <a:rPr lang="zh-CN" altLang="en-US" sz="1600" dirty="0">
                <a:latin typeface="微软雅黑" panose="020B0503020204020204" pitchFamily="34" charset="-122"/>
                <a:ea typeface="微软雅黑" panose="020B0503020204020204" pitchFamily="34" charset="-122"/>
              </a:rPr>
              <a:t>接口隔离原则强调接口的高内聚和低耦合</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p>
            <a:pPr marL="685800" indent="342900">
              <a:spcAft>
                <a:spcPts val="600"/>
              </a:spcAft>
              <a:buFont typeface="+mj-lt"/>
              <a:buAutoNum type="arabicPeriod"/>
            </a:pPr>
            <a:r>
              <a:rPr lang="zh-CN" altLang="en-US" sz="1600" dirty="0">
                <a:latin typeface="微软雅黑" panose="020B0503020204020204" pitchFamily="34" charset="-122"/>
                <a:ea typeface="微软雅黑" panose="020B0503020204020204" pitchFamily="34" charset="-122"/>
              </a:rPr>
              <a:t>迪米特原则要求控制对象之间的信息流量、流向及信息的影响， 即注意信息的隐藏；</a:t>
            </a:r>
          </a:p>
          <a:p>
            <a:pPr marL="685800" indent="342900">
              <a:spcAft>
                <a:spcPts val="600"/>
              </a:spcAft>
              <a:buFont typeface="+mj-lt"/>
              <a:buAutoNum type="arabicPeriod"/>
            </a:pPr>
            <a:r>
              <a:rPr lang="zh-CN" altLang="en-US" sz="1600" dirty="0">
                <a:latin typeface="微软雅黑" panose="020B0503020204020204" pitchFamily="34" charset="-122"/>
                <a:ea typeface="微软雅黑" panose="020B0503020204020204" pitchFamily="34" charset="-122"/>
              </a:rPr>
              <a:t>组合／ 聚合复用原则指出：相比于使用继承来实现复用， 更应优先使用组合／ 聚合的复用方式通过对象的组合／聚合， 可以在运行时动态地配置新对象的功能，并防止类层次规模的爆炸性增长。</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6"/>
          <p:cNvPicPr>
            <a:picLocks noChangeAspect="1"/>
          </p:cNvPicPr>
          <p:nvPr/>
        </p:nvPicPr>
        <p:blipFill>
          <a:blip r:embed="rId2" cstate="screen"/>
          <a:srcRect/>
          <a:stretch>
            <a:fillRect/>
          </a:stretch>
        </p:blipFill>
        <p:spPr>
          <a:xfrm>
            <a:off x="0" y="437085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5" name="图片 10"/>
          <p:cNvPicPr>
            <a:picLocks noChangeAspect="1"/>
          </p:cNvPicPr>
          <p:nvPr/>
        </p:nvPicPr>
        <p:blipFill>
          <a:blip r:embed="rId3" cstate="screen"/>
          <a:srcRect/>
          <a:stretch>
            <a:fillRect/>
          </a:stretch>
        </p:blipFill>
        <p:spPr>
          <a:xfrm>
            <a:off x="7294721" y="571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43" name="文本框 34"/>
          <p:cNvSpPr txBox="1"/>
          <p:nvPr/>
        </p:nvSpPr>
        <p:spPr>
          <a:xfrm>
            <a:off x="2230647" y="2880271"/>
            <a:ext cx="4846135" cy="598805"/>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起源与发展</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435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1706" y="571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13" name="文本框 13"/>
          <p:cNvSpPr txBox="1"/>
          <p:nvPr/>
        </p:nvSpPr>
        <p:spPr>
          <a:xfrm>
            <a:off x="793944" y="526530"/>
            <a:ext cx="1765325" cy="369332"/>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面向对象方法</a:t>
            </a:r>
          </a:p>
        </p:txBody>
      </p:sp>
      <p:sp>
        <p:nvSpPr>
          <p:cNvPr id="1048622" name="maple-leaf_236457"/>
          <p:cNvSpPr>
            <a:spLocks noChangeAspect="1"/>
          </p:cNvSpPr>
          <p:nvPr/>
        </p:nvSpPr>
        <p:spPr bwMode="auto">
          <a:xfrm>
            <a:off x="440804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702190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3" name="矩形: 圆角 11"/>
          <p:cNvSpPr/>
          <p:nvPr/>
        </p:nvSpPr>
        <p:spPr>
          <a:xfrm>
            <a:off x="209550" y="526415"/>
            <a:ext cx="541020" cy="400685"/>
          </a:xfrm>
          <a:prstGeom prst="roundRect">
            <a:avLst>
              <a:gd name="adj" fmla="val 1175"/>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02</a:t>
            </a:r>
            <a:endParaRPr lang="zh-CN" altLang="en-US" b="1" dirty="0">
              <a:latin typeface="微软雅黑" panose="020B0503020204020204" pitchFamily="34" charset="-122"/>
            </a:endParaRPr>
          </a:p>
        </p:txBody>
      </p:sp>
      <p:sp>
        <p:nvSpPr>
          <p:cNvPr id="4" name="矩形 3"/>
          <p:cNvSpPr/>
          <p:nvPr/>
        </p:nvSpPr>
        <p:spPr>
          <a:xfrm>
            <a:off x="896141" y="2107215"/>
            <a:ext cx="7672213" cy="2368550"/>
          </a:xfrm>
          <a:prstGeom prst="rect">
            <a:avLst/>
          </a:prstGeom>
        </p:spPr>
        <p:txBody>
          <a:bodyPr wrap="square">
            <a:spAutoFit/>
          </a:bodyPr>
          <a:lstStyle/>
          <a:p>
            <a:pPr indent="288290">
              <a:spcAft>
                <a:spcPts val="600"/>
              </a:spcAft>
            </a:pPr>
            <a:r>
              <a:rPr lang="zh-CN" altLang="en-US" sz="1600" dirty="0">
                <a:latin typeface="微软雅黑" panose="020B0503020204020204" pitchFamily="34" charset="-122"/>
                <a:ea typeface="微软雅黑" panose="020B0503020204020204" pitchFamily="34" charset="-122"/>
              </a:rPr>
              <a:t>公认的面向对象的思想肇始于</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达尔）</a:t>
            </a:r>
            <a:r>
              <a:rPr lang="en-US" altLang="zh-CN" sz="1600" dirty="0">
                <a:latin typeface="微软雅黑" panose="020B0503020204020204" pitchFamily="34" charset="-122"/>
                <a:ea typeface="微软雅黑" panose="020B0503020204020204" pitchFamily="34" charset="-122"/>
              </a:rPr>
              <a:t>Dahl</a:t>
            </a:r>
            <a:r>
              <a:rPr lang="zh-CN" altLang="en-US" sz="1600" dirty="0">
                <a:latin typeface="微软雅黑" panose="020B0503020204020204" pitchFamily="34" charset="-122"/>
                <a:ea typeface="微软雅黑" panose="020B0503020204020204" pitchFamily="34" charset="-122"/>
              </a:rPr>
              <a:t>和（尼高</a:t>
            </a:r>
            <a:r>
              <a:rPr lang="en-US" altLang="zh-CN" sz="1600" dirty="0">
                <a:latin typeface="微软雅黑" panose="020B0503020204020204" pitchFamily="34" charset="-122"/>
                <a:ea typeface="微软雅黑" panose="020B0503020204020204" pitchFamily="34" charset="-122"/>
              </a:rPr>
              <a:t>)Nygaard</a:t>
            </a:r>
            <a:r>
              <a:rPr lang="zh-CN" altLang="en-US" sz="1600" dirty="0">
                <a:latin typeface="微软雅黑" panose="020B0503020204020204" pitchFamily="34" charset="-122"/>
                <a:ea typeface="微软雅黑" panose="020B0503020204020204" pitchFamily="34" charset="-122"/>
              </a:rPr>
              <a:t>设计的 </a:t>
            </a:r>
            <a:r>
              <a:rPr lang="en-US" altLang="zh-CN" sz="1600" dirty="0" err="1">
                <a:latin typeface="微软雅黑" panose="020B0503020204020204" pitchFamily="34" charset="-122"/>
                <a:ea typeface="微软雅黑" panose="020B0503020204020204" pitchFamily="34" charset="-122"/>
              </a:rPr>
              <a:t>Simula</a:t>
            </a:r>
            <a:r>
              <a:rPr lang="en-US" altLang="zh-CN" sz="1600" dirty="0">
                <a:latin typeface="微软雅黑" panose="020B0503020204020204" pitchFamily="34" charset="-122"/>
                <a:ea typeface="微软雅黑" panose="020B0503020204020204" pitchFamily="34" charset="-122"/>
              </a:rPr>
              <a:t> 67 </a:t>
            </a:r>
            <a:r>
              <a:rPr lang="zh-CN" altLang="en-US" sz="1600" dirty="0">
                <a:latin typeface="微软雅黑" panose="020B0503020204020204" pitchFamily="34" charset="-122"/>
                <a:ea typeface="微软雅黑" panose="020B0503020204020204" pitchFamily="34" charset="-122"/>
              </a:rPr>
              <a:t>语言，该语言己完整提出了面向对象程序设计的核心概念。</a:t>
            </a:r>
            <a:endParaRPr lang="en-US" altLang="zh-CN" sz="1600" dirty="0">
              <a:latin typeface="微软雅黑" panose="020B0503020204020204" pitchFamily="34" charset="-122"/>
              <a:ea typeface="微软雅黑" panose="020B0503020204020204" pitchFamily="34" charset="-122"/>
            </a:endParaRPr>
          </a:p>
          <a:p>
            <a:pPr indent="288290">
              <a:spcAft>
                <a:spcPts val="600"/>
              </a:spcAft>
            </a:pPr>
            <a:r>
              <a:rPr lang="en-US" altLang="zh-CN" sz="1600" dirty="0">
                <a:latin typeface="微软雅黑" panose="020B0503020204020204" pitchFamily="34" charset="-122"/>
                <a:ea typeface="微软雅黑" panose="020B0503020204020204" pitchFamily="34" charset="-122"/>
              </a:rPr>
              <a:t>20</a:t>
            </a:r>
            <a:r>
              <a:rPr lang="zh-CN" altLang="en-US" sz="1600" dirty="0">
                <a:latin typeface="微软雅黑" panose="020B0503020204020204" pitchFamily="34" charset="-122"/>
                <a:ea typeface="微软雅黑" panose="020B0503020204020204" pitchFamily="34" charset="-122"/>
              </a:rPr>
              <a:t>世纪</a:t>
            </a:r>
            <a:r>
              <a:rPr lang="en-US" altLang="zh-CN" sz="1600" dirty="0">
                <a:latin typeface="微软雅黑" panose="020B0503020204020204" pitchFamily="34" charset="-122"/>
                <a:ea typeface="微软雅黑" panose="020B0503020204020204" pitchFamily="34" charset="-122"/>
              </a:rPr>
              <a:t>70</a:t>
            </a:r>
            <a:r>
              <a:rPr lang="zh-CN" altLang="en-US" sz="1600" dirty="0">
                <a:latin typeface="微软雅黑" panose="020B0503020204020204" pitchFamily="34" charset="-122"/>
                <a:ea typeface="微软雅黑" panose="020B0503020204020204" pitchFamily="34" charset="-122"/>
              </a:rPr>
              <a:t>年代，（帕纳斯）</a:t>
            </a:r>
            <a:r>
              <a:rPr lang="en-US" altLang="zh-CN" sz="1600" dirty="0" err="1">
                <a:latin typeface="微软雅黑" panose="020B0503020204020204" pitchFamily="34" charset="-122"/>
                <a:ea typeface="微软雅黑" panose="020B0503020204020204" pitchFamily="34" charset="-122"/>
              </a:rPr>
              <a:t>Parnas</a:t>
            </a:r>
            <a:r>
              <a:rPr lang="zh-CN" altLang="en-US" sz="1600" dirty="0">
                <a:latin typeface="微软雅黑" panose="020B0503020204020204" pitchFamily="34" charset="-122"/>
                <a:ea typeface="微软雅黑" panose="020B0503020204020204" pitchFamily="34" charset="-122"/>
              </a:rPr>
              <a:t>提出了模块化与信息隐蔽的基本思想；</a:t>
            </a:r>
            <a:endParaRPr lang="en-US" altLang="zh-CN" sz="1600" dirty="0">
              <a:latin typeface="微软雅黑" panose="020B0503020204020204" pitchFamily="34" charset="-122"/>
              <a:ea typeface="微软雅黑" panose="020B0503020204020204" pitchFamily="34" charset="-122"/>
            </a:endParaRPr>
          </a:p>
          <a:p>
            <a:pPr indent="288290">
              <a:spcAft>
                <a:spcPts val="600"/>
              </a:spcAft>
            </a:pPr>
            <a:r>
              <a:rPr lang="zh-CN" altLang="en-US" sz="1600" dirty="0">
                <a:latin typeface="微软雅黑" panose="020B0503020204020204" pitchFamily="34" charset="-122"/>
                <a:ea typeface="微软雅黑" panose="020B0503020204020204" pitchFamily="34" charset="-122"/>
              </a:rPr>
              <a:t>（霍尔）</a:t>
            </a:r>
            <a:r>
              <a:rPr lang="en-US" altLang="zh-CN" sz="1600" dirty="0">
                <a:latin typeface="微软雅黑" panose="020B0503020204020204" pitchFamily="34" charset="-122"/>
                <a:ea typeface="微软雅黑" panose="020B0503020204020204" pitchFamily="34" charset="-122"/>
              </a:rPr>
              <a:t>Hoare</a:t>
            </a:r>
            <a:r>
              <a:rPr lang="zh-CN" altLang="en-US" sz="1600" dirty="0">
                <a:latin typeface="微软雅黑" panose="020B0503020204020204" pitchFamily="34" charset="-122"/>
                <a:ea typeface="微软雅黑" panose="020B0503020204020204" pitchFamily="34" charset="-122"/>
              </a:rPr>
              <a:t>和（里氏）</a:t>
            </a:r>
            <a:r>
              <a:rPr lang="en-US" altLang="zh-CN" sz="1600" dirty="0" err="1">
                <a:latin typeface="微软雅黑" panose="020B0503020204020204" pitchFamily="34" charset="-122"/>
                <a:ea typeface="微软雅黑" panose="020B0503020204020204" pitchFamily="34" charset="-122"/>
              </a:rPr>
              <a:t>Liskov</a:t>
            </a:r>
            <a:r>
              <a:rPr lang="zh-CN" altLang="en-US" sz="1600" dirty="0">
                <a:latin typeface="微软雅黑" panose="020B0503020204020204" pitchFamily="34" charset="-122"/>
                <a:ea typeface="微软雅黑" panose="020B0503020204020204" pitchFamily="34" charset="-122"/>
              </a:rPr>
              <a:t>等人引领了数据抽象和抽象数据类型研究， （陈）</a:t>
            </a:r>
            <a:r>
              <a:rPr lang="en-US" altLang="zh-CN" sz="1600" dirty="0">
                <a:latin typeface="微软雅黑" panose="020B0503020204020204" pitchFamily="34" charset="-122"/>
                <a:ea typeface="微软雅黑" panose="020B0503020204020204" pitchFamily="34" charset="-122"/>
              </a:rPr>
              <a:t>Chen</a:t>
            </a:r>
            <a:r>
              <a:rPr lang="zh-CN" altLang="en-US" sz="1600" dirty="0">
                <a:latin typeface="微软雅黑" panose="020B0503020204020204" pitchFamily="34" charset="-122"/>
                <a:ea typeface="微软雅黑" panose="020B0503020204020204" pitchFamily="34" charset="-122"/>
              </a:rPr>
              <a:t>发表了著名的实体关系模型的论文， 推动了对应用领域现实世界的概念建模</a:t>
            </a:r>
            <a:r>
              <a:rPr lang="en-US" altLang="zh-CN" sz="1600" dirty="0">
                <a:latin typeface="微软雅黑" panose="020B0503020204020204" pitchFamily="34" charset="-122"/>
                <a:ea typeface="微软雅黑" panose="020B0503020204020204" pitchFamily="34" charset="-122"/>
              </a:rPr>
              <a:t>;</a:t>
            </a:r>
          </a:p>
          <a:p>
            <a:pPr indent="288290">
              <a:spcAft>
                <a:spcPts val="600"/>
              </a:spcAft>
            </a:pPr>
            <a:r>
              <a:rPr lang="zh-CN" altLang="en-US" sz="1600" dirty="0">
                <a:latin typeface="微软雅黑" panose="020B0503020204020204" pitchFamily="34" charset="-122"/>
                <a:ea typeface="微软雅黑" panose="020B0503020204020204" pitchFamily="34" charset="-122"/>
              </a:rPr>
              <a:t>（ 凯）</a:t>
            </a:r>
            <a:r>
              <a:rPr lang="en-US" altLang="zh-CN" sz="1600" dirty="0">
                <a:latin typeface="微软雅黑" panose="020B0503020204020204" pitchFamily="34" charset="-122"/>
                <a:ea typeface="微软雅黑" panose="020B0503020204020204" pitchFamily="34" charset="-122"/>
              </a:rPr>
              <a:t>Kay</a:t>
            </a:r>
            <a:r>
              <a:rPr lang="zh-CN" altLang="en-US" sz="1600" dirty="0">
                <a:latin typeface="微软雅黑" panose="020B0503020204020204" pitchFamily="34" charset="-122"/>
                <a:ea typeface="微软雅黑" panose="020B0503020204020204" pitchFamily="34" charset="-122"/>
              </a:rPr>
              <a:t>领导开发的推动了面向对象程序设计语言的发展和广泛应用。</a:t>
            </a:r>
            <a:endParaRPr lang="en-US" altLang="zh-CN" sz="1600" dirty="0">
              <a:latin typeface="微软雅黑" panose="020B0503020204020204" pitchFamily="34" charset="-122"/>
              <a:ea typeface="微软雅黑" panose="020B0503020204020204" pitchFamily="34" charset="-122"/>
            </a:endParaRPr>
          </a:p>
          <a:p>
            <a:pPr indent="288290">
              <a:spcAft>
                <a:spcPts val="600"/>
              </a:spcAft>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图片 6"/>
          <p:cNvPicPr>
            <a:picLocks noChangeAspect="1"/>
          </p:cNvPicPr>
          <p:nvPr/>
        </p:nvPicPr>
        <p:blipFill>
          <a:blip r:embed="rId2" cstate="screen"/>
          <a:srcRect/>
          <a:stretch>
            <a:fillRect/>
          </a:stretch>
        </p:blipFill>
        <p:spPr>
          <a:xfrm>
            <a:off x="0" y="437085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71" name="图片 10"/>
          <p:cNvPicPr>
            <a:picLocks noChangeAspect="1"/>
          </p:cNvPicPr>
          <p:nvPr/>
        </p:nvPicPr>
        <p:blipFill>
          <a:blip r:embed="rId3" cstate="screen"/>
          <a:srcRect/>
          <a:stretch>
            <a:fillRect/>
          </a:stretch>
        </p:blipFill>
        <p:spPr>
          <a:xfrm>
            <a:off x="732774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63" name="组合 31"/>
          <p:cNvGrpSpPr/>
          <p:nvPr/>
        </p:nvGrpSpPr>
        <p:grpSpPr>
          <a:xfrm>
            <a:off x="2349058" y="2554058"/>
            <a:ext cx="4273123" cy="1749884"/>
            <a:chOff x="3581256" y="2123527"/>
            <a:chExt cx="5048539" cy="2333178"/>
          </a:xfrm>
        </p:grpSpPr>
        <p:sp>
          <p:nvSpPr>
            <p:cNvPr id="1048685" name="矩形: 圆角 32"/>
            <p:cNvSpPr/>
            <p:nvPr/>
          </p:nvSpPr>
          <p:spPr>
            <a:xfrm>
              <a:off x="5629002" y="2123527"/>
              <a:ext cx="1181291" cy="933998"/>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0 3</a:t>
              </a:r>
              <a:endParaRPr lang="zh-CN" altLang="en-US" sz="3300" b="1" dirty="0">
                <a:latin typeface="微软雅黑" panose="020B0503020204020204" pitchFamily="34" charset="-122"/>
              </a:endParaRPr>
            </a:p>
          </p:txBody>
        </p:sp>
        <p:sp>
          <p:nvSpPr>
            <p:cNvPr id="1048686" name="文本框 34"/>
            <p:cNvSpPr txBox="1"/>
            <p:nvPr/>
          </p:nvSpPr>
          <p:spPr>
            <a:xfrm>
              <a:off x="3581256" y="3656487"/>
              <a:ext cx="5048539" cy="800218"/>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面向方面的方法</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6"/>
          <p:cNvPicPr>
            <a:picLocks noChangeAspect="1"/>
          </p:cNvPicPr>
          <p:nvPr/>
        </p:nvPicPr>
        <p:blipFill>
          <a:blip r:embed="rId2" cstate="screen"/>
          <a:srcRect/>
          <a:stretch>
            <a:fillRect/>
          </a:stretch>
        </p:blipFill>
        <p:spPr>
          <a:xfrm>
            <a:off x="0" y="4336567"/>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75" name="图片 10"/>
          <p:cNvPicPr>
            <a:picLocks noChangeAspect="1"/>
          </p:cNvPicPr>
          <p:nvPr/>
        </p:nvPicPr>
        <p:blipFill>
          <a:blip r:embed="rId3" cstate="screen"/>
          <a:srcRect/>
          <a:stretch>
            <a:fillRect/>
          </a:stretch>
        </p:blipFill>
        <p:spPr>
          <a:xfrm>
            <a:off x="7308056" y="2143"/>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71" name="组合 9"/>
          <p:cNvGrpSpPr/>
          <p:nvPr/>
        </p:nvGrpSpPr>
        <p:grpSpPr>
          <a:xfrm>
            <a:off x="265430" y="735965"/>
            <a:ext cx="3642427" cy="442595"/>
            <a:chOff x="413822" y="293978"/>
            <a:chExt cx="2959980" cy="589776"/>
          </a:xfrm>
        </p:grpSpPr>
        <p:sp>
          <p:nvSpPr>
            <p:cNvPr id="1048709"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03</a:t>
              </a:r>
              <a:endParaRPr lang="zh-CN" altLang="en-US" b="1" dirty="0">
                <a:latin typeface="微软雅黑" panose="020B0503020204020204" pitchFamily="34" charset="-122"/>
              </a:endParaRPr>
            </a:p>
          </p:txBody>
        </p:sp>
        <p:sp>
          <p:nvSpPr>
            <p:cNvPr id="1048710" name="文本框 13"/>
            <p:cNvSpPr txBox="1"/>
            <p:nvPr/>
          </p:nvSpPr>
          <p:spPr>
            <a:xfrm>
              <a:off x="966273" y="293978"/>
              <a:ext cx="2407529" cy="490775"/>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面向方面的方法</a:t>
              </a:r>
            </a:p>
          </p:txBody>
        </p:sp>
      </p:grpSp>
      <p:sp>
        <p:nvSpPr>
          <p:cNvPr id="1048714" name="文本框 18"/>
          <p:cNvSpPr txBox="1"/>
          <p:nvPr/>
        </p:nvSpPr>
        <p:spPr>
          <a:xfrm>
            <a:off x="1944391" y="2795114"/>
            <a:ext cx="5271691" cy="553998"/>
          </a:xfrm>
          <a:prstGeom prst="rect">
            <a:avLst/>
          </a:prstGeom>
          <a:noFill/>
        </p:spPr>
        <p:txBody>
          <a:bodyPr wrap="square" rtlCol="0">
            <a:spAutoFit/>
          </a:bodyPr>
          <a:lstStyle/>
          <a:p>
            <a:pPr algn="dist"/>
            <a:r>
              <a:rPr lang="en-US" altLang="zh-CN" sz="3000" dirty="0">
                <a:solidFill>
                  <a:schemeClr val="bg1"/>
                </a:solidFill>
                <a:latin typeface="Arial Black" panose="020B0A04020102020204" pitchFamily="34" charset="0"/>
              </a:rPr>
              <a:t>WORK SUMMARY</a:t>
            </a:r>
          </a:p>
        </p:txBody>
      </p:sp>
      <p:sp>
        <p:nvSpPr>
          <p:cNvPr id="2" name="矩形 1"/>
          <p:cNvSpPr/>
          <p:nvPr/>
        </p:nvSpPr>
        <p:spPr>
          <a:xfrm>
            <a:off x="835659" y="2195830"/>
            <a:ext cx="7114807" cy="1753235"/>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因软件规模不断增大，复杂性不断调高，日志、安全等非功能性操作分布于面向对象程序的各个角落，使得难以有效的统一处理与管理，给软件的阅读于维护带来了许多的问题（代码分散现象，代码缠结）。</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面向方面的程序是对其的一个有效补充，向相关属性整合成为横切关注点，可以一体化设计与实现。</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6"/>
          <p:cNvPicPr>
            <a:picLocks noChangeAspect="1"/>
          </p:cNvPicPr>
          <p:nvPr/>
        </p:nvPicPr>
        <p:blipFill>
          <a:blip r:embed="rId2" cstate="screen"/>
          <a:srcRect/>
          <a:stretch>
            <a:fillRect/>
          </a:stretch>
        </p:blipFill>
        <p:spPr>
          <a:xfrm>
            <a:off x="0" y="4336567"/>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75" name="图片 10"/>
          <p:cNvPicPr>
            <a:picLocks noChangeAspect="1"/>
          </p:cNvPicPr>
          <p:nvPr/>
        </p:nvPicPr>
        <p:blipFill>
          <a:blip r:embed="rId3" cstate="screen"/>
          <a:srcRect/>
          <a:stretch>
            <a:fillRect/>
          </a:stretch>
        </p:blipFill>
        <p:spPr>
          <a:xfrm>
            <a:off x="7308056" y="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71" name="组合 9"/>
          <p:cNvGrpSpPr/>
          <p:nvPr/>
        </p:nvGrpSpPr>
        <p:grpSpPr>
          <a:xfrm>
            <a:off x="265430" y="735965"/>
            <a:ext cx="3141913" cy="442595"/>
            <a:chOff x="413822" y="293978"/>
            <a:chExt cx="2959980" cy="589776"/>
          </a:xfrm>
        </p:grpSpPr>
        <p:sp>
          <p:nvSpPr>
            <p:cNvPr id="1048709"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03</a:t>
              </a:r>
              <a:endParaRPr lang="zh-CN" altLang="en-US" b="1" dirty="0">
                <a:latin typeface="微软雅黑" panose="020B0503020204020204" pitchFamily="34" charset="-122"/>
              </a:endParaRPr>
            </a:p>
          </p:txBody>
        </p:sp>
        <p:sp>
          <p:nvSpPr>
            <p:cNvPr id="1048710" name="文本框 13"/>
            <p:cNvSpPr txBox="1"/>
            <p:nvPr/>
          </p:nvSpPr>
          <p:spPr>
            <a:xfrm>
              <a:off x="966273" y="293978"/>
              <a:ext cx="2407529" cy="490775"/>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面向方面的方法</a:t>
              </a:r>
            </a:p>
          </p:txBody>
        </p:sp>
      </p:grpSp>
      <p:sp>
        <p:nvSpPr>
          <p:cNvPr id="1048714" name="文本框 18"/>
          <p:cNvSpPr txBox="1"/>
          <p:nvPr/>
        </p:nvSpPr>
        <p:spPr>
          <a:xfrm>
            <a:off x="1944391" y="2795114"/>
            <a:ext cx="5271691" cy="553998"/>
          </a:xfrm>
          <a:prstGeom prst="rect">
            <a:avLst/>
          </a:prstGeom>
          <a:noFill/>
        </p:spPr>
        <p:txBody>
          <a:bodyPr wrap="square" rtlCol="0">
            <a:spAutoFit/>
          </a:bodyPr>
          <a:lstStyle/>
          <a:p>
            <a:pPr algn="dist"/>
            <a:r>
              <a:rPr lang="en-US" altLang="zh-CN" sz="3000" dirty="0">
                <a:solidFill>
                  <a:schemeClr val="bg1"/>
                </a:solidFill>
                <a:latin typeface="Arial Black" panose="020B0A04020102020204" pitchFamily="34" charset="0"/>
              </a:rPr>
              <a:t>WORK SUMMARY</a:t>
            </a:r>
          </a:p>
        </p:txBody>
      </p:sp>
      <p:sp>
        <p:nvSpPr>
          <p:cNvPr id="2" name="矩形 1"/>
          <p:cNvSpPr/>
          <p:nvPr/>
        </p:nvSpPr>
        <p:spPr>
          <a:xfrm>
            <a:off x="707866" y="1918496"/>
            <a:ext cx="7127098" cy="1753235"/>
          </a:xfrm>
          <a:prstGeom prst="rect">
            <a:avLst/>
          </a:prstGeom>
        </p:spPr>
        <p:txBody>
          <a:bodyPr wrap="square">
            <a:spAutoFit/>
          </a:bodyPr>
          <a:lstStyle/>
          <a:p>
            <a:pPr marL="285750" indent="-285750">
              <a:buFont typeface="Wingdings" panose="05000000000000000000" charset="0"/>
              <a:buChar char="l"/>
            </a:pPr>
            <a:r>
              <a:rPr lang="zh-CN" altLang="en-US" dirty="0">
                <a:latin typeface="微软雅黑" panose="020B0503020204020204" pitchFamily="34" charset="-122"/>
                <a:ea typeface="微软雅黑" panose="020B0503020204020204" pitchFamily="34" charset="-122"/>
              </a:rPr>
              <a:t>面向对象：着眼于系统核心业务，数据于操作紧密结合。</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导致：日志记录、安全检查于逻辑代码穿插出现，但此类代码高度类似，甚至相同，导致其可理解性和维护性降低。</a:t>
            </a:r>
          </a:p>
          <a:p>
            <a:pPr marL="285750" indent="-285750">
              <a:buFont typeface="Wingdings" panose="05000000000000000000" charset="0"/>
              <a:buChar char="l"/>
            </a:pPr>
            <a:r>
              <a:rPr lang="zh-CN" altLang="en-US" dirty="0">
                <a:latin typeface="微软雅黑" panose="020B0503020204020204" pitchFamily="34" charset="-122"/>
                <a:ea typeface="微软雅黑" panose="020B0503020204020204" pitchFamily="34" charset="-122"/>
              </a:rPr>
              <a:t>面向方面：将多个类的横切关注点封装到一个模块为</a:t>
            </a:r>
            <a:r>
              <a:rPr lang="en-US" altLang="zh-CN" dirty="0">
                <a:latin typeface="微软雅黑" panose="020B0503020204020204" pitchFamily="34" charset="-122"/>
                <a:ea typeface="微软雅黑" panose="020B0503020204020204" pitchFamily="34" charset="-122"/>
              </a:rPr>
              <a:t>“Aspect”</a:t>
            </a:r>
            <a:r>
              <a:rPr lang="zh-CN" altLang="en-US" dirty="0">
                <a:latin typeface="微软雅黑" panose="020B0503020204020204" pitchFamily="34" charset="-122"/>
                <a:ea typeface="微软雅黑" panose="020B0503020204020204" pitchFamily="34" charset="-122"/>
              </a:rPr>
              <a:t>，将其编织到特定的连接点，实现整合，通过自动编织减少系统的重复代码，降低耦合度。</a:t>
            </a:r>
          </a:p>
        </p:txBody>
      </p:sp>
      <p:pic>
        <p:nvPicPr>
          <p:cNvPr id="3" name="图片 2">
            <a:extLst>
              <a:ext uri="{FF2B5EF4-FFF2-40B4-BE49-F238E27FC236}">
                <a16:creationId xmlns:a16="http://schemas.microsoft.com/office/drawing/2014/main" id="{CD555997-D0B5-41DF-A56F-C1AC667B6C94}"/>
              </a:ext>
            </a:extLst>
          </p:cNvPr>
          <p:cNvPicPr>
            <a:picLocks noChangeAspect="1"/>
          </p:cNvPicPr>
          <p:nvPr/>
        </p:nvPicPr>
        <p:blipFill>
          <a:blip r:embed="rId4"/>
          <a:stretch>
            <a:fillRect/>
          </a:stretch>
        </p:blipFill>
        <p:spPr>
          <a:xfrm>
            <a:off x="4003816" y="3676237"/>
            <a:ext cx="4562668" cy="2449432"/>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图片 6"/>
          <p:cNvPicPr>
            <a:picLocks noChangeAspect="1"/>
          </p:cNvPicPr>
          <p:nvPr/>
        </p:nvPicPr>
        <p:blipFill>
          <a:blip r:embed="rId2" cstate="screen"/>
          <a:srcRect/>
          <a:stretch>
            <a:fillRect/>
          </a:stretch>
        </p:blipFill>
        <p:spPr>
          <a:xfrm>
            <a:off x="0" y="4756201"/>
            <a:ext cx="1859284" cy="2101799"/>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7" name="图片 10"/>
          <p:cNvPicPr>
            <a:picLocks noChangeAspect="1"/>
          </p:cNvPicPr>
          <p:nvPr/>
        </p:nvPicPr>
        <p:blipFill>
          <a:blip r:embed="rId3" cstate="screen"/>
          <a:srcRect/>
          <a:stretch>
            <a:fillRect/>
          </a:stretch>
        </p:blipFill>
        <p:spPr>
          <a:xfrm>
            <a:off x="6976499" y="-13970"/>
            <a:ext cx="2167501" cy="2167501"/>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594" name="文本框 5"/>
          <p:cNvSpPr txBox="1"/>
          <p:nvPr/>
        </p:nvSpPr>
        <p:spPr>
          <a:xfrm>
            <a:off x="3935794" y="1280436"/>
            <a:ext cx="1218011" cy="507831"/>
          </a:xfrm>
          <a:prstGeom prst="rect">
            <a:avLst/>
          </a:prstGeom>
          <a:noFill/>
        </p:spPr>
        <p:txBody>
          <a:bodyPr wrap="square" rtlCol="0">
            <a:spAutoFit/>
          </a:bodyPr>
          <a:lstStyle/>
          <a:p>
            <a:pPr algn="dist"/>
            <a:r>
              <a:rPr lang="zh-CN" altLang="en-US" sz="2700" b="1" dirty="0">
                <a:latin typeface="微软雅黑" panose="020B0503020204020204" pitchFamily="34" charset="-122"/>
                <a:ea typeface="微软雅黑" panose="020B0503020204020204" pitchFamily="34" charset="-122"/>
              </a:rPr>
              <a:t>目录</a:t>
            </a:r>
          </a:p>
        </p:txBody>
      </p:sp>
      <p:sp>
        <p:nvSpPr>
          <p:cNvPr id="1048595" name="文本框 7"/>
          <p:cNvSpPr txBox="1"/>
          <p:nvPr/>
        </p:nvSpPr>
        <p:spPr>
          <a:xfrm>
            <a:off x="3916318" y="1852985"/>
            <a:ext cx="1218011" cy="300082"/>
          </a:xfrm>
          <a:prstGeom prst="rect">
            <a:avLst/>
          </a:prstGeom>
          <a:noFill/>
        </p:spPr>
        <p:txBody>
          <a:bodyPr wrap="square" rtlCol="0">
            <a:spAutoFit/>
          </a:bodyPr>
          <a:lstStyle/>
          <a:p>
            <a:pPr algn="dist"/>
            <a:r>
              <a:rPr lang="en-US" altLang="zh-CN" sz="1350" b="1" dirty="0">
                <a:latin typeface="微软雅黑" panose="020B0503020204020204" pitchFamily="34" charset="-122"/>
                <a:ea typeface="微软雅黑" panose="020B0503020204020204" pitchFamily="34" charset="-122"/>
              </a:rPr>
              <a:t>CONTENTS</a:t>
            </a:r>
            <a:endParaRPr lang="zh-CN" altLang="en-US" sz="1350" b="1" dirty="0">
              <a:latin typeface="微软雅黑" panose="020B0503020204020204" pitchFamily="34" charset="-122"/>
              <a:ea typeface="微软雅黑" panose="020B0503020204020204" pitchFamily="34" charset="-122"/>
            </a:endParaRPr>
          </a:p>
        </p:txBody>
      </p:sp>
      <p:grpSp>
        <p:nvGrpSpPr>
          <p:cNvPr id="34" name="组合 8"/>
          <p:cNvGrpSpPr/>
          <p:nvPr/>
        </p:nvGrpSpPr>
        <p:grpSpPr>
          <a:xfrm>
            <a:off x="1266825" y="2437130"/>
            <a:ext cx="3237798" cy="438785"/>
            <a:chOff x="2201991" y="3296508"/>
            <a:chExt cx="3535035" cy="584775"/>
          </a:xfrm>
        </p:grpSpPr>
        <p:sp>
          <p:nvSpPr>
            <p:cNvPr id="1048596" name="矩形: 圆角 9"/>
            <p:cNvSpPr/>
            <p:nvPr/>
          </p:nvSpPr>
          <p:spPr>
            <a:xfrm>
              <a:off x="2201991" y="3296508"/>
              <a:ext cx="584775" cy="584775"/>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01</a:t>
              </a:r>
              <a:endParaRPr lang="zh-CN" altLang="en-US" sz="2100" b="1" dirty="0">
                <a:solidFill>
                  <a:schemeClr val="bg1"/>
                </a:solidFill>
                <a:latin typeface="微软雅黑" panose="020B0503020204020204" pitchFamily="34" charset="-122"/>
              </a:endParaRPr>
            </a:p>
          </p:txBody>
        </p:sp>
        <p:sp>
          <p:nvSpPr>
            <p:cNvPr id="1048597" name="文本框 12"/>
            <p:cNvSpPr txBox="1"/>
            <p:nvPr/>
          </p:nvSpPr>
          <p:spPr>
            <a:xfrm>
              <a:off x="2881284" y="3327285"/>
              <a:ext cx="2855742" cy="429061"/>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结构化</a:t>
              </a:r>
              <a:r>
                <a:rPr lang="en-US" altLang="zh-CN" sz="1500" b="1" dirty="0">
                  <a:latin typeface="微软雅黑" panose="020B0503020204020204" pitchFamily="34" charset="-122"/>
                  <a:ea typeface="微软雅黑" panose="020B0503020204020204" pitchFamily="34" charset="-122"/>
                </a:rPr>
                <a:t>&amp;</a:t>
              </a:r>
              <a:r>
                <a:rPr lang="zh-CN" altLang="en-US" sz="1500" b="1" dirty="0">
                  <a:latin typeface="微软雅黑" panose="020B0503020204020204" pitchFamily="34" charset="-122"/>
                  <a:ea typeface="微软雅黑" panose="020B0503020204020204" pitchFamily="34" charset="-122"/>
                </a:rPr>
                <a:t>模块化</a:t>
              </a:r>
            </a:p>
          </p:txBody>
        </p:sp>
      </p:grpSp>
      <p:grpSp>
        <p:nvGrpSpPr>
          <p:cNvPr id="36" name="组合 14"/>
          <p:cNvGrpSpPr/>
          <p:nvPr/>
        </p:nvGrpSpPr>
        <p:grpSpPr>
          <a:xfrm>
            <a:off x="1266825" y="3029585"/>
            <a:ext cx="3305175" cy="438785"/>
            <a:chOff x="2201991" y="3296508"/>
            <a:chExt cx="3560603" cy="584775"/>
          </a:xfrm>
        </p:grpSpPr>
        <p:sp>
          <p:nvSpPr>
            <p:cNvPr id="1048599" name="矩形: 圆角 15"/>
            <p:cNvSpPr/>
            <p:nvPr/>
          </p:nvSpPr>
          <p:spPr>
            <a:xfrm>
              <a:off x="2201991" y="3296508"/>
              <a:ext cx="584775" cy="584775"/>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02</a:t>
              </a:r>
              <a:endParaRPr lang="zh-CN" altLang="en-US" sz="2100" b="1" dirty="0">
                <a:solidFill>
                  <a:schemeClr val="bg1"/>
                </a:solidFill>
                <a:latin typeface="微软雅黑" panose="020B0503020204020204" pitchFamily="34" charset="-122"/>
              </a:endParaRPr>
            </a:p>
          </p:txBody>
        </p:sp>
        <p:sp>
          <p:nvSpPr>
            <p:cNvPr id="1048600" name="文本框 17"/>
            <p:cNvSpPr txBox="1"/>
            <p:nvPr/>
          </p:nvSpPr>
          <p:spPr>
            <a:xfrm>
              <a:off x="2906852" y="3328095"/>
              <a:ext cx="2855742" cy="429061"/>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面向对象方法</a:t>
              </a:r>
            </a:p>
          </p:txBody>
        </p:sp>
      </p:grpSp>
      <p:grpSp>
        <p:nvGrpSpPr>
          <p:cNvPr id="38" name="组合 21"/>
          <p:cNvGrpSpPr/>
          <p:nvPr/>
        </p:nvGrpSpPr>
        <p:grpSpPr>
          <a:xfrm>
            <a:off x="1266825" y="3658235"/>
            <a:ext cx="3237798" cy="438785"/>
            <a:chOff x="2201991" y="3296508"/>
            <a:chExt cx="3518571" cy="584775"/>
          </a:xfrm>
        </p:grpSpPr>
        <p:sp>
          <p:nvSpPr>
            <p:cNvPr id="1048602" name="矩形: 圆角 22"/>
            <p:cNvSpPr/>
            <p:nvPr/>
          </p:nvSpPr>
          <p:spPr>
            <a:xfrm>
              <a:off x="2201991" y="3296508"/>
              <a:ext cx="584775" cy="584775"/>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03</a:t>
              </a:r>
              <a:endParaRPr lang="zh-CN" altLang="en-US" sz="2100" b="1" dirty="0">
                <a:solidFill>
                  <a:schemeClr val="bg1"/>
                </a:solidFill>
                <a:latin typeface="微软雅黑" panose="020B0503020204020204" pitchFamily="34" charset="-122"/>
              </a:endParaRPr>
            </a:p>
          </p:txBody>
        </p:sp>
        <p:sp>
          <p:nvSpPr>
            <p:cNvPr id="1048603" name="文本框 24"/>
            <p:cNvSpPr txBox="1"/>
            <p:nvPr/>
          </p:nvSpPr>
          <p:spPr>
            <a:xfrm>
              <a:off x="2864820" y="3362588"/>
              <a:ext cx="2855742" cy="429061"/>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面向方面的方法</a:t>
              </a:r>
            </a:p>
          </p:txBody>
        </p:sp>
      </p:grpSp>
      <p:grpSp>
        <p:nvGrpSpPr>
          <p:cNvPr id="40" name="组合 26"/>
          <p:cNvGrpSpPr/>
          <p:nvPr/>
        </p:nvGrpSpPr>
        <p:grpSpPr>
          <a:xfrm>
            <a:off x="1266825" y="4337685"/>
            <a:ext cx="3237798" cy="438785"/>
            <a:chOff x="2201991" y="3296508"/>
            <a:chExt cx="3488143" cy="584775"/>
          </a:xfrm>
        </p:grpSpPr>
        <p:sp>
          <p:nvSpPr>
            <p:cNvPr id="1048605" name="矩形: 圆角 27"/>
            <p:cNvSpPr/>
            <p:nvPr/>
          </p:nvSpPr>
          <p:spPr>
            <a:xfrm>
              <a:off x="2201991" y="3296508"/>
              <a:ext cx="584775" cy="584775"/>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04</a:t>
              </a:r>
              <a:endParaRPr lang="zh-CN" altLang="en-US" sz="2100" b="1" dirty="0">
                <a:solidFill>
                  <a:schemeClr val="bg1"/>
                </a:solidFill>
                <a:latin typeface="微软雅黑" panose="020B0503020204020204" pitchFamily="34" charset="-122"/>
              </a:endParaRPr>
            </a:p>
          </p:txBody>
        </p:sp>
        <p:sp>
          <p:nvSpPr>
            <p:cNvPr id="1048606" name="文本框 29"/>
            <p:cNvSpPr txBox="1"/>
            <p:nvPr/>
          </p:nvSpPr>
          <p:spPr>
            <a:xfrm>
              <a:off x="2834392" y="3326185"/>
              <a:ext cx="2855742" cy="429061"/>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软件复用与构建化方法</a:t>
              </a:r>
            </a:p>
          </p:txBody>
        </p:sp>
      </p:grpSp>
      <p:grpSp>
        <p:nvGrpSpPr>
          <p:cNvPr id="26" name="组合 8"/>
          <p:cNvGrpSpPr/>
          <p:nvPr/>
        </p:nvGrpSpPr>
        <p:grpSpPr>
          <a:xfrm>
            <a:off x="4868545" y="2459990"/>
            <a:ext cx="3139674" cy="438785"/>
            <a:chOff x="2201991" y="3296508"/>
            <a:chExt cx="3535035" cy="584775"/>
          </a:xfrm>
        </p:grpSpPr>
        <p:sp>
          <p:nvSpPr>
            <p:cNvPr id="27" name="矩形: 圆角 9"/>
            <p:cNvSpPr/>
            <p:nvPr/>
          </p:nvSpPr>
          <p:spPr>
            <a:xfrm>
              <a:off x="2201991" y="3296508"/>
              <a:ext cx="584775" cy="584775"/>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05</a:t>
              </a:r>
              <a:endParaRPr lang="zh-CN" altLang="en-US" sz="2100" b="1" dirty="0">
                <a:solidFill>
                  <a:schemeClr val="bg1"/>
                </a:solidFill>
                <a:latin typeface="微软雅黑" panose="020B0503020204020204" pitchFamily="34" charset="-122"/>
              </a:endParaRPr>
            </a:p>
          </p:txBody>
        </p:sp>
        <p:sp>
          <p:nvSpPr>
            <p:cNvPr id="28" name="文本框 12"/>
            <p:cNvSpPr txBox="1"/>
            <p:nvPr/>
          </p:nvSpPr>
          <p:spPr>
            <a:xfrm>
              <a:off x="2881284" y="3327285"/>
              <a:ext cx="2855742" cy="429061"/>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模型驱动的方法</a:t>
              </a:r>
            </a:p>
          </p:txBody>
        </p:sp>
      </p:grpSp>
      <p:grpSp>
        <p:nvGrpSpPr>
          <p:cNvPr id="29" name="组合 14"/>
          <p:cNvGrpSpPr/>
          <p:nvPr/>
        </p:nvGrpSpPr>
        <p:grpSpPr>
          <a:xfrm>
            <a:off x="4874894" y="3351530"/>
            <a:ext cx="3248827" cy="438785"/>
            <a:chOff x="2201991" y="3296508"/>
            <a:chExt cx="3560603" cy="584775"/>
          </a:xfrm>
        </p:grpSpPr>
        <p:sp>
          <p:nvSpPr>
            <p:cNvPr id="30" name="矩形: 圆角 15"/>
            <p:cNvSpPr/>
            <p:nvPr/>
          </p:nvSpPr>
          <p:spPr>
            <a:xfrm>
              <a:off x="2201991" y="3296508"/>
              <a:ext cx="584775" cy="584775"/>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06</a:t>
              </a:r>
              <a:endParaRPr lang="zh-CN" altLang="en-US" sz="2100" b="1" dirty="0">
                <a:solidFill>
                  <a:schemeClr val="bg1"/>
                </a:solidFill>
                <a:latin typeface="微软雅黑" panose="020B0503020204020204" pitchFamily="34" charset="-122"/>
              </a:endParaRPr>
            </a:p>
          </p:txBody>
        </p:sp>
        <p:sp>
          <p:nvSpPr>
            <p:cNvPr id="31" name="文本框 17"/>
            <p:cNvSpPr txBox="1"/>
            <p:nvPr/>
          </p:nvSpPr>
          <p:spPr>
            <a:xfrm>
              <a:off x="2906852" y="3328095"/>
              <a:ext cx="2855742" cy="429061"/>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服务化的方法</a:t>
              </a:r>
            </a:p>
          </p:txBody>
        </p:sp>
      </p:grpSp>
      <p:grpSp>
        <p:nvGrpSpPr>
          <p:cNvPr id="43" name="组合 26"/>
          <p:cNvGrpSpPr/>
          <p:nvPr/>
        </p:nvGrpSpPr>
        <p:grpSpPr>
          <a:xfrm>
            <a:off x="4868545" y="4223385"/>
            <a:ext cx="3139674" cy="553085"/>
            <a:chOff x="2201991" y="3240996"/>
            <a:chExt cx="3440516" cy="737817"/>
          </a:xfrm>
        </p:grpSpPr>
        <p:sp>
          <p:nvSpPr>
            <p:cNvPr id="44" name="矩形: 圆角 27"/>
            <p:cNvSpPr/>
            <p:nvPr/>
          </p:nvSpPr>
          <p:spPr>
            <a:xfrm>
              <a:off x="2201991" y="3296508"/>
              <a:ext cx="584775" cy="584775"/>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sz="2100" b="1" dirty="0">
                  <a:solidFill>
                    <a:schemeClr val="bg1"/>
                  </a:solidFill>
                  <a:latin typeface="微软雅黑" panose="020B0503020204020204" pitchFamily="34" charset="-122"/>
                </a:rPr>
                <a:t>07</a:t>
              </a:r>
              <a:endParaRPr lang="zh-CN" altLang="en-US" sz="2100" b="1" dirty="0">
                <a:solidFill>
                  <a:schemeClr val="bg1"/>
                </a:solidFill>
                <a:latin typeface="微软雅黑" panose="020B0503020204020204" pitchFamily="34" charset="-122"/>
              </a:endParaRPr>
            </a:p>
          </p:txBody>
        </p:sp>
        <p:sp>
          <p:nvSpPr>
            <p:cNvPr id="45" name="文本框 29"/>
            <p:cNvSpPr txBox="1"/>
            <p:nvPr/>
          </p:nvSpPr>
          <p:spPr>
            <a:xfrm>
              <a:off x="2786766" y="3240996"/>
              <a:ext cx="2855741" cy="737817"/>
            </a:xfrm>
            <a:prstGeom prst="rect">
              <a:avLst/>
            </a:prstGeom>
            <a:noFill/>
          </p:spPr>
          <p:txBody>
            <a:bodyPr wrap="square" rtlCol="0">
              <a:spAutoFit/>
            </a:bodyPr>
            <a:lstStyle/>
            <a:p>
              <a:r>
                <a:rPr lang="zh-CN" altLang="en-US" sz="1500" b="1" dirty="0">
                  <a:latin typeface="微软雅黑" panose="020B0503020204020204" pitchFamily="34" charset="-122"/>
                  <a:ea typeface="微软雅黑" panose="020B0503020204020204" pitchFamily="34" charset="-122"/>
                </a:rPr>
                <a:t>展望：人机物融合应用的软件开发方法</a:t>
              </a:r>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6"/>
          <p:cNvPicPr>
            <a:picLocks noChangeAspect="1"/>
          </p:cNvPicPr>
          <p:nvPr/>
        </p:nvPicPr>
        <p:blipFill>
          <a:blip r:embed="rId2" cstate="screen"/>
          <a:srcRect/>
          <a:stretch>
            <a:fillRect/>
          </a:stretch>
        </p:blipFill>
        <p:spPr>
          <a:xfrm>
            <a:off x="26670" y="437784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75" name="图片 10"/>
          <p:cNvPicPr>
            <a:picLocks noChangeAspect="1"/>
          </p:cNvPicPr>
          <p:nvPr/>
        </p:nvPicPr>
        <p:blipFill>
          <a:blip r:embed="rId3" cstate="screen"/>
          <a:srcRect/>
          <a:stretch>
            <a:fillRect/>
          </a:stretch>
        </p:blipFill>
        <p:spPr>
          <a:xfrm>
            <a:off x="7315041" y="254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71" name="组合 9"/>
          <p:cNvGrpSpPr/>
          <p:nvPr/>
        </p:nvGrpSpPr>
        <p:grpSpPr>
          <a:xfrm>
            <a:off x="412115" y="735965"/>
            <a:ext cx="3216609" cy="442595"/>
            <a:chOff x="413822" y="293978"/>
            <a:chExt cx="2959980" cy="589776"/>
          </a:xfrm>
        </p:grpSpPr>
        <p:sp>
          <p:nvSpPr>
            <p:cNvPr id="1048709"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03</a:t>
              </a:r>
              <a:endParaRPr lang="zh-CN" altLang="en-US" b="1" dirty="0">
                <a:latin typeface="微软雅黑" panose="020B0503020204020204" pitchFamily="34" charset="-122"/>
              </a:endParaRPr>
            </a:p>
          </p:txBody>
        </p:sp>
        <p:sp>
          <p:nvSpPr>
            <p:cNvPr id="1048710" name="文本框 13"/>
            <p:cNvSpPr txBox="1"/>
            <p:nvPr/>
          </p:nvSpPr>
          <p:spPr>
            <a:xfrm>
              <a:off x="966273" y="293978"/>
              <a:ext cx="2407529" cy="490775"/>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面向方面的方法</a:t>
              </a:r>
            </a:p>
          </p:txBody>
        </p:sp>
      </p:grpSp>
      <p:sp>
        <p:nvSpPr>
          <p:cNvPr id="1048714" name="文本框 18"/>
          <p:cNvSpPr txBox="1"/>
          <p:nvPr/>
        </p:nvSpPr>
        <p:spPr>
          <a:xfrm>
            <a:off x="1944391" y="2795114"/>
            <a:ext cx="5271691" cy="553998"/>
          </a:xfrm>
          <a:prstGeom prst="rect">
            <a:avLst/>
          </a:prstGeom>
          <a:noFill/>
        </p:spPr>
        <p:txBody>
          <a:bodyPr wrap="square" rtlCol="0">
            <a:spAutoFit/>
          </a:bodyPr>
          <a:lstStyle/>
          <a:p>
            <a:pPr algn="dist"/>
            <a:r>
              <a:rPr lang="en-US" altLang="zh-CN" sz="3000" dirty="0">
                <a:solidFill>
                  <a:schemeClr val="bg1"/>
                </a:solidFill>
                <a:latin typeface="Arial Black" panose="020B0A04020102020204" pitchFamily="34" charset="0"/>
              </a:rPr>
              <a:t>WORK SUMMARY</a:t>
            </a:r>
          </a:p>
        </p:txBody>
      </p:sp>
      <p:sp>
        <p:nvSpPr>
          <p:cNvPr id="2" name="矩形 1"/>
          <p:cNvSpPr/>
          <p:nvPr/>
        </p:nvSpPr>
        <p:spPr>
          <a:xfrm>
            <a:off x="910590" y="2087245"/>
            <a:ext cx="7162800" cy="2861310"/>
          </a:xfrm>
          <a:prstGeom prst="rect">
            <a:avLst/>
          </a:prstGeom>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长期以来，</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Aspect oriented programming</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思想一直受到了学术界和工业界的共同关注，其思想己被引入了需求分析、代码实现、测试维护等各个阶段， 并衍生出面向方面软件开发、面向方面需求工程等多个方向及子研究领域。</a:t>
            </a:r>
            <a:endParaRPr lang="en-US" altLang="zh-CN" dirty="0">
              <a:latin typeface="微软雅黑" panose="020B0503020204020204" pitchFamily="34" charset="-122"/>
              <a:ea typeface="微软雅黑" panose="020B0503020204020204" pitchFamily="34" charset="-122"/>
            </a:endParaRPr>
          </a:p>
          <a:p>
            <a:pPr indent="457200"/>
            <a:endParaRPr lang="en-US" altLang="zh-CN" dirty="0">
              <a:latin typeface="微软雅黑" panose="020B0503020204020204" pitchFamily="34" charset="-122"/>
              <a:ea typeface="微软雅黑" panose="020B0503020204020204" pitchFamily="34" charset="-122"/>
            </a:endParaRPr>
          </a:p>
          <a:p>
            <a:pPr indent="457200"/>
            <a:r>
              <a:rPr lang="zh-CN" altLang="en-US" dirty="0">
                <a:latin typeface="微软雅黑" panose="020B0503020204020204" pitchFamily="34" charset="-122"/>
                <a:ea typeface="微软雅黑" panose="020B0503020204020204" pitchFamily="34" charset="-122"/>
              </a:rPr>
              <a:t>同时也出现了以</a:t>
            </a:r>
            <a:r>
              <a:rPr lang="en-US" altLang="zh-CN" b="1" dirty="0">
                <a:latin typeface="微软雅黑" panose="020B0503020204020204" pitchFamily="34" charset="-122"/>
                <a:ea typeface="微软雅黑" panose="020B0503020204020204" pitchFamily="34" charset="-122"/>
              </a:rPr>
              <a:t>Aspect J</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Aspect C</a:t>
            </a:r>
            <a:r>
              <a:rPr lang="zh-CN" altLang="en-US"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AspectC</a:t>
            </a:r>
            <a:r>
              <a:rPr lang="en-US" altLang="zh-CN"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等为代表的面向方面程序设计语言。</a:t>
            </a:r>
            <a:endParaRPr lang="en-US" altLang="zh-CN" dirty="0">
              <a:latin typeface="微软雅黑" panose="020B0503020204020204" pitchFamily="34" charset="-122"/>
              <a:ea typeface="微软雅黑" panose="020B0503020204020204" pitchFamily="34" charset="-122"/>
            </a:endParaRPr>
          </a:p>
          <a:p>
            <a:pPr indent="457200"/>
            <a:endParaRPr lang="en-US" altLang="zh-CN" dirty="0">
              <a:latin typeface="微软雅黑" panose="020B0503020204020204" pitchFamily="34" charset="-122"/>
              <a:ea typeface="微软雅黑" panose="020B0503020204020204" pitchFamily="34" charset="-122"/>
            </a:endParaRPr>
          </a:p>
          <a:p>
            <a:pPr indent="457200"/>
            <a:r>
              <a:rPr lang="zh-CN" altLang="en-US" dirty="0">
                <a:latin typeface="微软雅黑" panose="020B0503020204020204" pitchFamily="34" charset="-122"/>
                <a:ea typeface="微软雅黑" panose="020B0503020204020204" pitchFamily="34" charset="-122"/>
              </a:rPr>
              <a:t>在软件开发的各个阶段， 如需求分析、建模、测试与验证、重构与应用等方面、</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的相关思想和技术也得到不断的发展。</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6"/>
          <p:cNvPicPr>
            <a:picLocks noChangeAspect="1"/>
          </p:cNvPicPr>
          <p:nvPr/>
        </p:nvPicPr>
        <p:blipFill>
          <a:blip r:embed="rId2" cstate="screen"/>
          <a:srcRect/>
          <a:stretch>
            <a:fillRect/>
          </a:stretch>
        </p:blipFill>
        <p:spPr>
          <a:xfrm>
            <a:off x="19685" y="435752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75" name="图片 10"/>
          <p:cNvPicPr>
            <a:picLocks noChangeAspect="1"/>
          </p:cNvPicPr>
          <p:nvPr/>
        </p:nvPicPr>
        <p:blipFill>
          <a:blip r:embed="rId3" cstate="screen"/>
          <a:srcRect/>
          <a:stretch>
            <a:fillRect/>
          </a:stretch>
        </p:blipFill>
        <p:spPr>
          <a:xfrm>
            <a:off x="7308056" y="317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71" name="组合 9"/>
          <p:cNvGrpSpPr/>
          <p:nvPr/>
        </p:nvGrpSpPr>
        <p:grpSpPr>
          <a:xfrm>
            <a:off x="412115" y="735965"/>
            <a:ext cx="3601620" cy="442595"/>
            <a:chOff x="413822" y="293978"/>
            <a:chExt cx="2959980" cy="589776"/>
          </a:xfrm>
        </p:grpSpPr>
        <p:sp>
          <p:nvSpPr>
            <p:cNvPr id="1048709"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03</a:t>
              </a:r>
              <a:endParaRPr lang="zh-CN" altLang="en-US" b="1" dirty="0">
                <a:latin typeface="微软雅黑" panose="020B0503020204020204" pitchFamily="34" charset="-122"/>
              </a:endParaRPr>
            </a:p>
          </p:txBody>
        </p:sp>
        <p:sp>
          <p:nvSpPr>
            <p:cNvPr id="1048710" name="文本框 13"/>
            <p:cNvSpPr txBox="1"/>
            <p:nvPr/>
          </p:nvSpPr>
          <p:spPr>
            <a:xfrm>
              <a:off x="966273" y="293978"/>
              <a:ext cx="2407529" cy="490775"/>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面向方面的方法</a:t>
              </a:r>
            </a:p>
          </p:txBody>
        </p:sp>
      </p:grpSp>
      <p:sp>
        <p:nvSpPr>
          <p:cNvPr id="1048714" name="文本框 18"/>
          <p:cNvSpPr txBox="1"/>
          <p:nvPr/>
        </p:nvSpPr>
        <p:spPr>
          <a:xfrm>
            <a:off x="1944391" y="2795114"/>
            <a:ext cx="5271691" cy="553998"/>
          </a:xfrm>
          <a:prstGeom prst="rect">
            <a:avLst/>
          </a:prstGeom>
          <a:noFill/>
        </p:spPr>
        <p:txBody>
          <a:bodyPr wrap="square" rtlCol="0">
            <a:spAutoFit/>
          </a:bodyPr>
          <a:lstStyle/>
          <a:p>
            <a:pPr algn="dist"/>
            <a:r>
              <a:rPr lang="en-US" altLang="zh-CN" sz="3000" dirty="0">
                <a:solidFill>
                  <a:schemeClr val="bg1"/>
                </a:solidFill>
                <a:latin typeface="Arial Black" panose="020B0A04020102020204" pitchFamily="34" charset="0"/>
              </a:rPr>
              <a:t>WORK SUMMARY</a:t>
            </a:r>
          </a:p>
        </p:txBody>
      </p:sp>
      <p:sp>
        <p:nvSpPr>
          <p:cNvPr id="2" name="矩形 1"/>
          <p:cNvSpPr/>
          <p:nvPr/>
        </p:nvSpPr>
        <p:spPr>
          <a:xfrm>
            <a:off x="1073785" y="1582420"/>
            <a:ext cx="6995795" cy="34150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面向方面需求分析</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AOP</a:t>
            </a:r>
            <a:r>
              <a:rPr lang="zh-CN" altLang="en-US" dirty="0">
                <a:latin typeface="微软雅黑" panose="020B0503020204020204" pitchFamily="34" charset="-122"/>
                <a:ea typeface="微软雅黑" panose="020B0503020204020204" pitchFamily="34" charset="-122"/>
              </a:rPr>
              <a:t>的主要出发点即</a:t>
            </a:r>
            <a:r>
              <a:rPr lang="zh-CN" altLang="en-US" b="1" dirty="0">
                <a:latin typeface="微软雅黑" panose="020B0503020204020204" pitchFamily="34" charset="-122"/>
                <a:ea typeface="微软雅黑" panose="020B0503020204020204" pitchFamily="34" charset="-122"/>
              </a:rPr>
              <a:t>横切关注点提取</a:t>
            </a:r>
            <a:r>
              <a:rPr lang="zh-CN" altLang="en-US" dirty="0">
                <a:latin typeface="微软雅黑" panose="020B0503020204020204" pitchFamily="34" charset="-122"/>
                <a:ea typeface="微软雅黑" panose="020B0503020204020204" pitchFamily="34" charset="-122"/>
              </a:rPr>
              <a:t>，在横切关注点提取方面， 如何对需求文档进行分析并</a:t>
            </a:r>
            <a:r>
              <a:rPr lang="zh-CN" altLang="en-US" b="1" dirty="0">
                <a:latin typeface="微软雅黑" panose="020B0503020204020204" pitchFamily="34" charset="-122"/>
                <a:ea typeface="微软雅黑" panose="020B0503020204020204" pitchFamily="34" charset="-122"/>
              </a:rPr>
              <a:t>自动提取</a:t>
            </a:r>
            <a:r>
              <a:rPr lang="zh-CN" altLang="en-US" dirty="0">
                <a:latin typeface="微软雅黑" panose="020B0503020204020204" pitchFamily="34" charset="-122"/>
                <a:ea typeface="微软雅黑" panose="020B0503020204020204" pitchFamily="34" charset="-122"/>
              </a:rPr>
              <a:t>是一个热点方向。</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p>
          <a:p>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面向方面建模</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UML</a:t>
            </a:r>
            <a:r>
              <a:rPr lang="zh-CN" altLang="en-US" dirty="0">
                <a:latin typeface="微软雅黑" panose="020B0503020204020204" pitchFamily="34" charset="-122"/>
                <a:ea typeface="微软雅黑" panose="020B0503020204020204" pitchFamily="34" charset="-122"/>
              </a:rPr>
              <a:t>建模工具主要关注系统的核心业务逻辑，</a:t>
            </a:r>
            <a:r>
              <a:rPr lang="zh-CN" altLang="en-US" dirty="0">
                <a:latin typeface="微软雅黑" panose="020B0503020204020204" pitchFamily="34" charset="-122"/>
                <a:ea typeface="微软雅黑" panose="020B0503020204020204" pitchFamily="34" charset="-122"/>
                <a:sym typeface="+mn-ea"/>
              </a:rPr>
              <a:t>缺乏</a:t>
            </a:r>
            <a:r>
              <a:rPr lang="zh-CN" altLang="en-US" dirty="0">
                <a:latin typeface="微软雅黑" panose="020B0503020204020204" pitchFamily="34" charset="-122"/>
                <a:ea typeface="微软雅黑" panose="020B0503020204020204" pitchFamily="34" charset="-122"/>
              </a:rPr>
              <a:t>对于横切关注点的支撑。如何添加</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rPr>
              <a:t>支持横切关注点建模，也是研究热点所在。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轻量级拓展</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UML</a:t>
            </a:r>
            <a:r>
              <a:rPr lang="zh-CN" altLang="en-US" dirty="0">
                <a:latin typeface="微软雅黑" panose="020B0503020204020204" pitchFamily="34" charset="-122"/>
                <a:ea typeface="微软雅黑" panose="020B0503020204020204" pitchFamily="34" charset="-122"/>
                <a:sym typeface="+mn-ea"/>
              </a:rPr>
              <a:t>所提供</a:t>
            </a:r>
            <a:r>
              <a:rPr lang="en-US" altLang="zh-CN" dirty="0">
                <a:latin typeface="微软雅黑" panose="020B0503020204020204" pitchFamily="34" charset="-122"/>
                <a:ea typeface="微软雅黑" panose="020B0503020204020204" pitchFamily="34" charset="-122"/>
                <a:sym typeface="+mn-ea"/>
              </a:rPr>
              <a:t>Stereotype</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Tagged Value</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Constraint</a:t>
            </a:r>
            <a:r>
              <a:rPr lang="zh-CN" altLang="en-US" dirty="0">
                <a:latin typeface="微软雅黑" panose="020B0503020204020204" pitchFamily="34" charset="-122"/>
                <a:ea typeface="微软雅黑" panose="020B0503020204020204" pitchFamily="34" charset="-122"/>
                <a:sym typeface="+mn-ea"/>
              </a:rPr>
              <a:t>等扩展机制进行模型扩展。</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重量级拓展</a:t>
            </a:r>
            <a:r>
              <a:rPr lang="zh-CN" altLang="en-US"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重量级扩展则主要在元模型层面进行直接扩展</a:t>
            </a:r>
            <a:r>
              <a:rPr lang="zh-CN" dirty="0">
                <a:latin typeface="微软雅黑" panose="020B0503020204020204" pitchFamily="34" charset="-122"/>
                <a:ea typeface="微软雅黑" panose="020B0503020204020204" pitchFamily="34" charset="-122"/>
              </a:rPr>
              <a:t>，</a:t>
            </a:r>
            <a:r>
              <a:rPr dirty="0">
                <a:latin typeface="微软雅黑" panose="020B0503020204020204" pitchFamily="34" charset="-122"/>
                <a:ea typeface="微软雅黑" panose="020B0503020204020204" pitchFamily="34" charset="-122"/>
              </a:rPr>
              <a:t>给出</a:t>
            </a:r>
            <a:r>
              <a:rPr lang="en-US" dirty="0">
                <a:latin typeface="微软雅黑" panose="020B0503020204020204" pitchFamily="34" charset="-122"/>
                <a:ea typeface="微软雅黑" panose="020B0503020204020204" pitchFamily="34" charset="-122"/>
              </a:rPr>
              <a:t>Aspect</a:t>
            </a:r>
            <a:r>
              <a:rPr dirty="0">
                <a:latin typeface="微软雅黑" panose="020B0503020204020204" pitchFamily="34" charset="-122"/>
                <a:ea typeface="微软雅黑" panose="020B0503020204020204" pitchFamily="34" charset="-122"/>
              </a:rPr>
              <a:t>建模的新型建模元素</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4" name="图片 6"/>
          <p:cNvPicPr>
            <a:picLocks noChangeAspect="1"/>
          </p:cNvPicPr>
          <p:nvPr/>
        </p:nvPicPr>
        <p:blipFill>
          <a:blip r:embed="rId2" cstate="screen"/>
          <a:srcRect/>
          <a:stretch>
            <a:fillRect/>
          </a:stretch>
        </p:blipFill>
        <p:spPr>
          <a:xfrm>
            <a:off x="-6350" y="431751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75" name="图片 10"/>
          <p:cNvPicPr>
            <a:picLocks noChangeAspect="1"/>
          </p:cNvPicPr>
          <p:nvPr/>
        </p:nvPicPr>
        <p:blipFill>
          <a:blip r:embed="rId3" cstate="screen"/>
          <a:srcRect/>
          <a:stretch>
            <a:fillRect/>
          </a:stretch>
        </p:blipFill>
        <p:spPr>
          <a:xfrm>
            <a:off x="7308056" y="-2095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71" name="组合 9"/>
          <p:cNvGrpSpPr/>
          <p:nvPr/>
        </p:nvGrpSpPr>
        <p:grpSpPr>
          <a:xfrm>
            <a:off x="258445" y="777240"/>
            <a:ext cx="3081521" cy="401320"/>
            <a:chOff x="413822" y="348733"/>
            <a:chExt cx="2942192" cy="535021"/>
          </a:xfrm>
        </p:grpSpPr>
        <p:sp>
          <p:nvSpPr>
            <p:cNvPr id="1048709"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03</a:t>
              </a:r>
              <a:endParaRPr lang="zh-CN" altLang="en-US" b="1" dirty="0">
                <a:latin typeface="微软雅黑" panose="020B0503020204020204" pitchFamily="34" charset="-122"/>
              </a:endParaRPr>
            </a:p>
          </p:txBody>
        </p:sp>
        <p:sp>
          <p:nvSpPr>
            <p:cNvPr id="1048710" name="文本框 13"/>
            <p:cNvSpPr txBox="1"/>
            <p:nvPr/>
          </p:nvSpPr>
          <p:spPr>
            <a:xfrm>
              <a:off x="948485" y="348733"/>
              <a:ext cx="2407529" cy="49100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面向方面的方法</a:t>
              </a:r>
            </a:p>
          </p:txBody>
        </p:sp>
      </p:grpSp>
      <p:sp>
        <p:nvSpPr>
          <p:cNvPr id="1048714" name="文本框 18"/>
          <p:cNvSpPr txBox="1"/>
          <p:nvPr/>
        </p:nvSpPr>
        <p:spPr>
          <a:xfrm>
            <a:off x="1944391" y="2795114"/>
            <a:ext cx="5271691" cy="553998"/>
          </a:xfrm>
          <a:prstGeom prst="rect">
            <a:avLst/>
          </a:prstGeom>
          <a:noFill/>
        </p:spPr>
        <p:txBody>
          <a:bodyPr wrap="square" rtlCol="0">
            <a:spAutoFit/>
          </a:bodyPr>
          <a:lstStyle/>
          <a:p>
            <a:pPr algn="dist"/>
            <a:r>
              <a:rPr lang="en-US" altLang="zh-CN" sz="3000" dirty="0">
                <a:solidFill>
                  <a:schemeClr val="bg1"/>
                </a:solidFill>
                <a:latin typeface="Arial Black" panose="020B0A04020102020204" pitchFamily="34" charset="0"/>
              </a:rPr>
              <a:t>WORK SUMMARY</a:t>
            </a:r>
          </a:p>
        </p:txBody>
      </p:sp>
      <p:sp>
        <p:nvSpPr>
          <p:cNvPr id="2" name="矩形 1"/>
          <p:cNvSpPr/>
          <p:nvPr/>
        </p:nvSpPr>
        <p:spPr>
          <a:xfrm>
            <a:off x="746760" y="1610995"/>
            <a:ext cx="7312025" cy="286131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面向方面测试与验证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面向方向方法也给</a:t>
            </a:r>
            <a:r>
              <a:rPr lang="zh-CN" altLang="en-US" dirty="0">
                <a:latin typeface="微软雅黑" panose="020B0503020204020204" pitchFamily="34" charset="-122"/>
                <a:ea typeface="微软雅黑" panose="020B0503020204020204" pitchFamily="34" charset="-122"/>
                <a:sym typeface="+mn-ea"/>
              </a:rPr>
              <a:t>横切关注点实现的正确性、一致性等</a:t>
            </a:r>
            <a:r>
              <a:rPr lang="zh-CN" altLang="en-US" dirty="0">
                <a:latin typeface="微软雅黑" panose="020B0503020204020204" pitchFamily="34" charset="-122"/>
                <a:ea typeface="微软雅黑" panose="020B0503020204020204" pitchFamily="34" charset="-122"/>
              </a:rPr>
              <a:t>问题带来了新的挑战，也有大量工作从</a:t>
            </a:r>
            <a:r>
              <a:rPr lang="en-US" altLang="zh-CN" dirty="0">
                <a:latin typeface="微软雅黑" panose="020B0503020204020204" pitchFamily="34" charset="-122"/>
                <a:ea typeface="微软雅黑" panose="020B0503020204020204" pitchFamily="34" charset="-122"/>
              </a:rPr>
              <a:t>AOP</a:t>
            </a:r>
            <a:r>
              <a:rPr lang="zh-CN" altLang="en-US" dirty="0">
                <a:latin typeface="微软雅黑" panose="020B0503020204020204" pitchFamily="34" charset="-122"/>
                <a:ea typeface="微软雅黑" panose="020B0503020204020204" pitchFamily="34" charset="-122"/>
              </a:rPr>
              <a:t>的问题特性出发去研制对应的测试方法，包括面向方面的单元测试集成测试、回归测试等。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在验证方向上，有采用模型检验技术验证集成后模型与需求的一致性， 以及编织后系统中是否含有死锁等行为。</a:t>
            </a: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面向方面的重构与应用</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其中的主要问题就关注在两个层面如何</a:t>
            </a:r>
            <a:r>
              <a:rPr lang="zh-CN" altLang="en-US" b="1" dirty="0">
                <a:latin typeface="微软雅黑" panose="020B0503020204020204" pitchFamily="34" charset="-122"/>
                <a:ea typeface="微软雅黑" panose="020B0503020204020204" pitchFamily="34" charset="-122"/>
              </a:rPr>
              <a:t>发现与识别横切关注点</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如何基于相关横切点进行重构</a:t>
            </a:r>
            <a:r>
              <a:rPr lang="zh-CN" altLang="en-US" dirty="0">
                <a:latin typeface="微软雅黑" panose="020B0503020204020204" pitchFamily="34" charset="-122"/>
                <a:ea typeface="微软雅黑" panose="020B0503020204020204" pitchFamily="34" charset="-122"/>
              </a:rPr>
              <a:t>等。</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图片 6"/>
          <p:cNvPicPr>
            <a:picLocks noChangeAspect="1"/>
          </p:cNvPicPr>
          <p:nvPr/>
        </p:nvPicPr>
        <p:blipFill>
          <a:blip r:embed="rId2" cstate="screen"/>
          <a:srcRect/>
          <a:stretch>
            <a:fillRect/>
          </a:stretch>
        </p:blipFill>
        <p:spPr>
          <a:xfrm>
            <a:off x="40005" y="426354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9" name="图片 10"/>
          <p:cNvPicPr>
            <a:picLocks noChangeAspect="1"/>
          </p:cNvPicPr>
          <p:nvPr/>
        </p:nvPicPr>
        <p:blipFill>
          <a:blip r:embed="rId3" cstate="screen"/>
          <a:srcRect/>
          <a:stretch>
            <a:fillRect/>
          </a:stretch>
        </p:blipFill>
        <p:spPr>
          <a:xfrm>
            <a:off x="7260430" y="5334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3" name="组合 31"/>
          <p:cNvGrpSpPr/>
          <p:nvPr/>
        </p:nvGrpSpPr>
        <p:grpSpPr>
          <a:xfrm>
            <a:off x="2203695" y="2247352"/>
            <a:ext cx="4736415" cy="1749885"/>
            <a:chOff x="2938390" y="2123527"/>
            <a:chExt cx="6315220" cy="2333179"/>
          </a:xfrm>
        </p:grpSpPr>
        <p:sp>
          <p:nvSpPr>
            <p:cNvPr id="1048608" name="矩形: 圆角 32"/>
            <p:cNvSpPr/>
            <p:nvPr/>
          </p:nvSpPr>
          <p:spPr>
            <a:xfrm>
              <a:off x="5629001" y="2123527"/>
              <a:ext cx="933998" cy="933998"/>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04</a:t>
              </a:r>
              <a:endParaRPr lang="zh-CN" altLang="en-US" sz="3300" b="1" dirty="0">
                <a:latin typeface="微软雅黑" panose="020B0503020204020204" pitchFamily="34" charset="-122"/>
              </a:endParaRPr>
            </a:p>
          </p:txBody>
        </p:sp>
        <p:sp>
          <p:nvSpPr>
            <p:cNvPr id="1048609" name="文本框 34"/>
            <p:cNvSpPr txBox="1"/>
            <p:nvPr/>
          </p:nvSpPr>
          <p:spPr>
            <a:xfrm>
              <a:off x="2938390" y="3656487"/>
              <a:ext cx="6315220" cy="800219"/>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软件复用与构件化方法</a:t>
              </a:r>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6450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4000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695" y="1240790"/>
            <a:ext cx="3128645" cy="401320"/>
            <a:chOff x="413822" y="349091"/>
            <a:chExt cx="351047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04</a:t>
              </a:r>
            </a:p>
          </p:txBody>
        </p:sp>
        <p:sp>
          <p:nvSpPr>
            <p:cNvPr id="1048613" name="文本框 13"/>
            <p:cNvSpPr txBox="1"/>
            <p:nvPr/>
          </p:nvSpPr>
          <p:spPr>
            <a:xfrm>
              <a:off x="997845" y="380285"/>
              <a:ext cx="2926455" cy="49067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sym typeface="+mn-ea"/>
                </a:rPr>
                <a:t>软件复用与构件化方法</a:t>
              </a:r>
              <a:endParaRPr lang="zh-CN" altLang="en-US" b="1" dirty="0">
                <a:latin typeface="微软雅黑" panose="020B0503020204020204" pitchFamily="34" charset="-122"/>
                <a:ea typeface="微软雅黑" panose="020B0503020204020204" pitchFamily="34" charset="-122"/>
              </a:endParaRPr>
            </a:p>
          </p:txBody>
        </p:sp>
      </p:grpSp>
      <p:sp>
        <p:nvSpPr>
          <p:cNvPr id="1048628" name="文本框 39"/>
          <p:cNvSpPr txBox="1"/>
          <p:nvPr/>
        </p:nvSpPr>
        <p:spPr>
          <a:xfrm>
            <a:off x="1063625" y="2479040"/>
            <a:ext cx="7016750" cy="18955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l"/>
            </a:pPr>
            <a:r>
              <a:rPr sz="1600" dirty="0">
                <a:solidFill>
                  <a:schemeClr val="tx1"/>
                </a:solidFill>
                <a:latin typeface="微软雅黑" panose="020B0503020204020204" pitchFamily="34" charset="-122"/>
                <a:ea typeface="微软雅黑" panose="020B0503020204020204" pitchFamily="34" charset="-122"/>
              </a:rPr>
              <a:t>复用是提高效率的基本途径</a:t>
            </a:r>
            <a:r>
              <a:rPr lang="zh-CN" sz="1600" dirty="0">
                <a:solidFill>
                  <a:schemeClr val="tx1"/>
                </a:solidFill>
                <a:latin typeface="微软雅黑" panose="020B0503020204020204" pitchFamily="34" charset="-122"/>
                <a:ea typeface="微软雅黑" panose="020B0503020204020204" pitchFamily="34" charset="-122"/>
              </a:rPr>
              <a:t>。</a:t>
            </a:r>
          </a:p>
          <a:p>
            <a:pPr marL="285750" indent="-285750" algn="just">
              <a:lnSpc>
                <a:spcPct val="150000"/>
              </a:lnSpc>
              <a:buFont typeface="Wingdings" panose="05000000000000000000" pitchFamily="2" charset="2"/>
              <a:buChar char="l"/>
            </a:pPr>
            <a:r>
              <a:rPr lang="zh-CN" sz="1600" dirty="0">
                <a:solidFill>
                  <a:schemeClr val="tx1"/>
                </a:solidFill>
                <a:latin typeface="微软雅黑" panose="020B0503020204020204" pitchFamily="34" charset="-122"/>
                <a:ea typeface="微软雅黑" panose="020B0503020204020204" pitchFamily="34" charset="-122"/>
              </a:rPr>
              <a:t>汇编语言的子程序、结构化程序设计中的函数模块以及面向对象程序中的类 ， 都是可以复用的基本构件。</a:t>
            </a:r>
          </a:p>
          <a:p>
            <a:pPr marL="285750" indent="-285750" algn="just">
              <a:lnSpc>
                <a:spcPct val="150000"/>
              </a:lnSpc>
              <a:buFont typeface="Wingdings" panose="05000000000000000000" pitchFamily="2" charset="2"/>
              <a:buChar char="l"/>
            </a:pPr>
            <a:r>
              <a:rPr lang="zh-CN" sz="1600" b="1" dirty="0">
                <a:solidFill>
                  <a:schemeClr val="tx1"/>
                </a:solidFill>
                <a:latin typeface="微软雅黑" panose="020B0503020204020204" pitchFamily="34" charset="-122"/>
                <a:ea typeface="微软雅黑" panose="020B0503020204020204" pitchFamily="34" charset="-122"/>
              </a:rPr>
              <a:t>软件复用核心思想</a:t>
            </a:r>
            <a:r>
              <a:rPr lang="zh-CN" sz="1600" dirty="0">
                <a:solidFill>
                  <a:schemeClr val="tx1"/>
                </a:solidFill>
                <a:latin typeface="微软雅黑" panose="020B0503020204020204" pitchFamily="34" charset="-122"/>
                <a:ea typeface="微软雅黑" panose="020B0503020204020204" pitchFamily="34" charset="-122"/>
              </a:rPr>
              <a:t>：软件系统的开发以现有的工作为基础，充分利用以往软件系统开发过程中</a:t>
            </a:r>
            <a:r>
              <a:rPr lang="zh-CN" sz="1600" b="1" dirty="0">
                <a:solidFill>
                  <a:schemeClr val="tx1"/>
                </a:solidFill>
                <a:latin typeface="微软雅黑" panose="020B0503020204020204" pitchFamily="34" charset="-122"/>
                <a:ea typeface="微软雅黑" panose="020B0503020204020204" pitchFamily="34" charset="-122"/>
              </a:rPr>
              <a:t>积累的知识和经验</a:t>
            </a:r>
            <a:r>
              <a:rPr lang="zh-CN" sz="1600" dirty="0">
                <a:solidFill>
                  <a:schemeClr val="tx1"/>
                </a:solidFill>
                <a:latin typeface="微软雅黑" panose="020B0503020204020204" pitchFamily="34" charset="-122"/>
                <a:ea typeface="微软雅黑" panose="020B0503020204020204" pitchFamily="34" charset="-122"/>
              </a:rPr>
              <a:t>进行新的软件系统的开发。</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6450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4000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695" y="1240790"/>
            <a:ext cx="3128645" cy="401320"/>
            <a:chOff x="413822" y="349091"/>
            <a:chExt cx="351047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04</a:t>
              </a:r>
            </a:p>
          </p:txBody>
        </p:sp>
        <p:sp>
          <p:nvSpPr>
            <p:cNvPr id="1048613" name="文本框 13"/>
            <p:cNvSpPr txBox="1"/>
            <p:nvPr/>
          </p:nvSpPr>
          <p:spPr>
            <a:xfrm>
              <a:off x="997845" y="380285"/>
              <a:ext cx="2926455" cy="490672"/>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基于构件的软件开发</a:t>
              </a:r>
            </a:p>
          </p:txBody>
        </p:sp>
      </p:grpSp>
      <p:sp>
        <p:nvSpPr>
          <p:cNvPr id="1048628" name="文本框 39"/>
          <p:cNvSpPr txBox="1"/>
          <p:nvPr/>
        </p:nvSpPr>
        <p:spPr>
          <a:xfrm>
            <a:off x="1004470" y="1642110"/>
            <a:ext cx="7016750" cy="3742178"/>
          </a:xfrm>
          <a:prstGeom prst="rect">
            <a:avLst/>
          </a:prstGeom>
          <a:noFill/>
        </p:spPr>
        <p:txBody>
          <a:bodyPr wrap="square" rtlCol="0">
            <a:spAutoFit/>
          </a:bodyPr>
          <a:lstStyle/>
          <a:p>
            <a:pPr indent="457200" algn="just">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rPr>
              <a:t>基于构件的软件开发</a:t>
            </a:r>
            <a:r>
              <a:rPr lang="zh-CN" altLang="en-US" sz="1600" dirty="0">
                <a:solidFill>
                  <a:schemeClr val="tx1"/>
                </a:solidFill>
                <a:latin typeface="微软雅黑" panose="020B0503020204020204" pitchFamily="34" charset="-122"/>
                <a:ea typeface="微软雅黑" panose="020B0503020204020204" pitchFamily="34" charset="-122"/>
              </a:rPr>
              <a:t>便是一种典型的软件复用形式。</a:t>
            </a:r>
          </a:p>
          <a:p>
            <a:pPr indent="457200" algn="just">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rPr>
              <a:t>将软件从传统的软件编码转换为以软件构件为基础的系统集成和组装。</a:t>
            </a:r>
          </a:p>
          <a:p>
            <a:pPr indent="457200" algn="just">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在基于构件的软件复用中</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着重研究了三方面的技术：</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a:t>
            </a:r>
            <a:r>
              <a:rPr lang="en-US" altLang="zh-CN" sz="1600" b="1" dirty="0">
                <a:solidFill>
                  <a:schemeClr val="tx1"/>
                </a:solidFill>
                <a:latin typeface="微软雅黑" panose="020B0503020204020204" pitchFamily="34" charset="-122"/>
                <a:ea typeface="微软雅黑" panose="020B0503020204020204" pitchFamily="34" charset="-122"/>
              </a:rPr>
              <a:t> </a:t>
            </a:r>
            <a:r>
              <a:rPr lang="zh-CN" altLang="en-US" sz="1600" b="1" dirty="0">
                <a:solidFill>
                  <a:schemeClr val="tx1"/>
                </a:solidFill>
                <a:latin typeface="微软雅黑" panose="020B0503020204020204" pitchFamily="34" charset="-122"/>
                <a:ea typeface="微软雅黑" panose="020B0503020204020204" pitchFamily="34" charset="-122"/>
              </a:rPr>
              <a:t>识别可以复用的成分</a:t>
            </a:r>
            <a:r>
              <a:rPr lang="zh-CN" altLang="en-US" sz="1600" dirty="0">
                <a:solidFill>
                  <a:schemeClr val="tx1"/>
                </a:solidFill>
                <a:latin typeface="微软雅黑" panose="020B0503020204020204" pitchFamily="34" charset="-122"/>
                <a:ea typeface="微软雅黑" panose="020B0503020204020204" pitchFamily="34" charset="-122"/>
              </a:rPr>
              <a:t>：开发出有复用价值的构件，形成了</a:t>
            </a:r>
            <a:r>
              <a:rPr lang="zh-CN" altLang="en-US" sz="1600" b="1" dirty="0">
                <a:solidFill>
                  <a:schemeClr val="tx1"/>
                </a:solidFill>
                <a:latin typeface="微软雅黑" panose="020B0503020204020204" pitchFamily="34" charset="-122"/>
                <a:ea typeface="微软雅黑" panose="020B0503020204020204" pitchFamily="34" charset="-122"/>
              </a:rPr>
              <a:t>领域工程研究方向</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 </a:t>
            </a:r>
            <a:r>
              <a:rPr lang="zh-CN" altLang="en-US" sz="1600" b="1" dirty="0">
                <a:solidFill>
                  <a:schemeClr val="tx1"/>
                </a:solidFill>
                <a:latin typeface="微软雅黑" panose="020B0503020204020204" pitchFamily="34" charset="-122"/>
                <a:ea typeface="微软雅黑" panose="020B0503020204020204" pitchFamily="34" charset="-122"/>
              </a:rPr>
              <a:t>组织管理可复用的软件</a:t>
            </a:r>
            <a:r>
              <a:rPr lang="zh-CN" altLang="en-US" sz="1600" dirty="0">
                <a:solidFill>
                  <a:schemeClr val="tx1"/>
                </a:solidFill>
                <a:latin typeface="微软雅黑" panose="020B0503020204020204" pitchFamily="34" charset="-122"/>
                <a:ea typeface="微软雅黑" panose="020B0503020204020204" pitchFamily="34" charset="-122"/>
              </a:rPr>
              <a:t>：对软件构件提供简单且准确的检索机制，形成了</a:t>
            </a:r>
            <a:r>
              <a:rPr lang="zh-CN" altLang="en-US" sz="1600" b="1" dirty="0">
                <a:solidFill>
                  <a:schemeClr val="tx1"/>
                </a:solidFill>
                <a:latin typeface="微软雅黑" panose="020B0503020204020204" pitchFamily="34" charset="-122"/>
                <a:ea typeface="微软雅黑" panose="020B0503020204020204" pitchFamily="34" charset="-122"/>
              </a:rPr>
              <a:t>软件构件库研究方向</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3. </a:t>
            </a:r>
            <a:r>
              <a:rPr lang="zh-CN" altLang="en-US" sz="1600" b="1" dirty="0">
                <a:solidFill>
                  <a:schemeClr val="tx1"/>
                </a:solidFill>
                <a:latin typeface="微软雅黑" panose="020B0503020204020204" pitchFamily="34" charset="-122"/>
                <a:ea typeface="微软雅黑" panose="020B0503020204020204" pitchFamily="34" charset="-122"/>
              </a:rPr>
              <a:t>组装已有构件形成新的系统</a:t>
            </a:r>
            <a:r>
              <a:rPr lang="zh-CN" altLang="en-US" sz="1600" dirty="0">
                <a:solidFill>
                  <a:schemeClr val="tx1"/>
                </a:solidFill>
                <a:latin typeface="微软雅黑" panose="020B0503020204020204" pitchFamily="34" charset="-122"/>
                <a:ea typeface="微软雅黑" panose="020B0503020204020204" pitchFamily="34" charset="-122"/>
              </a:rPr>
              <a:t>：设计适当的构件模型，将软件代码封装成为可以单独使用的成分，基于构件模型的接口进行集成组装，形成了</a:t>
            </a:r>
            <a:r>
              <a:rPr lang="zh-CN" altLang="en-US" sz="1600" b="1" dirty="0">
                <a:solidFill>
                  <a:schemeClr val="tx1"/>
                </a:solidFill>
                <a:latin typeface="微软雅黑" panose="020B0503020204020204" pitchFamily="34" charset="-122"/>
                <a:ea typeface="微软雅黑" panose="020B0503020204020204" pitchFamily="34" charset="-122"/>
              </a:rPr>
              <a:t>应用工程研究方向</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04470" y="5393894"/>
            <a:ext cx="7387590" cy="922020"/>
          </a:xfrm>
          <a:prstGeom prst="rect">
            <a:avLst/>
          </a:prstGeom>
          <a:noFill/>
        </p:spPr>
        <p:txBody>
          <a:bodyPr wrap="square" rtlCol="0">
            <a:spAutoFit/>
          </a:bodyPr>
          <a:lstStyle/>
          <a:p>
            <a:r>
              <a:rPr lang="zh-CN" altLang="en-US" dirty="0"/>
              <a:t>软件复用发展：</a:t>
            </a:r>
          </a:p>
          <a:p>
            <a:r>
              <a:rPr lang="zh-CN" altLang="en-US" dirty="0"/>
              <a:t>程序代码</a:t>
            </a:r>
            <a:r>
              <a:rPr lang="en-US" altLang="zh-CN" dirty="0"/>
              <a:t>--&gt;</a:t>
            </a:r>
            <a:r>
              <a:rPr lang="zh-CN" altLang="en-US" dirty="0"/>
              <a:t>面向对象封装的构件</a:t>
            </a:r>
            <a:r>
              <a:rPr lang="en-US" altLang="zh-CN" dirty="0"/>
              <a:t>--&gt;</a:t>
            </a:r>
            <a:r>
              <a:rPr lang="zh-CN" altLang="en-US" dirty="0"/>
              <a:t>运行时构件</a:t>
            </a:r>
            <a:r>
              <a:rPr lang="en-US" altLang="zh-CN" dirty="0"/>
              <a:t>--&gt;</a:t>
            </a:r>
            <a:r>
              <a:rPr lang="zh-CN" altLang="en-US" dirty="0"/>
              <a:t>互联网服务实体</a:t>
            </a:r>
          </a:p>
          <a:p>
            <a:r>
              <a:rPr lang="zh-CN" altLang="en-US" b="1" dirty="0"/>
              <a:t>向大粒度方向进化</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20320" y="436387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94721" y="1270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4815706" cy="400685"/>
            <a:chOff x="413822" y="349091"/>
            <a:chExt cx="52567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04</a:t>
              </a:r>
            </a:p>
          </p:txBody>
        </p:sp>
        <p:sp>
          <p:nvSpPr>
            <p:cNvPr id="1048613" name="文本框 13"/>
            <p:cNvSpPr txBox="1"/>
            <p:nvPr/>
          </p:nvSpPr>
          <p:spPr>
            <a:xfrm>
              <a:off x="997845" y="380285"/>
              <a:ext cx="4672705"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基于开源软件的软件开发和复用</a:t>
              </a:r>
            </a:p>
          </p:txBody>
        </p:sp>
      </p:grpSp>
      <p:sp>
        <p:nvSpPr>
          <p:cNvPr id="1048628" name="文本框 39"/>
          <p:cNvSpPr txBox="1"/>
          <p:nvPr/>
        </p:nvSpPr>
        <p:spPr>
          <a:xfrm>
            <a:off x="771763" y="2051351"/>
            <a:ext cx="7440930" cy="3367397"/>
          </a:xfrm>
          <a:prstGeom prst="rect">
            <a:avLst/>
          </a:prstGeom>
          <a:noFill/>
        </p:spPr>
        <p:txBody>
          <a:bodyPr wrap="square" rtlCol="0">
            <a:spAutoFit/>
          </a:bodyPr>
          <a:lstStyle/>
          <a:p>
            <a:pPr indent="457200"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rPr>
              <a:t>开源代码是复用的基本资源，不同于对代码封装以备组装使用的技术方案，开源软件的代码复用更多地是通过代码</a:t>
            </a:r>
            <a:r>
              <a:rPr lang="zh-CN" altLang="en-US" b="1" dirty="0">
                <a:solidFill>
                  <a:schemeClr val="tx1"/>
                </a:solidFill>
                <a:latin typeface="微软雅黑" panose="020B0503020204020204" pitchFamily="34" charset="-122"/>
                <a:ea typeface="微软雅黑" panose="020B0503020204020204" pitchFamily="34" charset="-122"/>
              </a:rPr>
              <a:t>直接调用程序接口</a:t>
            </a:r>
            <a:r>
              <a:rPr lang="en-US" altLang="zh-CN" b="1" dirty="0">
                <a:solidFill>
                  <a:schemeClr val="tx1"/>
                </a:solidFill>
                <a:latin typeface="微软雅黑" panose="020B0503020204020204" pitchFamily="34" charset="-122"/>
                <a:ea typeface="微软雅黑" panose="020B0503020204020204" pitchFamily="34" charset="-122"/>
              </a:rPr>
              <a:t>(API)</a:t>
            </a:r>
            <a:r>
              <a:rPr lang="zh-CN" altLang="en-US" dirty="0">
                <a:solidFill>
                  <a:schemeClr val="tx1"/>
                </a:solidFill>
                <a:latin typeface="微软雅黑" panose="020B0503020204020204" pitchFamily="34" charset="-122"/>
                <a:ea typeface="微软雅黑" panose="020B0503020204020204" pitchFamily="34" charset="-122"/>
              </a:rPr>
              <a:t>来实现的。</a:t>
            </a:r>
            <a:endParaRPr lang="en-US" altLang="zh-CN"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dirty="0">
                <a:solidFill>
                  <a:schemeClr val="tx1"/>
                </a:solidFill>
                <a:latin typeface="微软雅黑" panose="020B0503020204020204" pitchFamily="34" charset="-122"/>
                <a:ea typeface="微软雅黑" panose="020B0503020204020204" pitchFamily="34" charset="-122"/>
              </a:rPr>
              <a:t>以往的软件复用主要是针对</a:t>
            </a:r>
            <a:r>
              <a:rPr lang="zh-CN" altLang="en-US" b="1" dirty="0">
                <a:solidFill>
                  <a:schemeClr val="tx1"/>
                </a:solidFill>
                <a:latin typeface="微软雅黑" panose="020B0503020204020204" pitchFamily="34" charset="-122"/>
                <a:ea typeface="微软雅黑" panose="020B0503020204020204" pitchFamily="34" charset="-122"/>
              </a:rPr>
              <a:t>企业局域、小规模的领域</a:t>
            </a:r>
            <a:r>
              <a:rPr lang="zh-CN" altLang="en-US" dirty="0">
                <a:solidFill>
                  <a:schemeClr val="tx1"/>
                </a:solidFill>
                <a:latin typeface="微软雅黑" panose="020B0503020204020204" pitchFamily="34" charset="-122"/>
                <a:ea typeface="微软雅黑" panose="020B0503020204020204" pitchFamily="34" charset="-122"/>
              </a:rPr>
              <a:t>和</a:t>
            </a:r>
            <a:r>
              <a:rPr lang="zh-CN" altLang="en-US" b="1" dirty="0">
                <a:solidFill>
                  <a:schemeClr val="tx1"/>
                </a:solidFill>
                <a:latin typeface="微软雅黑" panose="020B0503020204020204" pitchFamily="34" charset="-122"/>
                <a:ea typeface="微软雅黑" panose="020B0503020204020204" pitchFamily="34" charset="-122"/>
              </a:rPr>
              <a:t>组织</a:t>
            </a:r>
            <a:r>
              <a:rPr lang="zh-CN" altLang="en-US" dirty="0">
                <a:solidFill>
                  <a:schemeClr val="tx1"/>
                </a:solidFill>
                <a:latin typeface="微软雅黑" panose="020B0503020204020204" pitchFamily="34" charset="-122"/>
                <a:ea typeface="微软雅黑" panose="020B0503020204020204" pitchFamily="34" charset="-122"/>
              </a:rPr>
              <a:t>，其数据内容、可复用</a:t>
            </a:r>
            <a:r>
              <a:rPr lang="zh-CN" altLang="en-US" b="1" dirty="0">
                <a:solidFill>
                  <a:schemeClr val="tx1"/>
                </a:solidFill>
                <a:latin typeface="微软雅黑" panose="020B0503020204020204" pitchFamily="34" charset="-122"/>
                <a:ea typeface="微软雅黑" panose="020B0503020204020204" pitchFamily="34" charset="-122"/>
              </a:rPr>
              <a:t>资源数量有限</a:t>
            </a:r>
            <a:r>
              <a:rPr lang="zh-CN" altLang="en-US" dirty="0">
                <a:solidFill>
                  <a:schemeClr val="tx1"/>
                </a:solidFill>
                <a:latin typeface="微软雅黑" panose="020B0503020204020204" pitchFamily="34" charset="-122"/>
                <a:ea typeface="微软雅黑" panose="020B0503020204020204" pitchFamily="34" charset="-122"/>
              </a:rPr>
              <a:t>，主要依托工程化方法实施从开源软件的海量复用资源以及复用机制的转变来看，开源软件复用的核心问题己转变为在互联网广域环境下，面对软件大数据基础，如何高效实现大规模群体敏捷化开发的问题。</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0"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1706" y="1206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5229593" cy="400685"/>
            <a:chOff x="413822" y="349091"/>
            <a:chExt cx="5558353"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04</a:t>
              </a:r>
            </a:p>
          </p:txBody>
        </p:sp>
        <p:sp>
          <p:nvSpPr>
            <p:cNvPr id="1048613" name="文本框 13"/>
            <p:cNvSpPr txBox="1"/>
            <p:nvPr/>
          </p:nvSpPr>
          <p:spPr>
            <a:xfrm>
              <a:off x="997845" y="380285"/>
              <a:ext cx="4974330"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知识驱动的软件开发和复用</a:t>
              </a:r>
            </a:p>
          </p:txBody>
        </p:sp>
      </p:grpSp>
      <p:sp>
        <p:nvSpPr>
          <p:cNvPr id="1048628" name="文本框 39"/>
          <p:cNvSpPr txBox="1"/>
          <p:nvPr/>
        </p:nvSpPr>
        <p:spPr>
          <a:xfrm>
            <a:off x="827405" y="2210435"/>
            <a:ext cx="7303135" cy="3662541"/>
          </a:xfrm>
          <a:prstGeom prst="rect">
            <a:avLst/>
          </a:prstGeom>
          <a:noFill/>
        </p:spPr>
        <p:txBody>
          <a:bodyPr wrap="square" rtlCol="0">
            <a:spAutoFit/>
          </a:bodyPr>
          <a:lstStyle/>
          <a:p>
            <a:pPr indent="457200" algn="just">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可复用的软件包括了</a:t>
            </a:r>
            <a:r>
              <a:rPr lang="zh-CN" altLang="en-US" sz="1600" b="1" dirty="0">
                <a:solidFill>
                  <a:schemeClr val="tx1"/>
                </a:solidFill>
                <a:latin typeface="微软雅黑" panose="020B0503020204020204" pitchFamily="34" charset="-122"/>
                <a:ea typeface="微软雅黑" panose="020B0503020204020204" pitchFamily="34" charset="-122"/>
              </a:rPr>
              <a:t>代码片段、</a:t>
            </a:r>
            <a:r>
              <a:rPr lang="en-US" altLang="zh-CN" sz="1600" b="1" dirty="0">
                <a:solidFill>
                  <a:schemeClr val="tx1"/>
                </a:solidFill>
                <a:latin typeface="微软雅黑" panose="020B0503020204020204" pitchFamily="34" charset="-122"/>
                <a:ea typeface="微软雅黑" panose="020B0503020204020204" pitchFamily="34" charset="-122"/>
              </a:rPr>
              <a:t>API</a:t>
            </a:r>
            <a:r>
              <a:rPr lang="zh-CN" altLang="en-US" sz="1600" b="1" dirty="0">
                <a:solidFill>
                  <a:schemeClr val="tx1"/>
                </a:solidFill>
                <a:latin typeface="微软雅黑" panose="020B0503020204020204" pitchFamily="34" charset="-122"/>
                <a:ea typeface="微软雅黑" panose="020B0503020204020204" pitchFamily="34" charset="-122"/>
              </a:rPr>
              <a:t>、软件包、</a:t>
            </a:r>
            <a:r>
              <a:rPr lang="en-US" altLang="zh-CN" sz="1600" b="1" dirty="0">
                <a:solidFill>
                  <a:schemeClr val="tx1"/>
                </a:solidFill>
                <a:latin typeface="微软雅黑" panose="020B0503020204020204" pitchFamily="34" charset="-122"/>
                <a:ea typeface="微软雅黑" panose="020B0503020204020204" pitchFamily="34" charset="-122"/>
              </a:rPr>
              <a:t>Web</a:t>
            </a:r>
            <a:r>
              <a:rPr lang="zh-CN" altLang="en-US" sz="1600" b="1" dirty="0">
                <a:solidFill>
                  <a:schemeClr val="tx1"/>
                </a:solidFill>
                <a:latin typeface="微软雅黑" panose="020B0503020204020204" pitchFamily="34" charset="-122"/>
                <a:ea typeface="微软雅黑" panose="020B0503020204020204" pitchFamily="34" charset="-122"/>
              </a:rPr>
              <a:t>服务、框架等软件基础资源</a:t>
            </a:r>
            <a:r>
              <a:rPr lang="zh-CN" altLang="en-US" sz="1600" dirty="0">
                <a:solidFill>
                  <a:schemeClr val="tx1"/>
                </a:solidFill>
                <a:latin typeface="微软雅黑" panose="020B0503020204020204" pitchFamily="34" charset="-122"/>
                <a:ea typeface="微软雅黑" panose="020B0503020204020204" pitchFamily="34" charset="-122"/>
              </a:rPr>
              <a:t>。研究如何基于特定的知识结构以及认知方法和机制来描述、理解和利用可复用的软件实体，这其中，主要涉及的问题包括：</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rPr>
              <a:t>知识的表示：</a:t>
            </a:r>
            <a:r>
              <a:rPr lang="zh-CN" altLang="en-US" sz="1600" dirty="0">
                <a:solidFill>
                  <a:schemeClr val="tx1"/>
                </a:solidFill>
                <a:latin typeface="微软雅黑" panose="020B0503020204020204" pitchFamily="34" charset="-122"/>
                <a:ea typeface="微软雅黑" panose="020B0503020204020204" pitchFamily="34" charset="-122"/>
              </a:rPr>
              <a:t>采用语义网络</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知识图谱等技术来表达丰富的软件开发知识和领域知识；</a:t>
            </a:r>
          </a:p>
          <a:p>
            <a:pPr indent="457200" algn="just">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rPr>
              <a:t>知识的来源：</a:t>
            </a:r>
            <a:r>
              <a:rPr lang="zh-CN" altLang="en-US" sz="1600" dirty="0">
                <a:solidFill>
                  <a:schemeClr val="tx1"/>
                </a:solidFill>
                <a:latin typeface="微软雅黑" panose="020B0503020204020204" pitchFamily="34" charset="-122"/>
                <a:ea typeface="微软雅黑" panose="020B0503020204020204" pitchFamily="34" charset="-122"/>
              </a:rPr>
              <a:t>可从软件代码获取高度结构化、精简、准确的领域知识体系，也可从丰富的软件相关信息中获取自然语言表达的知识；</a:t>
            </a:r>
          </a:p>
          <a:p>
            <a:pPr indent="457200" algn="just">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rPr>
              <a:t>知识的语义：</a:t>
            </a:r>
            <a:r>
              <a:rPr lang="zh-CN" altLang="en-US" sz="1600" dirty="0">
                <a:solidFill>
                  <a:schemeClr val="tx1"/>
                </a:solidFill>
                <a:latin typeface="微软雅黑" panose="020B0503020204020204" pitchFamily="34" charset="-122"/>
                <a:ea typeface="微软雅黑" panose="020B0503020204020204" pitchFamily="34" charset="-122"/>
              </a:rPr>
              <a:t>关联建立软件代码知识和自然语言知识的关联，形成领域的语义模型。</a:t>
            </a:r>
            <a:endParaRPr lang="en-US" altLang="zh-CN" sz="1600" dirty="0">
              <a:solidFill>
                <a:schemeClr val="tx1"/>
              </a:solidFill>
              <a:latin typeface="微软雅黑" panose="020B0503020204020204" pitchFamily="34" charset="-122"/>
              <a:ea typeface="微软雅黑" panose="020B0503020204020204" pitchFamily="34" charset="-122"/>
            </a:endParaRPr>
          </a:p>
          <a:p>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图片 6"/>
          <p:cNvPicPr>
            <a:picLocks noChangeAspect="1"/>
          </p:cNvPicPr>
          <p:nvPr/>
        </p:nvPicPr>
        <p:blipFill>
          <a:blip r:embed="rId2" cstate="screen"/>
          <a:srcRect/>
          <a:stretch>
            <a:fillRect/>
          </a:stretch>
        </p:blipFill>
        <p:spPr>
          <a:xfrm>
            <a:off x="-26670" y="434418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9" name="图片 10"/>
          <p:cNvPicPr>
            <a:picLocks noChangeAspect="1"/>
          </p:cNvPicPr>
          <p:nvPr/>
        </p:nvPicPr>
        <p:blipFill>
          <a:blip r:embed="rId3" cstate="screen"/>
          <a:srcRect/>
          <a:stretch>
            <a:fillRect/>
          </a:stretch>
        </p:blipFill>
        <p:spPr>
          <a:xfrm>
            <a:off x="7314406" y="1206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3" name="组合 31"/>
          <p:cNvGrpSpPr/>
          <p:nvPr/>
        </p:nvGrpSpPr>
        <p:grpSpPr>
          <a:xfrm>
            <a:off x="2203793" y="2542764"/>
            <a:ext cx="4736415" cy="1748525"/>
            <a:chOff x="2938390" y="2123527"/>
            <a:chExt cx="6315220" cy="2331367"/>
          </a:xfrm>
        </p:grpSpPr>
        <p:sp>
          <p:nvSpPr>
            <p:cNvPr id="1048608" name="矩形: 圆角 32"/>
            <p:cNvSpPr/>
            <p:nvPr/>
          </p:nvSpPr>
          <p:spPr>
            <a:xfrm>
              <a:off x="5629001" y="2123527"/>
              <a:ext cx="933998" cy="933998"/>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a:t>
              </a:r>
              <a:r>
                <a:rPr lang="en-US" sz="3300" b="1" dirty="0">
                  <a:latin typeface="微软雅黑" panose="020B0503020204020204" pitchFamily="34" charset="-122"/>
                </a:rPr>
                <a:t>5</a:t>
              </a:r>
            </a:p>
          </p:txBody>
        </p:sp>
        <p:sp>
          <p:nvSpPr>
            <p:cNvPr id="1048609" name="文本框 34"/>
            <p:cNvSpPr txBox="1"/>
            <p:nvPr/>
          </p:nvSpPr>
          <p:spPr>
            <a:xfrm>
              <a:off x="2938390" y="3656487"/>
              <a:ext cx="6315220" cy="798407"/>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模型驱动的方法</a:t>
              </a:r>
            </a:p>
          </p:txBody>
        </p:sp>
      </p:gr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a:blip r:embed="rId2" cstate="screen"/>
          <a:srcRect/>
          <a:stretch>
            <a:fillRect/>
          </a:stretch>
        </p:blipFill>
        <p:spPr>
          <a:xfrm>
            <a:off x="0" y="4470876"/>
            <a:ext cx="2129663" cy="2407445"/>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5" name="图片 10"/>
          <p:cNvPicPr>
            <a:picLocks noChangeAspect="1"/>
          </p:cNvPicPr>
          <p:nvPr/>
        </p:nvPicPr>
        <p:blipFill>
          <a:blip r:embed="rId3" cstate="screen"/>
          <a:srcRect/>
          <a:stretch>
            <a:fillRect/>
          </a:stretch>
        </p:blipFill>
        <p:spPr>
          <a:xfrm>
            <a:off x="7115333" y="-7620"/>
            <a:ext cx="2021681" cy="2021681"/>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593" name="矩形 19"/>
          <p:cNvSpPr/>
          <p:nvPr/>
        </p:nvSpPr>
        <p:spPr>
          <a:xfrm>
            <a:off x="1205801" y="1924926"/>
            <a:ext cx="7133897" cy="2306955"/>
          </a:xfrm>
          <a:prstGeom prst="rect">
            <a:avLst/>
          </a:prstGeom>
        </p:spPr>
        <p:txBody>
          <a:bodyPr wrap="square">
            <a:spAutoFit/>
          </a:bodyPr>
          <a:lstStyle/>
          <a:p>
            <a:pPr indent="457200">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如何高效、低成本地开发优质的软件产品，是计算机软件领域重点关注和研究的问题。软件的复杂度在不断提高，软件的演进形态多样化。</a:t>
            </a:r>
          </a:p>
          <a:p>
            <a:pPr indent="457200">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如何有效地解决上述问题关注的焦点，模型驱动逐渐受到重视。</a:t>
            </a:r>
          </a:p>
          <a:p>
            <a:pPr indent="457200">
              <a:lnSpc>
                <a:spcPct val="150000"/>
              </a:lnSpc>
            </a:pPr>
            <a:r>
              <a:rPr lang="zh-CN" altLang="en-US" sz="1600" b="1" dirty="0">
                <a:latin typeface="微软雅黑" panose="020B0503020204020204" pitchFamily="34" charset="-122"/>
                <a:ea typeface="微软雅黑" panose="020B0503020204020204" pitchFamily="34" charset="-122"/>
                <a:sym typeface="+mn-ea"/>
              </a:rPr>
              <a:t>模型驱动方法经过了</a:t>
            </a:r>
            <a:r>
              <a:rPr lang="zh-CN" altLang="en-US" sz="1600" dirty="0">
                <a:solidFill>
                  <a:schemeClr val="tx1"/>
                </a:solidFill>
                <a:latin typeface="微软雅黑" panose="020B0503020204020204" pitchFamily="34" charset="-122"/>
                <a:ea typeface="微软雅黑" panose="020B0503020204020204" pitchFamily="34" charset="-122"/>
              </a:rPr>
              <a:t>：</a:t>
            </a:r>
          </a:p>
          <a:p>
            <a:pPr indent="457200">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统一建模语言</a:t>
            </a:r>
            <a:r>
              <a:rPr lang="en-US" altLang="zh-CN" sz="1600" dirty="0">
                <a:solidFill>
                  <a:schemeClr val="tx1"/>
                </a:solidFill>
                <a:latin typeface="微软雅黑" panose="020B0503020204020204" pitchFamily="34" charset="-122"/>
                <a:ea typeface="微软雅黑" panose="020B0503020204020204" pitchFamily="34" charset="-122"/>
              </a:rPr>
              <a:t>(UML)--&gt;</a:t>
            </a:r>
            <a:r>
              <a:rPr lang="zh-CN" altLang="en-US" sz="1600" dirty="0">
                <a:solidFill>
                  <a:schemeClr val="tx1"/>
                </a:solidFill>
                <a:latin typeface="微软雅黑" panose="020B0503020204020204" pitchFamily="34" charset="-122"/>
                <a:ea typeface="微软雅黑" panose="020B0503020204020204" pitchFamily="34" charset="-122"/>
              </a:rPr>
              <a:t>模型驱动架构</a:t>
            </a:r>
            <a:r>
              <a:rPr lang="en-US" altLang="zh-CN" sz="1600" dirty="0">
                <a:solidFill>
                  <a:schemeClr val="tx1"/>
                </a:solidFill>
                <a:latin typeface="微软雅黑" panose="020B0503020204020204" pitchFamily="34" charset="-122"/>
                <a:ea typeface="微软雅黑" panose="020B0503020204020204" pitchFamily="34" charset="-122"/>
              </a:rPr>
              <a:t>(MDA)--&gt;</a:t>
            </a:r>
            <a:r>
              <a:rPr lang="zh-CN" altLang="en-US" sz="1600" dirty="0">
                <a:solidFill>
                  <a:schemeClr val="tx1"/>
                </a:solidFill>
                <a:latin typeface="微软雅黑" panose="020B0503020204020204" pitchFamily="34" charset="-122"/>
                <a:ea typeface="微软雅黑" panose="020B0503020204020204" pitchFamily="34" charset="-122"/>
              </a:rPr>
              <a:t>模型驱动工程（</a:t>
            </a:r>
            <a:r>
              <a:rPr lang="en-US" altLang="zh-CN" sz="1600" dirty="0">
                <a:solidFill>
                  <a:schemeClr val="tx1"/>
                </a:solidFill>
                <a:latin typeface="微软雅黑" panose="020B0503020204020204" pitchFamily="34" charset="-122"/>
                <a:ea typeface="微软雅黑" panose="020B0503020204020204" pitchFamily="34" charset="-122"/>
              </a:rPr>
              <a:t>MDE);</a:t>
            </a:r>
          </a:p>
          <a:p>
            <a:pPr indent="457200">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模型驱动</a:t>
            </a:r>
            <a:r>
              <a:rPr lang="en-US" altLang="zh-CN" sz="1600" dirty="0">
                <a:solidFill>
                  <a:schemeClr val="tx1"/>
                </a:solidFill>
                <a:latin typeface="微软雅黑" panose="020B0503020204020204" pitchFamily="34" charset="-122"/>
                <a:ea typeface="微软雅黑" panose="020B0503020204020204" pitchFamily="34" charset="-122"/>
              </a:rPr>
              <a:t>(model-driven)--&gt;</a:t>
            </a:r>
            <a:r>
              <a:rPr lang="zh-CN" altLang="en-US" sz="1600" dirty="0">
                <a:solidFill>
                  <a:schemeClr val="tx1"/>
                </a:solidFill>
                <a:latin typeface="微软雅黑" panose="020B0503020204020204" pitchFamily="34" charset="-122"/>
                <a:ea typeface="微软雅黑" panose="020B0503020204020204" pitchFamily="34" charset="-122"/>
              </a:rPr>
              <a:t>基于模型</a:t>
            </a:r>
            <a:r>
              <a:rPr lang="en-US" altLang="zh-CN" sz="1600" dirty="0">
                <a:solidFill>
                  <a:schemeClr val="tx1"/>
                </a:solidFill>
                <a:latin typeface="微软雅黑" panose="020B0503020204020204" pitchFamily="34" charset="-122"/>
                <a:ea typeface="微软雅黑" panose="020B0503020204020204" pitchFamily="34" charset="-122"/>
              </a:rPr>
              <a:t>(model-based)</a:t>
            </a:r>
            <a:r>
              <a:rPr lang="zh-CN" altLang="en-US" sz="1600" dirty="0">
                <a:solidFill>
                  <a:schemeClr val="tx1"/>
                </a:solidFill>
                <a:latin typeface="微软雅黑" panose="020B0503020204020204" pitchFamily="34" charset="-122"/>
                <a:ea typeface="微软雅黑" panose="020B0503020204020204" pitchFamily="34" charset="-122"/>
              </a:rPr>
              <a:t>的过程。 </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33655" y="432386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107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205739" y="1240790"/>
            <a:ext cx="2758841" cy="400685"/>
            <a:chOff x="413822" y="349091"/>
            <a:chExt cx="2941386"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01</a:t>
              </a:r>
              <a:endParaRPr lang="zh-CN" altLang="en-US" b="1" dirty="0">
                <a:latin typeface="微软雅黑" panose="020B0503020204020204" pitchFamily="34" charset="-122"/>
              </a:endParaRPr>
            </a:p>
          </p:txBody>
        </p:sp>
        <p:sp>
          <p:nvSpPr>
            <p:cNvPr id="1048613" name="文本框 13"/>
            <p:cNvSpPr txBox="1"/>
            <p:nvPr/>
          </p:nvSpPr>
          <p:spPr>
            <a:xfrm>
              <a:off x="1001442" y="380284"/>
              <a:ext cx="2353766" cy="491449"/>
            </a:xfrm>
            <a:prstGeom prst="rect">
              <a:avLst/>
            </a:prstGeom>
            <a:noFill/>
          </p:spPr>
          <p:txBody>
            <a:bodyPr wrap="square" rtlCol="0">
              <a:spAutoFit/>
            </a:bodyPr>
            <a:lstStyle/>
            <a:p>
              <a:pPr algn="l"/>
              <a:r>
                <a:rPr lang="zh-CN" altLang="en-US" b="1" dirty="0">
                  <a:latin typeface="微软雅黑" panose="020B0503020204020204" pitchFamily="34" charset="-122"/>
                  <a:ea typeface="微软雅黑" panose="020B0503020204020204" pitchFamily="34" charset="-122"/>
                </a:rPr>
                <a:t>前言</a:t>
              </a:r>
            </a:p>
          </p:txBody>
        </p:sp>
      </p:grpSp>
      <p:sp>
        <p:nvSpPr>
          <p:cNvPr id="1048622" name="maple-leaf_236457"/>
          <p:cNvSpPr>
            <a:spLocks noChangeAspect="1"/>
          </p:cNvSpPr>
          <p:nvPr/>
        </p:nvSpPr>
        <p:spPr bwMode="auto">
          <a:xfrm>
            <a:off x="4173729" y="2245271"/>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6787589" y="2245271"/>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8" name="矩形 7"/>
          <p:cNvSpPr/>
          <p:nvPr/>
        </p:nvSpPr>
        <p:spPr>
          <a:xfrm>
            <a:off x="959819" y="2197666"/>
            <a:ext cx="7356677" cy="1322070"/>
          </a:xfrm>
          <a:prstGeom prst="rect">
            <a:avLst/>
          </a:prstGeom>
        </p:spPr>
        <p:txBody>
          <a:bodyPr wrap="square">
            <a:spAutoFit/>
          </a:bodyPr>
          <a:lstStyle/>
          <a:p>
            <a:pPr marL="285750" indent="-285750">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rPr>
              <a:t>人类正在进入“软件无处不在、软件定义一切、软件使能一切” 的时代</a:t>
            </a:r>
            <a:r>
              <a:rPr lang="zh-CN" altLang="en-US" sz="1600" dirty="0">
                <a:latin typeface="微软雅黑" panose="020B0503020204020204" pitchFamily="34" charset="-122"/>
                <a:ea typeface="微软雅黑" panose="020B0503020204020204" pitchFamily="34" charset="-122"/>
              </a:rPr>
              <a:t>。</a:t>
            </a: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sym typeface="+mn-ea"/>
              </a:rPr>
              <a:t>软件开发方法一般指“软件开发过程需要遵循的办法和步骤”。</a:t>
            </a: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软件是一种人工制品， 同时也是一种纯粹的逻辑制品。</a:t>
            </a: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sym typeface="+mn-ea"/>
              </a:rPr>
              <a:t>软件开发方法所讨论的是如何高效、低成本地构造高质量的软件。</a:t>
            </a:r>
            <a:endParaRPr lang="zh-CN" altLang="en-US"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5FC4AD0E-6312-419A-A007-82FEF6845BA6}"/>
              </a:ext>
            </a:extLst>
          </p:cNvPr>
          <p:cNvPicPr>
            <a:picLocks noChangeAspect="1"/>
          </p:cNvPicPr>
          <p:nvPr/>
        </p:nvPicPr>
        <p:blipFill>
          <a:blip r:embed="rId4"/>
          <a:stretch>
            <a:fillRect/>
          </a:stretch>
        </p:blipFill>
        <p:spPr>
          <a:xfrm>
            <a:off x="7301071" y="3882093"/>
            <a:ext cx="1314518" cy="1314518"/>
          </a:xfrm>
          <a:prstGeom prst="rect">
            <a:avLst/>
          </a:prstGeom>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33655" y="427687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1386" y="260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3300730" cy="400685"/>
            <a:chOff x="413822" y="349091"/>
            <a:chExt cx="3249690"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05</a:t>
              </a:r>
            </a:p>
          </p:txBody>
        </p:sp>
        <p:sp>
          <p:nvSpPr>
            <p:cNvPr id="1048613" name="文本框 13"/>
            <p:cNvSpPr txBox="1"/>
            <p:nvPr/>
          </p:nvSpPr>
          <p:spPr>
            <a:xfrm>
              <a:off x="997845" y="380285"/>
              <a:ext cx="2665667"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从</a:t>
              </a:r>
              <a:r>
                <a:rPr lang="en-US" altLang="zh-CN" b="1" dirty="0">
                  <a:solidFill>
                    <a:schemeClr val="tx1"/>
                  </a:solidFill>
                  <a:latin typeface="微软雅黑" panose="020B0503020204020204" pitchFamily="34" charset="-122"/>
                  <a:ea typeface="微软雅黑" panose="020B0503020204020204" pitchFamily="34" charset="-122"/>
                </a:rPr>
                <a:t>UML</a:t>
              </a:r>
              <a:r>
                <a:rPr lang="zh-CN" altLang="en-US" b="1" dirty="0">
                  <a:solidFill>
                    <a:schemeClr val="tx1"/>
                  </a:solidFill>
                  <a:latin typeface="微软雅黑" panose="020B0503020204020204" pitchFamily="34" charset="-122"/>
                  <a:ea typeface="微软雅黑" panose="020B0503020204020204" pitchFamily="34" charset="-122"/>
                </a:rPr>
                <a:t>到</a:t>
              </a:r>
              <a:r>
                <a:rPr lang="en-US" altLang="zh-CN" b="1" dirty="0">
                  <a:solidFill>
                    <a:schemeClr val="tx1"/>
                  </a:solidFill>
                  <a:latin typeface="微软雅黑" panose="020B0503020204020204" pitchFamily="34" charset="-122"/>
                  <a:ea typeface="微软雅黑" panose="020B0503020204020204" pitchFamily="34" charset="-122"/>
                </a:rPr>
                <a:t>MDA</a:t>
              </a:r>
            </a:p>
          </p:txBody>
        </p:sp>
      </p:grpSp>
      <p:sp>
        <p:nvSpPr>
          <p:cNvPr id="1048628" name="文本框 39"/>
          <p:cNvSpPr txBox="1"/>
          <p:nvPr/>
        </p:nvSpPr>
        <p:spPr>
          <a:xfrm>
            <a:off x="1021110" y="1790639"/>
            <a:ext cx="6721445" cy="1526187"/>
          </a:xfrm>
          <a:prstGeom prst="rect">
            <a:avLst/>
          </a:prstGeom>
          <a:noFill/>
        </p:spPr>
        <p:txBody>
          <a:bodyPr wrap="square" rtlCol="0">
            <a:spAutoFit/>
          </a:bodyPr>
          <a:lstStyle/>
          <a:p>
            <a:pPr indent="457200" algn="just">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在软件开发的摸索过程中，人们认识到，“提高解决问题的抽象层次”是解决软件开发问题很有用的途径。</a:t>
            </a:r>
          </a:p>
          <a:p>
            <a:pPr indent="457200" algn="just">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a:t>
            </a:r>
            <a:r>
              <a:rPr lang="zh-CN" altLang="en-US" sz="1600" b="1" dirty="0">
                <a:solidFill>
                  <a:schemeClr val="tx1"/>
                </a:solidFill>
                <a:latin typeface="微软雅黑" panose="020B0503020204020204" pitchFamily="34" charset="-122"/>
                <a:ea typeface="微软雅黑" panose="020B0503020204020204" pitchFamily="34" charset="-122"/>
              </a:rPr>
              <a:t>提高解决问题的抽象层次”中的“提高”指的就是向着更接近于人的思维模式方向上的提高。</a:t>
            </a:r>
          </a:p>
        </p:txBody>
      </p:sp>
      <p:sp>
        <p:nvSpPr>
          <p:cNvPr id="3" name="文本框 39"/>
          <p:cNvSpPr txBox="1"/>
          <p:nvPr/>
        </p:nvSpPr>
        <p:spPr>
          <a:xfrm>
            <a:off x="1108075" y="3316826"/>
            <a:ext cx="6634480" cy="3103880"/>
          </a:xfrm>
          <a:prstGeom prst="rect">
            <a:avLst/>
          </a:prstGeom>
          <a:noFill/>
        </p:spPr>
        <p:txBody>
          <a:bodyPr wrap="square" rtlCol="0">
            <a:spAutoFit/>
          </a:bodyPr>
          <a:lstStyle/>
          <a:p>
            <a:pPr marL="285750" indent="-285750" algn="just">
              <a:lnSpc>
                <a:spcPct val="150000"/>
              </a:lnSpc>
              <a:buFont typeface="Wingdings" panose="05000000000000000000" charset="0"/>
              <a:buChar char="l"/>
            </a:pPr>
            <a:r>
              <a:rPr lang="en-US" altLang="zh-CN" sz="1350" dirty="0" err="1">
                <a:solidFill>
                  <a:schemeClr val="tx1"/>
                </a:solidFill>
                <a:latin typeface="微软雅黑" panose="020B0503020204020204" pitchFamily="34" charset="-122"/>
                <a:ea typeface="微软雅黑" panose="020B0503020204020204" pitchFamily="34" charset="-122"/>
              </a:rPr>
              <a:t>Booch</a:t>
            </a:r>
            <a:r>
              <a:rPr lang="zh-CN" altLang="en-US" sz="1350" dirty="0">
                <a:solidFill>
                  <a:schemeClr val="tx1"/>
                </a:solidFill>
                <a:latin typeface="微软雅黑" panose="020B0503020204020204" pitchFamily="34" charset="-122"/>
                <a:ea typeface="微软雅黑" panose="020B0503020204020204" pitchFamily="34" charset="-122"/>
              </a:rPr>
              <a:t>、</a:t>
            </a:r>
            <a:r>
              <a:rPr lang="en-US" altLang="zh-CN" sz="1350" dirty="0">
                <a:solidFill>
                  <a:schemeClr val="tx1"/>
                </a:solidFill>
                <a:latin typeface="微软雅黑" panose="020B0503020204020204" pitchFamily="34" charset="-122"/>
                <a:ea typeface="微软雅黑" panose="020B0503020204020204" pitchFamily="34" charset="-122"/>
              </a:rPr>
              <a:t>Jacobson</a:t>
            </a:r>
            <a:r>
              <a:rPr lang="zh-CN" altLang="en-US" sz="1350" dirty="0">
                <a:solidFill>
                  <a:schemeClr val="tx1"/>
                </a:solidFill>
                <a:latin typeface="微软雅黑" panose="020B0503020204020204" pitchFamily="34" charset="-122"/>
                <a:ea typeface="微软雅黑" panose="020B0503020204020204" pitchFamily="34" charset="-122"/>
              </a:rPr>
              <a:t>和</a:t>
            </a:r>
            <a:r>
              <a:rPr lang="en-US" altLang="zh-CN" sz="1350" dirty="0">
                <a:solidFill>
                  <a:schemeClr val="tx1"/>
                </a:solidFill>
                <a:latin typeface="微软雅黑" panose="020B0503020204020204" pitchFamily="34" charset="-122"/>
                <a:ea typeface="微软雅黑" panose="020B0503020204020204" pitchFamily="34" charset="-122"/>
              </a:rPr>
              <a:t>Rumbaugh</a:t>
            </a:r>
            <a:r>
              <a:rPr lang="zh-CN" altLang="en-US" sz="1350" dirty="0">
                <a:solidFill>
                  <a:schemeClr val="tx1"/>
                </a:solidFill>
                <a:latin typeface="微软雅黑" panose="020B0503020204020204" pitchFamily="34" charset="-122"/>
                <a:ea typeface="微软雅黑" panose="020B0503020204020204" pitchFamily="34" charset="-122"/>
              </a:rPr>
              <a:t>各自创建的（螺旋上升的过程）</a:t>
            </a:r>
            <a:r>
              <a:rPr lang="en-US" altLang="zh-CN" sz="1350" dirty="0" err="1">
                <a:solidFill>
                  <a:schemeClr val="tx1"/>
                </a:solidFill>
                <a:latin typeface="微软雅黑" panose="020B0503020204020204" pitchFamily="34" charset="-122"/>
                <a:ea typeface="微软雅黑" panose="020B0503020204020204" pitchFamily="34" charset="-122"/>
              </a:rPr>
              <a:t>Booch</a:t>
            </a:r>
            <a:r>
              <a:rPr lang="zh-CN" altLang="en-US" sz="1350" dirty="0">
                <a:solidFill>
                  <a:schemeClr val="tx1"/>
                </a:solidFill>
                <a:latin typeface="微软雅黑" panose="020B0503020204020204" pitchFamily="34" charset="-122"/>
                <a:ea typeface="微软雅黑" panose="020B0503020204020204" pitchFamily="34" charset="-122"/>
              </a:rPr>
              <a:t>、</a:t>
            </a:r>
            <a:r>
              <a:rPr lang="en-US" altLang="zh-CN" sz="1350" dirty="0">
                <a:solidFill>
                  <a:schemeClr val="tx1"/>
                </a:solidFill>
                <a:latin typeface="微软雅黑" panose="020B0503020204020204" pitchFamily="34" charset="-122"/>
                <a:ea typeface="微软雅黑" panose="020B0503020204020204" pitchFamily="34" charset="-122"/>
              </a:rPr>
              <a:t>面向对象的软件工程</a:t>
            </a:r>
            <a:r>
              <a:rPr lang="zh-CN" altLang="en-US" sz="1350" dirty="0">
                <a:solidFill>
                  <a:schemeClr val="tx1"/>
                </a:solidFill>
                <a:latin typeface="微软雅黑" panose="020B0503020204020204" pitchFamily="34" charset="-122"/>
                <a:ea typeface="微软雅黑" panose="020B0503020204020204" pitchFamily="34" charset="-122"/>
              </a:rPr>
              <a:t>（</a:t>
            </a:r>
            <a:r>
              <a:rPr lang="en-US" altLang="zh-CN" sz="1350" dirty="0">
                <a:solidFill>
                  <a:schemeClr val="tx1"/>
                </a:solidFill>
                <a:latin typeface="微软雅黑" panose="020B0503020204020204" pitchFamily="34" charset="-122"/>
                <a:ea typeface="微软雅黑" panose="020B0503020204020204" pitchFamily="34" charset="-122"/>
              </a:rPr>
              <a:t>OOSE</a:t>
            </a:r>
            <a:r>
              <a:rPr lang="zh-CN" altLang="en-US" sz="1350" dirty="0">
                <a:solidFill>
                  <a:schemeClr val="tx1"/>
                </a:solidFill>
                <a:latin typeface="微软雅黑" panose="020B0503020204020204" pitchFamily="34" charset="-122"/>
                <a:ea typeface="微软雅黑" panose="020B0503020204020204" pitchFamily="34" charset="-122"/>
              </a:rPr>
              <a:t>）和</a:t>
            </a:r>
            <a:r>
              <a:rPr sz="1350" dirty="0">
                <a:solidFill>
                  <a:schemeClr val="tx1"/>
                </a:solidFill>
                <a:latin typeface="微软雅黑" panose="020B0503020204020204" pitchFamily="34" charset="-122"/>
                <a:ea typeface="微软雅黑" panose="020B0503020204020204" pitchFamily="34" charset="-122"/>
              </a:rPr>
              <a:t>对象建模技术</a:t>
            </a:r>
            <a:r>
              <a:rPr lang="zh-CN" sz="1350" dirty="0">
                <a:solidFill>
                  <a:schemeClr val="tx1"/>
                </a:solidFill>
                <a:latin typeface="微软雅黑" panose="020B0503020204020204" pitchFamily="34" charset="-122"/>
                <a:ea typeface="微软雅黑" panose="020B0503020204020204" pitchFamily="34" charset="-122"/>
              </a:rPr>
              <a:t>（</a:t>
            </a:r>
            <a:r>
              <a:rPr lang="en-US" altLang="zh-CN" sz="1350" dirty="0">
                <a:solidFill>
                  <a:schemeClr val="tx1"/>
                </a:solidFill>
                <a:latin typeface="微软雅黑" panose="020B0503020204020204" pitchFamily="34" charset="-122"/>
                <a:ea typeface="微软雅黑" panose="020B0503020204020204" pitchFamily="34" charset="-122"/>
              </a:rPr>
              <a:t>OMT</a:t>
            </a:r>
            <a:r>
              <a:rPr lang="zh-CN" altLang="en-US" sz="1350" dirty="0">
                <a:solidFill>
                  <a:schemeClr val="tx1"/>
                </a:solidFill>
                <a:latin typeface="微软雅黑" panose="020B0503020204020204" pitchFamily="34" charset="-122"/>
                <a:ea typeface="微软雅黑" panose="020B0503020204020204" pitchFamily="34" charset="-122"/>
              </a:rPr>
              <a:t>）都获得了工业界的支持，并形成了互不兼容的３种模型和方法体系。</a:t>
            </a:r>
          </a:p>
          <a:p>
            <a:pPr marL="285750" indent="-285750" algn="just">
              <a:lnSpc>
                <a:spcPct val="150000"/>
              </a:lnSpc>
              <a:buFont typeface="Wingdings" panose="05000000000000000000" charset="0"/>
              <a:buChar char="l"/>
            </a:pPr>
            <a:r>
              <a:rPr lang="en-US" altLang="zh-CN" sz="1350" dirty="0">
                <a:solidFill>
                  <a:schemeClr val="tx1"/>
                </a:solidFill>
                <a:latin typeface="微软雅黑" panose="020B0503020204020204" pitchFamily="34" charset="-122"/>
                <a:ea typeface="微软雅黑" panose="020B0503020204020204" pitchFamily="34" charset="-122"/>
              </a:rPr>
              <a:t>3</a:t>
            </a:r>
            <a:r>
              <a:rPr lang="zh-CN" altLang="en-US" sz="1350" dirty="0">
                <a:solidFill>
                  <a:schemeClr val="tx1"/>
                </a:solidFill>
                <a:latin typeface="微软雅黑" panose="020B0503020204020204" pitchFamily="34" charset="-122"/>
                <a:ea typeface="微软雅黑" panose="020B0503020204020204" pitchFamily="34" charset="-122"/>
              </a:rPr>
              <a:t>种方法互不兼容的情况下，他们</a:t>
            </a:r>
            <a:r>
              <a:rPr lang="zh-CN" altLang="en-US" sz="1350" dirty="0">
                <a:solidFill>
                  <a:schemeClr val="tx1"/>
                </a:solidFill>
                <a:latin typeface="微软雅黑" panose="020B0503020204020204" pitchFamily="34" charset="-122"/>
                <a:ea typeface="微软雅黑" panose="020B0503020204020204" pitchFamily="34" charset="-122"/>
                <a:sym typeface="+mn-ea"/>
              </a:rPr>
              <a:t>在一起融合了３种软件开发方法和模型表示法，形成了统一建模语言</a:t>
            </a:r>
            <a:r>
              <a:rPr lang="en-US" altLang="zh-CN" sz="1350" dirty="0">
                <a:solidFill>
                  <a:schemeClr val="tx1"/>
                </a:solidFill>
                <a:latin typeface="微软雅黑" panose="020B0503020204020204" pitchFamily="34" charset="-122"/>
                <a:ea typeface="微软雅黑" panose="020B0503020204020204" pitchFamily="34" charset="-122"/>
                <a:sym typeface="+mn-ea"/>
              </a:rPr>
              <a:t>(UML)</a:t>
            </a:r>
            <a:r>
              <a:rPr lang="zh-CN" altLang="en-US" sz="1350" dirty="0">
                <a:solidFill>
                  <a:schemeClr val="tx1"/>
                </a:solidFill>
                <a:latin typeface="微软雅黑" panose="020B0503020204020204" pitchFamily="34" charset="-122"/>
                <a:ea typeface="微软雅黑" panose="020B0503020204020204" pitchFamily="34" charset="-122"/>
                <a:sym typeface="+mn-ea"/>
              </a:rPr>
              <a:t>。通过非盈利的国际标准化组织对象管理组</a:t>
            </a:r>
            <a:r>
              <a:rPr lang="en-US" altLang="zh-CN" sz="1350" dirty="0">
                <a:solidFill>
                  <a:schemeClr val="tx1"/>
                </a:solidFill>
                <a:latin typeface="微软雅黑" panose="020B0503020204020204" pitchFamily="34" charset="-122"/>
                <a:ea typeface="微软雅黑" panose="020B0503020204020204" pitchFamily="34" charset="-122"/>
                <a:sym typeface="+mn-ea"/>
              </a:rPr>
              <a:t>(OMG)</a:t>
            </a:r>
            <a:r>
              <a:rPr lang="zh-CN" altLang="en-US" sz="1350" dirty="0">
                <a:solidFill>
                  <a:schemeClr val="tx1"/>
                </a:solidFill>
                <a:latin typeface="微软雅黑" panose="020B0503020204020204" pitchFamily="34" charset="-122"/>
                <a:ea typeface="微软雅黑" panose="020B0503020204020204" pitchFamily="34" charset="-122"/>
                <a:sym typeface="+mn-ea"/>
              </a:rPr>
              <a:t>发布为建模规范。</a:t>
            </a:r>
          </a:p>
          <a:p>
            <a:pPr marL="285750" indent="-285750" algn="just">
              <a:lnSpc>
                <a:spcPct val="150000"/>
              </a:lnSpc>
              <a:buFont typeface="Wingdings" panose="05000000000000000000" charset="0"/>
              <a:buChar char="l"/>
            </a:pPr>
            <a:r>
              <a:rPr lang="zh-CN" altLang="en-US" sz="1350" dirty="0">
                <a:solidFill>
                  <a:schemeClr val="tx1"/>
                </a:solidFill>
                <a:latin typeface="微软雅黑" panose="020B0503020204020204" pitchFamily="34" charset="-122"/>
                <a:ea typeface="微软雅黑" panose="020B0503020204020204" pitchFamily="34" charset="-122"/>
                <a:sym typeface="+mn-ea"/>
              </a:rPr>
              <a:t>为了避免出现</a:t>
            </a:r>
            <a:r>
              <a:rPr lang="en-US" altLang="zh-CN" sz="1350" dirty="0" err="1">
                <a:solidFill>
                  <a:schemeClr val="tx1"/>
                </a:solidFill>
                <a:latin typeface="微软雅黑" panose="020B0503020204020204" pitchFamily="34" charset="-122"/>
                <a:ea typeface="微软雅黑" panose="020B0503020204020204" pitchFamily="34" charset="-122"/>
                <a:sym typeface="+mn-ea"/>
              </a:rPr>
              <a:t>Booch</a:t>
            </a:r>
            <a:r>
              <a:rPr lang="zh-CN" altLang="en-US" sz="1350" dirty="0">
                <a:solidFill>
                  <a:schemeClr val="tx1"/>
                </a:solidFill>
                <a:latin typeface="微软雅黑" panose="020B0503020204020204" pitchFamily="34" charset="-122"/>
                <a:ea typeface="微软雅黑" panose="020B0503020204020204" pitchFamily="34" charset="-122"/>
                <a:sym typeface="+mn-ea"/>
              </a:rPr>
              <a:t>、</a:t>
            </a:r>
            <a:r>
              <a:rPr lang="en-US" altLang="zh-CN" sz="1350" dirty="0">
                <a:solidFill>
                  <a:schemeClr val="tx1"/>
                </a:solidFill>
                <a:latin typeface="微软雅黑" panose="020B0503020204020204" pitchFamily="34" charset="-122"/>
                <a:ea typeface="微软雅黑" panose="020B0503020204020204" pitchFamily="34" charset="-122"/>
                <a:sym typeface="+mn-ea"/>
              </a:rPr>
              <a:t>OOSE</a:t>
            </a:r>
            <a:r>
              <a:rPr lang="zh-CN" altLang="en-US" sz="1350" dirty="0">
                <a:solidFill>
                  <a:schemeClr val="tx1"/>
                </a:solidFill>
                <a:latin typeface="微软雅黑" panose="020B0503020204020204" pitchFamily="34" charset="-122"/>
                <a:ea typeface="微软雅黑" panose="020B0503020204020204" pitchFamily="34" charset="-122"/>
                <a:sym typeface="+mn-ea"/>
              </a:rPr>
              <a:t>和</a:t>
            </a:r>
            <a:r>
              <a:rPr lang="en-US" altLang="zh-CN" sz="1350" dirty="0">
                <a:solidFill>
                  <a:schemeClr val="tx1"/>
                </a:solidFill>
                <a:latin typeface="微软雅黑" panose="020B0503020204020204" pitchFamily="34" charset="-122"/>
                <a:ea typeface="微软雅黑" panose="020B0503020204020204" pitchFamily="34" charset="-122"/>
                <a:sym typeface="+mn-ea"/>
              </a:rPr>
              <a:t>OMT</a:t>
            </a:r>
            <a:r>
              <a:rPr lang="zh-CN" altLang="en-US" sz="1350" dirty="0">
                <a:solidFill>
                  <a:schemeClr val="tx1"/>
                </a:solidFill>
                <a:latin typeface="微软雅黑" panose="020B0503020204020204" pitchFamily="34" charset="-122"/>
                <a:ea typeface="微软雅黑" panose="020B0503020204020204" pitchFamily="34" charset="-122"/>
                <a:sym typeface="+mn-ea"/>
              </a:rPr>
              <a:t>方法之间的争斗，</a:t>
            </a:r>
            <a:r>
              <a:rPr lang="en-US" altLang="zh-CN" sz="1350" dirty="0">
                <a:solidFill>
                  <a:schemeClr val="tx1"/>
                </a:solidFill>
                <a:latin typeface="微软雅黑" panose="020B0503020204020204" pitchFamily="34" charset="-122"/>
                <a:ea typeface="微软雅黑" panose="020B0503020204020204" pitchFamily="34" charset="-122"/>
                <a:sym typeface="+mn-ea"/>
              </a:rPr>
              <a:t>OMG</a:t>
            </a:r>
            <a:r>
              <a:rPr lang="zh-CN" altLang="en-US" sz="1350" dirty="0">
                <a:solidFill>
                  <a:schemeClr val="tx1"/>
                </a:solidFill>
                <a:latin typeface="微软雅黑" panose="020B0503020204020204" pitchFamily="34" charset="-122"/>
                <a:ea typeface="微软雅黑" panose="020B0503020204020204" pitchFamily="34" charset="-122"/>
                <a:sym typeface="+mn-ea"/>
              </a:rPr>
              <a:t>再次提出了以模型为中心的软件开发框架性标准一一模型驱动体系结构（</a:t>
            </a:r>
            <a:r>
              <a:rPr lang="en-US" altLang="zh-CN" sz="1350" dirty="0">
                <a:solidFill>
                  <a:schemeClr val="tx1"/>
                </a:solidFill>
                <a:latin typeface="微软雅黑" panose="020B0503020204020204" pitchFamily="34" charset="-122"/>
                <a:ea typeface="微软雅黑" panose="020B0503020204020204" pitchFamily="34" charset="-122"/>
                <a:sym typeface="+mn-ea"/>
              </a:rPr>
              <a:t>model driven architecture</a:t>
            </a:r>
            <a:r>
              <a:rPr lang="zh-CN" altLang="en-US" sz="1350" dirty="0">
                <a:solidFill>
                  <a:schemeClr val="tx1"/>
                </a:solidFill>
                <a:latin typeface="微软雅黑" panose="020B0503020204020204" pitchFamily="34" charset="-122"/>
                <a:ea typeface="微软雅黑" panose="020B0503020204020204" pitchFamily="34" charset="-122"/>
                <a:sym typeface="+mn-ea"/>
              </a:rPr>
              <a:t>，简称</a:t>
            </a:r>
            <a:r>
              <a:rPr lang="en-US" altLang="zh-CN" sz="1350" dirty="0">
                <a:solidFill>
                  <a:schemeClr val="tx1"/>
                </a:solidFill>
                <a:latin typeface="微软雅黑" panose="020B0503020204020204" pitchFamily="34" charset="-122"/>
                <a:ea typeface="微软雅黑" panose="020B0503020204020204" pitchFamily="34" charset="-122"/>
                <a:sym typeface="+mn-ea"/>
              </a:rPr>
              <a:t>MDA</a:t>
            </a:r>
            <a:r>
              <a:rPr lang="zh-CN" altLang="en-US" sz="1350" dirty="0">
                <a:solidFill>
                  <a:schemeClr val="tx1"/>
                </a:solidFill>
                <a:latin typeface="微软雅黑" panose="020B0503020204020204" pitchFamily="34" charset="-122"/>
                <a:ea typeface="微软雅黑" panose="020B0503020204020204" pitchFamily="34" charset="-122"/>
                <a:sym typeface="+mn-ea"/>
              </a:rPr>
              <a:t>。</a:t>
            </a:r>
            <a:endParaRPr lang="en-US" altLang="zh-CN" sz="1350" dirty="0">
              <a:solidFill>
                <a:schemeClr val="tx1"/>
              </a:solidFill>
              <a:latin typeface="微软雅黑" panose="020B0503020204020204" pitchFamily="34" charset="-122"/>
              <a:ea typeface="微软雅黑" panose="020B0503020204020204" pitchFamily="34" charset="-122"/>
            </a:endParaRPr>
          </a:p>
          <a:p>
            <a:pPr marL="285750" indent="-285750"/>
            <a:endParaRPr lang="en-US" altLang="zh-CN" sz="135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0" y="432450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1386" y="-2857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2958465" cy="400685"/>
            <a:chOff x="413822" y="349091"/>
            <a:chExt cx="3249690"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05</a:t>
              </a:r>
            </a:p>
          </p:txBody>
        </p:sp>
        <p:sp>
          <p:nvSpPr>
            <p:cNvPr id="1048613" name="文本框 13"/>
            <p:cNvSpPr txBox="1"/>
            <p:nvPr/>
          </p:nvSpPr>
          <p:spPr>
            <a:xfrm>
              <a:off x="997845" y="380285"/>
              <a:ext cx="2665667"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从</a:t>
              </a:r>
              <a:r>
                <a:rPr lang="en-US" altLang="zh-CN" b="1" dirty="0">
                  <a:solidFill>
                    <a:schemeClr val="tx1"/>
                  </a:solidFill>
                  <a:latin typeface="微软雅黑" panose="020B0503020204020204" pitchFamily="34" charset="-122"/>
                  <a:ea typeface="微软雅黑" panose="020B0503020204020204" pitchFamily="34" charset="-122"/>
                </a:rPr>
                <a:t>MDA</a:t>
              </a:r>
              <a:r>
                <a:rPr lang="zh-CN" altLang="en-US" b="1" dirty="0">
                  <a:solidFill>
                    <a:schemeClr val="tx1"/>
                  </a:solidFill>
                  <a:latin typeface="微软雅黑" panose="020B0503020204020204" pitchFamily="34" charset="-122"/>
                  <a:ea typeface="微软雅黑" panose="020B0503020204020204" pitchFamily="34" charset="-122"/>
                </a:rPr>
                <a:t>到</a:t>
              </a:r>
              <a:r>
                <a:rPr lang="en-US" altLang="zh-CN" b="1" dirty="0">
                  <a:solidFill>
                    <a:schemeClr val="tx1"/>
                  </a:solidFill>
                  <a:latin typeface="微软雅黑" panose="020B0503020204020204" pitchFamily="34" charset="-122"/>
                  <a:ea typeface="微软雅黑" panose="020B0503020204020204" pitchFamily="34" charset="-122"/>
                </a:rPr>
                <a:t>MDE</a:t>
              </a:r>
            </a:p>
          </p:txBody>
        </p:sp>
      </p:grpSp>
      <p:sp>
        <p:nvSpPr>
          <p:cNvPr id="1048628" name="文本框 39"/>
          <p:cNvSpPr txBox="1"/>
          <p:nvPr/>
        </p:nvSpPr>
        <p:spPr>
          <a:xfrm>
            <a:off x="884555" y="1981200"/>
            <a:ext cx="6995795" cy="4111510"/>
          </a:xfrm>
          <a:prstGeom prst="rect">
            <a:avLst/>
          </a:prstGeom>
          <a:noFill/>
        </p:spPr>
        <p:txBody>
          <a:bodyPr wrap="square" rtlCol="0">
            <a:spAutoFit/>
          </a:bodyPr>
          <a:lstStyle/>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2007</a:t>
            </a:r>
            <a:r>
              <a:rPr lang="zh-CN" altLang="en-US" sz="1600" dirty="0">
                <a:solidFill>
                  <a:schemeClr val="tx1"/>
                </a:solidFill>
                <a:latin typeface="微软雅黑" panose="020B0503020204020204" pitchFamily="34" charset="-122"/>
                <a:ea typeface="微软雅黑" panose="020B0503020204020204" pitchFamily="34" charset="-122"/>
              </a:rPr>
              <a:t>年，模型驱动工程</a:t>
            </a:r>
            <a:r>
              <a:rPr lang="en-US" altLang="zh-CN" sz="1600" dirty="0">
                <a:solidFill>
                  <a:schemeClr val="tx1"/>
                </a:solidFill>
                <a:latin typeface="微软雅黑" panose="020B0503020204020204" pitchFamily="34" charset="-122"/>
                <a:ea typeface="微软雅黑" panose="020B0503020204020204" pitchFamily="34" charset="-122"/>
              </a:rPr>
              <a:t>MDE</a:t>
            </a:r>
            <a:r>
              <a:rPr lang="zh-CN" altLang="en-US" sz="1600" dirty="0">
                <a:solidFill>
                  <a:schemeClr val="tx1"/>
                </a:solidFill>
                <a:latin typeface="微软雅黑" panose="020B0503020204020204" pitchFamily="34" charset="-122"/>
                <a:ea typeface="微软雅黑" panose="020B0503020204020204" pitchFamily="34" charset="-122"/>
              </a:rPr>
              <a:t>这个术语正式出现在第</a:t>
            </a:r>
            <a:r>
              <a:rPr lang="en-US" altLang="zh-CN" sz="1600" dirty="0">
                <a:solidFill>
                  <a:schemeClr val="tx1"/>
                </a:solidFill>
                <a:latin typeface="微软雅黑" panose="020B0503020204020204" pitchFamily="34" charset="-122"/>
                <a:ea typeface="微软雅黑" panose="020B0503020204020204" pitchFamily="34" charset="-122"/>
              </a:rPr>
              <a:t>29</a:t>
            </a:r>
            <a:r>
              <a:rPr lang="zh-CN" altLang="en-US" sz="1600" dirty="0">
                <a:solidFill>
                  <a:schemeClr val="tx1"/>
                </a:solidFill>
                <a:latin typeface="微软雅黑" panose="020B0503020204020204" pitchFamily="34" charset="-122"/>
                <a:ea typeface="微软雅黑" panose="020B0503020204020204" pitchFamily="34" charset="-122"/>
              </a:rPr>
              <a:t>届</a:t>
            </a:r>
            <a:r>
              <a:rPr lang="en-US" altLang="zh-CN" sz="1600" dirty="0">
                <a:solidFill>
                  <a:schemeClr val="tx1"/>
                </a:solidFill>
                <a:latin typeface="微软雅黑" panose="020B0503020204020204" pitchFamily="34" charset="-122"/>
                <a:ea typeface="微软雅黑" panose="020B0503020204020204" pitchFamily="34" charset="-122"/>
              </a:rPr>
              <a:t>ICSE</a:t>
            </a:r>
            <a:r>
              <a:rPr lang="zh-CN" altLang="en-US" sz="1600" dirty="0">
                <a:solidFill>
                  <a:schemeClr val="tx1"/>
                </a:solidFill>
                <a:latin typeface="微软雅黑" panose="020B0503020204020204" pitchFamily="34" charset="-122"/>
                <a:ea typeface="微软雅黑" panose="020B0503020204020204" pitchFamily="34" charset="-122"/>
              </a:rPr>
              <a:t>年会的</a:t>
            </a:r>
            <a:r>
              <a:rPr lang="en-US" altLang="zh-CN" sz="1600" dirty="0" err="1">
                <a:solidFill>
                  <a:schemeClr val="tx1"/>
                </a:solidFill>
                <a:latin typeface="微软雅黑" panose="020B0503020204020204" pitchFamily="34" charset="-122"/>
                <a:ea typeface="微软雅黑" panose="020B0503020204020204" pitchFamily="34" charset="-122"/>
              </a:rPr>
              <a:t>FoSE</a:t>
            </a:r>
            <a:r>
              <a:rPr lang="zh-CN" altLang="en-US" sz="1600" dirty="0">
                <a:solidFill>
                  <a:schemeClr val="tx1"/>
                </a:solidFill>
                <a:latin typeface="微软雅黑" panose="020B0503020204020204" pitchFamily="34" charset="-122"/>
                <a:ea typeface="微软雅黑" panose="020B0503020204020204" pitchFamily="34" charset="-122"/>
              </a:rPr>
              <a:t>分会上标志着</a:t>
            </a:r>
            <a:r>
              <a:rPr lang="en-US" altLang="zh-CN" sz="1600" dirty="0">
                <a:solidFill>
                  <a:schemeClr val="tx1"/>
                </a:solidFill>
                <a:latin typeface="微软雅黑" panose="020B0503020204020204" pitchFamily="34" charset="-122"/>
                <a:ea typeface="微软雅黑" panose="020B0503020204020204" pitchFamily="34" charset="-122"/>
              </a:rPr>
              <a:t>MDE</a:t>
            </a:r>
            <a:r>
              <a:rPr lang="zh-CN" altLang="en-US" sz="1600" dirty="0">
                <a:solidFill>
                  <a:schemeClr val="tx1"/>
                </a:solidFill>
                <a:latin typeface="微软雅黑" panose="020B0503020204020204" pitchFamily="34" charset="-122"/>
                <a:ea typeface="微软雅黑" panose="020B0503020204020204" pitchFamily="34" charset="-122"/>
              </a:rPr>
              <a:t>成为模型驱动软件开发领域的代名词。</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模型驱动工程</a:t>
            </a:r>
            <a:r>
              <a:rPr lang="en-US" altLang="zh-CN" sz="1600" dirty="0">
                <a:solidFill>
                  <a:schemeClr val="tx1"/>
                </a:solidFill>
                <a:latin typeface="微软雅黑" panose="020B0503020204020204" pitchFamily="34" charset="-122"/>
                <a:ea typeface="微软雅黑" panose="020B0503020204020204" pitchFamily="34" charset="-122"/>
              </a:rPr>
              <a:t>:</a:t>
            </a: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1. </a:t>
            </a:r>
            <a:r>
              <a:rPr lang="zh-CN" altLang="en-US" sz="1600" dirty="0">
                <a:solidFill>
                  <a:schemeClr val="tx1"/>
                </a:solidFill>
                <a:latin typeface="微软雅黑" panose="020B0503020204020204" pitchFamily="34" charset="-122"/>
                <a:ea typeface="微软雅黑" panose="020B0503020204020204" pitchFamily="34" charset="-122"/>
              </a:rPr>
              <a:t>以模型为首要软件制品（</a:t>
            </a:r>
            <a:r>
              <a:rPr lang="en-US" altLang="zh-CN" sz="1600" dirty="0">
                <a:solidFill>
                  <a:schemeClr val="tx1"/>
                </a:solidFill>
                <a:latin typeface="微软雅黑" panose="020B0503020204020204" pitchFamily="34" charset="-122"/>
                <a:ea typeface="微软雅黑" panose="020B0503020204020204" pitchFamily="34" charset="-122"/>
              </a:rPr>
              <a:t>software</a:t>
            </a:r>
            <a:r>
              <a:rPr lang="zh-CN" altLang="en-US" sz="1600" dirty="0">
                <a:solidFill>
                  <a:schemeClr val="tx1"/>
                </a:solidFill>
                <a:latin typeface="微软雅黑" panose="020B0503020204020204" pitchFamily="34" charset="-122"/>
                <a:ea typeface="微软雅黑" panose="020B0503020204020204" pitchFamily="34" charset="-122"/>
              </a:rPr>
              <a:t> </a:t>
            </a:r>
            <a:r>
              <a:rPr lang="en-US" altLang="zh-CN" sz="1600" dirty="0">
                <a:solidFill>
                  <a:schemeClr val="tx1"/>
                </a:solidFill>
                <a:latin typeface="微软雅黑" panose="020B0503020204020204" pitchFamily="34" charset="-122"/>
                <a:ea typeface="微软雅黑" panose="020B0503020204020204" pitchFamily="34" charset="-122"/>
              </a:rPr>
              <a:t>artifact</a:t>
            </a:r>
            <a:r>
              <a:rPr lang="zh-CN" altLang="en-US" sz="1600" dirty="0">
                <a:solidFill>
                  <a:schemeClr val="tx1"/>
                </a:solidFill>
                <a:latin typeface="微软雅黑" panose="020B0503020204020204" pitchFamily="34" charset="-122"/>
                <a:ea typeface="微软雅黑" panose="020B0503020204020204" pitchFamily="34" charset="-122"/>
              </a:rPr>
              <a:t>）。</a:t>
            </a: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2. </a:t>
            </a:r>
            <a:r>
              <a:rPr lang="zh-CN" altLang="en-US" sz="1600" dirty="0">
                <a:solidFill>
                  <a:schemeClr val="tx1"/>
                </a:solidFill>
                <a:latin typeface="微软雅黑" panose="020B0503020204020204" pitchFamily="34" charset="-122"/>
                <a:ea typeface="微软雅黑" panose="020B0503020204020204" pitchFamily="34" charset="-122"/>
              </a:rPr>
              <a:t>通过建模为问题域构造软件系统的业务模型（</a:t>
            </a:r>
            <a:r>
              <a:rPr lang="en-US" altLang="zh-CN" sz="1600" dirty="0">
                <a:solidFill>
                  <a:schemeClr val="tx1"/>
                </a:solidFill>
                <a:latin typeface="微软雅黑" panose="020B0503020204020204" pitchFamily="34" charset="-122"/>
                <a:ea typeface="微软雅黑" panose="020B0503020204020204" pitchFamily="34" charset="-122"/>
              </a:rPr>
              <a:t>business model</a:t>
            </a:r>
            <a:r>
              <a:rPr lang="zh-CN" altLang="en-US" sz="1600" dirty="0">
                <a:solidFill>
                  <a:schemeClr val="tx1"/>
                </a:solidFill>
                <a:latin typeface="微软雅黑" panose="020B0503020204020204" pitchFamily="34" charset="-122"/>
                <a:ea typeface="微软雅黑" panose="020B0503020204020204" pitchFamily="34" charset="-122"/>
              </a:rPr>
              <a:t>）。</a:t>
            </a: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3. </a:t>
            </a:r>
            <a:r>
              <a:rPr lang="zh-CN" altLang="en-US" sz="1600" dirty="0">
                <a:solidFill>
                  <a:schemeClr val="tx1"/>
                </a:solidFill>
                <a:latin typeface="微软雅黑" panose="020B0503020204020204" pitchFamily="34" charset="-122"/>
                <a:ea typeface="微软雅黑" panose="020B0503020204020204" pitchFamily="34" charset="-122"/>
              </a:rPr>
              <a:t>依靠模型转换（</a:t>
            </a:r>
            <a:r>
              <a:rPr lang="en-US" altLang="zh-CN" sz="1600" dirty="0">
                <a:solidFill>
                  <a:schemeClr val="tx1"/>
                </a:solidFill>
                <a:latin typeface="微软雅黑" panose="020B0503020204020204" pitchFamily="34" charset="-122"/>
                <a:ea typeface="微软雅黑" panose="020B0503020204020204" pitchFamily="34" charset="-122"/>
              </a:rPr>
              <a:t>model transformation</a:t>
            </a:r>
            <a:r>
              <a:rPr lang="zh-CN" altLang="en-US" sz="1600" dirty="0">
                <a:solidFill>
                  <a:schemeClr val="tx1"/>
                </a:solidFill>
                <a:latin typeface="微软雅黑" panose="020B0503020204020204" pitchFamily="34" charset="-122"/>
                <a:ea typeface="微软雅黑" panose="020B0503020204020204" pitchFamily="34" charset="-122"/>
              </a:rPr>
              <a:t>）驱动软件开发。</a:t>
            </a:r>
          </a:p>
          <a:p>
            <a:pPr indent="457200" algn="just">
              <a:lnSpc>
                <a:spcPct val="150000"/>
              </a:lnSpc>
            </a:pPr>
            <a:r>
              <a:rPr lang="en-US" altLang="zh-CN" sz="1600" dirty="0">
                <a:solidFill>
                  <a:schemeClr val="tx1"/>
                </a:solidFill>
                <a:latin typeface="微软雅黑" panose="020B0503020204020204" pitchFamily="34" charset="-122"/>
                <a:ea typeface="微软雅黑" panose="020B0503020204020204" pitchFamily="34" charset="-122"/>
              </a:rPr>
              <a:t>4. (</a:t>
            </a:r>
            <a:r>
              <a:rPr lang="zh-CN" altLang="en-US" sz="1600" dirty="0">
                <a:solidFill>
                  <a:schemeClr val="tx1"/>
                </a:solidFill>
                <a:latin typeface="微软雅黑" panose="020B0503020204020204" pitchFamily="34" charset="-122"/>
                <a:ea typeface="微软雅黑" panose="020B0503020204020204" pitchFamily="34" charset="-122"/>
              </a:rPr>
              <a:t>半</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自动地产生最终完备的应用程序。</a:t>
            </a:r>
          </a:p>
          <a:p>
            <a:pPr marL="742950" lvl="1" indent="-285750" algn="just">
              <a:lnSpc>
                <a:spcPct val="150000"/>
              </a:lnSpc>
              <a:buFont typeface="Wingdings" panose="05000000000000000000" charset="0"/>
              <a:buChar char="l"/>
            </a:pPr>
            <a:r>
              <a:rPr lang="en-US" altLang="zh-CN" sz="1600" b="1" dirty="0">
                <a:solidFill>
                  <a:schemeClr val="tx1"/>
                </a:solidFill>
                <a:latin typeface="微软雅黑" panose="020B0503020204020204" pitchFamily="34" charset="-122"/>
                <a:ea typeface="微软雅黑" panose="020B0503020204020204" pitchFamily="34" charset="-122"/>
              </a:rPr>
              <a:t>MDE</a:t>
            </a:r>
            <a:r>
              <a:rPr lang="zh-CN" altLang="en-US" sz="1600" b="1" dirty="0">
                <a:solidFill>
                  <a:schemeClr val="tx1"/>
                </a:solidFill>
                <a:latin typeface="微软雅黑" panose="020B0503020204020204" pitchFamily="34" charset="-122"/>
                <a:ea typeface="微软雅黑" panose="020B0503020204020204" pitchFamily="34" charset="-122"/>
              </a:rPr>
              <a:t>下的一切工作都是围绕着模型。</a:t>
            </a:r>
          </a:p>
          <a:p>
            <a:pPr marL="742950" lvl="1" indent="-285750" algn="just">
              <a:lnSpc>
                <a:spcPct val="1500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模型对于模型驱动工程而言，如同对象对于面向对象软件开发一样。</a:t>
            </a:r>
          </a:p>
          <a:p>
            <a:pPr marL="742950" lvl="1" indent="-285750" algn="just">
              <a:lnSpc>
                <a:spcPct val="1500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sym typeface="+mn-ea"/>
              </a:rPr>
              <a:t>模型</a:t>
            </a:r>
            <a:r>
              <a:rPr lang="zh-CN" altLang="en-US" sz="1600" dirty="0">
                <a:solidFill>
                  <a:schemeClr val="tx1"/>
                </a:solidFill>
                <a:latin typeface="微软雅黑" panose="020B0503020204020204" pitchFamily="34" charset="-122"/>
                <a:ea typeface="微软雅黑" panose="020B0503020204020204" pitchFamily="34" charset="-122"/>
              </a:rPr>
              <a:t>是基本的开发元素，这是称其为“模型驱动”的原因之一。</a:t>
            </a:r>
          </a:p>
          <a:p>
            <a:pPr marL="742950" lvl="1" indent="-285750" algn="just">
              <a:lnSpc>
                <a:spcPct val="150000"/>
              </a:lnSpc>
              <a:buFont typeface="Wingdings" panose="05000000000000000000" charset="0"/>
              <a:buChar char="l"/>
            </a:pPr>
            <a:r>
              <a:rPr lang="zh-CN" altLang="en-US" sz="1600" dirty="0">
                <a:solidFill>
                  <a:schemeClr val="tx1"/>
                </a:solidFill>
                <a:latin typeface="微软雅黑" panose="020B0503020204020204" pitchFamily="34" charset="-122"/>
                <a:ea typeface="微软雅黑" panose="020B0503020204020204" pitchFamily="34" charset="-122"/>
              </a:rPr>
              <a:t>模型驱动使软件开发的抽象层次进一步提高到模型这个层次。</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2386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8056" y="-1651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3033395" cy="400685"/>
            <a:chOff x="413822" y="349091"/>
            <a:chExt cx="3249690"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05</a:t>
              </a:r>
            </a:p>
          </p:txBody>
        </p:sp>
        <p:sp>
          <p:nvSpPr>
            <p:cNvPr id="1048613" name="文本框 13"/>
            <p:cNvSpPr txBox="1"/>
            <p:nvPr/>
          </p:nvSpPr>
          <p:spPr>
            <a:xfrm>
              <a:off x="997845" y="380285"/>
              <a:ext cx="2665667"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从</a:t>
              </a:r>
              <a:r>
                <a:rPr lang="en-US" altLang="zh-CN" b="1" dirty="0">
                  <a:solidFill>
                    <a:schemeClr val="tx1"/>
                  </a:solidFill>
                  <a:latin typeface="微软雅黑" panose="020B0503020204020204" pitchFamily="34" charset="-122"/>
                  <a:ea typeface="微软雅黑" panose="020B0503020204020204" pitchFamily="34" charset="-122"/>
                </a:rPr>
                <a:t>MDA</a:t>
              </a:r>
              <a:r>
                <a:rPr lang="zh-CN" altLang="en-US" b="1" dirty="0">
                  <a:solidFill>
                    <a:schemeClr val="tx1"/>
                  </a:solidFill>
                  <a:latin typeface="微软雅黑" panose="020B0503020204020204" pitchFamily="34" charset="-122"/>
                  <a:ea typeface="微软雅黑" panose="020B0503020204020204" pitchFamily="34" charset="-122"/>
                </a:rPr>
                <a:t>到</a:t>
              </a:r>
              <a:r>
                <a:rPr lang="en-US" altLang="zh-CN" b="1" dirty="0">
                  <a:solidFill>
                    <a:schemeClr val="tx1"/>
                  </a:solidFill>
                  <a:latin typeface="微软雅黑" panose="020B0503020204020204" pitchFamily="34" charset="-122"/>
                  <a:ea typeface="微软雅黑" panose="020B0503020204020204" pitchFamily="34" charset="-122"/>
                </a:rPr>
                <a:t>MDE</a:t>
              </a:r>
            </a:p>
          </p:txBody>
        </p:sp>
      </p:grpSp>
      <p:sp>
        <p:nvSpPr>
          <p:cNvPr id="1048628" name="文本框 39"/>
          <p:cNvSpPr txBox="1"/>
          <p:nvPr/>
        </p:nvSpPr>
        <p:spPr>
          <a:xfrm>
            <a:off x="1211277" y="1723005"/>
            <a:ext cx="6721445" cy="4866845"/>
          </a:xfrm>
          <a:prstGeom prst="rect">
            <a:avLst/>
          </a:prstGeom>
          <a:noFill/>
        </p:spPr>
        <p:txBody>
          <a:bodyPr wrap="square" rtlCol="0">
            <a:spAutoFit/>
          </a:bodyPr>
          <a:lstStyle/>
          <a:p>
            <a:pPr indent="0" algn="just">
              <a:lnSpc>
                <a:spcPts val="2200"/>
              </a:lnSpc>
              <a:buFont typeface="Wingdings" panose="05000000000000000000" charset="0"/>
              <a:buNone/>
            </a:pPr>
            <a:r>
              <a:rPr lang="en-US" altLang="zh-CN" sz="1600" dirty="0">
                <a:latin typeface="微软雅黑" panose="020B0503020204020204" pitchFamily="34" charset="-122"/>
                <a:ea typeface="微软雅黑" panose="020B0503020204020204" pitchFamily="34" charset="-122"/>
                <a:sym typeface="+mn-ea"/>
              </a:rPr>
              <a:t>2007</a:t>
            </a:r>
            <a:r>
              <a:rPr lang="zh-CN" altLang="en-US" sz="1600" dirty="0">
                <a:latin typeface="微软雅黑" panose="020B0503020204020204" pitchFamily="34" charset="-122"/>
                <a:ea typeface="微软雅黑" panose="020B0503020204020204" pitchFamily="34" charset="-122"/>
                <a:sym typeface="+mn-ea"/>
              </a:rPr>
              <a:t>年的国际软工大会上，将目前待解决的问题归结为如下几类挑战：</a:t>
            </a:r>
            <a:endParaRPr lang="zh-CN" altLang="en-US" sz="1600" b="1" dirty="0">
              <a:solidFill>
                <a:schemeClr val="tx1"/>
              </a:solidFill>
              <a:latin typeface="微软雅黑" panose="020B0503020204020204" pitchFamily="34" charset="-122"/>
              <a:ea typeface="微软雅黑" panose="020B0503020204020204" pitchFamily="34" charset="-122"/>
            </a:endParaRP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建模语言的挑战：</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如何使建模语言支持在问题层面上进行建模；</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如何对模型进行严格的分析。</a:t>
            </a: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关注点划分的挑战：</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对同一系统进行多视图建模的结果由于不同侧面的模型可能是基于异构的语言开发的，而模型间又存在相互重叠的部分，因而很容易出现不一致等问题。</a:t>
            </a: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对模型操纵和管理的挑战</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对模型转换的定义、分析和使用</a:t>
            </a:r>
            <a:r>
              <a:rPr lang="en-US" altLang="zh-CN" sz="1600" dirty="0">
                <a:solidFill>
                  <a:schemeClr val="tx1"/>
                </a:solidFill>
                <a:latin typeface="微软雅黑" panose="020B0503020204020204" pitchFamily="34" charset="-122"/>
                <a:ea typeface="微软雅黑" panose="020B0503020204020204" pitchFamily="34" charset="-122"/>
              </a:rPr>
              <a:t>;</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维护模型元素间的可追溯性，以支持模型演化和双向工程</a:t>
            </a:r>
            <a:r>
              <a:rPr lang="en-US" altLang="zh-CN" sz="1600" dirty="0">
                <a:solidFill>
                  <a:schemeClr val="tx1"/>
                </a:solidFill>
                <a:latin typeface="微软雅黑" panose="020B0503020204020204" pitchFamily="34" charset="-122"/>
                <a:ea typeface="微软雅黑" panose="020B0503020204020204" pitchFamily="34" charset="-122"/>
              </a:rPr>
              <a:t>;</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维护不同视点之间的一致性</a:t>
            </a:r>
            <a:r>
              <a:rPr lang="en-US" altLang="zh-CN" sz="1600" dirty="0">
                <a:solidFill>
                  <a:schemeClr val="tx1"/>
                </a:solidFill>
                <a:latin typeface="微软雅黑" panose="020B0503020204020204" pitchFamily="34" charset="-122"/>
                <a:ea typeface="微软雅黑" panose="020B0503020204020204" pitchFamily="34" charset="-122"/>
              </a:rPr>
              <a:t>;</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版本追踪</a:t>
            </a:r>
            <a:r>
              <a:rPr lang="en-US" altLang="zh-CN" sz="1600" dirty="0">
                <a:solidFill>
                  <a:schemeClr val="tx1"/>
                </a:solidFill>
                <a:latin typeface="微软雅黑" panose="020B0503020204020204" pitchFamily="34" charset="-122"/>
                <a:ea typeface="微软雅黑" panose="020B0503020204020204" pitchFamily="34" charset="-122"/>
              </a:rPr>
              <a:t>;</a:t>
            </a:r>
          </a:p>
          <a:p>
            <a:pPr marL="742950" lvl="1" indent="-285750" algn="just">
              <a:lnSpc>
                <a:spcPts val="2200"/>
              </a:lnSpc>
              <a:buFont typeface="Wingdings" panose="05000000000000000000" charset="0"/>
              <a:buChar char="n"/>
            </a:pPr>
            <a:r>
              <a:rPr lang="zh-CN" altLang="en-US" sz="1600" dirty="0">
                <a:solidFill>
                  <a:schemeClr val="tx1"/>
                </a:solidFill>
                <a:latin typeface="微软雅黑" panose="020B0503020204020204" pitchFamily="34" charset="-122"/>
                <a:ea typeface="微软雅黑" panose="020B0503020204020204" pitchFamily="34" charset="-122"/>
              </a:rPr>
              <a:t>在运行期使用模型。</a:t>
            </a:r>
          </a:p>
          <a:p>
            <a:pPr indent="457200" algn="just">
              <a:lnSpc>
                <a:spcPts val="2200"/>
              </a:lnSpc>
            </a:pPr>
            <a:r>
              <a:rPr lang="zh-CN" altLang="en-US" sz="1600" dirty="0">
                <a:latin typeface="微软雅黑" panose="020B0503020204020204" pitchFamily="34" charset="-122"/>
                <a:ea typeface="微软雅黑" panose="020B0503020204020204" pitchFamily="34" charset="-122"/>
                <a:sym typeface="+mn-ea"/>
              </a:rPr>
              <a:t>模型驱动思想的核心就是建模和模型转换，建模过程和模型转换过程又是相互交织的。</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ts val="2200"/>
              </a:lnSpc>
            </a:pP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0" y="436387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9472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59" y="1240790"/>
            <a:ext cx="5412473" cy="400685"/>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05</a:t>
              </a:r>
            </a:p>
          </p:txBody>
        </p:sp>
        <p:sp>
          <p:nvSpPr>
            <p:cNvPr id="1048613" name="文本框 13"/>
            <p:cNvSpPr txBox="1"/>
            <p:nvPr/>
          </p:nvSpPr>
          <p:spPr>
            <a:xfrm>
              <a:off x="997845" y="380285"/>
              <a:ext cx="5041005"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从</a:t>
              </a:r>
              <a:r>
                <a:rPr lang="en-US" altLang="zh-CN" b="1" dirty="0">
                  <a:solidFill>
                    <a:schemeClr val="tx1"/>
                  </a:solidFill>
                  <a:latin typeface="微软雅黑" panose="020B0503020204020204" pitchFamily="34" charset="-122"/>
                  <a:ea typeface="微软雅黑" panose="020B0503020204020204" pitchFamily="34" charset="-122"/>
                </a:rPr>
                <a:t>Model-Driven</a:t>
              </a:r>
              <a:r>
                <a:rPr lang="zh-CN" altLang="en-US" b="1" dirty="0">
                  <a:solidFill>
                    <a:schemeClr val="tx1"/>
                  </a:solidFill>
                  <a:latin typeface="微软雅黑" panose="020B0503020204020204" pitchFamily="34" charset="-122"/>
                  <a:ea typeface="微软雅黑" panose="020B0503020204020204" pitchFamily="34" charset="-122"/>
                </a:rPr>
                <a:t>到</a:t>
              </a:r>
              <a:r>
                <a:rPr lang="en-US" altLang="zh-CN" b="1" dirty="0">
                  <a:solidFill>
                    <a:schemeClr val="tx1"/>
                  </a:solidFill>
                  <a:latin typeface="微软雅黑" panose="020B0503020204020204" pitchFamily="34" charset="-122"/>
                  <a:ea typeface="微软雅黑" panose="020B0503020204020204" pitchFamily="34" charset="-122"/>
                </a:rPr>
                <a:t>Model-Based</a:t>
              </a:r>
            </a:p>
          </p:txBody>
        </p:sp>
      </p:grpSp>
      <p:sp>
        <p:nvSpPr>
          <p:cNvPr id="1048628" name="文本框 39"/>
          <p:cNvSpPr txBox="1"/>
          <p:nvPr/>
        </p:nvSpPr>
        <p:spPr>
          <a:xfrm>
            <a:off x="655320" y="1779270"/>
            <a:ext cx="7739380" cy="4302588"/>
          </a:xfrm>
          <a:prstGeom prst="rect">
            <a:avLst/>
          </a:prstGeom>
          <a:noFill/>
        </p:spPr>
        <p:txBody>
          <a:bodyPr wrap="square" rtlCol="0">
            <a:spAutoFit/>
          </a:bodyPr>
          <a:lstStyle/>
          <a:p>
            <a:pPr indent="457200" algn="just">
              <a:lnSpc>
                <a:spcPts val="2200"/>
              </a:lnSpc>
            </a:pPr>
            <a:r>
              <a:rPr lang="zh-CN" altLang="en-US" sz="1600" dirty="0">
                <a:solidFill>
                  <a:schemeClr val="tx1"/>
                </a:solidFill>
                <a:latin typeface="微软雅黑" panose="020B0503020204020204" pitchFamily="34" charset="-122"/>
                <a:ea typeface="微软雅黑" panose="020B0503020204020204" pitchFamily="34" charset="-122"/>
              </a:rPr>
              <a:t>模型驱动（</a:t>
            </a:r>
            <a:r>
              <a:rPr lang="en-US" altLang="zh-CN" sz="1600" dirty="0">
                <a:solidFill>
                  <a:schemeClr val="tx1"/>
                </a:solidFill>
                <a:latin typeface="微软雅黑" panose="020B0503020204020204" pitchFamily="34" charset="-122"/>
                <a:ea typeface="微软雅黑" panose="020B0503020204020204" pitchFamily="34" charset="-122"/>
              </a:rPr>
              <a:t>model-driven</a:t>
            </a:r>
            <a:r>
              <a:rPr lang="zh-CN" altLang="en-US" sz="1600" dirty="0">
                <a:solidFill>
                  <a:schemeClr val="tx1"/>
                </a:solidFill>
                <a:latin typeface="微软雅黑" panose="020B0503020204020204" pitchFamily="34" charset="-122"/>
                <a:ea typeface="微软雅黑" panose="020B0503020204020204" pitchFamily="34" charset="-122"/>
              </a:rPr>
              <a:t>）其最初的含义是强调系统的构造是通过以模型为中心来完成的。</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ts val="2200"/>
              </a:lnSpc>
            </a:pPr>
            <a:r>
              <a:rPr lang="zh-CN" altLang="en-US" sz="1600" dirty="0">
                <a:solidFill>
                  <a:schemeClr val="tx1"/>
                </a:solidFill>
                <a:latin typeface="微软雅黑" panose="020B0503020204020204" pitchFamily="34" charset="-122"/>
                <a:ea typeface="微软雅黑" panose="020B0503020204020204" pitchFamily="34" charset="-122"/>
              </a:rPr>
              <a:t>基于模型（</a:t>
            </a:r>
            <a:r>
              <a:rPr lang="en-US" altLang="zh-CN" sz="1600" dirty="0">
                <a:solidFill>
                  <a:schemeClr val="tx1"/>
                </a:solidFill>
                <a:latin typeface="微软雅黑" panose="020B0503020204020204" pitchFamily="34" charset="-122"/>
                <a:ea typeface="微软雅黑" panose="020B0503020204020204" pitchFamily="34" charset="-122"/>
              </a:rPr>
              <a:t>model-based</a:t>
            </a:r>
            <a:r>
              <a:rPr lang="zh-CN" altLang="en-US" sz="1600" dirty="0">
                <a:solidFill>
                  <a:schemeClr val="tx1"/>
                </a:solidFill>
                <a:latin typeface="微软雅黑" panose="020B0503020204020204" pitchFamily="34" charset="-122"/>
                <a:ea typeface="微软雅黑" panose="020B0503020204020204" pitchFamily="34" charset="-122"/>
              </a:rPr>
              <a:t>）表达更宽，如基于模型的软件开发、基于模型的测试、基于模型的规约等等。</a:t>
            </a:r>
          </a:p>
          <a:p>
            <a:pPr indent="457200" algn="just">
              <a:lnSpc>
                <a:spcPts val="2200"/>
              </a:lnSpc>
            </a:pPr>
            <a:r>
              <a:rPr lang="zh-CN" altLang="en-US" sz="1600" dirty="0">
                <a:solidFill>
                  <a:schemeClr val="tx1"/>
                </a:solidFill>
                <a:latin typeface="微软雅黑" panose="020B0503020204020204" pitchFamily="34" charset="-122"/>
                <a:ea typeface="微软雅黑" panose="020B0503020204020204" pitchFamily="34" charset="-122"/>
                <a:sym typeface="+mn-ea"/>
              </a:rPr>
              <a:t>在最近几年比较受关注的研究热点</a:t>
            </a:r>
            <a:r>
              <a:rPr lang="zh-CN" altLang="en-US" sz="1600" b="1" dirty="0">
                <a:solidFill>
                  <a:schemeClr val="tx1"/>
                </a:solidFill>
                <a:latin typeface="微软雅黑" panose="020B0503020204020204" pitchFamily="34" charset="-122"/>
                <a:ea typeface="微软雅黑" panose="020B0503020204020204" pitchFamily="34" charset="-122"/>
                <a:sym typeface="+mn-ea"/>
              </a:rPr>
              <a:t>有模型对运行时的支持</a:t>
            </a:r>
            <a:r>
              <a:rPr lang="zh-CN" altLang="en-US" sz="1600" dirty="0">
                <a:solidFill>
                  <a:schemeClr val="tx1"/>
                </a:solidFill>
                <a:latin typeface="微软雅黑" panose="020B0503020204020204" pitchFamily="34" charset="-122"/>
                <a:ea typeface="微软雅黑" panose="020B0503020204020204" pitchFamily="34" charset="-122"/>
                <a:sym typeface="+mn-ea"/>
              </a:rPr>
              <a:t>，</a:t>
            </a:r>
            <a:r>
              <a:rPr lang="zh-CN" altLang="en-US" sz="1600" b="1" dirty="0">
                <a:solidFill>
                  <a:schemeClr val="tx1"/>
                </a:solidFill>
                <a:latin typeface="微软雅黑" panose="020B0503020204020204" pitchFamily="34" charset="-122"/>
                <a:ea typeface="微软雅黑" panose="020B0503020204020204" pitchFamily="34" charset="-122"/>
                <a:sym typeface="+mn-ea"/>
              </a:rPr>
              <a:t>模型资产库的构造与应用</a:t>
            </a:r>
            <a:r>
              <a:rPr lang="zh-CN" altLang="en-US" sz="1600" dirty="0">
                <a:solidFill>
                  <a:schemeClr val="tx1"/>
                </a:solidFill>
                <a:latin typeface="微软雅黑" panose="020B0503020204020204" pitchFamily="34" charset="-122"/>
                <a:ea typeface="微软雅黑" panose="020B0503020204020204" pitchFamily="34" charset="-122"/>
                <a:sym typeface="+mn-ea"/>
              </a:rPr>
              <a:t>，</a:t>
            </a:r>
            <a:r>
              <a:rPr lang="zh-CN" altLang="en-US" sz="1600" b="1" dirty="0">
                <a:solidFill>
                  <a:schemeClr val="tx1"/>
                </a:solidFill>
                <a:latin typeface="微软雅黑" panose="020B0503020204020204" pitchFamily="34" charset="-122"/>
                <a:ea typeface="微软雅黑" panose="020B0503020204020204" pitchFamily="34" charset="-122"/>
                <a:sym typeface="+mn-ea"/>
              </a:rPr>
              <a:t>模型与人工智能、机器学习的结合</a:t>
            </a:r>
            <a:r>
              <a:rPr lang="zh-CN" altLang="en-US" sz="1600" dirty="0">
                <a:solidFill>
                  <a:schemeClr val="tx1"/>
                </a:solidFill>
                <a:latin typeface="微软雅黑" panose="020B0503020204020204" pitchFamily="34" charset="-122"/>
                <a:ea typeface="微软雅黑" panose="020B0503020204020204" pitchFamily="34" charset="-122"/>
                <a:sym typeface="+mn-ea"/>
              </a:rPr>
              <a:t>以及更加宽泛的</a:t>
            </a:r>
            <a:r>
              <a:rPr lang="zh-CN" altLang="en-US" sz="1600" b="1" dirty="0">
                <a:solidFill>
                  <a:schemeClr val="tx1"/>
                </a:solidFill>
                <a:latin typeface="微软雅黑" panose="020B0503020204020204" pitchFamily="34" charset="-122"/>
                <a:ea typeface="微软雅黑" panose="020B0503020204020204" pitchFamily="34" charset="-122"/>
                <a:sym typeface="+mn-ea"/>
              </a:rPr>
              <a:t>建模</a:t>
            </a:r>
            <a:r>
              <a:rPr lang="en-US" altLang="zh-CN" sz="1600" b="1" dirty="0">
                <a:solidFill>
                  <a:schemeClr val="tx1"/>
                </a:solidFill>
                <a:latin typeface="微软雅黑" panose="020B0503020204020204" pitchFamily="34" charset="-122"/>
                <a:ea typeface="微软雅黑" panose="020B0503020204020204" pitchFamily="34" charset="-122"/>
                <a:sym typeface="+mn-ea"/>
              </a:rPr>
              <a:t>IDE</a:t>
            </a:r>
            <a:r>
              <a:rPr lang="zh-CN" altLang="en-US" sz="1600" dirty="0">
                <a:solidFill>
                  <a:schemeClr val="tx1"/>
                </a:solidFill>
                <a:latin typeface="微软雅黑" panose="020B0503020204020204" pitchFamily="34" charset="-122"/>
                <a:ea typeface="微软雅黑" panose="020B0503020204020204" pitchFamily="34" charset="-122"/>
                <a:sym typeface="+mn-ea"/>
              </a:rPr>
              <a:t>的研究等。</a:t>
            </a:r>
          </a:p>
          <a:p>
            <a:pPr indent="457200" algn="just">
              <a:lnSpc>
                <a:spcPts val="22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模型对运行时的支持：</a:t>
            </a:r>
            <a:r>
              <a:rPr lang="zh-CN" altLang="en-US" sz="1600" dirty="0">
                <a:solidFill>
                  <a:schemeClr val="tx1"/>
                </a:solidFill>
                <a:latin typeface="微软雅黑" panose="020B0503020204020204" pitchFamily="34" charset="-122"/>
                <a:ea typeface="微软雅黑" panose="020B0503020204020204" pitchFamily="34" charset="-122"/>
                <a:sym typeface="+mn-ea"/>
              </a:rPr>
              <a:t>通过获得的系统行为模型，对</a:t>
            </a:r>
            <a:r>
              <a:rPr lang="zh-CN" altLang="en-US" sz="1600" dirty="0">
                <a:latin typeface="微软雅黑" panose="020B0503020204020204" pitchFamily="34" charset="-122"/>
                <a:ea typeface="微软雅黑" panose="020B0503020204020204" pitchFamily="34" charset="-122"/>
                <a:sym typeface="+mn-ea"/>
              </a:rPr>
              <a:t>运行时的</a:t>
            </a:r>
            <a:r>
              <a:rPr lang="zh-CN" altLang="en-US" sz="1600" dirty="0">
                <a:solidFill>
                  <a:schemeClr val="tx1"/>
                </a:solidFill>
                <a:latin typeface="微软雅黑" panose="020B0503020204020204" pitchFamily="34" charset="-122"/>
                <a:ea typeface="微软雅黑" panose="020B0503020204020204" pitchFamily="34" charset="-122"/>
                <a:sym typeface="+mn-ea"/>
              </a:rPr>
              <a:t>软件行为进行监控，从而预判更改系统行为。</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ts val="22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模型资产库的构造与应用：</a:t>
            </a:r>
            <a:r>
              <a:rPr lang="zh-CN" altLang="en-US" sz="1600" dirty="0">
                <a:solidFill>
                  <a:schemeClr val="tx1"/>
                </a:solidFill>
                <a:latin typeface="微软雅黑" panose="020B0503020204020204" pitchFamily="34" charset="-122"/>
                <a:ea typeface="微软雅黑" panose="020B0503020204020204" pitchFamily="34" charset="-122"/>
                <a:sym typeface="+mn-ea"/>
              </a:rPr>
              <a:t>开源软件数量不断增加，如何有效地使用这些软件资产引起了格外关注。模型作为软件的抽象描述，从不同的视角和维度展示软件的语义信息，进而形成海量软件资产的“索引”，极大地提高了对开源软件的理解和复用能力。</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ts val="2200"/>
              </a:lnSpc>
            </a:pPr>
            <a:r>
              <a:rPr lang="zh-CN" altLang="en-US" sz="1600" b="1" dirty="0">
                <a:solidFill>
                  <a:schemeClr val="tx1"/>
                </a:solidFill>
                <a:latin typeface="微软雅黑" panose="020B0503020204020204" pitchFamily="34" charset="-122"/>
                <a:ea typeface="微软雅黑" panose="020B0503020204020204" pitchFamily="34" charset="-122"/>
                <a:sym typeface="+mn-ea"/>
              </a:rPr>
              <a:t>模型与人工智能、机器学习结合的研究：</a:t>
            </a:r>
            <a:r>
              <a:rPr lang="zh-CN" altLang="en-US" sz="1600" dirty="0">
                <a:solidFill>
                  <a:schemeClr val="tx1"/>
                </a:solidFill>
                <a:latin typeface="微软雅黑" panose="020B0503020204020204" pitchFamily="34" charset="-122"/>
                <a:ea typeface="微软雅黑" panose="020B0503020204020204" pitchFamily="34" charset="-122"/>
                <a:sym typeface="+mn-ea"/>
              </a:rPr>
              <a:t>是</a:t>
            </a:r>
            <a:r>
              <a:rPr lang="en-US" altLang="zh-CN" sz="1600" dirty="0">
                <a:solidFill>
                  <a:schemeClr val="tx1"/>
                </a:solidFill>
                <a:latin typeface="微软雅黑" panose="020B0503020204020204" pitchFamily="34" charset="-122"/>
                <a:ea typeface="微软雅黑" panose="020B0503020204020204" pitchFamily="34" charset="-122"/>
                <a:sym typeface="+mn-ea"/>
              </a:rPr>
              <a:t>AI</a:t>
            </a:r>
            <a:r>
              <a:rPr lang="zh-CN" altLang="en-US" sz="1600" dirty="0">
                <a:solidFill>
                  <a:schemeClr val="tx1"/>
                </a:solidFill>
                <a:latin typeface="微软雅黑" panose="020B0503020204020204" pitchFamily="34" charset="-122"/>
                <a:ea typeface="微软雅黑" panose="020B0503020204020204" pitchFamily="34" charset="-122"/>
                <a:sym typeface="+mn-ea"/>
              </a:rPr>
              <a:t>热潮下的一个趋势，虽然具体的研究内容还没有得到普遍共识。一方面是研究基于模型的人工智能和机器学习，另一方面是将人工智能和机器学习技术用到</a:t>
            </a:r>
            <a:r>
              <a:rPr lang="en-US" altLang="zh-CN" sz="1600" dirty="0">
                <a:solidFill>
                  <a:schemeClr val="tx1"/>
                </a:solidFill>
                <a:latin typeface="微软雅黑" panose="020B0503020204020204" pitchFamily="34" charset="-122"/>
                <a:ea typeface="微软雅黑" panose="020B0503020204020204" pitchFamily="34" charset="-122"/>
                <a:sym typeface="+mn-ea"/>
              </a:rPr>
              <a:t>MDE</a:t>
            </a:r>
            <a:r>
              <a:rPr lang="zh-CN" altLang="en-US" sz="1600" dirty="0">
                <a:solidFill>
                  <a:schemeClr val="tx1"/>
                </a:solidFill>
                <a:latin typeface="微软雅黑" panose="020B0503020204020204" pitchFamily="34" charset="-122"/>
                <a:ea typeface="微软雅黑" panose="020B0503020204020204" pitchFamily="34" charset="-122"/>
                <a:sym typeface="+mn-ea"/>
              </a:rPr>
              <a:t>研究中目前来看。</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3783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1706" y="571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5231130" cy="400685"/>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05</a:t>
              </a:r>
            </a:p>
          </p:txBody>
        </p:sp>
        <p:sp>
          <p:nvSpPr>
            <p:cNvPr id="1048613" name="文本框 13"/>
            <p:cNvSpPr txBox="1"/>
            <p:nvPr/>
          </p:nvSpPr>
          <p:spPr>
            <a:xfrm>
              <a:off x="997845" y="380285"/>
              <a:ext cx="5041005" cy="49144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模型对运行时的支持</a:t>
              </a:r>
            </a:p>
          </p:txBody>
        </p:sp>
      </p:grpSp>
      <p:sp>
        <p:nvSpPr>
          <p:cNvPr id="1048628" name="文本框 39"/>
          <p:cNvSpPr txBox="1"/>
          <p:nvPr/>
        </p:nvSpPr>
        <p:spPr>
          <a:xfrm>
            <a:off x="1122234" y="1841659"/>
            <a:ext cx="6721445" cy="3738331"/>
          </a:xfrm>
          <a:prstGeom prst="rect">
            <a:avLst/>
          </a:prstGeom>
          <a:noFill/>
        </p:spPr>
        <p:txBody>
          <a:bodyPr wrap="square" rtlCol="0">
            <a:spAutoFit/>
          </a:bodyPr>
          <a:lstStyle/>
          <a:p>
            <a:pPr indent="457200" algn="just">
              <a:lnSpc>
                <a:spcPts val="2200"/>
              </a:lnSpc>
            </a:pPr>
            <a:r>
              <a:rPr lang="zh-CN" altLang="en-US" sz="1600" b="1" dirty="0">
                <a:latin typeface="微软雅黑" panose="020B0503020204020204" pitchFamily="34" charset="-122"/>
                <a:ea typeface="微软雅黑" panose="020B0503020204020204" pitchFamily="34" charset="-122"/>
              </a:rPr>
              <a:t>模型对运行时的支持</a:t>
            </a:r>
            <a:r>
              <a:rPr lang="zh-CN" altLang="en-US" sz="1600" dirty="0">
                <a:latin typeface="微软雅黑" panose="020B0503020204020204" pitchFamily="34" charset="-122"/>
                <a:ea typeface="微软雅黑" panose="020B0503020204020204" pitchFamily="34" charset="-122"/>
              </a:rPr>
              <a:t>主要是通过预先定义或者动态获得的系统行为模型，对软件系统在运行时的行为进行监控，从而预判甚至是干预和调整系统动态行为。</a:t>
            </a:r>
            <a:endParaRPr lang="en-US" altLang="zh-CN" sz="1600" dirty="0">
              <a:latin typeface="微软雅黑" panose="020B0503020204020204" pitchFamily="34" charset="-122"/>
              <a:ea typeface="微软雅黑" panose="020B0503020204020204" pitchFamily="34" charset="-122"/>
            </a:endParaRPr>
          </a:p>
          <a:p>
            <a:pPr indent="457200" algn="just">
              <a:lnSpc>
                <a:spcPts val="2200"/>
              </a:lnSpc>
            </a:pPr>
            <a:r>
              <a:rPr lang="zh-CN" altLang="en-US" sz="1600" b="1" dirty="0">
                <a:latin typeface="微软雅黑" panose="020B0503020204020204" pitchFamily="34" charset="-122"/>
                <a:ea typeface="微软雅黑" panose="020B0503020204020204" pitchFamily="34" charset="-122"/>
              </a:rPr>
              <a:t>模型资产库的构造与应用</a:t>
            </a:r>
            <a:r>
              <a:rPr lang="zh-CN" altLang="en-US" sz="1600" dirty="0">
                <a:latin typeface="微软雅黑" panose="020B0503020204020204" pitchFamily="34" charset="-122"/>
                <a:ea typeface="微软雅黑" panose="020B0503020204020204" pitchFamily="34" charset="-122"/>
              </a:rPr>
              <a:t>随着互联网上开源软件的急剧增加，可以被直接获得的软件资产己经形成了相当的规模如何有效地使用这些软件资产，引起了学术界和工业界的格外关注模型作为软件的抽象描述，可以从不同的视角和维度展示软件的语义信息，进而形成海量软件资产的“索引”，极大地提高了对开源软件的理解和复用能力。</a:t>
            </a:r>
            <a:endParaRPr lang="en-US" altLang="zh-CN" sz="1600" dirty="0">
              <a:latin typeface="微软雅黑" panose="020B0503020204020204" pitchFamily="34" charset="-122"/>
              <a:ea typeface="微软雅黑" panose="020B0503020204020204" pitchFamily="34" charset="-122"/>
            </a:endParaRPr>
          </a:p>
          <a:p>
            <a:pPr indent="457200" algn="just">
              <a:lnSpc>
                <a:spcPts val="2200"/>
              </a:lnSpc>
            </a:pPr>
            <a:r>
              <a:rPr lang="zh-CN" altLang="en-US" sz="1600" b="1" dirty="0">
                <a:latin typeface="微软雅黑" panose="020B0503020204020204" pitchFamily="34" charset="-122"/>
                <a:ea typeface="微软雅黑" panose="020B0503020204020204" pitchFamily="34" charset="-122"/>
              </a:rPr>
              <a:t>模型与人工智能、机器学习结合的研究</a:t>
            </a:r>
            <a:r>
              <a:rPr lang="zh-CN" altLang="en-US" sz="1600" dirty="0">
                <a:latin typeface="微软雅黑" panose="020B0503020204020204" pitchFamily="34" charset="-122"/>
                <a:ea typeface="微软雅黑" panose="020B0503020204020204" pitchFamily="34" charset="-122"/>
              </a:rPr>
              <a:t>是最近人工智能和机器学习热潮下的一个趋势虽然具体的研究内容还没有得到普遍共识，但总的来讲，一方面是研究基于模型的人工智能和机器学习，另一方面是将人工智能和机器学习技术用到</a:t>
            </a:r>
            <a:r>
              <a:rPr lang="en-US" altLang="zh-CN" sz="1600" dirty="0">
                <a:latin typeface="微软雅黑" panose="020B0503020204020204" pitchFamily="34" charset="-122"/>
                <a:ea typeface="微软雅黑" panose="020B0503020204020204" pitchFamily="34" charset="-122"/>
              </a:rPr>
              <a:t>MDE</a:t>
            </a:r>
            <a:r>
              <a:rPr lang="zh-CN" altLang="en-US" sz="1600" dirty="0">
                <a:latin typeface="微软雅黑" panose="020B0503020204020204" pitchFamily="34" charset="-122"/>
                <a:ea typeface="微软雅黑" panose="020B0503020204020204" pitchFamily="34" charset="-122"/>
              </a:rPr>
              <a:t>研究中目前来看，后者的研究工作更多一些。</a:t>
            </a:r>
            <a:endParaRPr lang="en-US" altLang="zh-CN" sz="1600" dirty="0">
              <a:latin typeface="微软雅黑" panose="020B0503020204020204" pitchFamily="34" charset="-122"/>
              <a:ea typeface="微软雅黑" panose="020B0503020204020204" pitchFamily="34" charset="-122"/>
            </a:endParaRPr>
          </a:p>
          <a:p>
            <a:pPr>
              <a:lnSpc>
                <a:spcPts val="2200"/>
              </a:lnSpc>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6"/>
          <p:cNvPicPr>
            <a:picLocks noChangeAspect="1"/>
          </p:cNvPicPr>
          <p:nvPr/>
        </p:nvPicPr>
        <p:blipFill>
          <a:blip r:embed="rId2" cstate="screen"/>
          <a:srcRect/>
          <a:stretch>
            <a:fillRect/>
          </a:stretch>
        </p:blipFill>
        <p:spPr>
          <a:xfrm>
            <a:off x="0" y="429148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5" name="图片 10"/>
          <p:cNvPicPr>
            <a:picLocks noChangeAspect="1"/>
          </p:cNvPicPr>
          <p:nvPr/>
        </p:nvPicPr>
        <p:blipFill>
          <a:blip r:embed="rId3" cstate="screen"/>
          <a:srcRect/>
          <a:stretch>
            <a:fillRect/>
          </a:stretch>
        </p:blipFill>
        <p:spPr>
          <a:xfrm>
            <a:off x="732139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54" name="组合 31"/>
          <p:cNvGrpSpPr/>
          <p:nvPr/>
        </p:nvGrpSpPr>
        <p:grpSpPr>
          <a:xfrm>
            <a:off x="2685942" y="2542764"/>
            <a:ext cx="3786405" cy="1748525"/>
            <a:chOff x="3581255" y="2123527"/>
            <a:chExt cx="5048540" cy="2331367"/>
          </a:xfrm>
        </p:grpSpPr>
        <p:sp>
          <p:nvSpPr>
            <p:cNvPr id="1048642" name="矩形: 圆角 32"/>
            <p:cNvSpPr/>
            <p:nvPr/>
          </p:nvSpPr>
          <p:spPr>
            <a:xfrm>
              <a:off x="5629001" y="2123527"/>
              <a:ext cx="933998" cy="933998"/>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06</a:t>
              </a:r>
              <a:endParaRPr lang="zh-CN" altLang="en-US" sz="3300" b="1" dirty="0">
                <a:latin typeface="微软雅黑" panose="020B0503020204020204" pitchFamily="34" charset="-122"/>
              </a:endParaRPr>
            </a:p>
          </p:txBody>
        </p:sp>
        <p:sp>
          <p:nvSpPr>
            <p:cNvPr id="1048643" name="文本框 34"/>
            <p:cNvSpPr txBox="1"/>
            <p:nvPr/>
          </p:nvSpPr>
          <p:spPr>
            <a:xfrm>
              <a:off x="3581255" y="3656487"/>
              <a:ext cx="5048540" cy="798407"/>
            </a:xfrm>
            <a:prstGeom prst="rect">
              <a:avLst/>
            </a:prstGeom>
            <a:noFill/>
          </p:spPr>
          <p:txBody>
            <a:bodyPr wrap="square" rtlCol="0">
              <a:spAutoFit/>
            </a:bodyPr>
            <a:lstStyle/>
            <a:p>
              <a:pPr algn="dist"/>
              <a:r>
                <a:rPr lang="zh-CN" altLang="en-US" sz="3300" b="1" dirty="0">
                  <a:latin typeface="微软雅黑" panose="020B0503020204020204" pitchFamily="34" charset="-122"/>
                  <a:ea typeface="微软雅黑" panose="020B0503020204020204" pitchFamily="34" charset="-122"/>
                </a:rPr>
                <a:t>服务化方法</a:t>
              </a:r>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a:blip r:embed="rId2" cstate="screen"/>
          <a:srcRect/>
          <a:stretch>
            <a:fillRect/>
          </a:stretch>
        </p:blipFill>
        <p:spPr>
          <a:xfrm>
            <a:off x="6985" y="4444841"/>
            <a:ext cx="2129663" cy="2407445"/>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5" name="图片 10"/>
          <p:cNvPicPr>
            <a:picLocks noChangeAspect="1"/>
          </p:cNvPicPr>
          <p:nvPr/>
        </p:nvPicPr>
        <p:blipFill>
          <a:blip r:embed="rId3" cstate="screen"/>
          <a:srcRect/>
          <a:stretch>
            <a:fillRect/>
          </a:stretch>
        </p:blipFill>
        <p:spPr>
          <a:xfrm>
            <a:off x="7122318" y="6350"/>
            <a:ext cx="2021681" cy="2021681"/>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593" name="矩形 19"/>
          <p:cNvSpPr/>
          <p:nvPr/>
        </p:nvSpPr>
        <p:spPr>
          <a:xfrm>
            <a:off x="1098486" y="2671686"/>
            <a:ext cx="7133897" cy="1156855"/>
          </a:xfrm>
          <a:prstGeom prst="rect">
            <a:avLst/>
          </a:prstGeom>
        </p:spPr>
        <p:txBody>
          <a:bodyPr wrap="square">
            <a:spAutoFit/>
          </a:bodyPr>
          <a:lstStyle/>
          <a:p>
            <a:pPr indent="457200">
              <a:lnSpc>
                <a:spcPct val="150000"/>
              </a:lnSpc>
            </a:pPr>
            <a:r>
              <a:rPr lang="zh-CN" altLang="en-US" sz="1600" dirty="0">
                <a:latin typeface="微软雅黑" panose="020B0503020204020204" pitchFamily="34" charset="-122"/>
                <a:ea typeface="微软雅黑" panose="020B0503020204020204" pitchFamily="34" charset="-122"/>
              </a:rPr>
              <a:t>随着以互联网不断渗透融合，软件系统的运行环境正在逐步从、单机环境转变为灵活的网络环境。为了应对网络环境中各类分布式资源的共享和集成对计算机软件技术的挑战，软件服务得到了学术界和工业界的广泛关注。</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2386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21391" y="-2794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59" y="1240790"/>
            <a:ext cx="5325845" cy="400685"/>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06</a:t>
              </a:r>
            </a:p>
          </p:txBody>
        </p:sp>
        <p:sp>
          <p:nvSpPr>
            <p:cNvPr id="1048613" name="文本框 13"/>
            <p:cNvSpPr txBox="1"/>
            <p:nvPr/>
          </p:nvSpPr>
          <p:spPr>
            <a:xfrm>
              <a:off x="997845" y="380285"/>
              <a:ext cx="5041005"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基本思想</a:t>
              </a:r>
            </a:p>
          </p:txBody>
        </p:sp>
      </p:grpSp>
      <p:sp>
        <p:nvSpPr>
          <p:cNvPr id="1048628" name="文本框 39"/>
          <p:cNvSpPr txBox="1"/>
          <p:nvPr/>
        </p:nvSpPr>
        <p:spPr>
          <a:xfrm>
            <a:off x="1210952" y="2458909"/>
            <a:ext cx="6721445" cy="2264851"/>
          </a:xfrm>
          <a:prstGeom prst="rect">
            <a:avLst/>
          </a:prstGeom>
          <a:noFill/>
        </p:spPr>
        <p:txBody>
          <a:bodyPr wrap="square" rtlCol="0">
            <a:spAutoFit/>
          </a:bodyPr>
          <a:lstStyle/>
          <a:p>
            <a:pPr indent="457200" algn="just">
              <a:lnSpc>
                <a:spcPct val="150000"/>
              </a:lnSpc>
            </a:pPr>
            <a:r>
              <a:rPr lang="zh-CN" altLang="en-US" sz="1600" b="1" dirty="0">
                <a:solidFill>
                  <a:schemeClr val="tx1"/>
                </a:solidFill>
                <a:latin typeface="微软雅黑" panose="020B0503020204020204" pitchFamily="34" charset="-122"/>
                <a:ea typeface="微软雅黑" panose="020B0503020204020204" pitchFamily="34" charset="-122"/>
              </a:rPr>
              <a:t>软件服务</a:t>
            </a:r>
            <a:r>
              <a:rPr lang="zh-CN" altLang="en-US" sz="1600" dirty="0">
                <a:solidFill>
                  <a:schemeClr val="tx1"/>
                </a:solidFill>
                <a:latin typeface="微软雅黑" panose="020B0503020204020204" pitchFamily="34" charset="-122"/>
                <a:ea typeface="微软雅黑" panose="020B0503020204020204" pitchFamily="34" charset="-122"/>
              </a:rPr>
              <a:t>是指将软件的功能以服务的形式通过互联网来交付，可以被使用者直接使用的独立的基本单元。</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1600" b="1" dirty="0">
                <a:latin typeface="微软雅黑" panose="020B0503020204020204" pitchFamily="34" charset="-122"/>
                <a:ea typeface="微软雅黑" panose="020B0503020204020204" pitchFamily="34" charset="-122"/>
                <a:sym typeface="+mn-ea"/>
              </a:rPr>
              <a:t>软件服务</a:t>
            </a:r>
            <a:r>
              <a:rPr lang="zh-CN" altLang="en-US" sz="1600" dirty="0">
                <a:solidFill>
                  <a:schemeClr val="tx1"/>
                </a:solidFill>
                <a:latin typeface="微软雅黑" panose="020B0503020204020204" pitchFamily="34" charset="-122"/>
                <a:ea typeface="微软雅黑" panose="020B0503020204020204" pitchFamily="34" charset="-122"/>
              </a:rPr>
              <a:t>使得软件产业开始从“</a:t>
            </a:r>
            <a:r>
              <a:rPr lang="zh-CN" altLang="en-US" sz="1600" b="1" dirty="0">
                <a:solidFill>
                  <a:schemeClr val="tx1"/>
                </a:solidFill>
                <a:latin typeface="微软雅黑" panose="020B0503020204020204" pitchFamily="34" charset="-122"/>
                <a:ea typeface="微软雅黑" panose="020B0503020204020204" pitchFamily="34" charset="-122"/>
              </a:rPr>
              <a:t>以产品为中心的制造业</a:t>
            </a:r>
            <a:r>
              <a:rPr lang="zh-CN" altLang="en-US" sz="1600" dirty="0">
                <a:solidFill>
                  <a:schemeClr val="tx1"/>
                </a:solidFill>
                <a:latin typeface="微软雅黑" panose="020B0503020204020204" pitchFamily="34" charset="-122"/>
                <a:ea typeface="微软雅黑" panose="020B0503020204020204" pitchFamily="34" charset="-122"/>
              </a:rPr>
              <a:t>”向“</a:t>
            </a:r>
            <a:r>
              <a:rPr lang="zh-CN" altLang="en-US" sz="1600" b="1" dirty="0">
                <a:solidFill>
                  <a:schemeClr val="tx1"/>
                </a:solidFill>
                <a:latin typeface="微软雅黑" panose="020B0503020204020204" pitchFamily="34" charset="-122"/>
                <a:ea typeface="微软雅黑" panose="020B0503020204020204" pitchFamily="34" charset="-122"/>
              </a:rPr>
              <a:t>以用户为中心的服务业</a:t>
            </a:r>
            <a:r>
              <a:rPr lang="zh-CN" altLang="en-US" sz="1600" dirty="0">
                <a:solidFill>
                  <a:schemeClr val="tx1"/>
                </a:solidFill>
                <a:latin typeface="微软雅黑" panose="020B0503020204020204" pitchFamily="34" charset="-122"/>
                <a:ea typeface="微软雅黑" panose="020B0503020204020204" pitchFamily="34" charset="-122"/>
              </a:rPr>
              <a:t>”转变。</a:t>
            </a:r>
            <a:endParaRPr lang="en-US" altLang="zh-CN" sz="1600" dirty="0">
              <a:solidFill>
                <a:schemeClr val="tx1"/>
              </a:solidFill>
              <a:latin typeface="微软雅黑" panose="020B0503020204020204" pitchFamily="34" charset="-122"/>
              <a:ea typeface="微软雅黑" panose="020B0503020204020204" pitchFamily="34" charset="-122"/>
            </a:endParaRPr>
          </a:p>
          <a:p>
            <a:pPr indent="457200" algn="just">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软件服务：</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即拿即用”，“只求使用，不求拥有”，灵活组装，多种选择。</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9685" y="431751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94721" y="-1016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59" y="1240790"/>
            <a:ext cx="5720481" cy="400685"/>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06</a:t>
              </a:r>
            </a:p>
          </p:txBody>
        </p:sp>
        <p:sp>
          <p:nvSpPr>
            <p:cNvPr id="1048613" name="文本框 13"/>
            <p:cNvSpPr txBox="1"/>
            <p:nvPr/>
          </p:nvSpPr>
          <p:spPr>
            <a:xfrm>
              <a:off x="997845" y="380285"/>
              <a:ext cx="5041005" cy="491449"/>
            </a:xfrm>
            <a:prstGeom prst="rect">
              <a:avLst/>
            </a:prstGeom>
            <a:noFill/>
          </p:spPr>
          <p:txBody>
            <a:bodyPr wrap="square" rtlCol="0">
              <a:spAutoFit/>
            </a:bodyPr>
            <a:lstStyle/>
            <a:p>
              <a:r>
                <a:rPr lang="zh-CN" altLang="en-US" b="1" dirty="0">
                  <a:solidFill>
                    <a:schemeClr val="tx1"/>
                  </a:solidFill>
                  <a:latin typeface="微软雅黑" panose="020B0503020204020204" pitchFamily="34" charset="-122"/>
                  <a:ea typeface="微软雅黑" panose="020B0503020204020204" pitchFamily="34" charset="-122"/>
                </a:rPr>
                <a:t>主要角色和开发过程</a:t>
              </a:r>
            </a:p>
          </p:txBody>
        </p:sp>
      </p:grpSp>
      <p:sp>
        <p:nvSpPr>
          <p:cNvPr id="1048628" name="文本框 39"/>
          <p:cNvSpPr txBox="1"/>
          <p:nvPr/>
        </p:nvSpPr>
        <p:spPr>
          <a:xfrm>
            <a:off x="855980" y="1825625"/>
            <a:ext cx="7371080" cy="1763431"/>
          </a:xfrm>
          <a:prstGeom prst="rect">
            <a:avLst/>
          </a:prstGeom>
          <a:noFill/>
        </p:spPr>
        <p:txBody>
          <a:bodyPr wrap="square" rtlCol="0">
            <a:spAutoFit/>
          </a:bodyPr>
          <a:lstStyle/>
          <a:p>
            <a:pPr indent="0" algn="just">
              <a:lnSpc>
                <a:spcPts val="22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服务软件开发主要包含３类角色：即</a:t>
            </a:r>
            <a:r>
              <a:rPr lang="zh-CN" altLang="en-US" sz="1600" b="1" dirty="0">
                <a:solidFill>
                  <a:schemeClr val="tx1"/>
                </a:solidFill>
                <a:latin typeface="微软雅黑" panose="020B0503020204020204" pitchFamily="34" charset="-122"/>
                <a:ea typeface="微软雅黑" panose="020B0503020204020204" pitchFamily="34" charset="-122"/>
              </a:rPr>
              <a:t>服务提供者、服务使用者和服务代理。</a:t>
            </a:r>
          </a:p>
          <a:p>
            <a:pPr marL="285750" indent="-285750" algn="just">
              <a:lnSpc>
                <a:spcPts val="2200"/>
              </a:lnSpc>
              <a:buFont typeface="Wingdings" panose="05000000000000000000" charset="0"/>
              <a:buChar char="l"/>
            </a:pPr>
            <a:r>
              <a:rPr lang="zh-CN" altLang="en-US" sz="1600" dirty="0">
                <a:solidFill>
                  <a:schemeClr val="tx1"/>
                </a:solidFill>
                <a:latin typeface="微软雅黑" panose="020B0503020204020204" pitchFamily="34" charset="-122"/>
                <a:ea typeface="微软雅黑" panose="020B0503020204020204" pitchFamily="34" charset="-122"/>
              </a:rPr>
              <a:t>服务提供者实现业务的功能，是拥有者。</a:t>
            </a:r>
          </a:p>
          <a:p>
            <a:pPr marL="285750" indent="-285750" algn="just">
              <a:lnSpc>
                <a:spcPts val="2200"/>
              </a:lnSpc>
              <a:buFont typeface="Wingdings" panose="05000000000000000000" charset="0"/>
              <a:buChar char="l"/>
            </a:pPr>
            <a:r>
              <a:rPr lang="zh-CN" altLang="en-US" sz="1600" dirty="0">
                <a:solidFill>
                  <a:schemeClr val="tx1"/>
                </a:solidFill>
                <a:latin typeface="微软雅黑" panose="020B0503020204020204" pitchFamily="34" charset="-122"/>
                <a:ea typeface="微软雅黑" panose="020B0503020204020204" pitchFamily="34" charset="-122"/>
              </a:rPr>
              <a:t>服务使用者调用服务提供者所实现的服务</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以完成特定的业务需求。</a:t>
            </a:r>
          </a:p>
          <a:p>
            <a:pPr marL="285750" indent="-285750" algn="just">
              <a:lnSpc>
                <a:spcPts val="2200"/>
              </a:lnSpc>
              <a:buFont typeface="Wingdings" panose="05000000000000000000" charset="0"/>
              <a:buChar char="l"/>
            </a:pPr>
            <a:r>
              <a:rPr lang="zh-CN" altLang="en-US" sz="1600" dirty="0">
                <a:solidFill>
                  <a:schemeClr val="tx1"/>
                </a:solidFill>
                <a:latin typeface="微软雅黑" panose="020B0503020204020204" pitchFamily="34" charset="-122"/>
                <a:ea typeface="微软雅黑" panose="020B0503020204020204" pitchFamily="34" charset="-122"/>
              </a:rPr>
              <a:t>服务代理是一个可搜索的第三方注册机构，服务提供者将服务描述发布给服务代理，服务请求者在服务代理处查找服务并进行绑定（静态绑定</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动态绑定）和调用。</a:t>
            </a:r>
          </a:p>
        </p:txBody>
      </p:sp>
      <p:sp>
        <p:nvSpPr>
          <p:cNvPr id="2" name="文本框 39"/>
          <p:cNvSpPr txBox="1"/>
          <p:nvPr/>
        </p:nvSpPr>
        <p:spPr>
          <a:xfrm>
            <a:off x="799068" y="3726869"/>
            <a:ext cx="7413625" cy="2327688"/>
          </a:xfrm>
          <a:prstGeom prst="rect">
            <a:avLst/>
          </a:prstGeom>
          <a:noFill/>
        </p:spPr>
        <p:txBody>
          <a:bodyPr wrap="square" rtlCol="0">
            <a:spAutoFit/>
          </a:bodyPr>
          <a:lstStyle/>
          <a:p>
            <a:pPr indent="0" algn="just">
              <a:lnSpc>
                <a:spcPts val="2200"/>
              </a:lnSpc>
              <a:buFont typeface="Arial" panose="020B0604020202020204" pitchFamily="34" charset="0"/>
              <a:buNone/>
            </a:pPr>
            <a:r>
              <a:rPr lang="zh-CN" altLang="en-US" sz="1600" dirty="0">
                <a:solidFill>
                  <a:schemeClr val="tx1"/>
                </a:solidFill>
                <a:latin typeface="微软雅黑" panose="020B0503020204020204" pitchFamily="34" charset="-122"/>
                <a:ea typeface="微软雅黑" panose="020B0503020204020204" pitchFamily="34" charset="-122"/>
              </a:rPr>
              <a:t>围绕软件服务的开发过程可以分为如下几个：</a:t>
            </a: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服务封装和生成：</a:t>
            </a:r>
            <a:r>
              <a:rPr lang="zh-CN" altLang="en-US" sz="1600" dirty="0">
                <a:solidFill>
                  <a:schemeClr val="tx1"/>
                </a:solidFill>
                <a:latin typeface="微软雅黑" panose="020B0503020204020204" pitchFamily="34" charset="-122"/>
                <a:ea typeface="微软雅黑" panose="020B0503020204020204" pitchFamily="34" charset="-122"/>
              </a:rPr>
              <a:t>服务提供者将软件系统中需要开放的功能和数据按照一定的标准（如</a:t>
            </a:r>
            <a:r>
              <a:rPr lang="en-US" altLang="zh-CN" sz="1600" dirty="0">
                <a:solidFill>
                  <a:schemeClr val="tx1"/>
                </a:solidFill>
                <a:latin typeface="微软雅黑" panose="020B0503020204020204" pitchFamily="34" charset="-122"/>
                <a:ea typeface="微软雅黑" panose="020B0503020204020204" pitchFamily="34" charset="-122"/>
              </a:rPr>
              <a:t>Web</a:t>
            </a:r>
            <a:r>
              <a:rPr lang="zh-CN" altLang="en-US" sz="1600" dirty="0">
                <a:solidFill>
                  <a:schemeClr val="tx1"/>
                </a:solidFill>
                <a:latin typeface="微软雅黑" panose="020B0503020204020204" pitchFamily="34" charset="-122"/>
                <a:ea typeface="微软雅黑" panose="020B0503020204020204" pitchFamily="34" charset="-122"/>
              </a:rPr>
              <a:t>服务）进行封装并发布；</a:t>
            </a: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服务查找和选择：</a:t>
            </a:r>
            <a:r>
              <a:rPr lang="zh-CN" altLang="en-US" sz="1600" dirty="0">
                <a:solidFill>
                  <a:schemeClr val="tx1"/>
                </a:solidFill>
                <a:latin typeface="微软雅黑" panose="020B0503020204020204" pitchFamily="34" charset="-122"/>
                <a:ea typeface="微软雅黑" panose="020B0503020204020204" pitchFamily="34" charset="-122"/>
              </a:rPr>
              <a:t>服务使用者查找并选择满足其功能和非功能需求的服务服务查找既可以通过统一的服务代理</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也可以通过搜索引擎来进行；</a:t>
            </a: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服务组装：</a:t>
            </a:r>
            <a:r>
              <a:rPr lang="zh-CN" altLang="en-US" sz="1600" dirty="0">
                <a:solidFill>
                  <a:schemeClr val="tx1"/>
                </a:solidFill>
                <a:latin typeface="微软雅黑" panose="020B0503020204020204" pitchFamily="34" charset="-122"/>
                <a:ea typeface="微软雅黑" panose="020B0503020204020204" pitchFamily="34" charset="-122"/>
              </a:rPr>
              <a:t>服务使用者对若干服务进行组装来形成新的增值服务应用组装的过程；</a:t>
            </a:r>
          </a:p>
          <a:p>
            <a:pPr marL="285750" indent="-285750" algn="just">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服务演化：</a:t>
            </a:r>
            <a:r>
              <a:rPr lang="zh-CN" altLang="en-US" sz="1600" dirty="0">
                <a:solidFill>
                  <a:schemeClr val="tx1"/>
                </a:solidFill>
                <a:latin typeface="微软雅黑" panose="020B0503020204020204" pitchFamily="34" charset="-122"/>
                <a:ea typeface="微软雅黑" panose="020B0503020204020204" pitchFamily="34" charset="-122"/>
              </a:rPr>
              <a:t>表现为服务的升级</a:t>
            </a:r>
            <a:r>
              <a:rPr lang="en-US" altLang="zh-CN" sz="1600" dirty="0">
                <a:solidFill>
                  <a:schemeClr val="tx1"/>
                </a:solidFill>
                <a:latin typeface="微软雅黑" panose="020B0503020204020204" pitchFamily="34" charset="-122"/>
                <a:ea typeface="微软雅黑" panose="020B0503020204020204" pitchFamily="34" charset="-122"/>
              </a:rPr>
              <a:t>/</a:t>
            </a:r>
            <a:r>
              <a:rPr lang="zh-CN" altLang="en-US" sz="1600" dirty="0">
                <a:solidFill>
                  <a:schemeClr val="tx1"/>
                </a:solidFill>
                <a:latin typeface="微软雅黑" panose="020B0503020204020204" pitchFamily="34" charset="-122"/>
                <a:ea typeface="微软雅黑" panose="020B0503020204020204" pitchFamily="34" charset="-122"/>
              </a:rPr>
              <a:t>降级、增加、退出和替换等。</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260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5912986" cy="400685"/>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06</a:t>
              </a:r>
            </a:p>
          </p:txBody>
        </p:sp>
        <p:sp>
          <p:nvSpPr>
            <p:cNvPr id="1048613" name="文本框 13"/>
            <p:cNvSpPr txBox="1"/>
            <p:nvPr/>
          </p:nvSpPr>
          <p:spPr>
            <a:xfrm>
              <a:off x="997845" y="380285"/>
              <a:ext cx="5041005" cy="49144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发展过程</a:t>
              </a:r>
            </a:p>
          </p:txBody>
        </p:sp>
      </p:grpSp>
      <p:sp>
        <p:nvSpPr>
          <p:cNvPr id="1048628" name="文本框 39"/>
          <p:cNvSpPr txBox="1"/>
          <p:nvPr/>
        </p:nvSpPr>
        <p:spPr>
          <a:xfrm>
            <a:off x="713105" y="1758315"/>
            <a:ext cx="8020685" cy="5148974"/>
          </a:xfrm>
          <a:prstGeom prst="rect">
            <a:avLst/>
          </a:prstGeom>
          <a:noFill/>
        </p:spPr>
        <p:txBody>
          <a:bodyPr wrap="square" rtlCol="0">
            <a:spAutoFit/>
          </a:bodyPr>
          <a:lstStyle/>
          <a:p>
            <a:pPr marL="285750" indent="0" algn="just" fontAlgn="auto">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rPr>
              <a:t>面向服务的体系结构和</a:t>
            </a:r>
            <a:r>
              <a:rPr lang="en-US" altLang="zh-CN" sz="1600" b="1" dirty="0">
                <a:solidFill>
                  <a:schemeClr val="tx1"/>
                </a:solidFill>
                <a:latin typeface="微软雅黑" panose="020B0503020204020204" pitchFamily="34" charset="-122"/>
                <a:ea typeface="微软雅黑" panose="020B0503020204020204" pitchFamily="34" charset="-122"/>
              </a:rPr>
              <a:t>Web</a:t>
            </a:r>
            <a:r>
              <a:rPr lang="zh-CN" altLang="en-US" sz="1600" b="1" dirty="0">
                <a:solidFill>
                  <a:schemeClr val="tx1"/>
                </a:solidFill>
                <a:latin typeface="微软雅黑" panose="020B0503020204020204" pitchFamily="34" charset="-122"/>
                <a:ea typeface="微软雅黑" panose="020B0503020204020204" pitchFamily="34" charset="-122"/>
              </a:rPr>
              <a:t>服务：</a:t>
            </a:r>
            <a:endParaRPr lang="en-US" altLang="zh-CN" sz="1600" b="1" dirty="0">
              <a:solidFill>
                <a:schemeClr val="tx1"/>
              </a:solidFill>
              <a:latin typeface="微软雅黑" panose="020B0503020204020204" pitchFamily="34" charset="-122"/>
              <a:ea typeface="微软雅黑" panose="020B0503020204020204" pitchFamily="34" charset="-122"/>
            </a:endParaRPr>
          </a:p>
          <a:p>
            <a:pPr indent="0" algn="just" fontAlgn="auto">
              <a:lnSpc>
                <a:spcPts val="2200"/>
              </a:lnSpc>
            </a:pPr>
            <a:r>
              <a:rPr lang="en-US" altLang="zh-CN" sz="1600" dirty="0">
                <a:solidFill>
                  <a:schemeClr val="tx1"/>
                </a:solidFill>
                <a:latin typeface="微软雅黑" panose="020B0503020204020204" pitchFamily="34" charset="-122"/>
                <a:ea typeface="微软雅黑" panose="020B0503020204020204" pitchFamily="34" charset="-122"/>
              </a:rPr>
              <a:t>20</a:t>
            </a:r>
            <a:r>
              <a:rPr lang="zh-CN" altLang="en-US" sz="1600" dirty="0">
                <a:solidFill>
                  <a:schemeClr val="tx1"/>
                </a:solidFill>
                <a:latin typeface="微软雅黑" panose="020B0503020204020204" pitchFamily="34" charset="-122"/>
                <a:ea typeface="微软雅黑" panose="020B0503020204020204" pitchFamily="34" charset="-122"/>
              </a:rPr>
              <a:t>世纪</a:t>
            </a:r>
            <a:r>
              <a:rPr lang="en-US" altLang="zh-CN" sz="1600" dirty="0">
                <a:solidFill>
                  <a:schemeClr val="tx1"/>
                </a:solidFill>
                <a:latin typeface="微软雅黑" panose="020B0503020204020204" pitchFamily="34" charset="-122"/>
                <a:ea typeface="微软雅黑" panose="020B0503020204020204" pitchFamily="34" charset="-122"/>
              </a:rPr>
              <a:t>90</a:t>
            </a:r>
            <a:r>
              <a:rPr lang="zh-CN" altLang="en-US" sz="1600" dirty="0">
                <a:solidFill>
                  <a:schemeClr val="tx1"/>
                </a:solidFill>
                <a:latin typeface="微软雅黑" panose="020B0503020204020204" pitchFamily="34" charset="-122"/>
                <a:ea typeface="微软雅黑" panose="020B0503020204020204" pitchFamily="34" charset="-122"/>
              </a:rPr>
              <a:t>年代中期出现的“应用服务提供商（</a:t>
            </a:r>
            <a:r>
              <a:rPr lang="en-US" altLang="zh-CN" sz="1600" dirty="0">
                <a:solidFill>
                  <a:schemeClr val="tx1"/>
                </a:solidFill>
                <a:latin typeface="微软雅黑" panose="020B0503020204020204" pitchFamily="34" charset="-122"/>
                <a:ea typeface="微软雅黑" panose="020B0503020204020204" pitchFamily="34" charset="-122"/>
              </a:rPr>
              <a:t>Application Service Provider</a:t>
            </a:r>
            <a:r>
              <a:rPr lang="zh-CN" altLang="en-US" sz="1600" dirty="0">
                <a:solidFill>
                  <a:schemeClr val="tx1"/>
                </a:solidFill>
                <a:latin typeface="微软雅黑" panose="020B0503020204020204" pitchFamily="34" charset="-122"/>
                <a:ea typeface="微软雅黑" panose="020B0503020204020204" pitchFamily="34" charset="-122"/>
              </a:rPr>
              <a:t>，简称</a:t>
            </a:r>
            <a:r>
              <a:rPr lang="en-US" altLang="zh-CN" sz="1600" dirty="0">
                <a:solidFill>
                  <a:schemeClr val="tx1"/>
                </a:solidFill>
                <a:latin typeface="微软雅黑" panose="020B0503020204020204" pitchFamily="34" charset="-122"/>
                <a:ea typeface="微软雅黑" panose="020B0503020204020204" pitchFamily="34" charset="-122"/>
              </a:rPr>
              <a:t>ASP</a:t>
            </a: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21</a:t>
            </a:r>
            <a:r>
              <a:rPr lang="zh-CN" altLang="en-US" sz="1600" dirty="0">
                <a:solidFill>
                  <a:schemeClr val="tx1"/>
                </a:solidFill>
                <a:latin typeface="微软雅黑" panose="020B0503020204020204" pitchFamily="34" charset="-122"/>
                <a:ea typeface="微软雅黑" panose="020B0503020204020204" pitchFamily="34" charset="-122"/>
              </a:rPr>
              <a:t>世纪的前</a:t>
            </a:r>
            <a:r>
              <a:rPr lang="en-US" altLang="zh-CN" sz="1600" dirty="0">
                <a:solidFill>
                  <a:schemeClr val="tx1"/>
                </a:solidFill>
                <a:latin typeface="微软雅黑" panose="020B0503020204020204" pitchFamily="34" charset="-122"/>
                <a:ea typeface="微软雅黑" panose="020B0503020204020204" pitchFamily="34" charset="-122"/>
              </a:rPr>
              <a:t>10</a:t>
            </a:r>
            <a:r>
              <a:rPr lang="zh-CN" altLang="en-US" sz="1600" dirty="0">
                <a:solidFill>
                  <a:schemeClr val="tx1"/>
                </a:solidFill>
                <a:latin typeface="微软雅黑" panose="020B0503020204020204" pitchFamily="34" charset="-122"/>
                <a:ea typeface="微软雅黑" panose="020B0503020204020204" pitchFamily="34" charset="-122"/>
              </a:rPr>
              <a:t>年，软件服务开始成为学术界和工业界的研究实践热点，其代表为面向服务的体系结构（</a:t>
            </a:r>
            <a:r>
              <a:rPr lang="en-US" altLang="zh-CN" sz="1600" dirty="0">
                <a:solidFill>
                  <a:schemeClr val="tx1"/>
                </a:solidFill>
                <a:latin typeface="微软雅黑" panose="020B0503020204020204" pitchFamily="34" charset="-122"/>
                <a:ea typeface="微软雅黑" panose="020B0503020204020204" pitchFamily="34" charset="-122"/>
              </a:rPr>
              <a:t>Service Oriented Architecture</a:t>
            </a:r>
            <a:r>
              <a:rPr lang="zh-CN" altLang="en-US" sz="1600" dirty="0">
                <a:solidFill>
                  <a:schemeClr val="tx1"/>
                </a:solidFill>
                <a:latin typeface="微软雅黑" panose="020B0503020204020204" pitchFamily="34" charset="-122"/>
                <a:ea typeface="微软雅黑" panose="020B0503020204020204" pitchFamily="34" charset="-122"/>
              </a:rPr>
              <a:t>，简称</a:t>
            </a:r>
            <a:r>
              <a:rPr lang="en-US" altLang="zh-CN" sz="1600" dirty="0">
                <a:solidFill>
                  <a:schemeClr val="tx1"/>
                </a:solidFill>
                <a:latin typeface="微软雅黑" panose="020B0503020204020204" pitchFamily="34" charset="-122"/>
                <a:ea typeface="微软雅黑" panose="020B0503020204020204" pitchFamily="34" charset="-122"/>
              </a:rPr>
              <a:t>SOA</a:t>
            </a:r>
            <a:r>
              <a:rPr lang="zh-CN" altLang="en-US" sz="1600" dirty="0">
                <a:solidFill>
                  <a:schemeClr val="tx1"/>
                </a:solidFill>
                <a:latin typeface="微软雅黑" panose="020B0503020204020204" pitchFamily="34" charset="-122"/>
                <a:ea typeface="微软雅黑" panose="020B0503020204020204" pitchFamily="34" charset="-122"/>
              </a:rPr>
              <a:t>）及其主要的实现技术</a:t>
            </a:r>
            <a:r>
              <a:rPr lang="en-US" altLang="zh-CN" sz="1600" dirty="0">
                <a:solidFill>
                  <a:schemeClr val="tx1"/>
                </a:solidFill>
                <a:latin typeface="微软雅黑" panose="020B0503020204020204" pitchFamily="34" charset="-122"/>
                <a:ea typeface="微软雅黑" panose="020B0503020204020204" pitchFamily="34" charset="-122"/>
              </a:rPr>
              <a:t>Web</a:t>
            </a:r>
            <a:r>
              <a:rPr lang="zh-CN" altLang="en-US" sz="1600" dirty="0">
                <a:solidFill>
                  <a:schemeClr val="tx1"/>
                </a:solidFill>
                <a:latin typeface="微软雅黑" panose="020B0503020204020204" pitchFamily="34" charset="-122"/>
                <a:ea typeface="微软雅黑" panose="020B0503020204020204" pitchFamily="34" charset="-122"/>
              </a:rPr>
              <a:t>服务的兴起。</a:t>
            </a:r>
          </a:p>
          <a:p>
            <a:pPr marL="285750" indent="0" algn="just" fontAlgn="auto">
              <a:lnSpc>
                <a:spcPts val="2200"/>
              </a:lnSpc>
              <a:buFont typeface="Wingdings" panose="05000000000000000000" charset="0"/>
              <a:buChar char="l"/>
            </a:pPr>
            <a:r>
              <a:rPr lang="en-US" altLang="zh-CN" sz="1600" b="1" dirty="0">
                <a:solidFill>
                  <a:schemeClr val="tx1"/>
                </a:solidFill>
                <a:latin typeface="微软雅黑" panose="020B0503020204020204" pitchFamily="34" charset="-122"/>
                <a:ea typeface="微软雅黑" panose="020B0503020204020204" pitchFamily="34" charset="-122"/>
                <a:sym typeface="+mn-ea"/>
              </a:rPr>
              <a:t>RESTful</a:t>
            </a:r>
            <a:r>
              <a:rPr lang="zh-CN" altLang="en-US" sz="1600" b="1" dirty="0">
                <a:solidFill>
                  <a:schemeClr val="tx1"/>
                </a:solidFill>
                <a:latin typeface="微软雅黑" panose="020B0503020204020204" pitchFamily="34" charset="-122"/>
                <a:ea typeface="微软雅黑" panose="020B0503020204020204" pitchFamily="34" charset="-122"/>
                <a:sym typeface="+mn-ea"/>
              </a:rPr>
              <a:t>服务：</a:t>
            </a:r>
            <a:endParaRPr lang="en-US" altLang="zh-CN" sz="1600" b="1" dirty="0">
              <a:solidFill>
                <a:schemeClr val="tx1"/>
              </a:solidFill>
              <a:latin typeface="微软雅黑" panose="020B0503020204020204" pitchFamily="34" charset="-122"/>
              <a:ea typeface="微软雅黑" panose="020B0503020204020204" pitchFamily="34" charset="-122"/>
            </a:endParaRPr>
          </a:p>
          <a:p>
            <a:pPr indent="0" algn="just" fontAlgn="auto">
              <a:lnSpc>
                <a:spcPts val="2200"/>
              </a:lnSpc>
            </a:pPr>
            <a:r>
              <a:rPr lang="en-US" altLang="zh-CN" sz="1600" dirty="0">
                <a:solidFill>
                  <a:schemeClr val="tx1"/>
                </a:solidFill>
                <a:latin typeface="微软雅黑" panose="020B0503020204020204" pitchFamily="34" charset="-122"/>
                <a:ea typeface="微软雅黑" panose="020B0503020204020204" pitchFamily="34" charset="-122"/>
                <a:sym typeface="+mn-ea"/>
              </a:rPr>
              <a:t>2004</a:t>
            </a:r>
            <a:r>
              <a:rPr lang="zh-CN" altLang="en-US" sz="1600" dirty="0">
                <a:solidFill>
                  <a:schemeClr val="tx1"/>
                </a:solidFill>
                <a:latin typeface="微软雅黑" panose="020B0503020204020204" pitchFamily="34" charset="-122"/>
                <a:ea typeface="微软雅黑" panose="020B0503020204020204" pitchFamily="34" charset="-122"/>
                <a:sym typeface="+mn-ea"/>
              </a:rPr>
              <a:t>年前后，由于传统的基于（简单对象访问协议）</a:t>
            </a:r>
            <a:r>
              <a:rPr lang="en-US" altLang="zh-CN" sz="1600" dirty="0">
                <a:solidFill>
                  <a:schemeClr val="tx1"/>
                </a:solidFill>
                <a:latin typeface="微软雅黑" panose="020B0503020204020204" pitchFamily="34" charset="-122"/>
                <a:ea typeface="微软雅黑" panose="020B0503020204020204" pitchFamily="34" charset="-122"/>
                <a:sym typeface="+mn-ea"/>
              </a:rPr>
              <a:t>SOAP</a:t>
            </a:r>
            <a:r>
              <a:rPr lang="zh-CN" altLang="en-US" sz="1600" dirty="0">
                <a:solidFill>
                  <a:schemeClr val="tx1"/>
                </a:solidFill>
                <a:latin typeface="微软雅黑" panose="020B0503020204020204" pitchFamily="34" charset="-122"/>
                <a:ea typeface="微软雅黑" panose="020B0503020204020204" pitchFamily="34" charset="-122"/>
                <a:sym typeface="+mn-ea"/>
              </a:rPr>
              <a:t>的</a:t>
            </a:r>
            <a:r>
              <a:rPr lang="en-US" altLang="zh-CN" sz="1600" dirty="0">
                <a:solidFill>
                  <a:schemeClr val="tx1"/>
                </a:solidFill>
                <a:latin typeface="微软雅黑" panose="020B0503020204020204" pitchFamily="34" charset="-122"/>
                <a:ea typeface="微软雅黑" panose="020B0503020204020204" pitchFamily="34" charset="-122"/>
                <a:sym typeface="+mn-ea"/>
              </a:rPr>
              <a:t>Web</a:t>
            </a:r>
            <a:r>
              <a:rPr lang="zh-CN" altLang="en-US" sz="1600" dirty="0">
                <a:solidFill>
                  <a:schemeClr val="tx1"/>
                </a:solidFill>
                <a:latin typeface="微软雅黑" panose="020B0503020204020204" pitchFamily="34" charset="-122"/>
                <a:ea typeface="微软雅黑" panose="020B0503020204020204" pitchFamily="34" charset="-122"/>
                <a:sym typeface="+mn-ea"/>
              </a:rPr>
              <a:t>服务在互联网环境下难以进行规模化应用，于是基于（表现状态传输）</a:t>
            </a:r>
            <a:r>
              <a:rPr lang="en-US" altLang="zh-CN" sz="1600" dirty="0">
                <a:solidFill>
                  <a:schemeClr val="tx1"/>
                </a:solidFill>
                <a:latin typeface="微软雅黑" panose="020B0503020204020204" pitchFamily="34" charset="-122"/>
                <a:ea typeface="微软雅黑" panose="020B0503020204020204" pitchFamily="34" charset="-122"/>
                <a:sym typeface="+mn-ea"/>
              </a:rPr>
              <a:t>REST</a:t>
            </a:r>
            <a:r>
              <a:rPr lang="zh-CN" altLang="en-US" sz="1600" dirty="0">
                <a:solidFill>
                  <a:schemeClr val="tx1"/>
                </a:solidFill>
                <a:latin typeface="微软雅黑" panose="020B0503020204020204" pitchFamily="34" charset="-122"/>
                <a:ea typeface="微软雅黑" panose="020B0503020204020204" pitchFamily="34" charset="-122"/>
                <a:sym typeface="+mn-ea"/>
              </a:rPr>
              <a:t>体系结构风格的软件服务技术得到了广泛关注和使用；与</a:t>
            </a:r>
            <a:r>
              <a:rPr lang="en-US" altLang="zh-CN" sz="1600" dirty="0">
                <a:solidFill>
                  <a:schemeClr val="tx1"/>
                </a:solidFill>
                <a:latin typeface="微软雅黑" panose="020B0503020204020204" pitchFamily="34" charset="-122"/>
                <a:ea typeface="微软雅黑" panose="020B0503020204020204" pitchFamily="34" charset="-122"/>
                <a:sym typeface="+mn-ea"/>
              </a:rPr>
              <a:t>SOAP</a:t>
            </a:r>
            <a:r>
              <a:rPr lang="zh-CN" altLang="en-US" sz="1600" dirty="0">
                <a:solidFill>
                  <a:schemeClr val="tx1"/>
                </a:solidFill>
                <a:latin typeface="微软雅黑" panose="020B0503020204020204" pitchFamily="34" charset="-122"/>
                <a:ea typeface="微软雅黑" panose="020B0503020204020204" pitchFamily="34" charset="-122"/>
                <a:sym typeface="+mn-ea"/>
              </a:rPr>
              <a:t>相比，</a:t>
            </a:r>
            <a:r>
              <a:rPr lang="en-US" altLang="zh-CN" sz="1600" dirty="0">
                <a:solidFill>
                  <a:schemeClr val="tx1"/>
                </a:solidFill>
                <a:latin typeface="微软雅黑" panose="020B0503020204020204" pitchFamily="34" charset="-122"/>
                <a:ea typeface="微软雅黑" panose="020B0503020204020204" pitchFamily="34" charset="-122"/>
                <a:sym typeface="+mn-ea"/>
              </a:rPr>
              <a:t>REST</a:t>
            </a:r>
            <a:r>
              <a:rPr lang="zh-CN" altLang="en-US" sz="1600" dirty="0">
                <a:solidFill>
                  <a:schemeClr val="tx1"/>
                </a:solidFill>
                <a:latin typeface="微软雅黑" panose="020B0503020204020204" pitchFamily="34" charset="-122"/>
                <a:ea typeface="微软雅黑" panose="020B0503020204020204" pitchFamily="34" charset="-122"/>
                <a:sym typeface="+mn-ea"/>
              </a:rPr>
              <a:t>体系结构风格提供了一种相对轻量的应用协议，通过描述资源状态变化的方式而不是远程过程调用的方式来使用软件服务，更加适合万维网环境。</a:t>
            </a:r>
          </a:p>
          <a:p>
            <a:pPr marL="285750" indent="0" algn="just" fontAlgn="auto">
              <a:lnSpc>
                <a:spcPts val="2200"/>
              </a:lnSpc>
              <a:buFont typeface="Wingdings" panose="05000000000000000000" charset="0"/>
              <a:buChar char="l"/>
            </a:pPr>
            <a:r>
              <a:rPr lang="zh-CN" altLang="en-US" sz="1600" b="1" dirty="0">
                <a:solidFill>
                  <a:schemeClr val="tx1"/>
                </a:solidFill>
                <a:latin typeface="微软雅黑" panose="020B0503020204020204" pitchFamily="34" charset="-122"/>
                <a:ea typeface="微软雅黑" panose="020B0503020204020204" pitchFamily="34" charset="-122"/>
                <a:sym typeface="+mn-ea"/>
              </a:rPr>
              <a:t>微服务和开发运行一体化</a:t>
            </a:r>
            <a:r>
              <a:rPr lang="zh-CN" altLang="en-US" sz="1600" dirty="0">
                <a:solidFill>
                  <a:schemeClr val="tx1"/>
                </a:solidFill>
                <a:latin typeface="微软雅黑" panose="020B0503020204020204" pitchFamily="34" charset="-122"/>
                <a:ea typeface="微软雅黑" panose="020B0503020204020204" pitchFamily="34" charset="-122"/>
                <a:sym typeface="+mn-ea"/>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indent="0" algn="just" fontAlgn="auto">
              <a:lnSpc>
                <a:spcPts val="2200"/>
              </a:lnSpc>
            </a:pPr>
            <a:r>
              <a:rPr lang="zh-CN" altLang="en-US" sz="1600" dirty="0">
                <a:solidFill>
                  <a:schemeClr val="tx1"/>
                </a:solidFill>
                <a:latin typeface="微软雅黑" panose="020B0503020204020204" pitchFamily="34" charset="-122"/>
                <a:ea typeface="微软雅黑" panose="020B0503020204020204" pitchFamily="34" charset="-122"/>
                <a:sym typeface="+mn-ea"/>
              </a:rPr>
              <a:t>微服务是一种基于一组独立部署运行的小型服务来构建应用的方法，与传统的面向服务体系结构</a:t>
            </a:r>
            <a:r>
              <a:rPr lang="en-US" altLang="zh-CN" sz="1600" dirty="0">
                <a:solidFill>
                  <a:schemeClr val="tx1"/>
                </a:solidFill>
                <a:latin typeface="微软雅黑" panose="020B0503020204020204" pitchFamily="34" charset="-122"/>
                <a:ea typeface="微软雅黑" panose="020B0503020204020204" pitchFamily="34" charset="-122"/>
                <a:sym typeface="+mn-ea"/>
              </a:rPr>
              <a:t>SOA</a:t>
            </a:r>
            <a:r>
              <a:rPr lang="zh-CN" altLang="en-US" sz="1600" dirty="0">
                <a:solidFill>
                  <a:schemeClr val="tx1"/>
                </a:solidFill>
                <a:latin typeface="微软雅黑" panose="020B0503020204020204" pitchFamily="34" charset="-122"/>
                <a:ea typeface="微软雅黑" panose="020B0503020204020204" pitchFamily="34" charset="-122"/>
                <a:sym typeface="+mn-ea"/>
              </a:rPr>
              <a:t>应用相比：</a:t>
            </a:r>
          </a:p>
          <a:p>
            <a:pPr marL="742950" lvl="1" indent="0" algn="just" fontAlgn="auto">
              <a:lnSpc>
                <a:spcPts val="2200"/>
              </a:lnSpc>
              <a:buFont typeface="Wingdings" panose="05000000000000000000" charset="0"/>
              <a:buChar char="n"/>
            </a:pPr>
            <a:r>
              <a:rPr lang="zh-CN" altLang="en-US" sz="1600" b="1" dirty="0">
                <a:solidFill>
                  <a:schemeClr val="tx1"/>
                </a:solidFill>
                <a:latin typeface="微软雅黑" panose="020B0503020204020204" pitchFamily="34" charset="-122"/>
                <a:ea typeface="微软雅黑" panose="020B0503020204020204" pitchFamily="34" charset="-122"/>
                <a:sym typeface="+mn-ea"/>
              </a:rPr>
              <a:t>采用尽量去中心化的机制管理</a:t>
            </a:r>
            <a:r>
              <a:rPr lang="zh-CN" altLang="en-US" sz="1600" dirty="0">
                <a:solidFill>
                  <a:schemeClr val="tx1"/>
                </a:solidFill>
                <a:latin typeface="微软雅黑" panose="020B0503020204020204" pitchFamily="34" charset="-122"/>
                <a:ea typeface="微软雅黑" panose="020B0503020204020204" pitchFamily="34" charset="-122"/>
                <a:sym typeface="+mn-ea"/>
              </a:rPr>
              <a:t>。</a:t>
            </a:r>
          </a:p>
          <a:p>
            <a:pPr marL="742950" lvl="1" indent="0" algn="just" fontAlgn="auto">
              <a:lnSpc>
                <a:spcPts val="2200"/>
              </a:lnSpc>
              <a:buFont typeface="Wingdings" panose="05000000000000000000" charset="0"/>
              <a:buChar char="n"/>
            </a:pPr>
            <a:r>
              <a:rPr lang="zh-CN" altLang="en-US" sz="1600" b="1" dirty="0">
                <a:solidFill>
                  <a:schemeClr val="tx1"/>
                </a:solidFill>
                <a:latin typeface="微软雅黑" panose="020B0503020204020204" pitchFamily="34" charset="-122"/>
                <a:ea typeface="微软雅黑" panose="020B0503020204020204" pitchFamily="34" charset="-122"/>
                <a:sym typeface="+mn-ea"/>
              </a:rPr>
              <a:t>使用不同技术栈开发</a:t>
            </a:r>
            <a:r>
              <a:rPr lang="zh-CN" altLang="en-US" sz="1600" dirty="0">
                <a:solidFill>
                  <a:schemeClr val="tx1"/>
                </a:solidFill>
                <a:latin typeface="微软雅黑" panose="020B0503020204020204" pitchFamily="34" charset="-122"/>
                <a:ea typeface="微软雅黑" panose="020B0503020204020204" pitchFamily="34" charset="-122"/>
                <a:sym typeface="+mn-ea"/>
              </a:rPr>
              <a:t>。</a:t>
            </a:r>
          </a:p>
          <a:p>
            <a:pPr marL="742950" lvl="1" indent="0" algn="just" fontAlgn="auto">
              <a:lnSpc>
                <a:spcPts val="2200"/>
              </a:lnSpc>
              <a:buFont typeface="Wingdings" panose="05000000000000000000" charset="0"/>
              <a:buChar char="n"/>
            </a:pPr>
            <a:r>
              <a:rPr lang="zh-CN" altLang="en-US" sz="1600" b="1" dirty="0">
                <a:solidFill>
                  <a:schemeClr val="tx1"/>
                </a:solidFill>
                <a:latin typeface="微软雅黑" panose="020B0503020204020204" pitchFamily="34" charset="-122"/>
                <a:ea typeface="微软雅黑" panose="020B0503020204020204" pitchFamily="34" charset="-122"/>
                <a:sym typeface="+mn-ea"/>
              </a:rPr>
              <a:t>通过轻量级通信机制交互围绕微服务架构</a:t>
            </a:r>
            <a:r>
              <a:rPr lang="zh-CN" altLang="en-US" sz="1600" dirty="0">
                <a:solidFill>
                  <a:schemeClr val="tx1"/>
                </a:solidFill>
                <a:latin typeface="微软雅黑" panose="020B0503020204020204" pitchFamily="34" charset="-122"/>
                <a:ea typeface="微软雅黑" panose="020B0503020204020204" pitchFamily="34" charset="-122"/>
                <a:sym typeface="+mn-ea"/>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indent="0" algn="just" fontAlgn="auto">
              <a:lnSpc>
                <a:spcPts val="2200"/>
              </a:lnSpc>
            </a:pPr>
            <a:endParaRPr lang="en-US" altLang="zh-CN" sz="16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图片 6"/>
          <p:cNvPicPr>
            <a:picLocks noChangeAspect="1"/>
          </p:cNvPicPr>
          <p:nvPr/>
        </p:nvPicPr>
        <p:blipFill>
          <a:blip r:embed="rId2" cstate="screen"/>
          <a:srcRect/>
          <a:stretch>
            <a:fillRect/>
          </a:stretch>
        </p:blipFill>
        <p:spPr>
          <a:xfrm>
            <a:off x="-6350" y="437085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9" name="图片 10"/>
          <p:cNvPicPr>
            <a:picLocks noChangeAspect="1"/>
          </p:cNvPicPr>
          <p:nvPr/>
        </p:nvPicPr>
        <p:blipFill>
          <a:blip r:embed="rId3" cstate="screen"/>
          <a:srcRect/>
          <a:stretch>
            <a:fillRect/>
          </a:stretch>
        </p:blipFill>
        <p:spPr>
          <a:xfrm>
            <a:off x="7322026" y="571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3" name="组合 31"/>
          <p:cNvGrpSpPr/>
          <p:nvPr/>
        </p:nvGrpSpPr>
        <p:grpSpPr>
          <a:xfrm>
            <a:off x="2319934" y="2554737"/>
            <a:ext cx="4504131" cy="1748525"/>
            <a:chOff x="3581255" y="2123527"/>
            <a:chExt cx="5048540" cy="2331367"/>
          </a:xfrm>
        </p:grpSpPr>
        <p:sp>
          <p:nvSpPr>
            <p:cNvPr id="1048608" name="矩形: 圆角 32"/>
            <p:cNvSpPr/>
            <p:nvPr/>
          </p:nvSpPr>
          <p:spPr>
            <a:xfrm>
              <a:off x="5629001" y="2123527"/>
              <a:ext cx="933998" cy="933998"/>
            </a:xfrm>
            <a:prstGeom prst="roundRect">
              <a:avLst>
                <a:gd name="adj" fmla="val 0"/>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0 1</a:t>
              </a:r>
              <a:endParaRPr lang="zh-CN" altLang="en-US" sz="3300" b="1" dirty="0">
                <a:latin typeface="微软雅黑" panose="020B0503020204020204" pitchFamily="34" charset="-122"/>
              </a:endParaRPr>
            </a:p>
          </p:txBody>
        </p:sp>
        <p:sp>
          <p:nvSpPr>
            <p:cNvPr id="1048609" name="文本框 34"/>
            <p:cNvSpPr txBox="1"/>
            <p:nvPr/>
          </p:nvSpPr>
          <p:spPr>
            <a:xfrm>
              <a:off x="3581255" y="3656487"/>
              <a:ext cx="5048540" cy="798407"/>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结构化</a:t>
              </a:r>
              <a:r>
                <a:rPr lang="en-US" altLang="zh-CN" sz="3300" b="1" dirty="0">
                  <a:latin typeface="微软雅黑" panose="020B0503020204020204" pitchFamily="34" charset="-122"/>
                  <a:ea typeface="微软雅黑" panose="020B0503020204020204" pitchFamily="34" charset="-122"/>
                </a:rPr>
                <a:t>&amp;</a:t>
              </a:r>
              <a:r>
                <a:rPr lang="zh-CN" altLang="en-US" sz="3300" b="1" dirty="0">
                  <a:latin typeface="微软雅黑" panose="020B0503020204020204" pitchFamily="34" charset="-122"/>
                  <a:ea typeface="微软雅黑" panose="020B0503020204020204" pitchFamily="34" charset="-122"/>
                </a:rPr>
                <a:t>模块化</a:t>
              </a:r>
            </a:p>
          </p:txBody>
        </p:sp>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6"/>
          <p:cNvPicPr>
            <a:picLocks noChangeAspect="1"/>
          </p:cNvPicPr>
          <p:nvPr/>
        </p:nvPicPr>
        <p:blipFill>
          <a:blip r:embed="rId2" cstate="screen"/>
          <a:srcRect/>
          <a:stretch>
            <a:fillRect/>
          </a:stretch>
        </p:blipFill>
        <p:spPr>
          <a:xfrm>
            <a:off x="0" y="429148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5" name="图片 10"/>
          <p:cNvPicPr>
            <a:picLocks noChangeAspect="1"/>
          </p:cNvPicPr>
          <p:nvPr/>
        </p:nvPicPr>
        <p:blipFill>
          <a:blip r:embed="rId3" cstate="screen"/>
          <a:srcRect/>
          <a:stretch>
            <a:fillRect/>
          </a:stretch>
        </p:blipFill>
        <p:spPr>
          <a:xfrm>
            <a:off x="732139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54" name="组合 31"/>
          <p:cNvGrpSpPr/>
          <p:nvPr/>
        </p:nvGrpSpPr>
        <p:grpSpPr>
          <a:xfrm>
            <a:off x="882650" y="2542540"/>
            <a:ext cx="7211695" cy="2256714"/>
            <a:chOff x="3581255" y="2123527"/>
            <a:chExt cx="5048540" cy="3008458"/>
          </a:xfrm>
        </p:grpSpPr>
        <p:sp>
          <p:nvSpPr>
            <p:cNvPr id="1048642" name="矩形: 圆角 32"/>
            <p:cNvSpPr/>
            <p:nvPr/>
          </p:nvSpPr>
          <p:spPr>
            <a:xfrm>
              <a:off x="5629001" y="2123527"/>
              <a:ext cx="933998" cy="933998"/>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07</a:t>
              </a:r>
              <a:endParaRPr lang="zh-CN" altLang="en-US" sz="3300" b="1" dirty="0">
                <a:latin typeface="微软雅黑" panose="020B0503020204020204" pitchFamily="34" charset="-122"/>
              </a:endParaRPr>
            </a:p>
          </p:txBody>
        </p:sp>
        <p:sp>
          <p:nvSpPr>
            <p:cNvPr id="1048643" name="文本框 34"/>
            <p:cNvSpPr txBox="1"/>
            <p:nvPr/>
          </p:nvSpPr>
          <p:spPr>
            <a:xfrm>
              <a:off x="3581255" y="3656487"/>
              <a:ext cx="5048540" cy="1475498"/>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展望： 面向人机物融合应用的软件开发方法</a:t>
              </a:r>
            </a:p>
          </p:txBody>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图片 6"/>
          <p:cNvPicPr>
            <a:picLocks noChangeAspect="1"/>
          </p:cNvPicPr>
          <p:nvPr/>
        </p:nvPicPr>
        <p:blipFill>
          <a:blip r:embed="rId2" cstate="screen"/>
          <a:srcRect/>
          <a:stretch>
            <a:fillRect/>
          </a:stretch>
        </p:blipFill>
        <p:spPr>
          <a:xfrm>
            <a:off x="6985" y="4444841"/>
            <a:ext cx="2129663" cy="2407445"/>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55" name="图片 10"/>
          <p:cNvPicPr>
            <a:picLocks noChangeAspect="1"/>
          </p:cNvPicPr>
          <p:nvPr/>
        </p:nvPicPr>
        <p:blipFill>
          <a:blip r:embed="rId3" cstate="screen"/>
          <a:srcRect/>
          <a:stretch>
            <a:fillRect/>
          </a:stretch>
        </p:blipFill>
        <p:spPr>
          <a:xfrm>
            <a:off x="7122318" y="6350"/>
            <a:ext cx="2021681" cy="2021681"/>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593" name="矩形 19"/>
          <p:cNvSpPr/>
          <p:nvPr/>
        </p:nvSpPr>
        <p:spPr>
          <a:xfrm>
            <a:off x="1098486" y="2671686"/>
            <a:ext cx="7133897" cy="1156855"/>
          </a:xfrm>
          <a:prstGeom prst="rect">
            <a:avLst/>
          </a:prstGeom>
        </p:spPr>
        <p:txBody>
          <a:bodyPr wrap="square">
            <a:spAutoFit/>
          </a:bodyPr>
          <a:lstStyle/>
          <a:p>
            <a:pPr indent="457200">
              <a:lnSpc>
                <a:spcPct val="150000"/>
              </a:lnSpc>
            </a:pPr>
            <a:r>
              <a:rPr lang="zh-CN" altLang="en-US" sz="1600" dirty="0">
                <a:solidFill>
                  <a:schemeClr val="tx1"/>
                </a:solidFill>
                <a:latin typeface="微软雅黑" panose="020B0503020204020204" pitchFamily="34" charset="-122"/>
                <a:ea typeface="微软雅黑" panose="020B0503020204020204" pitchFamily="34" charset="-122"/>
              </a:rPr>
              <a:t>经典的结构化和对象化方法与技术体系诞生于静态、封闭、可控的环境， 难以完全适应像</a:t>
            </a:r>
            <a:r>
              <a:rPr lang="en-US" altLang="zh-CN" sz="1600" dirty="0">
                <a:solidFill>
                  <a:schemeClr val="tx1"/>
                </a:solidFill>
                <a:latin typeface="微软雅黑" panose="020B0503020204020204" pitchFamily="34" charset="-122"/>
                <a:ea typeface="微软雅黑" panose="020B0503020204020204" pitchFamily="34" charset="-122"/>
              </a:rPr>
              <a:t>Internet</a:t>
            </a:r>
            <a:r>
              <a:rPr lang="zh-CN" altLang="en-US" sz="1600" dirty="0">
                <a:solidFill>
                  <a:schemeClr val="tx1"/>
                </a:solidFill>
                <a:latin typeface="微软雅黑" panose="020B0503020204020204" pitchFamily="34" charset="-122"/>
                <a:ea typeface="微软雅黑" panose="020B0503020204020204" pitchFamily="34" charset="-122"/>
              </a:rPr>
              <a:t>这样开放、动态与难控的环境和多变的用户需求，为此， 需要探索新的软件方法与技术体系。</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260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6403340" cy="400824"/>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07</a:t>
              </a:r>
            </a:p>
          </p:txBody>
        </p:sp>
        <p:sp>
          <p:nvSpPr>
            <p:cNvPr id="1048613" name="文本框 13"/>
            <p:cNvSpPr txBox="1"/>
            <p:nvPr/>
          </p:nvSpPr>
          <p:spPr>
            <a:xfrm>
              <a:off x="997845" y="380285"/>
              <a:ext cx="5041005" cy="491279"/>
            </a:xfrm>
            <a:prstGeom prst="rect">
              <a:avLst/>
            </a:prstGeom>
            <a:noFill/>
          </p:spPr>
          <p:txBody>
            <a:bodyPr wrap="square" rtlCol="0">
              <a:spAutoFit/>
            </a:bodyPr>
            <a:lstStyle/>
            <a:p>
              <a:pPr algn="l"/>
              <a:r>
                <a:rPr lang="zh-CN" altLang="en-US" b="1" dirty="0">
                  <a:solidFill>
                    <a:schemeClr val="tx1"/>
                  </a:solidFill>
                  <a:latin typeface="微软雅黑" panose="020B0503020204020204" pitchFamily="34" charset="-122"/>
                  <a:ea typeface="微软雅黑" panose="020B0503020204020204" pitchFamily="34" charset="-122"/>
                </a:rPr>
                <a:t>面向</a:t>
              </a:r>
              <a:r>
                <a:rPr lang="en-US" altLang="zh-CN" b="1" dirty="0">
                  <a:solidFill>
                    <a:schemeClr val="tx1"/>
                  </a:solidFill>
                  <a:latin typeface="微软雅黑" panose="020B0503020204020204" pitchFamily="34" charset="-122"/>
                  <a:ea typeface="微软雅黑" panose="020B0503020204020204" pitchFamily="34" charset="-122"/>
                </a:rPr>
                <a:t>Internet</a:t>
              </a:r>
              <a:r>
                <a:rPr lang="zh-CN" altLang="en-US" b="1" dirty="0">
                  <a:solidFill>
                    <a:schemeClr val="tx1"/>
                  </a:solidFill>
                  <a:latin typeface="微软雅黑" panose="020B0503020204020204" pitchFamily="34" charset="-122"/>
                  <a:ea typeface="微软雅黑" panose="020B0503020204020204" pitchFamily="34" charset="-122"/>
                </a:rPr>
                <a:t>的软件方法与技术探索</a:t>
              </a:r>
            </a:p>
          </p:txBody>
        </p:sp>
      </p:grpSp>
      <p:sp>
        <p:nvSpPr>
          <p:cNvPr id="1048628" name="文本框 39"/>
          <p:cNvSpPr txBox="1"/>
          <p:nvPr/>
        </p:nvSpPr>
        <p:spPr>
          <a:xfrm>
            <a:off x="713105" y="1758315"/>
            <a:ext cx="8020685" cy="3476625"/>
          </a:xfrm>
          <a:prstGeom prst="rect">
            <a:avLst/>
          </a:prstGeom>
          <a:noFill/>
        </p:spPr>
        <p:txBody>
          <a:bodyPr wrap="square" rtlCol="0">
            <a:spAutoFit/>
          </a:bodyPr>
          <a:lstStyle/>
          <a:p>
            <a:pPr indent="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21世纪以来，Internet的快速发展与普及为软件方法技术的发展带来新的驱动力其基础平台从Mainframe经过网络化、微型化、并行化而逐步形成一个所谓的Global Ubiquity Computer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其应用方式从经典封闭应用模式经过资源化、普适化与服务化</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逐步形成了以</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云计算，雾计算，嵌入式系统，大数据等</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代表的多样化开放式应用模式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p>
          <a:p>
            <a:pPr marL="285750" indent="-285750" algn="l" fontAlgn="auto">
              <a:lnSpc>
                <a:spcPts val="22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计算平台空间：单个或多个</a:t>
            </a:r>
            <a:r>
              <a:rPr lang="en-US" altLang="zh-CN" sz="1600" b="1"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互联网平台，以</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计算为主</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通信连接为主</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p>
          <a:p>
            <a:pPr marL="285750" indent="-285750" algn="just" fontAlgn="auto">
              <a:lnSpc>
                <a:spcPts val="2200"/>
              </a:lnSpc>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认知空间：</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面向个体程序员</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群体和服务化方式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，关注点在面向对象的</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平台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程序员</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问题</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的基础上， 开始向关注</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个体</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群体开发者</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大量使用者</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的方面过渡。</a:t>
            </a:r>
          </a:p>
          <a:p>
            <a:pPr marL="285750" indent="-285750" algn="just" fontAlgn="auto">
              <a:lnSpc>
                <a:spcPts val="2200"/>
              </a:lnSpc>
              <a:buFont typeface="Wingdings" panose="05000000000000000000" pitchFamily="2" charset="2"/>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问题空间： 从确定环境下的单个问题求解， 到开放开发环境下的群体问题求解，进而向非确定环境下如何为大量最终用户提供优质服务的方面发展，其关注点己从求解问题转变到开放环境下资源的共享与协同。</a:t>
            </a:r>
          </a:p>
          <a:p>
            <a:pPr indent="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260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6403340" cy="400824"/>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07</a:t>
              </a:r>
            </a:p>
          </p:txBody>
        </p:sp>
        <p:sp>
          <p:nvSpPr>
            <p:cNvPr id="1048613" name="文本框 13"/>
            <p:cNvSpPr txBox="1"/>
            <p:nvPr/>
          </p:nvSpPr>
          <p:spPr>
            <a:xfrm>
              <a:off x="997845" y="380285"/>
              <a:ext cx="5041005" cy="491279"/>
            </a:xfrm>
            <a:prstGeom prst="rect">
              <a:avLst/>
            </a:prstGeom>
            <a:noFill/>
          </p:spPr>
          <p:txBody>
            <a:bodyPr wrap="square" rtlCol="0">
              <a:spAutoFit/>
            </a:bodyPr>
            <a:lstStyle/>
            <a:p>
              <a:pPr algn="l"/>
              <a:r>
                <a:rPr lang="zh-CN" altLang="en-US" b="1" dirty="0">
                  <a:solidFill>
                    <a:schemeClr val="tx1"/>
                  </a:solidFill>
                  <a:latin typeface="微软雅黑" panose="020B0503020204020204" pitchFamily="34" charset="-122"/>
                  <a:ea typeface="微软雅黑" panose="020B0503020204020204" pitchFamily="34" charset="-122"/>
                </a:rPr>
                <a:t>面向</a:t>
              </a:r>
              <a:r>
                <a:rPr lang="en-US" altLang="zh-CN" b="1" dirty="0">
                  <a:solidFill>
                    <a:schemeClr val="tx1"/>
                  </a:solidFill>
                  <a:latin typeface="微软雅黑" panose="020B0503020204020204" pitchFamily="34" charset="-122"/>
                  <a:ea typeface="微软雅黑" panose="020B0503020204020204" pitchFamily="34" charset="-122"/>
                </a:rPr>
                <a:t>Internet</a:t>
              </a:r>
              <a:r>
                <a:rPr lang="zh-CN" altLang="en-US" b="1" dirty="0">
                  <a:solidFill>
                    <a:schemeClr val="tx1"/>
                  </a:solidFill>
                  <a:latin typeface="微软雅黑" panose="020B0503020204020204" pitchFamily="34" charset="-122"/>
                  <a:ea typeface="微软雅黑" panose="020B0503020204020204" pitchFamily="34" charset="-122"/>
                </a:rPr>
                <a:t>的软件方法与技术探索</a:t>
              </a:r>
            </a:p>
          </p:txBody>
        </p:sp>
      </p:grpSp>
      <p:sp>
        <p:nvSpPr>
          <p:cNvPr id="1048628" name="文本框 39"/>
          <p:cNvSpPr txBox="1"/>
          <p:nvPr/>
        </p:nvSpPr>
        <p:spPr>
          <a:xfrm>
            <a:off x="712470" y="2040255"/>
            <a:ext cx="8020685" cy="2891946"/>
          </a:xfrm>
          <a:prstGeom prst="rect">
            <a:avLst/>
          </a:prstGeom>
          <a:noFill/>
        </p:spPr>
        <p:txBody>
          <a:bodyPr wrap="square" rtlCol="0">
            <a:spAutoFit/>
          </a:bodyPr>
          <a:lstStyle/>
          <a:p>
            <a:pPr indent="0" algn="just" fontAlgn="auto">
              <a:lnSpc>
                <a:spcPts val="2200"/>
              </a:lnSpc>
            </a:pPr>
            <a:r>
              <a:rPr sz="1600" dirty="0" err="1">
                <a:latin typeface="微软雅黑" panose="020B0503020204020204" pitchFamily="34" charset="-122"/>
                <a:ea typeface="微软雅黑" panose="020B0503020204020204" pitchFamily="34" charset="-122"/>
                <a:cs typeface="微软雅黑" panose="020B0503020204020204" pitchFamily="34" charset="-122"/>
              </a:rPr>
              <a:t>网构软件是中国学者提出的一种面向</a:t>
            </a:r>
            <a:r>
              <a:rPr lang="en-US" sz="1600" dirty="0" err="1">
                <a:latin typeface="微软雅黑" panose="020B0503020204020204" pitchFamily="34" charset="-122"/>
                <a:ea typeface="微软雅黑" panose="020B0503020204020204" pitchFamily="34" charset="-122"/>
                <a:cs typeface="微软雅黑" panose="020B0503020204020204" pitchFamily="34" charset="-122"/>
              </a:rPr>
              <a:t>Internet</a:t>
            </a:r>
            <a:r>
              <a:rPr sz="1600" dirty="0" err="1">
                <a:latin typeface="微软雅黑" panose="020B0503020204020204" pitchFamily="34" charset="-122"/>
                <a:ea typeface="微软雅黑" panose="020B0503020204020204" pitchFamily="34" charset="-122"/>
                <a:cs typeface="微软雅黑" panose="020B0503020204020204" pitchFamily="34" charset="-122"/>
              </a:rPr>
              <a:t>的新软件</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范例</a:t>
            </a:r>
            <a:r>
              <a:rPr lang="zh-CN" sz="1600" dirty="0">
                <a:latin typeface="微软雅黑" panose="020B0503020204020204" pitchFamily="34" charset="-122"/>
                <a:ea typeface="微软雅黑" panose="020B0503020204020204" pitchFamily="34" charset="-122"/>
                <a:cs typeface="微软雅黑" panose="020B0503020204020204" pitchFamily="34" charset="-122"/>
              </a:rPr>
              <a:t>，网构软件</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范例</a:t>
            </a:r>
            <a:r>
              <a:rPr lang="zh-CN" sz="1600" dirty="0">
                <a:latin typeface="微软雅黑" panose="020B0503020204020204" pitchFamily="34" charset="-122"/>
                <a:ea typeface="微软雅黑" panose="020B0503020204020204" pitchFamily="34" charset="-122"/>
                <a:cs typeface="微软雅黑" panose="020B0503020204020204" pitchFamily="34" charset="-122"/>
              </a:rPr>
              <a:t>针对前述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Internet</a:t>
            </a:r>
            <a:r>
              <a:rPr lang="zh-CN" sz="1600" dirty="0">
                <a:latin typeface="微软雅黑" panose="020B0503020204020204" pitchFamily="34" charset="-122"/>
                <a:ea typeface="微软雅黑" panose="020B0503020204020204" pitchFamily="34" charset="-122"/>
                <a:cs typeface="微软雅黑" panose="020B0503020204020204" pitchFamily="34" charset="-122"/>
              </a:rPr>
              <a:t> 计算平台和应用模式的特点，强调软件的：</a:t>
            </a:r>
          </a:p>
          <a:p>
            <a:pPr marL="742950" lvl="1" indent="-285750" algn="just" fontAlgn="auto">
              <a:lnSpc>
                <a:spcPts val="2200"/>
              </a:lnSpc>
              <a:buFont typeface="Wingdings" panose="05000000000000000000" charset="0"/>
              <a:buChar char="l"/>
            </a:pPr>
            <a:r>
              <a:rPr lang="zh-CN" sz="1600" dirty="0">
                <a:latin typeface="微软雅黑" panose="020B0503020204020204" pitchFamily="34" charset="-122"/>
                <a:ea typeface="微软雅黑" panose="020B0503020204020204" pitchFamily="34" charset="-122"/>
                <a:cs typeface="微软雅黑" panose="020B0503020204020204" pitchFamily="34" charset="-122"/>
              </a:rPr>
              <a:t>自治性：即软件系统由分布于网络中自主独立的实体构成。</a:t>
            </a:r>
          </a:p>
          <a:p>
            <a:pPr marL="742950" lvl="1" indent="-285750" algn="just" fontAlgn="auto">
              <a:lnSpc>
                <a:spcPts val="2200"/>
              </a:lnSpc>
              <a:buFont typeface="Wingdings" panose="05000000000000000000" charset="0"/>
              <a:buChar char="l"/>
            </a:pPr>
            <a:r>
              <a:rPr lang="zh-CN" sz="1600" dirty="0">
                <a:latin typeface="微软雅黑" panose="020B0503020204020204" pitchFamily="34" charset="-122"/>
                <a:ea typeface="微软雅黑" panose="020B0503020204020204" pitchFamily="34" charset="-122"/>
                <a:cs typeface="微软雅黑" panose="020B0503020204020204" pitchFamily="34" charset="-122"/>
              </a:rPr>
              <a:t>协同性：</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即这些自治实体通过动态联盟协作共同达成应用目标</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p>
          <a:p>
            <a:pPr marL="742950" lvl="1" indent="-285750" algn="just" fontAlgn="auto">
              <a:lnSpc>
                <a:spcPts val="22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适应性：即软件系统自主感知环境和需求变化并主动适应之。</a:t>
            </a:r>
          </a:p>
          <a:p>
            <a:pPr marL="742950" lvl="1" indent="-285750" algn="just" fontAlgn="auto">
              <a:lnSpc>
                <a:spcPts val="22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演化性：即软件系统的结构和行为能够动态演化从而长期生存。</a:t>
            </a:r>
          </a:p>
          <a:p>
            <a:pPr marL="742950" lvl="1" indent="-285750" algn="just" fontAlgn="auto">
              <a:lnSpc>
                <a:spcPts val="22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激发性：即软件系统可能呈现由自主实体交互而激发的非预设行为。</a:t>
            </a:r>
          </a:p>
          <a:p>
            <a:pPr marL="742950" lvl="1" indent="-285750" algn="just" fontAlgn="auto">
              <a:lnSpc>
                <a:spcPts val="2200"/>
              </a:lnSpc>
              <a:buFont typeface="Wingdings" panose="05000000000000000000" charset="0"/>
              <a:buChar char="l"/>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可信性：即以目标和体验为导向的软件质量保障为支持网构软件范型，研究者从软件的架构模型、构造方法、运行支撑以及质量保障等方面展开了一系列研究。</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260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6403340" cy="400824"/>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07</a:t>
              </a:r>
            </a:p>
          </p:txBody>
        </p:sp>
        <p:sp>
          <p:nvSpPr>
            <p:cNvPr id="1048613" name="文本框 13"/>
            <p:cNvSpPr txBox="1"/>
            <p:nvPr/>
          </p:nvSpPr>
          <p:spPr>
            <a:xfrm>
              <a:off x="997845" y="380285"/>
              <a:ext cx="5041005" cy="491279"/>
            </a:xfrm>
            <a:prstGeom prst="rect">
              <a:avLst/>
            </a:prstGeom>
            <a:noFill/>
          </p:spPr>
          <p:txBody>
            <a:bodyPr wrap="square" rtlCol="0">
              <a:spAutoFit/>
            </a:bodyPr>
            <a:lstStyle/>
            <a:p>
              <a:pPr algn="l"/>
              <a:r>
                <a:rPr b="1" dirty="0">
                  <a:solidFill>
                    <a:schemeClr val="tx1"/>
                  </a:solidFill>
                  <a:latin typeface="微软雅黑" panose="020B0503020204020204" pitchFamily="34" charset="-122"/>
                  <a:ea typeface="微软雅黑" panose="020B0503020204020204" pitchFamily="34" charset="-122"/>
                </a:rPr>
                <a:t>新型软件开发方法与技术展</a:t>
              </a:r>
              <a:r>
                <a:rPr lang="zh-CN" b="1" dirty="0">
                  <a:solidFill>
                    <a:schemeClr val="tx1"/>
                  </a:solidFill>
                  <a:latin typeface="微软雅黑" panose="020B0503020204020204" pitchFamily="34" charset="-122"/>
                  <a:ea typeface="微软雅黑" panose="020B0503020204020204" pitchFamily="34" charset="-122"/>
                </a:rPr>
                <a:t>望</a:t>
              </a:r>
            </a:p>
          </p:txBody>
        </p:sp>
      </p:grpSp>
      <p:sp>
        <p:nvSpPr>
          <p:cNvPr id="1048628" name="文本框 39"/>
          <p:cNvSpPr txBox="1"/>
          <p:nvPr/>
        </p:nvSpPr>
        <p:spPr>
          <a:xfrm>
            <a:off x="692785" y="2040255"/>
            <a:ext cx="8020685" cy="3174074"/>
          </a:xfrm>
          <a:prstGeom prst="rect">
            <a:avLst/>
          </a:prstGeom>
          <a:noFill/>
        </p:spPr>
        <p:txBody>
          <a:bodyPr wrap="square" rtlCol="0">
            <a:spAutoFit/>
          </a:bodyPr>
          <a:lstStyle/>
          <a:p>
            <a:pPr indent="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当前互联网由：计算机网络，各种传感器和执行设备构成。</a:t>
            </a:r>
          </a:p>
          <a:p>
            <a:pPr indent="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同时：融入人类用户的各个社会关系。</a:t>
            </a:r>
          </a:p>
          <a:p>
            <a:pPr indent="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形成：人机物融合发展的势态。</a:t>
            </a:r>
          </a:p>
          <a:p>
            <a:pPr indent="0" algn="just" fontAlgn="auto">
              <a:lnSpc>
                <a:spcPts val="2200"/>
              </a:lnSpc>
            </a:pP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a:p>
            <a:pPr indent="0" algn="just" fontAlgn="auto">
              <a:lnSpc>
                <a:spcPts val="2200"/>
              </a:lnSpc>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人机物融合：</a:t>
            </a:r>
          </a:p>
          <a:p>
            <a:pPr marL="285750" indent="-285750" algn="just"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：指软件的基础平台支撑， 它经历了从计算机经过计算平台到计算思维的转变。</a:t>
            </a:r>
          </a:p>
          <a:p>
            <a:pPr marL="285750" indent="-285750" algn="just"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物</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：主要是指面向现实世界的信息化空间。</a:t>
            </a:r>
          </a:p>
          <a:p>
            <a:pPr marL="285750" indent="-285750" algn="just"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：即是信息化社会的主要载体。</a:t>
            </a:r>
          </a:p>
          <a:p>
            <a:pPr marL="285750" indent="-28575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要支持这种抽象，构造新型软件所运行的平台， 必须要有新的技术手段。</a:t>
            </a:r>
          </a:p>
          <a:p>
            <a:pPr marL="285750" indent="-285750" algn="just"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软件定义</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Software-defined)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思路和技术给出了一种可能的途径</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1333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287736" y="260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060" y="1240790"/>
            <a:ext cx="6403340" cy="400824"/>
            <a:chOff x="413822" y="349091"/>
            <a:chExt cx="5625028"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b="1" dirty="0">
                  <a:latin typeface="微软雅黑" panose="020B0503020204020204" pitchFamily="34" charset="-122"/>
                </a:rPr>
                <a:t>07</a:t>
              </a:r>
            </a:p>
          </p:txBody>
        </p:sp>
        <p:sp>
          <p:nvSpPr>
            <p:cNvPr id="1048613" name="文本框 13"/>
            <p:cNvSpPr txBox="1"/>
            <p:nvPr/>
          </p:nvSpPr>
          <p:spPr>
            <a:xfrm>
              <a:off x="997845" y="380285"/>
              <a:ext cx="5041005" cy="491279"/>
            </a:xfrm>
            <a:prstGeom prst="rect">
              <a:avLst/>
            </a:prstGeom>
            <a:noFill/>
          </p:spPr>
          <p:txBody>
            <a:bodyPr wrap="square" rtlCol="0">
              <a:spAutoFit/>
            </a:bodyPr>
            <a:lstStyle/>
            <a:p>
              <a:pPr algn="l"/>
              <a:r>
                <a:rPr b="1" dirty="0">
                  <a:solidFill>
                    <a:schemeClr val="tx1"/>
                  </a:solidFill>
                  <a:latin typeface="微软雅黑" panose="020B0503020204020204" pitchFamily="34" charset="-122"/>
                  <a:ea typeface="微软雅黑" panose="020B0503020204020204" pitchFamily="34" charset="-122"/>
                </a:rPr>
                <a:t>新型软件开发方法与技术展</a:t>
              </a:r>
              <a:r>
                <a:rPr lang="zh-CN" b="1" dirty="0">
                  <a:solidFill>
                    <a:schemeClr val="tx1"/>
                  </a:solidFill>
                  <a:latin typeface="微软雅黑" panose="020B0503020204020204" pitchFamily="34" charset="-122"/>
                  <a:ea typeface="微软雅黑" panose="020B0503020204020204" pitchFamily="34" charset="-122"/>
                </a:rPr>
                <a:t>望</a:t>
              </a:r>
            </a:p>
          </p:txBody>
        </p:sp>
      </p:grpSp>
      <p:sp>
        <p:nvSpPr>
          <p:cNvPr id="1048628" name="文本框 39"/>
          <p:cNvSpPr txBox="1"/>
          <p:nvPr/>
        </p:nvSpPr>
        <p:spPr>
          <a:xfrm>
            <a:off x="692785" y="2033905"/>
            <a:ext cx="8020685" cy="4020460"/>
          </a:xfrm>
          <a:prstGeom prst="rect">
            <a:avLst/>
          </a:prstGeom>
          <a:noFill/>
        </p:spPr>
        <p:txBody>
          <a:bodyPr wrap="square" rtlCol="0">
            <a:spAutoFit/>
          </a:bodyPr>
          <a:lstStyle/>
          <a:p>
            <a:pPr marL="285750" indent="-285750" algn="l"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ea"/>
              </a:rPr>
              <a:t>人机物三者的综合与协同发展是信息技术进步的主题， 也是推动软件方法与技术不断发展</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的动力，比如：</a:t>
            </a:r>
          </a:p>
          <a:p>
            <a:pPr marL="285750" indent="-285750" algn="l"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信息化工作人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Wintel模式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物</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信息化工作空间</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理念人人一台PC</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被信息化服务人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机</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Google模式</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物</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信息化服务空间</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理念人人可以使用全世界的信息</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p>
          <a:p>
            <a:pPr marL="285750" indent="-285750" algn="l"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人：虚拟社会人；机：</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Web</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平台 ；物：虚拟化社会空间</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理念我为人人与人人为我。</a:t>
            </a:r>
          </a:p>
          <a:p>
            <a:pPr marL="285750" indent="-285750" algn="l"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以上三种都代表了信息技术发展的不同模式与发展阶段。</a:t>
            </a:r>
          </a:p>
          <a:p>
            <a:pPr marL="285750" indent="-285750" algn="l"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现在正在追求的目标是：</a:t>
            </a:r>
          </a:p>
          <a:p>
            <a:pPr marL="285750" indent="-285750" algn="l" fontAlgn="auto">
              <a:lnSpc>
                <a:spcPts val="2200"/>
              </a:lnSpc>
              <a:buFont typeface="Wingdings" panose="05000000000000000000" charset="0"/>
              <a:buChar char="l"/>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人：自然化与信息化结合的超人； 机：物联网</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云计算</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大数据</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/CPS</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；物：智慧校园</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智慧城市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智慧地球</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理念</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Anytime, Anywhere, </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AnyService</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p>
          <a:p>
            <a:pPr marL="285750" indent="-285750" algn="l" fontAlgn="auto">
              <a:lnSpc>
                <a:spcPts val="2200"/>
              </a:lnSpc>
            </a:pP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最终推动软件方法与技术体系从</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经典的面向对象软件方法与技术体系</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面</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Internet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软件方法与技术体系”</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--&gt; </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“面向人机物融合的软件方法与技术体系” 的跨越。</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82" name="图片 6"/>
          <p:cNvPicPr>
            <a:picLocks noChangeAspect="1"/>
          </p:cNvPicPr>
          <p:nvPr/>
        </p:nvPicPr>
        <p:blipFill>
          <a:blip r:embed="rId2" cstate="screen"/>
          <a:srcRect/>
          <a:stretch>
            <a:fillRect/>
          </a:stretch>
        </p:blipFill>
        <p:spPr>
          <a:xfrm>
            <a:off x="-20320"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83" name="图片 10"/>
          <p:cNvPicPr>
            <a:picLocks noChangeAspect="1"/>
          </p:cNvPicPr>
          <p:nvPr/>
        </p:nvPicPr>
        <p:blipFill>
          <a:blip r:embed="rId3" cstate="screen"/>
          <a:srcRect/>
          <a:stretch>
            <a:fillRect/>
          </a:stretch>
        </p:blipFill>
        <p:spPr>
          <a:xfrm>
            <a:off x="732139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752" name="文本框 11"/>
          <p:cNvSpPr txBox="1"/>
          <p:nvPr/>
        </p:nvSpPr>
        <p:spPr>
          <a:xfrm>
            <a:off x="2429288" y="2063294"/>
            <a:ext cx="4263992" cy="1015663"/>
          </a:xfrm>
          <a:prstGeom prst="rect">
            <a:avLst/>
          </a:prstGeom>
          <a:noFill/>
        </p:spPr>
        <p:txBody>
          <a:bodyPr wrap="square" rtlCol="0">
            <a:spAutoFit/>
          </a:bodyPr>
          <a:lstStyle/>
          <a:p>
            <a:pPr algn="dist"/>
            <a:r>
              <a:rPr lang="en-US" altLang="zh-CN" sz="6000" b="1" dirty="0">
                <a:solidFill>
                  <a:srgbClr val="36618D"/>
                </a:solidFill>
                <a:latin typeface="微软雅黑" panose="020B0503020204020204" pitchFamily="34" charset="-122"/>
              </a:rPr>
              <a:t>THANKS</a:t>
            </a:r>
            <a:endParaRPr lang="zh-CN" altLang="en-US" sz="6000" b="1" dirty="0">
              <a:solidFill>
                <a:srgbClr val="36618D"/>
              </a:solidFill>
              <a:latin typeface="微软雅黑" panose="020B0503020204020204" pitchFamily="34" charset="-122"/>
            </a:endParaRPr>
          </a:p>
        </p:txBody>
      </p:sp>
      <p:sp>
        <p:nvSpPr>
          <p:cNvPr id="1048753" name="文本框 12"/>
          <p:cNvSpPr txBox="1"/>
          <p:nvPr/>
        </p:nvSpPr>
        <p:spPr>
          <a:xfrm>
            <a:off x="1857375" y="3078957"/>
            <a:ext cx="5407819" cy="715581"/>
          </a:xfrm>
          <a:prstGeom prst="rect">
            <a:avLst/>
          </a:prstGeom>
          <a:noFill/>
        </p:spPr>
        <p:txBody>
          <a:bodyPr wrap="square" rtlCol="0">
            <a:spAutoFit/>
          </a:bodyPr>
          <a:lstStyle/>
          <a:p>
            <a:pPr algn="dist"/>
            <a:r>
              <a:rPr lang="zh-CN" altLang="en-US" sz="4050" b="1">
                <a:solidFill>
                  <a:schemeClr val="tx1">
                    <a:lumMod val="75000"/>
                    <a:lumOff val="25000"/>
                  </a:schemeClr>
                </a:solidFill>
                <a:latin typeface="微软雅黑" panose="020B0503020204020204" pitchFamily="34" charset="-122"/>
                <a:ea typeface="微软雅黑" panose="020B0503020204020204" pitchFamily="34" charset="-122"/>
              </a:rPr>
              <a:t>感谢各位观看指导</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图片 6"/>
          <p:cNvPicPr>
            <a:picLocks noChangeAspect="1"/>
          </p:cNvPicPr>
          <p:nvPr/>
        </p:nvPicPr>
        <p:blipFill>
          <a:blip r:embed="rId2" cstate="screen"/>
          <a:srcRect/>
          <a:stretch>
            <a:fillRect/>
          </a:stretch>
        </p:blipFill>
        <p:spPr>
          <a:xfrm>
            <a:off x="-6985" y="432577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7" name="图片 10"/>
          <p:cNvPicPr>
            <a:picLocks noChangeAspect="1"/>
          </p:cNvPicPr>
          <p:nvPr/>
        </p:nvPicPr>
        <p:blipFill>
          <a:blip r:embed="rId3" cstate="screen"/>
          <a:srcRect/>
          <a:stretch>
            <a:fillRect/>
          </a:stretch>
        </p:blipFill>
        <p:spPr>
          <a:xfrm>
            <a:off x="7301706" y="-1397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47" name="文本框 13"/>
          <p:cNvSpPr txBox="1"/>
          <p:nvPr/>
        </p:nvSpPr>
        <p:spPr>
          <a:xfrm>
            <a:off x="866245" y="1258372"/>
            <a:ext cx="1765324" cy="368300"/>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结构化</a:t>
            </a:r>
          </a:p>
        </p:txBody>
      </p:sp>
      <p:sp>
        <p:nvSpPr>
          <p:cNvPr id="1048649" name="矩形: 圆角 15"/>
          <p:cNvSpPr/>
          <p:nvPr/>
        </p:nvSpPr>
        <p:spPr>
          <a:xfrm>
            <a:off x="3398862" y="2531576"/>
            <a:ext cx="2643188" cy="1263566"/>
          </a:xfrm>
          <a:prstGeom prst="roundRect">
            <a:avLst>
              <a:gd name="adj" fmla="val 11348"/>
            </a:avLst>
          </a:prstGeom>
          <a:noFill/>
          <a:ln w="28575">
            <a:solidFill>
              <a:srgbClr val="6EA1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1" name="矩形: 圆角 17"/>
          <p:cNvSpPr/>
          <p:nvPr/>
        </p:nvSpPr>
        <p:spPr>
          <a:xfrm>
            <a:off x="1524310" y="4300065"/>
            <a:ext cx="2569963" cy="1573353"/>
          </a:xfrm>
          <a:prstGeom prst="roundRect">
            <a:avLst>
              <a:gd name="adj" fmla="val 11348"/>
            </a:avLst>
          </a:prstGeom>
          <a:noFill/>
          <a:ln w="28575">
            <a:solidFill>
              <a:srgbClr val="3661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2" name="矩形: 圆角 18"/>
          <p:cNvSpPr/>
          <p:nvPr/>
        </p:nvSpPr>
        <p:spPr>
          <a:xfrm>
            <a:off x="5009557" y="4325814"/>
            <a:ext cx="2643188" cy="1547604"/>
          </a:xfrm>
          <a:prstGeom prst="roundRect">
            <a:avLst>
              <a:gd name="adj" fmla="val 11348"/>
            </a:avLst>
          </a:prstGeom>
          <a:noFill/>
          <a:ln w="28575">
            <a:solidFill>
              <a:srgbClr val="6EA1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3" name="椭圆 19"/>
          <p:cNvSpPr/>
          <p:nvPr/>
        </p:nvSpPr>
        <p:spPr>
          <a:xfrm>
            <a:off x="4344266" y="2187944"/>
            <a:ext cx="643832" cy="643832"/>
          </a:xfrm>
          <a:prstGeom prst="ellipse">
            <a:avLst/>
          </a:prstGeom>
          <a:solidFill>
            <a:srgbClr val="6EA1D4"/>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4" name="validate-search_64702"/>
          <p:cNvSpPr>
            <a:spLocks noChangeAspect="1"/>
          </p:cNvSpPr>
          <p:nvPr/>
        </p:nvSpPr>
        <p:spPr bwMode="auto">
          <a:xfrm>
            <a:off x="4489236" y="2322981"/>
            <a:ext cx="353891" cy="40496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 name="T58" fmla="*/ 372171 w 604011"/>
              <a:gd name="T59" fmla="*/ 372171 w 604011"/>
              <a:gd name="T60" fmla="*/ 372171 w 604011"/>
              <a:gd name="T61" fmla="*/ 372171 w 604011"/>
              <a:gd name="T62" fmla="*/ 372171 w 604011"/>
              <a:gd name="T63" fmla="*/ 372171 w 604011"/>
              <a:gd name="T64" fmla="*/ 372171 w 604011"/>
              <a:gd name="T65" fmla="*/ 372171 w 604011"/>
              <a:gd name="T66" fmla="*/ 372171 w 604011"/>
              <a:gd name="T67" fmla="*/ 372171 w 604011"/>
              <a:gd name="T68" fmla="*/ 372171 w 604011"/>
              <a:gd name="T69" fmla="*/ 372171 w 604011"/>
              <a:gd name="T70" fmla="*/ 372171 w 604011"/>
              <a:gd name="T71" fmla="*/ 372171 w 604011"/>
              <a:gd name="T72" fmla="*/ 372171 w 604011"/>
              <a:gd name="T73" fmla="*/ 372171 w 604011"/>
              <a:gd name="T74" fmla="*/ 372171 w 604011"/>
              <a:gd name="T75" fmla="*/ 372171 w 604011"/>
              <a:gd name="T76" fmla="*/ 372171 w 604011"/>
              <a:gd name="T77" fmla="*/ 372171 w 604011"/>
              <a:gd name="T78" fmla="*/ 372171 w 604011"/>
              <a:gd name="T79" fmla="*/ 372171 w 604011"/>
              <a:gd name="T80" fmla="*/ 372171 w 604011"/>
              <a:gd name="T81" fmla="*/ 372171 w 604011"/>
              <a:gd name="T82" fmla="*/ 372171 w 604011"/>
              <a:gd name="T83" fmla="*/ 372171 w 604011"/>
              <a:gd name="T84" fmla="*/ 372171 w 604011"/>
              <a:gd name="T85" fmla="*/ 372171 w 604011"/>
              <a:gd name="T86" fmla="*/ 372171 w 604011"/>
              <a:gd name="T87" fmla="*/ 372171 w 604011"/>
              <a:gd name="T88" fmla="*/ 372171 w 604011"/>
              <a:gd name="T89" fmla="*/ 372171 w 604011"/>
              <a:gd name="T90" fmla="*/ 372171 w 604011"/>
              <a:gd name="T91" fmla="*/ 372171 w 604011"/>
              <a:gd name="T92" fmla="*/ 372171 w 604011"/>
              <a:gd name="T93" fmla="*/ 372171 w 604011"/>
              <a:gd name="T94" fmla="*/ 372171 w 604011"/>
              <a:gd name="T95" fmla="*/ 372171 w 604011"/>
              <a:gd name="T96" fmla="*/ 372171 w 604011"/>
              <a:gd name="T97" fmla="*/ 372171 w 604011"/>
              <a:gd name="T98" fmla="*/ 372171 w 604011"/>
              <a:gd name="T99" fmla="*/ 372171 w 604011"/>
              <a:gd name="T100" fmla="*/ 372171 w 604011"/>
              <a:gd name="T101" fmla="*/ 372171 w 604011"/>
              <a:gd name="T102" fmla="*/ 372171 w 604011"/>
              <a:gd name="T103" fmla="*/ 372171 w 604011"/>
              <a:gd name="T104" fmla="*/ 372171 w 604011"/>
              <a:gd name="T105" fmla="*/ 372171 w 604011"/>
              <a:gd name="T106" fmla="*/ 372171 w 604011"/>
              <a:gd name="T107" fmla="*/ 372171 w 604011"/>
              <a:gd name="T108" fmla="*/ 372171 w 604011"/>
              <a:gd name="T109" fmla="*/ 372171 w 604011"/>
              <a:gd name="T110" fmla="*/ 372171 w 604011"/>
              <a:gd name="T111" fmla="*/ 372171 w 604011"/>
              <a:gd name="T112" fmla="*/ 372171 w 604011"/>
              <a:gd name="T113" fmla="*/ 372171 w 604011"/>
              <a:gd name="T114" fmla="*/ 372171 w 604011"/>
              <a:gd name="T115" fmla="*/ 372171 w 604011"/>
              <a:gd name="T116" fmla="*/ 372171 w 604011"/>
              <a:gd name="T117" fmla="*/ 372171 w 604011"/>
              <a:gd name="T118" fmla="*/ 372171 w 604011"/>
              <a:gd name="T119"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1" h="471">
                <a:moveTo>
                  <a:pt x="288" y="282"/>
                </a:moveTo>
                <a:cubicBezTo>
                  <a:pt x="298" y="276"/>
                  <a:pt x="343" y="291"/>
                  <a:pt x="411" y="99"/>
                </a:cubicBezTo>
                <a:cubicBezTo>
                  <a:pt x="407" y="111"/>
                  <a:pt x="392" y="122"/>
                  <a:pt x="383" y="130"/>
                </a:cubicBezTo>
                <a:cubicBezTo>
                  <a:pt x="358" y="152"/>
                  <a:pt x="328" y="167"/>
                  <a:pt x="295" y="173"/>
                </a:cubicBezTo>
                <a:cubicBezTo>
                  <a:pt x="301" y="156"/>
                  <a:pt x="303" y="137"/>
                  <a:pt x="304" y="119"/>
                </a:cubicBezTo>
                <a:cubicBezTo>
                  <a:pt x="304" y="104"/>
                  <a:pt x="304" y="89"/>
                  <a:pt x="301" y="75"/>
                </a:cubicBezTo>
                <a:cubicBezTo>
                  <a:pt x="298" y="65"/>
                  <a:pt x="290" y="55"/>
                  <a:pt x="290" y="44"/>
                </a:cubicBezTo>
                <a:cubicBezTo>
                  <a:pt x="290" y="34"/>
                  <a:pt x="293" y="22"/>
                  <a:pt x="296" y="12"/>
                </a:cubicBezTo>
                <a:cubicBezTo>
                  <a:pt x="288" y="39"/>
                  <a:pt x="272" y="58"/>
                  <a:pt x="254" y="78"/>
                </a:cubicBezTo>
                <a:cubicBezTo>
                  <a:pt x="234" y="101"/>
                  <a:pt x="226" y="123"/>
                  <a:pt x="215" y="151"/>
                </a:cubicBezTo>
                <a:cubicBezTo>
                  <a:pt x="214" y="147"/>
                  <a:pt x="214" y="144"/>
                  <a:pt x="213" y="140"/>
                </a:cubicBezTo>
                <a:cubicBezTo>
                  <a:pt x="211" y="134"/>
                  <a:pt x="209" y="129"/>
                  <a:pt x="207" y="123"/>
                </a:cubicBezTo>
                <a:cubicBezTo>
                  <a:pt x="203" y="112"/>
                  <a:pt x="198" y="100"/>
                  <a:pt x="191" y="91"/>
                </a:cubicBezTo>
                <a:cubicBezTo>
                  <a:pt x="183" y="80"/>
                  <a:pt x="172" y="74"/>
                  <a:pt x="162" y="66"/>
                </a:cubicBezTo>
                <a:cubicBezTo>
                  <a:pt x="151" y="55"/>
                  <a:pt x="148" y="44"/>
                  <a:pt x="143" y="30"/>
                </a:cubicBezTo>
                <a:cubicBezTo>
                  <a:pt x="139" y="20"/>
                  <a:pt x="134" y="10"/>
                  <a:pt x="130" y="0"/>
                </a:cubicBezTo>
                <a:cubicBezTo>
                  <a:pt x="132" y="5"/>
                  <a:pt x="130" y="17"/>
                  <a:pt x="130" y="22"/>
                </a:cubicBezTo>
                <a:cubicBezTo>
                  <a:pt x="129" y="37"/>
                  <a:pt x="129" y="52"/>
                  <a:pt x="129" y="67"/>
                </a:cubicBezTo>
                <a:cubicBezTo>
                  <a:pt x="129" y="100"/>
                  <a:pt x="131" y="134"/>
                  <a:pt x="139" y="167"/>
                </a:cubicBezTo>
                <a:cubicBezTo>
                  <a:pt x="132" y="151"/>
                  <a:pt x="105" y="146"/>
                  <a:pt x="91" y="140"/>
                </a:cubicBezTo>
                <a:cubicBezTo>
                  <a:pt x="61" y="130"/>
                  <a:pt x="39" y="112"/>
                  <a:pt x="15" y="92"/>
                </a:cubicBezTo>
                <a:cubicBezTo>
                  <a:pt x="26" y="106"/>
                  <a:pt x="37" y="121"/>
                  <a:pt x="46" y="137"/>
                </a:cubicBezTo>
                <a:cubicBezTo>
                  <a:pt x="55" y="152"/>
                  <a:pt x="59" y="169"/>
                  <a:pt x="66" y="185"/>
                </a:cubicBezTo>
                <a:cubicBezTo>
                  <a:pt x="80" y="216"/>
                  <a:pt x="106" y="237"/>
                  <a:pt x="134" y="257"/>
                </a:cubicBezTo>
                <a:cubicBezTo>
                  <a:pt x="116" y="247"/>
                  <a:pt x="89" y="256"/>
                  <a:pt x="71" y="259"/>
                </a:cubicBezTo>
                <a:cubicBezTo>
                  <a:pt x="44" y="264"/>
                  <a:pt x="25" y="253"/>
                  <a:pt x="0" y="244"/>
                </a:cubicBezTo>
                <a:cubicBezTo>
                  <a:pt x="13" y="249"/>
                  <a:pt x="27" y="266"/>
                  <a:pt x="39" y="274"/>
                </a:cubicBezTo>
                <a:cubicBezTo>
                  <a:pt x="53" y="284"/>
                  <a:pt x="67" y="293"/>
                  <a:pt x="83" y="301"/>
                </a:cubicBezTo>
                <a:cubicBezTo>
                  <a:pt x="112" y="315"/>
                  <a:pt x="148" y="324"/>
                  <a:pt x="181" y="315"/>
                </a:cubicBezTo>
                <a:cubicBezTo>
                  <a:pt x="170" y="317"/>
                  <a:pt x="159" y="324"/>
                  <a:pt x="151" y="330"/>
                </a:cubicBezTo>
                <a:cubicBezTo>
                  <a:pt x="141" y="338"/>
                  <a:pt x="135" y="349"/>
                  <a:pt x="126" y="357"/>
                </a:cubicBezTo>
                <a:cubicBezTo>
                  <a:pt x="118" y="365"/>
                  <a:pt x="109" y="369"/>
                  <a:pt x="99" y="375"/>
                </a:cubicBezTo>
                <a:cubicBezTo>
                  <a:pt x="121" y="372"/>
                  <a:pt x="141" y="367"/>
                  <a:pt x="161" y="360"/>
                </a:cubicBezTo>
                <a:cubicBezTo>
                  <a:pt x="179" y="353"/>
                  <a:pt x="200" y="344"/>
                  <a:pt x="213" y="329"/>
                </a:cubicBezTo>
                <a:cubicBezTo>
                  <a:pt x="214" y="332"/>
                  <a:pt x="215" y="335"/>
                  <a:pt x="216" y="338"/>
                </a:cubicBezTo>
                <a:cubicBezTo>
                  <a:pt x="218" y="345"/>
                  <a:pt x="221" y="351"/>
                  <a:pt x="223" y="358"/>
                </a:cubicBezTo>
                <a:cubicBezTo>
                  <a:pt x="228" y="371"/>
                  <a:pt x="234" y="385"/>
                  <a:pt x="241" y="398"/>
                </a:cubicBezTo>
                <a:cubicBezTo>
                  <a:pt x="245" y="405"/>
                  <a:pt x="249" y="411"/>
                  <a:pt x="253" y="417"/>
                </a:cubicBezTo>
                <a:cubicBezTo>
                  <a:pt x="257" y="424"/>
                  <a:pt x="261" y="430"/>
                  <a:pt x="266" y="435"/>
                </a:cubicBezTo>
                <a:cubicBezTo>
                  <a:pt x="270" y="441"/>
                  <a:pt x="275" y="446"/>
                  <a:pt x="280" y="450"/>
                </a:cubicBezTo>
                <a:cubicBezTo>
                  <a:pt x="284" y="455"/>
                  <a:pt x="289" y="459"/>
                  <a:pt x="294" y="462"/>
                </a:cubicBezTo>
                <a:cubicBezTo>
                  <a:pt x="299" y="465"/>
                  <a:pt x="304" y="467"/>
                  <a:pt x="308" y="469"/>
                </a:cubicBezTo>
                <a:cubicBezTo>
                  <a:pt x="312" y="470"/>
                  <a:pt x="317" y="470"/>
                  <a:pt x="320" y="471"/>
                </a:cubicBezTo>
                <a:cubicBezTo>
                  <a:pt x="323" y="471"/>
                  <a:pt x="325" y="471"/>
                  <a:pt x="327" y="471"/>
                </a:cubicBezTo>
                <a:cubicBezTo>
                  <a:pt x="329" y="470"/>
                  <a:pt x="330" y="470"/>
                  <a:pt x="330" y="470"/>
                </a:cubicBezTo>
                <a:cubicBezTo>
                  <a:pt x="330" y="470"/>
                  <a:pt x="329" y="470"/>
                  <a:pt x="327" y="470"/>
                </a:cubicBezTo>
                <a:cubicBezTo>
                  <a:pt x="325" y="470"/>
                  <a:pt x="323" y="470"/>
                  <a:pt x="320" y="469"/>
                </a:cubicBezTo>
                <a:cubicBezTo>
                  <a:pt x="317" y="467"/>
                  <a:pt x="314" y="467"/>
                  <a:pt x="310" y="464"/>
                </a:cubicBezTo>
                <a:cubicBezTo>
                  <a:pt x="306" y="462"/>
                  <a:pt x="303" y="459"/>
                  <a:pt x="299" y="455"/>
                </a:cubicBezTo>
                <a:cubicBezTo>
                  <a:pt x="296" y="451"/>
                  <a:pt x="292" y="447"/>
                  <a:pt x="289" y="442"/>
                </a:cubicBezTo>
                <a:cubicBezTo>
                  <a:pt x="286" y="437"/>
                  <a:pt x="283" y="432"/>
                  <a:pt x="280" y="426"/>
                </a:cubicBezTo>
                <a:cubicBezTo>
                  <a:pt x="277" y="420"/>
                  <a:pt x="274" y="414"/>
                  <a:pt x="272" y="408"/>
                </a:cubicBezTo>
                <a:cubicBezTo>
                  <a:pt x="270" y="401"/>
                  <a:pt x="268" y="395"/>
                  <a:pt x="266" y="388"/>
                </a:cubicBezTo>
                <a:cubicBezTo>
                  <a:pt x="263" y="375"/>
                  <a:pt x="260" y="361"/>
                  <a:pt x="258" y="348"/>
                </a:cubicBezTo>
                <a:cubicBezTo>
                  <a:pt x="257" y="342"/>
                  <a:pt x="256" y="336"/>
                  <a:pt x="256" y="330"/>
                </a:cubicBezTo>
                <a:cubicBezTo>
                  <a:pt x="255" y="325"/>
                  <a:pt x="255" y="321"/>
                  <a:pt x="254" y="317"/>
                </a:cubicBezTo>
                <a:cubicBezTo>
                  <a:pt x="279" y="333"/>
                  <a:pt x="308" y="338"/>
                  <a:pt x="337" y="330"/>
                </a:cubicBezTo>
                <a:cubicBezTo>
                  <a:pt x="354" y="325"/>
                  <a:pt x="376" y="319"/>
                  <a:pt x="390" y="309"/>
                </a:cubicBezTo>
                <a:cubicBezTo>
                  <a:pt x="378" y="304"/>
                  <a:pt x="364" y="309"/>
                  <a:pt x="352" y="303"/>
                </a:cubicBezTo>
                <a:cubicBezTo>
                  <a:pt x="329" y="294"/>
                  <a:pt x="315" y="278"/>
                  <a:pt x="288" y="282"/>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56" name="validate-search_64702"/>
          <p:cNvSpPr>
            <a:spLocks noChangeAspect="1"/>
          </p:cNvSpPr>
          <p:nvPr/>
        </p:nvSpPr>
        <p:spPr bwMode="auto">
          <a:xfrm>
            <a:off x="6209296" y="2290688"/>
            <a:ext cx="311133" cy="404960"/>
          </a:xfrm>
          <a:custGeom>
            <a:avLst/>
            <a:gdLst>
              <a:gd name="T0" fmla="*/ 454 w 554"/>
              <a:gd name="T1" fmla="*/ 89 h 722"/>
              <a:gd name="T2" fmla="*/ 489 w 554"/>
              <a:gd name="T3" fmla="*/ 127 h 722"/>
              <a:gd name="T4" fmla="*/ 554 w 554"/>
              <a:gd name="T5" fmla="*/ 96 h 722"/>
              <a:gd name="T6" fmla="*/ 316 w 554"/>
              <a:gd name="T7" fmla="*/ 43 h 722"/>
              <a:gd name="T8" fmla="*/ 277 w 554"/>
              <a:gd name="T9" fmla="*/ 97 h 722"/>
              <a:gd name="T10" fmla="*/ 238 w 554"/>
              <a:gd name="T11" fmla="*/ 43 h 722"/>
              <a:gd name="T12" fmla="*/ 0 w 554"/>
              <a:gd name="T13" fmla="*/ 96 h 722"/>
              <a:gd name="T14" fmla="*/ 65 w 554"/>
              <a:gd name="T15" fmla="*/ 127 h 722"/>
              <a:gd name="T16" fmla="*/ 100 w 554"/>
              <a:gd name="T17" fmla="*/ 89 h 722"/>
              <a:gd name="T18" fmla="*/ 105 w 554"/>
              <a:gd name="T19" fmla="*/ 138 h 722"/>
              <a:gd name="T20" fmla="*/ 142 w 554"/>
              <a:gd name="T21" fmla="*/ 158 h 722"/>
              <a:gd name="T22" fmla="*/ 87 w 554"/>
              <a:gd name="T23" fmla="*/ 191 h 722"/>
              <a:gd name="T24" fmla="*/ 46 w 554"/>
              <a:gd name="T25" fmla="*/ 395 h 722"/>
              <a:gd name="T26" fmla="*/ 221 w 554"/>
              <a:gd name="T27" fmla="*/ 287 h 722"/>
              <a:gd name="T28" fmla="*/ 217 w 554"/>
              <a:gd name="T29" fmla="*/ 680 h 722"/>
              <a:gd name="T30" fmla="*/ 346 w 554"/>
              <a:gd name="T31" fmla="*/ 680 h 722"/>
              <a:gd name="T32" fmla="*/ 325 w 554"/>
              <a:gd name="T33" fmla="*/ 279 h 722"/>
              <a:gd name="T34" fmla="*/ 508 w 554"/>
              <a:gd name="T35" fmla="*/ 395 h 722"/>
              <a:gd name="T36" fmla="*/ 467 w 554"/>
              <a:gd name="T37" fmla="*/ 191 h 722"/>
              <a:gd name="T38" fmla="*/ 412 w 554"/>
              <a:gd name="T39" fmla="*/ 158 h 722"/>
              <a:gd name="T40" fmla="*/ 449 w 554"/>
              <a:gd name="T41" fmla="*/ 138 h 722"/>
              <a:gd name="T42" fmla="*/ 454 w 554"/>
              <a:gd name="T43" fmla="*/ 89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54" h="722">
                <a:moveTo>
                  <a:pt x="454" y="89"/>
                </a:moveTo>
                <a:lnTo>
                  <a:pt x="489" y="127"/>
                </a:lnTo>
                <a:cubicBezTo>
                  <a:pt x="528" y="125"/>
                  <a:pt x="554" y="96"/>
                  <a:pt x="554" y="96"/>
                </a:cubicBezTo>
                <a:cubicBezTo>
                  <a:pt x="506" y="22"/>
                  <a:pt x="387" y="0"/>
                  <a:pt x="316" y="43"/>
                </a:cubicBezTo>
                <a:cubicBezTo>
                  <a:pt x="295" y="55"/>
                  <a:pt x="283" y="75"/>
                  <a:pt x="277" y="97"/>
                </a:cubicBezTo>
                <a:cubicBezTo>
                  <a:pt x="271" y="75"/>
                  <a:pt x="259" y="55"/>
                  <a:pt x="238" y="43"/>
                </a:cubicBezTo>
                <a:cubicBezTo>
                  <a:pt x="166" y="0"/>
                  <a:pt x="48" y="22"/>
                  <a:pt x="0" y="96"/>
                </a:cubicBezTo>
                <a:cubicBezTo>
                  <a:pt x="0" y="96"/>
                  <a:pt x="25" y="125"/>
                  <a:pt x="65" y="127"/>
                </a:cubicBezTo>
                <a:lnTo>
                  <a:pt x="100" y="89"/>
                </a:lnTo>
                <a:lnTo>
                  <a:pt x="105" y="138"/>
                </a:lnTo>
                <a:cubicBezTo>
                  <a:pt x="105" y="138"/>
                  <a:pt x="118" y="148"/>
                  <a:pt x="142" y="158"/>
                </a:cubicBezTo>
                <a:cubicBezTo>
                  <a:pt x="123" y="163"/>
                  <a:pt x="105" y="173"/>
                  <a:pt x="87" y="191"/>
                </a:cubicBezTo>
                <a:cubicBezTo>
                  <a:pt x="2" y="278"/>
                  <a:pt x="46" y="395"/>
                  <a:pt x="46" y="395"/>
                </a:cubicBezTo>
                <a:cubicBezTo>
                  <a:pt x="122" y="379"/>
                  <a:pt x="181" y="332"/>
                  <a:pt x="221" y="287"/>
                </a:cubicBezTo>
                <a:cubicBezTo>
                  <a:pt x="207" y="399"/>
                  <a:pt x="190" y="588"/>
                  <a:pt x="217" y="680"/>
                </a:cubicBezTo>
                <a:cubicBezTo>
                  <a:pt x="217" y="680"/>
                  <a:pt x="281" y="722"/>
                  <a:pt x="346" y="680"/>
                </a:cubicBezTo>
                <a:cubicBezTo>
                  <a:pt x="346" y="680"/>
                  <a:pt x="367" y="523"/>
                  <a:pt x="325" y="279"/>
                </a:cubicBezTo>
                <a:cubicBezTo>
                  <a:pt x="365" y="325"/>
                  <a:pt x="426" y="378"/>
                  <a:pt x="508" y="395"/>
                </a:cubicBezTo>
                <a:cubicBezTo>
                  <a:pt x="508" y="395"/>
                  <a:pt x="552" y="278"/>
                  <a:pt x="467" y="191"/>
                </a:cubicBezTo>
                <a:cubicBezTo>
                  <a:pt x="449" y="173"/>
                  <a:pt x="430" y="163"/>
                  <a:pt x="412" y="158"/>
                </a:cubicBezTo>
                <a:cubicBezTo>
                  <a:pt x="436" y="148"/>
                  <a:pt x="449" y="138"/>
                  <a:pt x="449" y="138"/>
                </a:cubicBezTo>
                <a:lnTo>
                  <a:pt x="454" y="89"/>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57" name="椭圆 23"/>
          <p:cNvSpPr/>
          <p:nvPr/>
        </p:nvSpPr>
        <p:spPr>
          <a:xfrm>
            <a:off x="2523988" y="3877193"/>
            <a:ext cx="643832" cy="643832"/>
          </a:xfrm>
          <a:prstGeom prst="ellipse">
            <a:avLst/>
          </a:prstGeom>
          <a:solidFill>
            <a:srgbClr val="36618D"/>
          </a:solidFill>
          <a:ln w="38100">
            <a:solidFill>
              <a:srgbClr val="6EA1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58" name="validate-search_64702"/>
          <p:cNvSpPr>
            <a:spLocks noChangeAspect="1"/>
          </p:cNvSpPr>
          <p:nvPr/>
        </p:nvSpPr>
        <p:spPr bwMode="auto">
          <a:xfrm>
            <a:off x="2675117" y="3996629"/>
            <a:ext cx="350952" cy="404960"/>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67" h="3891">
                <a:moveTo>
                  <a:pt x="390" y="333"/>
                </a:moveTo>
                <a:cubicBezTo>
                  <a:pt x="513" y="590"/>
                  <a:pt x="512" y="895"/>
                  <a:pt x="385" y="1241"/>
                </a:cubicBezTo>
                <a:cubicBezTo>
                  <a:pt x="0" y="2291"/>
                  <a:pt x="407" y="2902"/>
                  <a:pt x="411" y="2908"/>
                </a:cubicBezTo>
                <a:cubicBezTo>
                  <a:pt x="642" y="3267"/>
                  <a:pt x="937" y="3449"/>
                  <a:pt x="1289" y="3449"/>
                </a:cubicBezTo>
                <a:cubicBezTo>
                  <a:pt x="1554" y="3449"/>
                  <a:pt x="1847" y="3347"/>
                  <a:pt x="2161" y="3146"/>
                </a:cubicBezTo>
                <a:lnTo>
                  <a:pt x="2198" y="3122"/>
                </a:lnTo>
                <a:cubicBezTo>
                  <a:pt x="1702" y="2658"/>
                  <a:pt x="1153" y="2155"/>
                  <a:pt x="1073" y="1484"/>
                </a:cubicBezTo>
                <a:cubicBezTo>
                  <a:pt x="1062" y="1391"/>
                  <a:pt x="1139" y="1343"/>
                  <a:pt x="1212" y="1349"/>
                </a:cubicBezTo>
                <a:cubicBezTo>
                  <a:pt x="1162" y="1379"/>
                  <a:pt x="1125" y="1438"/>
                  <a:pt x="1148" y="1509"/>
                </a:cubicBezTo>
                <a:cubicBezTo>
                  <a:pt x="1351" y="2156"/>
                  <a:pt x="1785" y="2637"/>
                  <a:pt x="2270" y="3076"/>
                </a:cubicBezTo>
                <a:cubicBezTo>
                  <a:pt x="2279" y="3084"/>
                  <a:pt x="2289" y="3092"/>
                  <a:pt x="2298" y="3101"/>
                </a:cubicBezTo>
                <a:cubicBezTo>
                  <a:pt x="2308" y="3109"/>
                  <a:pt x="2317" y="3118"/>
                  <a:pt x="2326" y="3126"/>
                </a:cubicBezTo>
                <a:cubicBezTo>
                  <a:pt x="2456" y="3242"/>
                  <a:pt x="2589" y="3355"/>
                  <a:pt x="2723" y="3468"/>
                </a:cubicBezTo>
                <a:cubicBezTo>
                  <a:pt x="2846" y="3572"/>
                  <a:pt x="2970" y="3677"/>
                  <a:pt x="3091" y="3782"/>
                </a:cubicBezTo>
                <a:cubicBezTo>
                  <a:pt x="3215" y="3891"/>
                  <a:pt x="3367" y="3684"/>
                  <a:pt x="3243" y="3575"/>
                </a:cubicBezTo>
                <a:cubicBezTo>
                  <a:pt x="3015" y="3376"/>
                  <a:pt x="2776" y="3182"/>
                  <a:pt x="2547" y="2981"/>
                </a:cubicBezTo>
                <a:cubicBezTo>
                  <a:pt x="2537" y="2973"/>
                  <a:pt x="2528" y="2964"/>
                  <a:pt x="2519" y="2956"/>
                </a:cubicBezTo>
                <a:cubicBezTo>
                  <a:pt x="2509" y="2948"/>
                  <a:pt x="2500" y="2939"/>
                  <a:pt x="2491" y="2931"/>
                </a:cubicBezTo>
                <a:cubicBezTo>
                  <a:pt x="2745" y="2757"/>
                  <a:pt x="2954" y="2573"/>
                  <a:pt x="3006" y="2325"/>
                </a:cubicBezTo>
                <a:cubicBezTo>
                  <a:pt x="3051" y="2111"/>
                  <a:pt x="2976" y="1862"/>
                  <a:pt x="2778" y="1566"/>
                </a:cubicBezTo>
                <a:cubicBezTo>
                  <a:pt x="2321" y="884"/>
                  <a:pt x="833" y="264"/>
                  <a:pt x="126" y="0"/>
                </a:cubicBezTo>
                <a:cubicBezTo>
                  <a:pt x="223" y="81"/>
                  <a:pt x="321" y="190"/>
                  <a:pt x="390" y="333"/>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59" name="椭圆 25"/>
          <p:cNvSpPr/>
          <p:nvPr/>
        </p:nvSpPr>
        <p:spPr>
          <a:xfrm>
            <a:off x="6038257" y="3902941"/>
            <a:ext cx="643832" cy="643832"/>
          </a:xfrm>
          <a:prstGeom prst="ellipse">
            <a:avLst/>
          </a:prstGeom>
          <a:solidFill>
            <a:srgbClr val="6EA1D4"/>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48660" name="validate-search_64702"/>
          <p:cNvSpPr>
            <a:spLocks noChangeAspect="1"/>
          </p:cNvSpPr>
          <p:nvPr/>
        </p:nvSpPr>
        <p:spPr bwMode="auto">
          <a:xfrm>
            <a:off x="6162382" y="4035201"/>
            <a:ext cx="404960" cy="379313"/>
          </a:xfrm>
          <a:custGeom>
            <a:avLst/>
            <a:gdLst>
              <a:gd name="T0" fmla="*/ 372171 w 604011"/>
              <a:gd name="T1" fmla="*/ 372171 w 604011"/>
              <a:gd name="T2" fmla="*/ 372171 w 604011"/>
              <a:gd name="T3" fmla="*/ 372171 w 604011"/>
              <a:gd name="T4" fmla="*/ 372171 w 604011"/>
              <a:gd name="T5" fmla="*/ 372171 w 604011"/>
              <a:gd name="T6" fmla="*/ 372171 w 604011"/>
              <a:gd name="T7" fmla="*/ 372171 w 604011"/>
              <a:gd name="T8" fmla="*/ 372171 w 604011"/>
              <a:gd name="T9" fmla="*/ 372171 w 604011"/>
              <a:gd name="T10" fmla="*/ 372171 w 604011"/>
              <a:gd name="T11" fmla="*/ 372171 w 604011"/>
              <a:gd name="T12" fmla="*/ 372171 w 604011"/>
              <a:gd name="T13" fmla="*/ 372171 w 604011"/>
              <a:gd name="T14" fmla="*/ 372171 w 604011"/>
              <a:gd name="T15" fmla="*/ 372171 w 604011"/>
              <a:gd name="T16" fmla="*/ 372171 w 604011"/>
              <a:gd name="T17" fmla="*/ 372171 w 604011"/>
              <a:gd name="T18" fmla="*/ 372171 w 604011"/>
              <a:gd name="T19" fmla="*/ 372171 w 604011"/>
              <a:gd name="T20" fmla="*/ 372171 w 604011"/>
              <a:gd name="T21" fmla="*/ 372171 w 604011"/>
              <a:gd name="T22" fmla="*/ 372171 w 604011"/>
              <a:gd name="T23" fmla="*/ 372171 w 604011"/>
              <a:gd name="T24" fmla="*/ 372171 w 604011"/>
              <a:gd name="T25" fmla="*/ 372171 w 604011"/>
              <a:gd name="T26" fmla="*/ 372171 w 604011"/>
              <a:gd name="T27" fmla="*/ 372171 w 604011"/>
              <a:gd name="T28" fmla="*/ 372171 w 604011"/>
              <a:gd name="T29" fmla="*/ 372171 w 604011"/>
              <a:gd name="T30" fmla="*/ 372171 w 604011"/>
              <a:gd name="T31" fmla="*/ 372171 w 604011"/>
              <a:gd name="T32" fmla="*/ 372171 w 604011"/>
              <a:gd name="T33" fmla="*/ 372171 w 604011"/>
              <a:gd name="T34" fmla="*/ 372171 w 604011"/>
              <a:gd name="T35" fmla="*/ 372171 w 604011"/>
              <a:gd name="T36" fmla="*/ 372171 w 604011"/>
              <a:gd name="T37" fmla="*/ 372171 w 604011"/>
              <a:gd name="T38" fmla="*/ 372171 w 604011"/>
              <a:gd name="T39" fmla="*/ 372171 w 604011"/>
              <a:gd name="T40" fmla="*/ 372171 w 604011"/>
              <a:gd name="T41" fmla="*/ 372171 w 604011"/>
              <a:gd name="T42" fmla="*/ 372171 w 604011"/>
              <a:gd name="T43" fmla="*/ 372171 w 604011"/>
              <a:gd name="T44" fmla="*/ 372171 w 604011"/>
              <a:gd name="T45" fmla="*/ 372171 w 604011"/>
              <a:gd name="T46" fmla="*/ 372171 w 604011"/>
              <a:gd name="T47" fmla="*/ 372171 w 604011"/>
              <a:gd name="T48" fmla="*/ 372171 w 604011"/>
              <a:gd name="T49" fmla="*/ 372171 w 604011"/>
              <a:gd name="T50" fmla="*/ 372171 w 604011"/>
              <a:gd name="T51" fmla="*/ 372171 w 604011"/>
              <a:gd name="T52" fmla="*/ 372171 w 604011"/>
              <a:gd name="T53" fmla="*/ 372171 w 604011"/>
              <a:gd name="T54" fmla="*/ 372171 w 604011"/>
              <a:gd name="T55" fmla="*/ 372171 w 604011"/>
              <a:gd name="T56" fmla="*/ 372171 w 604011"/>
              <a:gd name="T57" fmla="*/ 372171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00" h="2814">
                <a:moveTo>
                  <a:pt x="3000" y="2714"/>
                </a:moveTo>
                <a:cubicBezTo>
                  <a:pt x="3000" y="2769"/>
                  <a:pt x="2955" y="2814"/>
                  <a:pt x="2900" y="2814"/>
                </a:cubicBezTo>
                <a:lnTo>
                  <a:pt x="100" y="2814"/>
                </a:lnTo>
                <a:cubicBezTo>
                  <a:pt x="45" y="2814"/>
                  <a:pt x="0" y="2769"/>
                  <a:pt x="0" y="2714"/>
                </a:cubicBezTo>
                <a:cubicBezTo>
                  <a:pt x="0" y="2659"/>
                  <a:pt x="45" y="2614"/>
                  <a:pt x="100" y="2614"/>
                </a:cubicBezTo>
                <a:lnTo>
                  <a:pt x="884" y="2614"/>
                </a:lnTo>
                <a:lnTo>
                  <a:pt x="884" y="2389"/>
                </a:lnTo>
                <a:lnTo>
                  <a:pt x="550" y="2389"/>
                </a:lnTo>
                <a:cubicBezTo>
                  <a:pt x="519" y="2389"/>
                  <a:pt x="490" y="2375"/>
                  <a:pt x="471" y="2351"/>
                </a:cubicBezTo>
                <a:cubicBezTo>
                  <a:pt x="452" y="2327"/>
                  <a:pt x="446" y="2295"/>
                  <a:pt x="453" y="2265"/>
                </a:cubicBezTo>
                <a:lnTo>
                  <a:pt x="978" y="77"/>
                </a:lnTo>
                <a:cubicBezTo>
                  <a:pt x="989" y="32"/>
                  <a:pt x="1029" y="0"/>
                  <a:pt x="1076" y="0"/>
                </a:cubicBezTo>
                <a:cubicBezTo>
                  <a:pt x="1122" y="0"/>
                  <a:pt x="1162" y="32"/>
                  <a:pt x="1173" y="77"/>
                </a:cubicBezTo>
                <a:lnTo>
                  <a:pt x="1417" y="1095"/>
                </a:lnTo>
                <a:cubicBezTo>
                  <a:pt x="1250" y="1245"/>
                  <a:pt x="1145" y="1463"/>
                  <a:pt x="1145" y="1705"/>
                </a:cubicBezTo>
                <a:cubicBezTo>
                  <a:pt x="1145" y="1848"/>
                  <a:pt x="1182" y="1983"/>
                  <a:pt x="1247" y="2100"/>
                </a:cubicBezTo>
                <a:cubicBezTo>
                  <a:pt x="1252" y="2107"/>
                  <a:pt x="1256" y="2115"/>
                  <a:pt x="1260" y="2123"/>
                </a:cubicBezTo>
                <a:cubicBezTo>
                  <a:pt x="1322" y="2229"/>
                  <a:pt x="1409" y="2320"/>
                  <a:pt x="1511" y="2389"/>
                </a:cubicBezTo>
                <a:lnTo>
                  <a:pt x="1267" y="2389"/>
                </a:lnTo>
                <a:lnTo>
                  <a:pt x="1267" y="2614"/>
                </a:lnTo>
                <a:lnTo>
                  <a:pt x="1773" y="2614"/>
                </a:lnTo>
                <a:lnTo>
                  <a:pt x="1773" y="2296"/>
                </a:lnTo>
                <a:cubicBezTo>
                  <a:pt x="1525" y="2214"/>
                  <a:pt x="1345" y="1980"/>
                  <a:pt x="1345" y="1705"/>
                </a:cubicBezTo>
                <a:cubicBezTo>
                  <a:pt x="1345" y="1362"/>
                  <a:pt x="1625" y="1083"/>
                  <a:pt x="1968" y="1083"/>
                </a:cubicBezTo>
                <a:cubicBezTo>
                  <a:pt x="2311" y="1083"/>
                  <a:pt x="2590" y="1362"/>
                  <a:pt x="2590" y="1705"/>
                </a:cubicBezTo>
                <a:cubicBezTo>
                  <a:pt x="2590" y="1980"/>
                  <a:pt x="2411" y="2214"/>
                  <a:pt x="2163" y="2296"/>
                </a:cubicBezTo>
                <a:lnTo>
                  <a:pt x="2163" y="2614"/>
                </a:lnTo>
                <a:lnTo>
                  <a:pt x="2900" y="2614"/>
                </a:lnTo>
                <a:cubicBezTo>
                  <a:pt x="2955" y="2614"/>
                  <a:pt x="3000" y="2659"/>
                  <a:pt x="3000" y="2714"/>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61" name="文本框 31"/>
          <p:cNvSpPr txBox="1"/>
          <p:nvPr/>
        </p:nvSpPr>
        <p:spPr>
          <a:xfrm>
            <a:off x="3563682" y="2819240"/>
            <a:ext cx="2407891" cy="830997"/>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结构化程序设计关注软件详细设计阶段的</a:t>
            </a:r>
            <a:r>
              <a:rPr lang="zh-CN" altLang="en-US" sz="1600" b="1" dirty="0">
                <a:latin typeface="微软雅黑" panose="020B0503020204020204" pitchFamily="34" charset="-122"/>
                <a:ea typeface="微软雅黑" panose="020B0503020204020204" pitchFamily="34" charset="-122"/>
              </a:rPr>
              <a:t>程序过程描述</a:t>
            </a:r>
          </a:p>
        </p:txBody>
      </p:sp>
      <p:sp>
        <p:nvSpPr>
          <p:cNvPr id="1048663" name="文本框 33"/>
          <p:cNvSpPr txBox="1"/>
          <p:nvPr/>
        </p:nvSpPr>
        <p:spPr>
          <a:xfrm>
            <a:off x="1641959" y="4524231"/>
            <a:ext cx="2407891" cy="107721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主要思想是使用（ 仅使用）</a:t>
            </a:r>
            <a:r>
              <a:rPr lang="zh-CN" altLang="en-US" sz="1600" b="1" dirty="0">
                <a:latin typeface="微软雅黑" panose="020B0503020204020204" pitchFamily="34" charset="-122"/>
                <a:ea typeface="微软雅黑" panose="020B0503020204020204" pitchFamily="34" charset="-122"/>
              </a:rPr>
              <a:t>顺序、选择和重复</a:t>
            </a:r>
            <a:r>
              <a:rPr lang="zh-CN" altLang="en-US" sz="1600" dirty="0">
                <a:latin typeface="微软雅黑" panose="020B0503020204020204" pitchFamily="34" charset="-122"/>
                <a:ea typeface="微软雅黑" panose="020B0503020204020204" pitchFamily="34" charset="-122"/>
              </a:rPr>
              <a:t>这３ 种结构表示程序过程由于这３ 种结构</a:t>
            </a:r>
            <a:r>
              <a:rPr lang="zh-CN" altLang="en-US" sz="1600" dirty="0"/>
              <a:t>。</a:t>
            </a:r>
            <a:endParaRPr lang="en-US" altLang="zh-CN" sz="1600" dirty="0"/>
          </a:p>
        </p:txBody>
      </p:sp>
      <p:sp>
        <p:nvSpPr>
          <p:cNvPr id="1048664" name="文本框 34"/>
          <p:cNvSpPr txBox="1"/>
          <p:nvPr/>
        </p:nvSpPr>
        <p:spPr>
          <a:xfrm>
            <a:off x="5127205" y="4549979"/>
            <a:ext cx="2407891" cy="1323439"/>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具有</a:t>
            </a:r>
            <a:r>
              <a:rPr lang="zh-CN" altLang="en-US" sz="1600" b="1" dirty="0">
                <a:latin typeface="微软雅黑" panose="020B0503020204020204" pitchFamily="34" charset="-122"/>
                <a:ea typeface="微软雅黑" panose="020B0503020204020204" pitchFamily="34" charset="-122"/>
              </a:rPr>
              <a:t>单入口和单出口特性</a:t>
            </a:r>
            <a:r>
              <a:rPr lang="zh-CN" altLang="en-US" sz="1600" dirty="0">
                <a:latin typeface="微软雅黑" panose="020B0503020204020204" pitchFamily="34" charset="-122"/>
                <a:ea typeface="微软雅黑" panose="020B0503020204020204" pitchFamily="34" charset="-122"/>
              </a:rPr>
              <a:t>， 因而能够降低程序的复杂性， 易于程序理解和维护， 提高了可靠性</a:t>
            </a:r>
          </a:p>
        </p:txBody>
      </p:sp>
      <p:sp>
        <p:nvSpPr>
          <p:cNvPr id="26" name="矩形: 圆角 11"/>
          <p:cNvSpPr/>
          <p:nvPr/>
        </p:nvSpPr>
        <p:spPr>
          <a:xfrm>
            <a:off x="366395" y="1246505"/>
            <a:ext cx="499745" cy="400685"/>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01</a:t>
            </a:r>
            <a:endParaRPr lang="zh-CN" altLang="en-US" b="1" dirty="0">
              <a:latin typeface="微软雅黑" panose="020B0503020204020204" pitchFamily="34" charset="-122"/>
            </a:endParaRPr>
          </a:p>
        </p:txBody>
      </p:sp>
      <p:sp>
        <p:nvSpPr>
          <p:cNvPr id="2" name="文本框 1"/>
          <p:cNvSpPr txBox="1"/>
          <p:nvPr/>
        </p:nvSpPr>
        <p:spPr>
          <a:xfrm>
            <a:off x="2095465" y="1705920"/>
            <a:ext cx="534432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本质是功能分解、过程抽象、自顶向下、逐步求精</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33655" y="432386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01071" y="-635"/>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205740" y="1240790"/>
            <a:ext cx="2874344" cy="400685"/>
            <a:chOff x="413822" y="349091"/>
            <a:chExt cx="2941386"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01</a:t>
              </a:r>
              <a:endParaRPr lang="zh-CN" altLang="en-US" b="1" dirty="0">
                <a:latin typeface="微软雅黑" panose="020B0503020204020204" pitchFamily="34" charset="-122"/>
              </a:endParaRPr>
            </a:p>
          </p:txBody>
        </p:sp>
        <p:sp>
          <p:nvSpPr>
            <p:cNvPr id="1048613" name="文本框 13"/>
            <p:cNvSpPr txBox="1"/>
            <p:nvPr/>
          </p:nvSpPr>
          <p:spPr>
            <a:xfrm>
              <a:off x="1001442" y="380284"/>
              <a:ext cx="2353766" cy="491449"/>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模块化</a:t>
              </a:r>
            </a:p>
          </p:txBody>
        </p:sp>
      </p:grpSp>
      <p:sp>
        <p:nvSpPr>
          <p:cNvPr id="1048622" name="maple-leaf_236457"/>
          <p:cNvSpPr>
            <a:spLocks noChangeAspect="1"/>
          </p:cNvSpPr>
          <p:nvPr/>
        </p:nvSpPr>
        <p:spPr bwMode="auto">
          <a:xfrm>
            <a:off x="4173729" y="2245271"/>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6787589" y="2245271"/>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4" name="矩形 3"/>
          <p:cNvSpPr/>
          <p:nvPr/>
        </p:nvSpPr>
        <p:spPr>
          <a:xfrm>
            <a:off x="893653" y="2105547"/>
            <a:ext cx="531427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模块化方法关注软件概要设计阶段的软件体系结构表示</a:t>
            </a:r>
            <a:r>
              <a:rPr lang="zh-CN" altLang="en-US" sz="1600" dirty="0"/>
              <a:t>。</a:t>
            </a:r>
          </a:p>
        </p:txBody>
      </p:sp>
      <p:sp>
        <p:nvSpPr>
          <p:cNvPr id="7" name="矩形 6"/>
          <p:cNvSpPr/>
          <p:nvPr/>
        </p:nvSpPr>
        <p:spPr>
          <a:xfrm>
            <a:off x="893653" y="2552471"/>
            <a:ext cx="5893936" cy="58477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核心</a:t>
            </a:r>
            <a:r>
              <a:rPr lang="zh-CN" altLang="en-US" sz="1600" dirty="0">
                <a:latin typeface="微软雅黑" panose="020B0503020204020204" pitchFamily="34" charset="-122"/>
                <a:ea typeface="微软雅黑" panose="020B0503020204020204" pitchFamily="34" charset="-122"/>
              </a:rPr>
              <a:t>：把大问题看成是若干小问题、把复杂问题看成是若干简单问题。</a:t>
            </a:r>
            <a:endParaRPr lang="en-US" altLang="zh-CN" sz="1600" dirty="0">
              <a:latin typeface="微软雅黑" panose="020B0503020204020204" pitchFamily="34" charset="-122"/>
              <a:ea typeface="微软雅黑" panose="020B0503020204020204" pitchFamily="34" charset="-122"/>
            </a:endParaRPr>
          </a:p>
        </p:txBody>
      </p:sp>
      <p:sp>
        <p:nvSpPr>
          <p:cNvPr id="8" name="矩形 7"/>
          <p:cNvSpPr/>
          <p:nvPr/>
        </p:nvSpPr>
        <p:spPr>
          <a:xfrm>
            <a:off x="893653" y="3043690"/>
            <a:ext cx="6026911" cy="2800767"/>
          </a:xfrm>
          <a:prstGeom prst="rect">
            <a:avLst/>
          </a:prstGeom>
        </p:spPr>
        <p:txBody>
          <a:bodyPr wrap="square">
            <a:spAutoFit/>
          </a:bodyPr>
          <a:lstStyle/>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模块化：把软件系统划分成命名独立和可被独立访问的模块， 每个模块对应一个子功能， 集成到一起便满足软件的整体功能需求。</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实现模块化的手段是抽象：是指抽出事物的特性而不考虑它们的细节。</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模块化方法强调模块独立性，是指功能独立其模块间的相互作用小。</a:t>
            </a: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sz="1600" dirty="0">
                <a:latin typeface="微软雅黑" panose="020B0503020204020204" pitchFamily="34" charset="-122"/>
                <a:ea typeface="微软雅黑" panose="020B0503020204020204" pitchFamily="34" charset="-122"/>
              </a:rPr>
              <a:t>模块独立的意义在于功能分割、简化接口、易于测试和维护、易于多人合作开发一个系统</a:t>
            </a:r>
            <a:r>
              <a:rPr lang="zh-CN" altLang="en-US" sz="1600" dirty="0"/>
              <a:t>。</a:t>
            </a:r>
          </a:p>
        </p:txBody>
      </p:sp>
      <p:pic>
        <p:nvPicPr>
          <p:cNvPr id="5" name="图片 4">
            <a:extLst>
              <a:ext uri="{FF2B5EF4-FFF2-40B4-BE49-F238E27FC236}">
                <a16:creationId xmlns:a16="http://schemas.microsoft.com/office/drawing/2014/main" id="{F18F5FB6-3ACE-4F8C-9FE9-845CF38D495B}"/>
              </a:ext>
            </a:extLst>
          </p:cNvPr>
          <p:cNvPicPr>
            <a:picLocks noChangeAspect="1"/>
          </p:cNvPicPr>
          <p:nvPr/>
        </p:nvPicPr>
        <p:blipFill>
          <a:blip r:embed="rId4"/>
          <a:stretch>
            <a:fillRect/>
          </a:stretch>
        </p:blipFill>
        <p:spPr>
          <a:xfrm>
            <a:off x="6794055" y="4444073"/>
            <a:ext cx="2305168" cy="2159111"/>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6"/>
          <p:cNvPicPr>
            <a:picLocks noChangeAspect="1"/>
          </p:cNvPicPr>
          <p:nvPr/>
        </p:nvPicPr>
        <p:blipFill>
          <a:blip r:embed="rId2" cstate="screen"/>
          <a:srcRect/>
          <a:stretch>
            <a:fillRect/>
          </a:stretch>
        </p:blipFill>
        <p:spPr>
          <a:xfrm>
            <a:off x="0" y="433720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5" name="图片 10"/>
          <p:cNvPicPr>
            <a:picLocks noChangeAspect="1"/>
          </p:cNvPicPr>
          <p:nvPr/>
        </p:nvPicPr>
        <p:blipFill>
          <a:blip r:embed="rId3" cstate="screen"/>
          <a:srcRect/>
          <a:stretch>
            <a:fillRect/>
          </a:stretch>
        </p:blipFill>
        <p:spPr>
          <a:xfrm>
            <a:off x="7328376" y="-3429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54" name="组合 31"/>
          <p:cNvGrpSpPr/>
          <p:nvPr/>
        </p:nvGrpSpPr>
        <p:grpSpPr>
          <a:xfrm>
            <a:off x="2250783" y="2554058"/>
            <a:ext cx="4642434" cy="1749884"/>
            <a:chOff x="3581256" y="2123527"/>
            <a:chExt cx="5048539" cy="2333178"/>
          </a:xfrm>
        </p:grpSpPr>
        <p:sp>
          <p:nvSpPr>
            <p:cNvPr id="1048642" name="矩形: 圆角 32"/>
            <p:cNvSpPr/>
            <p:nvPr/>
          </p:nvSpPr>
          <p:spPr>
            <a:xfrm>
              <a:off x="5629001" y="2123527"/>
              <a:ext cx="933998" cy="933998"/>
            </a:xfrm>
            <a:prstGeom prst="roundRect">
              <a:avLst>
                <a:gd name="adj" fmla="val 0"/>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00" b="1" dirty="0">
                  <a:latin typeface="微软雅黑" panose="020B0503020204020204" pitchFamily="34" charset="-122"/>
                </a:rPr>
                <a:t>0 2</a:t>
              </a:r>
              <a:endParaRPr lang="zh-CN" altLang="en-US" sz="3300" b="1" dirty="0">
                <a:latin typeface="微软雅黑" panose="020B0503020204020204" pitchFamily="34" charset="-122"/>
              </a:endParaRPr>
            </a:p>
          </p:txBody>
        </p:sp>
        <p:sp>
          <p:nvSpPr>
            <p:cNvPr id="1048643" name="文本框 34"/>
            <p:cNvSpPr txBox="1"/>
            <p:nvPr/>
          </p:nvSpPr>
          <p:spPr>
            <a:xfrm>
              <a:off x="3581256" y="3656487"/>
              <a:ext cx="5048539" cy="800218"/>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面向对象方法</a:t>
              </a:r>
            </a:p>
          </p:txBody>
        </p:sp>
      </p:gr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图片 6"/>
          <p:cNvPicPr>
            <a:picLocks noChangeAspect="1"/>
          </p:cNvPicPr>
          <p:nvPr/>
        </p:nvPicPr>
        <p:blipFill>
          <a:blip r:embed="rId2" cstate="screen"/>
          <a:srcRect/>
          <a:stretch>
            <a:fillRect/>
          </a:stretch>
        </p:blipFill>
        <p:spPr>
          <a:xfrm>
            <a:off x="6985" y="4330853"/>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1" name="图片 10"/>
          <p:cNvPicPr>
            <a:picLocks noChangeAspect="1"/>
          </p:cNvPicPr>
          <p:nvPr/>
        </p:nvPicPr>
        <p:blipFill>
          <a:blip r:embed="rId3" cstate="screen"/>
          <a:srcRect/>
          <a:stretch>
            <a:fillRect/>
          </a:stretch>
        </p:blipFill>
        <p:spPr>
          <a:xfrm>
            <a:off x="7314406" y="1905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grpSp>
        <p:nvGrpSpPr>
          <p:cNvPr id="46" name="组合 9"/>
          <p:cNvGrpSpPr/>
          <p:nvPr/>
        </p:nvGrpSpPr>
        <p:grpSpPr>
          <a:xfrm>
            <a:off x="353229" y="1240513"/>
            <a:ext cx="2206040" cy="400997"/>
            <a:chOff x="413822" y="349091"/>
            <a:chExt cx="2941386" cy="534663"/>
          </a:xfrm>
        </p:grpSpPr>
        <p:sp>
          <p:nvSpPr>
            <p:cNvPr id="1048612" name="矩形: 圆角 11"/>
            <p:cNvSpPr/>
            <p:nvPr/>
          </p:nvSpPr>
          <p:spPr>
            <a:xfrm>
              <a:off x="413822" y="349091"/>
              <a:ext cx="534663" cy="534663"/>
            </a:xfrm>
            <a:prstGeom prst="roundRect">
              <a:avLst>
                <a:gd name="adj" fmla="val 1175"/>
              </a:avLst>
            </a:prstGeom>
            <a:solidFill>
              <a:srgbClr val="3661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01</a:t>
              </a:r>
              <a:endParaRPr lang="zh-CN" altLang="en-US" b="1" dirty="0">
                <a:latin typeface="微软雅黑" panose="020B0503020204020204" pitchFamily="34" charset="-122"/>
              </a:endParaRPr>
            </a:p>
          </p:txBody>
        </p:sp>
        <p:sp>
          <p:nvSpPr>
            <p:cNvPr id="1048613" name="文本框 13"/>
            <p:cNvSpPr txBox="1"/>
            <p:nvPr/>
          </p:nvSpPr>
          <p:spPr>
            <a:xfrm>
              <a:off x="1001442" y="380284"/>
              <a:ext cx="2353766" cy="492443"/>
            </a:xfrm>
            <a:prstGeom prst="rect">
              <a:avLst/>
            </a:prstGeom>
            <a:noFill/>
          </p:spPr>
          <p:txBody>
            <a:bodyPr wrap="square" rtlCol="0">
              <a:spAutoFit/>
            </a:bodyPr>
            <a:lstStyle/>
            <a:p>
              <a:pPr algn="dist"/>
              <a:r>
                <a:rPr lang="zh-CN" altLang="en-US" b="1" dirty="0">
                  <a:latin typeface="微软雅黑" panose="020B0503020204020204" pitchFamily="34" charset="-122"/>
                  <a:ea typeface="微软雅黑" panose="020B0503020204020204" pitchFamily="34" charset="-122"/>
                </a:rPr>
                <a:t>面向对象方法</a:t>
              </a:r>
            </a:p>
          </p:txBody>
        </p:sp>
      </p:grpSp>
      <p:sp>
        <p:nvSpPr>
          <p:cNvPr id="1048622" name="maple-leaf_236457"/>
          <p:cNvSpPr>
            <a:spLocks noChangeAspect="1"/>
          </p:cNvSpPr>
          <p:nvPr/>
        </p:nvSpPr>
        <p:spPr bwMode="auto">
          <a:xfrm>
            <a:off x="440804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1048623" name="maple-leaf_236457"/>
          <p:cNvSpPr>
            <a:spLocks noChangeAspect="1"/>
          </p:cNvSpPr>
          <p:nvPr/>
        </p:nvSpPr>
        <p:spPr bwMode="auto">
          <a:xfrm>
            <a:off x="7021904" y="2278926"/>
            <a:ext cx="398263" cy="397661"/>
          </a:xfrm>
          <a:custGeom>
            <a:avLst/>
            <a:gdLst>
              <a:gd name="T0" fmla="*/ 6542 w 6827"/>
              <a:gd name="T1" fmla="*/ 0 h 6827"/>
              <a:gd name="T2" fmla="*/ 284 w 6827"/>
              <a:gd name="T3" fmla="*/ 0 h 6827"/>
              <a:gd name="T4" fmla="*/ 0 w 6827"/>
              <a:gd name="T5" fmla="*/ 284 h 6827"/>
              <a:gd name="T6" fmla="*/ 284 w 6827"/>
              <a:gd name="T7" fmla="*/ 569 h 6827"/>
              <a:gd name="T8" fmla="*/ 284 w 6827"/>
              <a:gd name="T9" fmla="*/ 4836 h 6827"/>
              <a:gd name="T10" fmla="*/ 3129 w 6827"/>
              <a:gd name="T11" fmla="*/ 4836 h 6827"/>
              <a:gd name="T12" fmla="*/ 3129 w 6827"/>
              <a:gd name="T13" fmla="*/ 5172 h 6827"/>
              <a:gd name="T14" fmla="*/ 2560 w 6827"/>
              <a:gd name="T15" fmla="*/ 5973 h 6827"/>
              <a:gd name="T16" fmla="*/ 3413 w 6827"/>
              <a:gd name="T17" fmla="*/ 6827 h 6827"/>
              <a:gd name="T18" fmla="*/ 4267 w 6827"/>
              <a:gd name="T19" fmla="*/ 5973 h 6827"/>
              <a:gd name="T20" fmla="*/ 3698 w 6827"/>
              <a:gd name="T21" fmla="*/ 5172 h 6827"/>
              <a:gd name="T22" fmla="*/ 3698 w 6827"/>
              <a:gd name="T23" fmla="*/ 4836 h 6827"/>
              <a:gd name="T24" fmla="*/ 6542 w 6827"/>
              <a:gd name="T25" fmla="*/ 4836 h 6827"/>
              <a:gd name="T26" fmla="*/ 6542 w 6827"/>
              <a:gd name="T27" fmla="*/ 569 h 6827"/>
              <a:gd name="T28" fmla="*/ 6827 w 6827"/>
              <a:gd name="T29" fmla="*/ 284 h 6827"/>
              <a:gd name="T30" fmla="*/ 6542 w 6827"/>
              <a:gd name="T31" fmla="*/ 0 h 6827"/>
              <a:gd name="T32" fmla="*/ 3413 w 6827"/>
              <a:gd name="T33" fmla="*/ 6258 h 6827"/>
              <a:gd name="T34" fmla="*/ 3129 w 6827"/>
              <a:gd name="T35" fmla="*/ 5973 h 6827"/>
              <a:gd name="T36" fmla="*/ 3413 w 6827"/>
              <a:gd name="T37" fmla="*/ 5689 h 6827"/>
              <a:gd name="T38" fmla="*/ 3698 w 6827"/>
              <a:gd name="T39" fmla="*/ 5973 h 6827"/>
              <a:gd name="T40" fmla="*/ 3413 w 6827"/>
              <a:gd name="T41" fmla="*/ 6258 h 6827"/>
              <a:gd name="T42" fmla="*/ 5120 w 6827"/>
              <a:gd name="T43" fmla="*/ 3698 h 6827"/>
              <a:gd name="T44" fmla="*/ 1707 w 6827"/>
              <a:gd name="T45" fmla="*/ 3698 h 6827"/>
              <a:gd name="T46" fmla="*/ 1422 w 6827"/>
              <a:gd name="T47" fmla="*/ 3413 h 6827"/>
              <a:gd name="T48" fmla="*/ 1707 w 6827"/>
              <a:gd name="T49" fmla="*/ 3129 h 6827"/>
              <a:gd name="T50" fmla="*/ 1991 w 6827"/>
              <a:gd name="T51" fmla="*/ 3129 h 6827"/>
              <a:gd name="T52" fmla="*/ 1991 w 6827"/>
              <a:gd name="T53" fmla="*/ 1707 h 6827"/>
              <a:gd name="T54" fmla="*/ 2560 w 6827"/>
              <a:gd name="T55" fmla="*/ 1707 h 6827"/>
              <a:gd name="T56" fmla="*/ 2560 w 6827"/>
              <a:gd name="T57" fmla="*/ 3129 h 6827"/>
              <a:gd name="T58" fmla="*/ 3129 w 6827"/>
              <a:gd name="T59" fmla="*/ 3129 h 6827"/>
              <a:gd name="T60" fmla="*/ 3129 w 6827"/>
              <a:gd name="T61" fmla="*/ 2276 h 6827"/>
              <a:gd name="T62" fmla="*/ 3698 w 6827"/>
              <a:gd name="T63" fmla="*/ 2276 h 6827"/>
              <a:gd name="T64" fmla="*/ 3698 w 6827"/>
              <a:gd name="T65" fmla="*/ 3129 h 6827"/>
              <a:gd name="T66" fmla="*/ 4267 w 6827"/>
              <a:gd name="T67" fmla="*/ 3129 h 6827"/>
              <a:gd name="T68" fmla="*/ 4267 w 6827"/>
              <a:gd name="T69" fmla="*/ 1422 h 6827"/>
              <a:gd name="T70" fmla="*/ 4836 w 6827"/>
              <a:gd name="T71" fmla="*/ 1422 h 6827"/>
              <a:gd name="T72" fmla="*/ 4836 w 6827"/>
              <a:gd name="T73" fmla="*/ 3129 h 6827"/>
              <a:gd name="T74" fmla="*/ 5120 w 6827"/>
              <a:gd name="T75" fmla="*/ 3129 h 6827"/>
              <a:gd name="T76" fmla="*/ 5404 w 6827"/>
              <a:gd name="T77" fmla="*/ 3413 h 6827"/>
              <a:gd name="T78" fmla="*/ 5120 w 6827"/>
              <a:gd name="T79" fmla="*/ 369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27" h="6827">
                <a:moveTo>
                  <a:pt x="6542" y="0"/>
                </a:moveTo>
                <a:lnTo>
                  <a:pt x="284" y="0"/>
                </a:lnTo>
                <a:cubicBezTo>
                  <a:pt x="127" y="0"/>
                  <a:pt x="0" y="127"/>
                  <a:pt x="0" y="284"/>
                </a:cubicBezTo>
                <a:cubicBezTo>
                  <a:pt x="0" y="441"/>
                  <a:pt x="127" y="569"/>
                  <a:pt x="284" y="569"/>
                </a:cubicBezTo>
                <a:lnTo>
                  <a:pt x="284" y="4836"/>
                </a:lnTo>
                <a:lnTo>
                  <a:pt x="3129" y="4836"/>
                </a:lnTo>
                <a:lnTo>
                  <a:pt x="3129" y="5172"/>
                </a:lnTo>
                <a:cubicBezTo>
                  <a:pt x="2799" y="5290"/>
                  <a:pt x="2560" y="5603"/>
                  <a:pt x="2560" y="5973"/>
                </a:cubicBezTo>
                <a:cubicBezTo>
                  <a:pt x="2560" y="6444"/>
                  <a:pt x="2943" y="6827"/>
                  <a:pt x="3413" y="6827"/>
                </a:cubicBezTo>
                <a:cubicBezTo>
                  <a:pt x="3884" y="6827"/>
                  <a:pt x="4267" y="6444"/>
                  <a:pt x="4267" y="5973"/>
                </a:cubicBezTo>
                <a:cubicBezTo>
                  <a:pt x="4267" y="5603"/>
                  <a:pt x="4028" y="5290"/>
                  <a:pt x="3698" y="5172"/>
                </a:cubicBezTo>
                <a:lnTo>
                  <a:pt x="3698" y="4836"/>
                </a:lnTo>
                <a:lnTo>
                  <a:pt x="6542" y="4836"/>
                </a:lnTo>
                <a:lnTo>
                  <a:pt x="6542" y="569"/>
                </a:lnTo>
                <a:cubicBezTo>
                  <a:pt x="6699" y="569"/>
                  <a:pt x="6827" y="441"/>
                  <a:pt x="6827" y="284"/>
                </a:cubicBezTo>
                <a:cubicBezTo>
                  <a:pt x="6827" y="127"/>
                  <a:pt x="6699" y="0"/>
                  <a:pt x="6542" y="0"/>
                </a:cubicBezTo>
                <a:close/>
                <a:moveTo>
                  <a:pt x="3413" y="6258"/>
                </a:moveTo>
                <a:cubicBezTo>
                  <a:pt x="3257" y="6258"/>
                  <a:pt x="3129" y="6130"/>
                  <a:pt x="3129" y="5973"/>
                </a:cubicBezTo>
                <a:cubicBezTo>
                  <a:pt x="3129" y="5817"/>
                  <a:pt x="3257" y="5689"/>
                  <a:pt x="3413" y="5689"/>
                </a:cubicBezTo>
                <a:cubicBezTo>
                  <a:pt x="3570" y="5689"/>
                  <a:pt x="3698" y="5817"/>
                  <a:pt x="3698" y="5973"/>
                </a:cubicBezTo>
                <a:cubicBezTo>
                  <a:pt x="3698" y="6130"/>
                  <a:pt x="3570" y="6258"/>
                  <a:pt x="3413" y="6258"/>
                </a:cubicBezTo>
                <a:close/>
                <a:moveTo>
                  <a:pt x="5120" y="3698"/>
                </a:moveTo>
                <a:lnTo>
                  <a:pt x="1707" y="3698"/>
                </a:lnTo>
                <a:cubicBezTo>
                  <a:pt x="1550" y="3698"/>
                  <a:pt x="1422" y="3570"/>
                  <a:pt x="1422" y="3413"/>
                </a:cubicBezTo>
                <a:cubicBezTo>
                  <a:pt x="1422" y="3256"/>
                  <a:pt x="1550" y="3129"/>
                  <a:pt x="1707" y="3129"/>
                </a:cubicBezTo>
                <a:lnTo>
                  <a:pt x="1991" y="3129"/>
                </a:lnTo>
                <a:lnTo>
                  <a:pt x="1991" y="1707"/>
                </a:lnTo>
                <a:lnTo>
                  <a:pt x="2560" y="1707"/>
                </a:lnTo>
                <a:lnTo>
                  <a:pt x="2560" y="3129"/>
                </a:lnTo>
                <a:lnTo>
                  <a:pt x="3129" y="3129"/>
                </a:lnTo>
                <a:lnTo>
                  <a:pt x="3129" y="2276"/>
                </a:lnTo>
                <a:lnTo>
                  <a:pt x="3698" y="2276"/>
                </a:lnTo>
                <a:lnTo>
                  <a:pt x="3698" y="3129"/>
                </a:lnTo>
                <a:lnTo>
                  <a:pt x="4267" y="3129"/>
                </a:lnTo>
                <a:lnTo>
                  <a:pt x="4267" y="1422"/>
                </a:lnTo>
                <a:lnTo>
                  <a:pt x="4836" y="1422"/>
                </a:lnTo>
                <a:lnTo>
                  <a:pt x="4836" y="3129"/>
                </a:lnTo>
                <a:lnTo>
                  <a:pt x="5120" y="3129"/>
                </a:lnTo>
                <a:cubicBezTo>
                  <a:pt x="5277" y="3129"/>
                  <a:pt x="5404" y="3256"/>
                  <a:pt x="5404" y="3413"/>
                </a:cubicBezTo>
                <a:cubicBezTo>
                  <a:pt x="5404" y="3570"/>
                  <a:pt x="5277" y="3698"/>
                  <a:pt x="5120" y="3698"/>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p>
        </p:txBody>
      </p:sp>
      <p:sp>
        <p:nvSpPr>
          <p:cNvPr id="2" name="矩形 1"/>
          <p:cNvSpPr/>
          <p:nvPr/>
        </p:nvSpPr>
        <p:spPr>
          <a:xfrm>
            <a:off x="440690" y="2631440"/>
            <a:ext cx="7953375" cy="922020"/>
          </a:xfrm>
          <a:prstGeom prst="rect">
            <a:avLst/>
          </a:prstGeom>
        </p:spPr>
        <p:txBody>
          <a:bodyPr wrap="square">
            <a:spAutoFit/>
          </a:bodyPr>
          <a:lstStyle/>
          <a:p>
            <a:pPr indent="457200"/>
            <a:r>
              <a:rPr lang="zh-CN" altLang="en-US" dirty="0">
                <a:latin typeface="微软雅黑" panose="020B0503020204020204" pitchFamily="34" charset="-122"/>
                <a:ea typeface="微软雅黑" panose="020B0503020204020204" pitchFamily="34" charset="-122"/>
              </a:rPr>
              <a:t>面向结构与模块化设计应对应用需求的复杂性方面考虑不多，随着软件应用范围的拓展和复杂程度的提高， 以及软件需求变化导致的软件演化日益频繁，面向对象的软件开发方法逐渐成为主流。</a:t>
            </a:r>
          </a:p>
        </p:txBody>
      </p:sp>
      <p:sp>
        <p:nvSpPr>
          <p:cNvPr id="13" name="矩形: 圆角 11"/>
          <p:cNvSpPr/>
          <p:nvPr/>
        </p:nvSpPr>
        <p:spPr>
          <a:xfrm>
            <a:off x="192405" y="1240790"/>
            <a:ext cx="561340" cy="400685"/>
          </a:xfrm>
          <a:prstGeom prst="roundRect">
            <a:avLst>
              <a:gd name="adj" fmla="val 1175"/>
            </a:avLst>
          </a:prstGeom>
          <a:solidFill>
            <a:srgbClr val="6EA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b="1" dirty="0">
                <a:latin typeface="微软雅黑" panose="020B0503020204020204" pitchFamily="34" charset="-122"/>
              </a:rPr>
              <a:t>02</a:t>
            </a:r>
            <a:endParaRPr lang="zh-CN" altLang="en-US" b="1" dirty="0">
              <a:latin typeface="微软雅黑" panose="020B0503020204020204" pitchFamily="34"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图片 6"/>
          <p:cNvPicPr>
            <a:picLocks noChangeAspect="1"/>
          </p:cNvPicPr>
          <p:nvPr/>
        </p:nvPicPr>
        <p:blipFill>
          <a:blip r:embed="rId2" cstate="screen"/>
          <a:srcRect/>
          <a:stretch>
            <a:fillRect/>
          </a:stretch>
        </p:blipFill>
        <p:spPr>
          <a:xfrm>
            <a:off x="6350" y="4344188"/>
            <a:ext cx="2230499" cy="2521433"/>
          </a:xfrm>
          <a:custGeom>
            <a:avLst/>
            <a:gdLst>
              <a:gd name="connsiteX0" fmla="*/ 0 w 2973998"/>
              <a:gd name="connsiteY0" fmla="*/ 0 h 3361911"/>
              <a:gd name="connsiteX1" fmla="*/ 2973998 w 2973998"/>
              <a:gd name="connsiteY1" fmla="*/ 3361911 h 3361911"/>
              <a:gd name="connsiteX2" fmla="*/ 0 w 2973998"/>
              <a:gd name="connsiteY2" fmla="*/ 3361911 h 3361911"/>
            </a:gdLst>
            <a:ahLst/>
            <a:cxnLst>
              <a:cxn ang="0">
                <a:pos x="connsiteX0" y="connsiteY0"/>
              </a:cxn>
              <a:cxn ang="0">
                <a:pos x="connsiteX1" y="connsiteY1"/>
              </a:cxn>
              <a:cxn ang="0">
                <a:pos x="connsiteX2" y="connsiteY2"/>
              </a:cxn>
            </a:cxnLst>
            <a:rect l="l" t="t" r="r" b="b"/>
            <a:pathLst>
              <a:path w="2973998" h="3361911">
                <a:moveTo>
                  <a:pt x="0" y="0"/>
                </a:moveTo>
                <a:lnTo>
                  <a:pt x="2973998" y="3361911"/>
                </a:lnTo>
                <a:lnTo>
                  <a:pt x="0" y="3361911"/>
                </a:lnTo>
                <a:close/>
              </a:path>
            </a:pathLst>
          </a:custGeom>
        </p:spPr>
      </p:pic>
      <p:pic>
        <p:nvPicPr>
          <p:cNvPr id="2097165" name="图片 10"/>
          <p:cNvPicPr>
            <a:picLocks noChangeAspect="1"/>
          </p:cNvPicPr>
          <p:nvPr/>
        </p:nvPicPr>
        <p:blipFill>
          <a:blip r:embed="rId3" cstate="screen"/>
          <a:srcRect/>
          <a:stretch>
            <a:fillRect/>
          </a:stretch>
        </p:blipFill>
        <p:spPr>
          <a:xfrm>
            <a:off x="7274401" y="6350"/>
            <a:ext cx="1835944" cy="1835944"/>
          </a:xfrm>
          <a:custGeom>
            <a:avLst/>
            <a:gdLst>
              <a:gd name="connsiteX0" fmla="*/ 0 w 3374060"/>
              <a:gd name="connsiteY0" fmla="*/ 0 h 3374060"/>
              <a:gd name="connsiteX1" fmla="*/ 3374060 w 3374060"/>
              <a:gd name="connsiteY1" fmla="*/ 0 h 3374060"/>
              <a:gd name="connsiteX2" fmla="*/ 3374060 w 3374060"/>
              <a:gd name="connsiteY2" fmla="*/ 3374060 h 3374060"/>
            </a:gdLst>
            <a:ahLst/>
            <a:cxnLst>
              <a:cxn ang="0">
                <a:pos x="connsiteX0" y="connsiteY0"/>
              </a:cxn>
              <a:cxn ang="0">
                <a:pos x="connsiteX1" y="connsiteY1"/>
              </a:cxn>
              <a:cxn ang="0">
                <a:pos x="connsiteX2" y="connsiteY2"/>
              </a:cxn>
            </a:cxnLst>
            <a:rect l="l" t="t" r="r" b="b"/>
            <a:pathLst>
              <a:path w="3374060" h="3374060">
                <a:moveTo>
                  <a:pt x="0" y="0"/>
                </a:moveTo>
                <a:lnTo>
                  <a:pt x="3374060" y="0"/>
                </a:lnTo>
                <a:lnTo>
                  <a:pt x="3374060" y="3374060"/>
                </a:lnTo>
                <a:close/>
              </a:path>
            </a:pathLst>
          </a:custGeom>
        </p:spPr>
      </p:pic>
      <p:sp>
        <p:nvSpPr>
          <p:cNvPr id="1048643" name="文本框 34"/>
          <p:cNvSpPr txBox="1"/>
          <p:nvPr/>
        </p:nvSpPr>
        <p:spPr>
          <a:xfrm>
            <a:off x="2533542" y="2828836"/>
            <a:ext cx="3786405" cy="600164"/>
          </a:xfrm>
          <a:prstGeom prst="rect">
            <a:avLst/>
          </a:prstGeom>
          <a:noFill/>
        </p:spPr>
        <p:txBody>
          <a:bodyPr wrap="square" rtlCol="0">
            <a:spAutoFit/>
          </a:bodyPr>
          <a:lstStyle/>
          <a:p>
            <a:pPr algn="ctr"/>
            <a:r>
              <a:rPr lang="zh-CN" altLang="en-US" sz="3300" b="1" dirty="0">
                <a:latin typeface="微软雅黑" panose="020B0503020204020204" pitchFamily="34" charset="-122"/>
                <a:ea typeface="微软雅黑" panose="020B0503020204020204" pitchFamily="34" charset="-122"/>
              </a:rPr>
              <a:t>面向对象基本思想</a:t>
            </a:r>
          </a:p>
        </p:txBody>
      </p:sp>
    </p:spTree>
  </p:cSld>
  <p:clrMapOvr>
    <a:masterClrMapping/>
  </p:clrMapOvr>
  <p:transition spd="slow"/>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1015</TotalTime>
  <Words>4433</Words>
  <Application>Microsoft Office PowerPoint</Application>
  <PresentationFormat>全屏显示(4:3)</PresentationFormat>
  <Paragraphs>281</Paragraphs>
  <Slides>46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微软雅黑</vt:lpstr>
      <vt:lpstr>Arial</vt:lpstr>
      <vt:lpstr>Arial Black</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YAL-AL00</dc:creator>
  <cp:lastModifiedBy>张 正</cp:lastModifiedBy>
  <cp:revision>427</cp:revision>
  <dcterms:created xsi:type="dcterms:W3CDTF">2019-11-29T14:02:00Z</dcterms:created>
  <dcterms:modified xsi:type="dcterms:W3CDTF">2019-12-08T15:31:26Z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