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ctrTitle"/>
          </p:nvPr>
        </p:nvSpPr>
        <p:spPr>
          <a:xfrm>
            <a:off x="848360" y="1106170"/>
            <a:ext cx="11136630" cy="3145790"/>
          </a:xfrm>
        </p:spPr>
        <p:txBody>
          <a:bodyPr>
            <a:normAutofit/>
          </a:bodyPr>
          <a:p>
            <a:pPr algn="ctr"/>
            <a:r>
              <a:rPr lang="en-US" altLang="zh-CN" sz="4400">
                <a:solidFill>
                  <a:schemeClr val="accent1"/>
                </a:solidFill>
                <a:effectLst>
                  <a:outerShdw blurRad="38100" dist="25400" dir="5400000" algn="ctr" rotWithShape="0">
                    <a:srgbClr val="6E747A">
                      <a:alpha val="43000"/>
                    </a:srgbClr>
                  </a:outerShdw>
                </a:effectLst>
              </a:rPr>
              <a:t>基于容器的分布式系统的设计模式</a:t>
            </a:r>
            <a:br>
              <a:rPr lang="en-US" altLang="zh-CN" sz="4400">
                <a:solidFill>
                  <a:schemeClr val="accent1"/>
                </a:solidFill>
                <a:effectLst>
                  <a:outerShdw blurRad="38100" dist="25400" dir="5400000" algn="ctr" rotWithShape="0">
                    <a:srgbClr val="6E747A">
                      <a:alpha val="43000"/>
                    </a:srgbClr>
                  </a:outerShdw>
                </a:effectLst>
              </a:rPr>
            </a:br>
            <a:br>
              <a:rPr lang="en-US" altLang="zh-CN" sz="4400">
                <a:solidFill>
                  <a:schemeClr val="accent1"/>
                </a:solidFill>
                <a:effectLst>
                  <a:outerShdw blurRad="38100" dist="25400" dir="5400000" algn="ctr" rotWithShape="0">
                    <a:srgbClr val="6E747A">
                      <a:alpha val="43000"/>
                    </a:srgbClr>
                  </a:outerShdw>
                </a:effectLst>
              </a:rPr>
            </a:br>
            <a:r>
              <a:rPr lang="en-US" altLang="zh-CN" sz="4400">
                <a:solidFill>
                  <a:schemeClr val="accent1"/>
                </a:solidFill>
                <a:effectLst>
                  <a:outerShdw blurRad="38100" dist="25400" dir="5400000" algn="ctr" rotWithShape="0">
                    <a:srgbClr val="6E747A">
                      <a:alpha val="43000"/>
                    </a:srgbClr>
                  </a:outerShdw>
                </a:effectLst>
              </a:rPr>
              <a:t>Design Patterns </a:t>
            </a:r>
            <a:br>
              <a:rPr lang="en-US" altLang="zh-CN" sz="4400">
                <a:solidFill>
                  <a:schemeClr val="accent1"/>
                </a:solidFill>
                <a:effectLst>
                  <a:outerShdw blurRad="38100" dist="25400" dir="5400000" algn="ctr" rotWithShape="0">
                    <a:srgbClr val="6E747A">
                      <a:alpha val="43000"/>
                    </a:srgbClr>
                  </a:outerShdw>
                </a:effectLst>
              </a:rPr>
            </a:br>
            <a:r>
              <a:rPr lang="en-US" altLang="zh-CN" sz="4400">
                <a:solidFill>
                  <a:schemeClr val="accent1"/>
                </a:solidFill>
                <a:effectLst>
                  <a:outerShdw blurRad="38100" dist="25400" dir="5400000" algn="ctr" rotWithShape="0">
                    <a:srgbClr val="6E747A">
                      <a:alpha val="43000"/>
                    </a:srgbClr>
                  </a:outerShdw>
                </a:effectLst>
              </a:rPr>
              <a:t>for container-based distributed systems</a:t>
            </a:r>
            <a:endParaRPr lang="en-US" altLang="zh-CN" sz="440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 name="图片 4"/>
          <p:cNvPicPr>
            <a:picLocks noChangeAspect="1"/>
          </p:cNvPicPr>
          <p:nvPr/>
        </p:nvPicPr>
        <p:blipFill>
          <a:blip r:embed="rId1"/>
          <a:stretch>
            <a:fillRect/>
          </a:stretch>
        </p:blipFill>
        <p:spPr>
          <a:xfrm>
            <a:off x="2364740" y="1653540"/>
            <a:ext cx="7462520" cy="3551555"/>
          </a:xfrm>
          <a:prstGeom prst="rect">
            <a:avLst/>
          </a:prstGeom>
          <a:effectLst>
            <a:outerShdw blurRad="50800" dist="50800" dir="5400000" algn="ctr" rotWithShape="0">
              <a:srgbClr val="000000">
                <a:alpha val="27000"/>
              </a:srgbClr>
            </a:outerShdw>
            <a:reflection endPos="0" dist="50800" dir="5400000" sy="-100000" algn="bl" rotWithShape="0"/>
          </a:effectLst>
        </p:spPr>
      </p:pic>
      <p:sp>
        <p:nvSpPr>
          <p:cNvPr id="6" name="文本框 5"/>
          <p:cNvSpPr txBox="1"/>
          <p:nvPr/>
        </p:nvSpPr>
        <p:spPr>
          <a:xfrm>
            <a:off x="920750" y="693420"/>
            <a:ext cx="2908935" cy="645160"/>
          </a:xfrm>
          <a:prstGeom prst="rect">
            <a:avLst/>
          </a:prstGeom>
          <a:noFill/>
        </p:spPr>
        <p:txBody>
          <a:bodyPr wrap="square" rtlCol="0">
            <a:spAutoFit/>
          </a:bodyPr>
          <a:p>
            <a:r>
              <a:rPr lang="zh-CN" altLang="en-US" sz="3600">
                <a:solidFill>
                  <a:schemeClr val="accent1"/>
                </a:solidFill>
                <a:effectLst>
                  <a:outerShdw blurRad="38100" dist="25400" dir="5400000" algn="ctr" rotWithShape="0">
                    <a:srgbClr val="6E747A">
                      <a:alpha val="43000"/>
                    </a:srgbClr>
                  </a:outerShdw>
                </a:effectLst>
              </a:rPr>
              <a:t>分布式系统</a:t>
            </a:r>
            <a:r>
              <a:rPr lang="en-US" altLang="zh-CN" sz="3600">
                <a:solidFill>
                  <a:schemeClr val="accent1"/>
                </a:solidFill>
                <a:effectLst>
                  <a:outerShdw blurRad="38100" dist="25400" dir="5400000" algn="ctr" rotWithShape="0">
                    <a:srgbClr val="6E747A">
                      <a:alpha val="43000"/>
                    </a:srgbClr>
                  </a:outerShdw>
                </a:effectLst>
              </a:rPr>
              <a:t>?</a:t>
            </a:r>
            <a:endParaRPr lang="en-US" altLang="zh-CN"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01240" y="1975485"/>
            <a:ext cx="7590155" cy="2907030"/>
          </a:xfrm>
          <a:prstGeom prst="rect">
            <a:avLst/>
          </a:prstGeom>
        </p:spPr>
      </p:pic>
      <p:sp>
        <p:nvSpPr>
          <p:cNvPr id="6" name="文本框 5"/>
          <p:cNvSpPr txBox="1"/>
          <p:nvPr/>
        </p:nvSpPr>
        <p:spPr>
          <a:xfrm>
            <a:off x="920750" y="693420"/>
            <a:ext cx="4325620" cy="645160"/>
          </a:xfrm>
          <a:prstGeom prst="rect">
            <a:avLst/>
          </a:prstGeom>
          <a:noFill/>
        </p:spPr>
        <p:txBody>
          <a:bodyPr wrap="square" rtlCol="0">
            <a:spAutoFit/>
          </a:bodyPr>
          <a:p>
            <a:r>
              <a:rPr lang="zh-CN" altLang="en-US" sz="3600">
                <a:solidFill>
                  <a:schemeClr val="accent1"/>
                </a:solidFill>
                <a:effectLst>
                  <a:outerShdw blurRad="38100" dist="25400" dir="5400000" algn="ctr" rotWithShape="0">
                    <a:srgbClr val="6E747A">
                      <a:alpha val="43000"/>
                    </a:srgbClr>
                  </a:outerShdw>
                </a:effectLst>
              </a:rPr>
              <a:t>如何托运兰博基尼</a:t>
            </a:r>
            <a:r>
              <a:rPr lang="en-US" altLang="zh-CN" sz="3600">
                <a:solidFill>
                  <a:schemeClr val="accent1"/>
                </a:solidFill>
                <a:effectLst>
                  <a:outerShdw blurRad="38100" dist="25400" dir="5400000" algn="ctr" rotWithShape="0">
                    <a:srgbClr val="6E747A">
                      <a:alpha val="43000"/>
                    </a:srgbClr>
                  </a:outerShdw>
                </a:effectLst>
              </a:rPr>
              <a:t>?</a:t>
            </a:r>
            <a:endParaRPr lang="en-US" altLang="zh-CN"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16990" y="1179830"/>
            <a:ext cx="7332980" cy="922020"/>
          </a:xfrm>
          <a:prstGeom prst="rect">
            <a:avLst/>
          </a:prstGeom>
          <a:noFill/>
        </p:spPr>
        <p:txBody>
          <a:bodyPr wrap="none" rtlCol="0">
            <a:spAutoFit/>
          </a:bodyPr>
          <a:p>
            <a:pPr algn="l"/>
            <a:r>
              <a:rPr lang="zh-CN" altLang="en-US"/>
              <a:t>总结整理了这最基本最常见的三种在分布式系统中应用广泛的设计模式</a:t>
            </a:r>
            <a:r>
              <a:rPr lang="en-US" altLang="zh-CN"/>
              <a:t>,</a:t>
            </a:r>
            <a:endParaRPr lang="en-US" altLang="zh-CN"/>
          </a:p>
          <a:p>
            <a:pPr algn="l"/>
            <a:endParaRPr lang="en-US" altLang="zh-CN"/>
          </a:p>
          <a:p>
            <a:pPr algn="l"/>
            <a:r>
              <a:rPr lang="zh-CN" altLang="en-US"/>
              <a:t>未来可能还会有更多的设计模式出现</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16480" y="1885315"/>
            <a:ext cx="7558405" cy="3087370"/>
          </a:xfrm>
          <a:prstGeom prst="rect">
            <a:avLst/>
          </a:prstGeom>
        </p:spPr>
      </p:pic>
      <p:sp>
        <p:nvSpPr>
          <p:cNvPr id="3" name="文本框 2"/>
          <p:cNvSpPr txBox="1"/>
          <p:nvPr/>
        </p:nvSpPr>
        <p:spPr>
          <a:xfrm>
            <a:off x="3821430" y="5158105"/>
            <a:ext cx="13843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虚拟机</a:t>
            </a:r>
            <a:endParaRPr lang="zh-CN" altLang="en-US">
              <a:solidFill>
                <a:schemeClr val="accent1"/>
              </a:solidFill>
              <a:effectLst>
                <a:outerShdw blurRad="38100" dist="25400" dir="5400000" algn="ctr" rotWithShape="0">
                  <a:srgbClr val="6E747A">
                    <a:alpha val="43000"/>
                  </a:srgbClr>
                </a:outerShdw>
              </a:effectLst>
            </a:endParaRPr>
          </a:p>
        </p:txBody>
      </p:sp>
      <p:sp>
        <p:nvSpPr>
          <p:cNvPr id="4" name="文本框 3"/>
          <p:cNvSpPr txBox="1"/>
          <p:nvPr/>
        </p:nvSpPr>
        <p:spPr>
          <a:xfrm>
            <a:off x="7759065" y="5158105"/>
            <a:ext cx="75755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sym typeface="+mn-ea"/>
              </a:rPr>
              <a:t>容器</a:t>
            </a:r>
            <a:endParaRPr lang="zh-CN" altLang="en-US">
              <a:solidFill>
                <a:schemeClr val="accent1"/>
              </a:solidFill>
              <a:effectLst>
                <a:outerShdw blurRad="38100" dist="25400" dir="5400000" algn="ctr" rotWithShape="0">
                  <a:srgbClr val="6E747A">
                    <a:alpha val="43000"/>
                  </a:srgbClr>
                </a:outerShdw>
              </a:effectLst>
              <a:sym typeface="+mn-ea"/>
            </a:endParaRPr>
          </a:p>
        </p:txBody>
      </p:sp>
      <p:sp>
        <p:nvSpPr>
          <p:cNvPr id="6" name="文本框 5"/>
          <p:cNvSpPr txBox="1"/>
          <p:nvPr/>
        </p:nvSpPr>
        <p:spPr>
          <a:xfrm>
            <a:off x="920750" y="693420"/>
            <a:ext cx="2908935" cy="645160"/>
          </a:xfrm>
          <a:prstGeom prst="rect">
            <a:avLst/>
          </a:prstGeom>
          <a:noFill/>
        </p:spPr>
        <p:txBody>
          <a:bodyPr wrap="square" rtlCol="0">
            <a:spAutoFit/>
          </a:bodyPr>
          <a:p>
            <a:r>
              <a:rPr lang="zh-CN" altLang="en-US" sz="3600">
                <a:solidFill>
                  <a:schemeClr val="accent1"/>
                </a:solidFill>
                <a:effectLst>
                  <a:outerShdw blurRad="38100" dist="25400" dir="5400000" algn="ctr" rotWithShape="0">
                    <a:srgbClr val="6E747A">
                      <a:alpha val="43000"/>
                    </a:srgbClr>
                  </a:outerShdw>
                </a:effectLst>
              </a:rPr>
              <a:t>容器化</a:t>
            </a:r>
            <a:r>
              <a:rPr lang="en-US" altLang="zh-CN" sz="3600">
                <a:solidFill>
                  <a:schemeClr val="accent1"/>
                </a:solidFill>
                <a:effectLst>
                  <a:outerShdw blurRad="38100" dist="25400" dir="5400000" algn="ctr" rotWithShape="0">
                    <a:srgbClr val="6E747A">
                      <a:alpha val="43000"/>
                    </a:srgbClr>
                  </a:outerShdw>
                </a:effectLst>
              </a:rPr>
              <a:t>?</a:t>
            </a:r>
            <a:endParaRPr lang="en-US" altLang="zh-CN" sz="3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305685" y="1059815"/>
            <a:ext cx="7580630" cy="4737735"/>
          </a:xfrm>
          <a:prstGeom prst="rect">
            <a:avLst/>
          </a:prstGeom>
        </p:spPr>
      </p:pic>
      <p:pic>
        <p:nvPicPr>
          <p:cNvPr id="4" name="图片 3"/>
          <p:cNvPicPr>
            <a:picLocks noChangeAspect="1"/>
          </p:cNvPicPr>
          <p:nvPr/>
        </p:nvPicPr>
        <p:blipFill>
          <a:blip r:embed="rId2"/>
          <a:stretch>
            <a:fillRect/>
          </a:stretch>
        </p:blipFill>
        <p:spPr>
          <a:xfrm>
            <a:off x="1523365" y="2520950"/>
            <a:ext cx="9144635" cy="18161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Freeform 34"/>
          <p:cNvSpPr>
            <a:spLocks noEditPoints="1"/>
          </p:cNvSpPr>
          <p:nvPr/>
        </p:nvSpPr>
        <p:spPr bwMode="auto">
          <a:xfrm>
            <a:off x="8981440" y="2217420"/>
            <a:ext cx="676275" cy="422910"/>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p>
            <a:endParaRPr lang="zh-CN" altLang="en-US"/>
          </a:p>
        </p:txBody>
      </p:sp>
      <p:sp>
        <p:nvSpPr>
          <p:cNvPr id="19" name="任意多边形 18"/>
          <p:cNvSpPr/>
          <p:nvPr/>
        </p:nvSpPr>
        <p:spPr>
          <a:xfrm>
            <a:off x="2002790" y="2346960"/>
            <a:ext cx="6684645" cy="292735"/>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Freeform 34"/>
          <p:cNvSpPr>
            <a:spLocks noEditPoints="1"/>
          </p:cNvSpPr>
          <p:nvPr/>
        </p:nvSpPr>
        <p:spPr bwMode="auto">
          <a:xfrm>
            <a:off x="8981440" y="2991485"/>
            <a:ext cx="676275" cy="422910"/>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p>
            <a:endParaRPr lang="zh-CN" altLang="en-US"/>
          </a:p>
        </p:txBody>
      </p:sp>
      <p:sp>
        <p:nvSpPr>
          <p:cNvPr id="22" name="任意多边形 21"/>
          <p:cNvSpPr/>
          <p:nvPr/>
        </p:nvSpPr>
        <p:spPr>
          <a:xfrm>
            <a:off x="2002790" y="3121660"/>
            <a:ext cx="6684645" cy="292735"/>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文本框 22"/>
          <p:cNvSpPr txBox="1"/>
          <p:nvPr/>
        </p:nvSpPr>
        <p:spPr>
          <a:xfrm>
            <a:off x="2769870" y="2892425"/>
            <a:ext cx="6449695" cy="521970"/>
          </a:xfrm>
          <a:prstGeom prst="rect">
            <a:avLst/>
          </a:prstGeom>
          <a:noFill/>
        </p:spPr>
        <p:txBody>
          <a:bodyPr wrap="square" rtlCol="0">
            <a:spAutoFit/>
          </a:bodyPr>
          <a:p>
            <a:pPr algn="just"/>
            <a:r>
              <a:rPr lang="en-US" altLang="zh-CN"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rPr>
              <a:t>2.  </a:t>
            </a:r>
            <a:r>
              <a:rPr lang="zh-CN" altLang="en-US" sz="2800">
                <a:solidFill>
                  <a:schemeClr val="accent1"/>
                </a:solidFill>
                <a:effectLst>
                  <a:outerShdw blurRad="38100" dist="25400" dir="5400000" algn="ctr" rotWithShape="0">
                    <a:srgbClr val="6E747A">
                      <a:alpha val="43000"/>
                    </a:srgbClr>
                  </a:outerShdw>
                </a:effectLst>
                <a:sym typeface="+mn-ea"/>
              </a:rPr>
              <a:t>用于紧密协作的容器的单节点模式</a:t>
            </a:r>
            <a:endParaRPr lang="zh-CN" altLang="en-US"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sym typeface="+mn-ea"/>
            </a:endParaRPr>
          </a:p>
        </p:txBody>
      </p:sp>
      <p:sp>
        <p:nvSpPr>
          <p:cNvPr id="24" name="Freeform 34"/>
          <p:cNvSpPr>
            <a:spLocks noEditPoints="1"/>
          </p:cNvSpPr>
          <p:nvPr/>
        </p:nvSpPr>
        <p:spPr bwMode="auto">
          <a:xfrm>
            <a:off x="8981440" y="3774440"/>
            <a:ext cx="676275" cy="422910"/>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lumMod val="75000"/>
              <a:lumOff val="25000"/>
            </a:schemeClr>
          </a:solidFill>
          <a:ln>
            <a:noFill/>
          </a:ln>
        </p:spPr>
        <p:txBody>
          <a:bodyPr vert="horz" wrap="square" lIns="91440" tIns="45720" rIns="91440" bIns="45720" numCol="1" anchor="t" anchorCtr="0" compatLnSpc="1"/>
          <a:p>
            <a:endParaRPr lang="zh-CN" altLang="en-US"/>
          </a:p>
        </p:txBody>
      </p:sp>
      <p:sp>
        <p:nvSpPr>
          <p:cNvPr id="25" name="任意多边形 24"/>
          <p:cNvSpPr/>
          <p:nvPr/>
        </p:nvSpPr>
        <p:spPr>
          <a:xfrm>
            <a:off x="2002790" y="3904615"/>
            <a:ext cx="6684645" cy="292735"/>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lumMod val="85000"/>
                <a:lumOff val="15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2769870" y="3675380"/>
            <a:ext cx="5741670" cy="521970"/>
          </a:xfrm>
          <a:prstGeom prst="rect">
            <a:avLst/>
          </a:prstGeom>
          <a:noFill/>
        </p:spPr>
        <p:txBody>
          <a:bodyPr wrap="square" rtlCol="0">
            <a:spAutoFit/>
          </a:bodyPr>
          <a:p>
            <a:pPr algn="just"/>
            <a:r>
              <a:rPr lang="en-US" altLang="zh-CN"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rPr>
              <a:t>3.  </a:t>
            </a:r>
            <a:r>
              <a:rPr lang="zh-CN" altLang="en-US" sz="2800">
                <a:solidFill>
                  <a:schemeClr val="accent1"/>
                </a:solidFill>
                <a:effectLst>
                  <a:outerShdw blurRad="38100" dist="25400" dir="5400000" algn="ctr" rotWithShape="0">
                    <a:srgbClr val="6E747A">
                      <a:alpha val="43000"/>
                    </a:srgbClr>
                  </a:outerShdw>
                </a:effectLst>
                <a:sym typeface="+mn-ea"/>
              </a:rPr>
              <a:t>用于分布式算法的多节点模式</a:t>
            </a:r>
            <a:endParaRPr lang="zh-CN" altLang="en-US"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sym typeface="+mn-ea"/>
            </a:endParaRPr>
          </a:p>
        </p:txBody>
      </p:sp>
      <p:sp>
        <p:nvSpPr>
          <p:cNvPr id="4" name="文本框 3"/>
          <p:cNvSpPr txBox="1"/>
          <p:nvPr/>
        </p:nvSpPr>
        <p:spPr>
          <a:xfrm>
            <a:off x="920750" y="693420"/>
            <a:ext cx="5741670" cy="645160"/>
          </a:xfrm>
          <a:prstGeom prst="rect">
            <a:avLst/>
          </a:prstGeom>
          <a:noFill/>
        </p:spPr>
        <p:txBody>
          <a:bodyPr wrap="square" rtlCol="0">
            <a:spAutoFit/>
          </a:bodyPr>
          <a:p>
            <a:pPr algn="just"/>
            <a:r>
              <a:rPr lang="zh-CN" altLang="en-US" sz="3600" dirty="0" smtClean="0">
                <a:solidFill>
                  <a:schemeClr val="bg1"/>
                </a:solidFill>
                <a:effectLst>
                  <a:outerShdw blurRad="38100" dist="19050" dir="2700000" algn="tl" rotWithShape="0">
                    <a:schemeClr val="dk1">
                      <a:alpha val="40000"/>
                    </a:schemeClr>
                  </a:outerShdw>
                </a:effectLst>
                <a:latin typeface="方正静蕾简体" panose="02000000000000000000" pitchFamily="2" charset="-122"/>
                <a:ea typeface="方正静蕾简体" panose="02000000000000000000" pitchFamily="2" charset="-122"/>
              </a:rPr>
              <a:t>三种设计模式</a:t>
            </a:r>
            <a:endParaRPr lang="zh-CN" altLang="en-US" sz="3600" dirty="0" smtClean="0">
              <a:solidFill>
                <a:schemeClr val="bg1"/>
              </a:solidFill>
              <a:effectLst>
                <a:outerShdw blurRad="38100" dist="19050" dir="2700000" algn="tl" rotWithShape="0">
                  <a:schemeClr val="dk1">
                    <a:alpha val="40000"/>
                  </a:schemeClr>
                </a:outerShdw>
              </a:effectLst>
              <a:latin typeface="方正静蕾简体" panose="02000000000000000000" pitchFamily="2" charset="-122"/>
              <a:ea typeface="方正静蕾简体" panose="02000000000000000000" pitchFamily="2" charset="-122"/>
            </a:endParaRPr>
          </a:p>
        </p:txBody>
      </p:sp>
      <p:sp>
        <p:nvSpPr>
          <p:cNvPr id="7" name="文本框 6"/>
          <p:cNvSpPr txBox="1"/>
          <p:nvPr/>
        </p:nvSpPr>
        <p:spPr>
          <a:xfrm>
            <a:off x="2769870" y="2117725"/>
            <a:ext cx="5741670" cy="521970"/>
          </a:xfrm>
          <a:prstGeom prst="rect">
            <a:avLst/>
          </a:prstGeom>
          <a:noFill/>
        </p:spPr>
        <p:txBody>
          <a:bodyPr wrap="square" rtlCol="0">
            <a:spAutoFit/>
          </a:bodyPr>
          <a:p>
            <a:pPr algn="just"/>
            <a:r>
              <a:rPr lang="en-US" altLang="zh-CN"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rPr>
              <a:t>1.  </a:t>
            </a:r>
            <a:r>
              <a:rPr lang="zh-CN" altLang="en-US" sz="2800">
                <a:solidFill>
                  <a:schemeClr val="accent1"/>
                </a:solidFill>
                <a:effectLst>
                  <a:outerShdw blurRad="38100" dist="25400" dir="5400000" algn="ctr" rotWithShape="0">
                    <a:srgbClr val="6E747A">
                      <a:alpha val="43000"/>
                    </a:srgbClr>
                  </a:outerShdw>
                </a:effectLst>
                <a:sym typeface="+mn-ea"/>
              </a:rPr>
              <a:t>用于容器管理的单容器模式</a:t>
            </a:r>
            <a:endParaRPr lang="zh-CN" altLang="en-US" sz="2800" dirty="0" smtClean="0">
              <a:solidFill>
                <a:schemeClr val="accent1"/>
              </a:solidFill>
              <a:effectLst>
                <a:outerShdw blurRad="38100" dist="25400" dir="5400000" algn="ctr" rotWithShape="0">
                  <a:srgbClr val="6E747A">
                    <a:alpha val="43000"/>
                  </a:srgbClr>
                </a:outerShdw>
              </a:effectLst>
              <a:latin typeface="方正静蕾简体" panose="02000000000000000000" pitchFamily="2" charset="-122"/>
              <a:ea typeface="方正静蕾简体" panose="02000000000000000000"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0-#ppt_w/2"/>
                                          </p:val>
                                        </p:tav>
                                        <p:tav tm="100000">
                                          <p:val>
                                            <p:strVal val="#ppt_x"/>
                                          </p:val>
                                        </p:tav>
                                      </p:tavLst>
                                    </p:anim>
                                    <p:anim calcmode="lin" valueType="num">
                                      <p:cBhvr additive="base">
                                        <p:cTn id="12" dur="10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1000" fill="hold"/>
                                        <p:tgtEl>
                                          <p:spTgt spid="24"/>
                                        </p:tgtEl>
                                        <p:attrNameLst>
                                          <p:attrName>ppt_x</p:attrName>
                                        </p:attrNameLst>
                                      </p:cBhvr>
                                      <p:tavLst>
                                        <p:tav tm="0">
                                          <p:val>
                                            <p:strVal val="0-#ppt_w/2"/>
                                          </p:val>
                                        </p:tav>
                                        <p:tav tm="100000">
                                          <p:val>
                                            <p:strVal val="#ppt_x"/>
                                          </p:val>
                                        </p:tav>
                                      </p:tavLst>
                                    </p:anim>
                                    <p:anim calcmode="lin" valueType="num">
                                      <p:cBhvr additive="base">
                                        <p:cTn id="16" dur="1000" fill="hold"/>
                                        <p:tgtEl>
                                          <p:spTgt spid="24"/>
                                        </p:tgtEl>
                                        <p:attrNameLst>
                                          <p:attrName>ppt_y</p:attrName>
                                        </p:attrNameLst>
                                      </p:cBhvr>
                                      <p:tavLst>
                                        <p:tav tm="0">
                                          <p:val>
                                            <p:strVal val="#ppt_y"/>
                                          </p:val>
                                        </p:tav>
                                        <p:tav tm="100000">
                                          <p:val>
                                            <p:strVal val="#ppt_y"/>
                                          </p:val>
                                        </p:tav>
                                      </p:tavLst>
                                    </p:anim>
                                  </p:childTnLst>
                                </p:cTn>
                              </p:par>
                              <p:par>
                                <p:cTn id="17" presetID="22" presetClass="entr" presetSubtype="8" fill="hold" grpId="0" nodeType="withEffect">
                                  <p:stCondLst>
                                    <p:cond delay="50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50" presetClass="entr" presetSubtype="0" decel="100000" fill="hold" grpId="0" nodeType="withEffect">
                                  <p:stCondLst>
                                    <p:cond delay="250"/>
                                  </p:stCondLst>
                                  <p:childTnLst>
                                    <p:set>
                                      <p:cBhvr>
                                        <p:cTn id="27" dur="1" fill="hold">
                                          <p:stCondLst>
                                            <p:cond delay="0"/>
                                          </p:stCondLst>
                                        </p:cTn>
                                        <p:tgtEl>
                                          <p:spTgt spid="23"/>
                                        </p:tgtEl>
                                        <p:attrNameLst>
                                          <p:attrName>style.visibility</p:attrName>
                                        </p:attrNameLst>
                                      </p:cBhvr>
                                      <p:to>
                                        <p:strVal val="visible"/>
                                      </p:to>
                                    </p:set>
                                    <p:anim calcmode="lin" valueType="num">
                                      <p:cBhvr>
                                        <p:cTn id="28" dur="1000" fill="hold"/>
                                        <p:tgtEl>
                                          <p:spTgt spid="23"/>
                                        </p:tgtEl>
                                        <p:attrNameLst>
                                          <p:attrName>ppt_w</p:attrName>
                                        </p:attrNameLst>
                                      </p:cBhvr>
                                      <p:tavLst>
                                        <p:tav tm="0">
                                          <p:val>
                                            <p:strVal val="#ppt_w+.3"/>
                                          </p:val>
                                        </p:tav>
                                        <p:tav tm="100000">
                                          <p:val>
                                            <p:strVal val="#ppt_w"/>
                                          </p:val>
                                        </p:tav>
                                      </p:tavLst>
                                    </p:anim>
                                    <p:anim calcmode="lin" valueType="num">
                                      <p:cBhvr>
                                        <p:cTn id="29" dur="1000" fill="hold"/>
                                        <p:tgtEl>
                                          <p:spTgt spid="23"/>
                                        </p:tgtEl>
                                        <p:attrNameLst>
                                          <p:attrName>ppt_h</p:attrName>
                                        </p:attrNameLst>
                                      </p:cBhvr>
                                      <p:tavLst>
                                        <p:tav tm="0">
                                          <p:val>
                                            <p:strVal val="#ppt_h"/>
                                          </p:val>
                                        </p:tav>
                                        <p:tav tm="100000">
                                          <p:val>
                                            <p:strVal val="#ppt_h"/>
                                          </p:val>
                                        </p:tav>
                                      </p:tavLst>
                                    </p:anim>
                                    <p:animEffect transition="in" filter="fade">
                                      <p:cBhvr>
                                        <p:cTn id="30" dur="1000"/>
                                        <p:tgtEl>
                                          <p:spTgt spid="23"/>
                                        </p:tgtEl>
                                      </p:cBhvr>
                                    </p:animEffect>
                                  </p:childTnLst>
                                </p:cTn>
                              </p:par>
                              <p:par>
                                <p:cTn id="31" presetID="50" presetClass="entr" presetSubtype="0" decel="100000" fill="hold" grpId="0" nodeType="withEffect">
                                  <p:stCondLst>
                                    <p:cond delay="250"/>
                                  </p:stCondLst>
                                  <p:childTnLst>
                                    <p:set>
                                      <p:cBhvr>
                                        <p:cTn id="32" dur="1" fill="hold">
                                          <p:stCondLst>
                                            <p:cond delay="0"/>
                                          </p:stCondLst>
                                        </p:cTn>
                                        <p:tgtEl>
                                          <p:spTgt spid="3"/>
                                        </p:tgtEl>
                                        <p:attrNameLst>
                                          <p:attrName>style.visibility</p:attrName>
                                        </p:attrNameLst>
                                      </p:cBhvr>
                                      <p:to>
                                        <p:strVal val="visible"/>
                                      </p:to>
                                    </p:set>
                                    <p:anim calcmode="lin" valueType="num">
                                      <p:cBhvr>
                                        <p:cTn id="33" dur="1000" fill="hold"/>
                                        <p:tgtEl>
                                          <p:spTgt spid="3"/>
                                        </p:tgtEl>
                                        <p:attrNameLst>
                                          <p:attrName>ppt_w</p:attrName>
                                        </p:attrNameLst>
                                      </p:cBhvr>
                                      <p:tavLst>
                                        <p:tav tm="0">
                                          <p:val>
                                            <p:strVal val="#ppt_w+.3"/>
                                          </p:val>
                                        </p:tav>
                                        <p:tav tm="100000">
                                          <p:val>
                                            <p:strVal val="#ppt_w"/>
                                          </p:val>
                                        </p:tav>
                                      </p:tavLst>
                                    </p:anim>
                                    <p:anim calcmode="lin" valueType="num">
                                      <p:cBhvr>
                                        <p:cTn id="34" dur="1000" fill="hold"/>
                                        <p:tgtEl>
                                          <p:spTgt spid="3"/>
                                        </p:tgtEl>
                                        <p:attrNameLst>
                                          <p:attrName>ppt_h</p:attrName>
                                        </p:attrNameLst>
                                      </p:cBhvr>
                                      <p:tavLst>
                                        <p:tav tm="0">
                                          <p:val>
                                            <p:strVal val="#ppt_h"/>
                                          </p:val>
                                        </p:tav>
                                        <p:tav tm="100000">
                                          <p:val>
                                            <p:strVal val="#ppt_h"/>
                                          </p:val>
                                        </p:tav>
                                      </p:tavLst>
                                    </p:anim>
                                    <p:animEffect transition="in" filter="fade">
                                      <p:cBhvr>
                                        <p:cTn id="35" dur="1000"/>
                                        <p:tgtEl>
                                          <p:spTgt spid="3"/>
                                        </p:tgtEl>
                                      </p:cBhvr>
                                    </p:animEffect>
                                  </p:childTnLst>
                                </p:cTn>
                              </p:par>
                              <p:par>
                                <p:cTn id="36" presetID="50" presetClass="entr" presetSubtype="0" decel="100000" fill="hold" grpId="0" nodeType="withEffect">
                                  <p:stCondLst>
                                    <p:cond delay="250"/>
                                  </p:stCondLst>
                                  <p:childTnLst>
                                    <p:set>
                                      <p:cBhvr>
                                        <p:cTn id="37" dur="1" fill="hold">
                                          <p:stCondLst>
                                            <p:cond delay="0"/>
                                          </p:stCondLst>
                                        </p:cTn>
                                        <p:tgtEl>
                                          <p:spTgt spid="4"/>
                                        </p:tgtEl>
                                        <p:attrNameLst>
                                          <p:attrName>style.visibility</p:attrName>
                                        </p:attrNameLst>
                                      </p:cBhvr>
                                      <p:to>
                                        <p:strVal val="visible"/>
                                      </p:to>
                                    </p:set>
                                    <p:anim calcmode="lin" valueType="num">
                                      <p:cBhvr>
                                        <p:cTn id="38" dur="1000" fill="hold"/>
                                        <p:tgtEl>
                                          <p:spTgt spid="4"/>
                                        </p:tgtEl>
                                        <p:attrNameLst>
                                          <p:attrName>ppt_w</p:attrName>
                                        </p:attrNameLst>
                                      </p:cBhvr>
                                      <p:tavLst>
                                        <p:tav tm="0">
                                          <p:val>
                                            <p:strVal val="#ppt_w+.3"/>
                                          </p:val>
                                        </p:tav>
                                        <p:tav tm="100000">
                                          <p:val>
                                            <p:strVal val="#ppt_w"/>
                                          </p:val>
                                        </p:tav>
                                      </p:tavLst>
                                    </p:anim>
                                    <p:anim calcmode="lin" valueType="num">
                                      <p:cBhvr>
                                        <p:cTn id="39" dur="1000" fill="hold"/>
                                        <p:tgtEl>
                                          <p:spTgt spid="4"/>
                                        </p:tgtEl>
                                        <p:attrNameLst>
                                          <p:attrName>ppt_h</p:attrName>
                                        </p:attrNameLst>
                                      </p:cBhvr>
                                      <p:tavLst>
                                        <p:tav tm="0">
                                          <p:val>
                                            <p:strVal val="#ppt_h"/>
                                          </p:val>
                                        </p:tav>
                                        <p:tav tm="100000">
                                          <p:val>
                                            <p:strVal val="#ppt_h"/>
                                          </p:val>
                                        </p:tav>
                                      </p:tavLst>
                                    </p:anim>
                                    <p:animEffect transition="in" filter="fade">
                                      <p:cBhvr>
                                        <p:cTn id="40" dur="1000"/>
                                        <p:tgtEl>
                                          <p:spTgt spid="4"/>
                                        </p:tgtEl>
                                      </p:cBhvr>
                                    </p:animEffect>
                                  </p:childTnLst>
                                </p:cTn>
                              </p:par>
                              <p:par>
                                <p:cTn id="41" presetID="50" presetClass="entr" presetSubtype="0" decel="100000" fill="hold" grpId="0" nodeType="withEffect">
                                  <p:stCondLst>
                                    <p:cond delay="250"/>
                                  </p:stCondLst>
                                  <p:childTnLst>
                                    <p:set>
                                      <p:cBhvr>
                                        <p:cTn id="42" dur="1" fill="hold">
                                          <p:stCondLst>
                                            <p:cond delay="0"/>
                                          </p:stCondLst>
                                        </p:cTn>
                                        <p:tgtEl>
                                          <p:spTgt spid="7"/>
                                        </p:tgtEl>
                                        <p:attrNameLst>
                                          <p:attrName>style.visibility</p:attrName>
                                        </p:attrNameLst>
                                      </p:cBhvr>
                                      <p:to>
                                        <p:strVal val="visible"/>
                                      </p:to>
                                    </p:set>
                                    <p:anim calcmode="lin" valueType="num">
                                      <p:cBhvr>
                                        <p:cTn id="43" dur="1000" fill="hold"/>
                                        <p:tgtEl>
                                          <p:spTgt spid="7"/>
                                        </p:tgtEl>
                                        <p:attrNameLst>
                                          <p:attrName>ppt_w</p:attrName>
                                        </p:attrNameLst>
                                      </p:cBhvr>
                                      <p:tavLst>
                                        <p:tav tm="0">
                                          <p:val>
                                            <p:strVal val="#ppt_w+.3"/>
                                          </p:val>
                                        </p:tav>
                                        <p:tav tm="100000">
                                          <p:val>
                                            <p:strVal val="#ppt_w"/>
                                          </p:val>
                                        </p:tav>
                                      </p:tavLst>
                                    </p:anim>
                                    <p:anim calcmode="lin" valueType="num">
                                      <p:cBhvr>
                                        <p:cTn id="44" dur="1000" fill="hold"/>
                                        <p:tgtEl>
                                          <p:spTgt spid="7"/>
                                        </p:tgtEl>
                                        <p:attrNameLst>
                                          <p:attrName>ppt_h</p:attrName>
                                        </p:attrNameLst>
                                      </p:cBhvr>
                                      <p:tavLst>
                                        <p:tav tm="0">
                                          <p:val>
                                            <p:strVal val="#ppt_h"/>
                                          </p:val>
                                        </p:tav>
                                        <p:tav tm="100000">
                                          <p:val>
                                            <p:strVal val="#ppt_h"/>
                                          </p:val>
                                        </p:tav>
                                      </p:tavLst>
                                    </p:anim>
                                    <p:animEffect transition="in" filter="fade">
                                      <p:cBhvr>
                                        <p:cTn id="4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P spid="21" grpId="0" bldLvl="0" animBg="1"/>
      <p:bldP spid="22" grpId="0" bldLvl="0" animBg="1"/>
      <p:bldP spid="23" grpId="0"/>
      <p:bldP spid="24" grpId="0" bldLvl="0" animBg="1"/>
      <p:bldP spid="25" grpId="0" bldLvl="0" animBg="1"/>
      <p:bldP spid="3" grpId="0"/>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919095" y="1109345"/>
            <a:ext cx="6353175" cy="46386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Words>
  <Application>WPS 演示</Application>
  <PresentationFormat>宽屏</PresentationFormat>
  <Paragraphs>24</Paragraphs>
  <Slides>34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Arial</vt:lpstr>
      <vt:lpstr>方正书宋_GBK</vt:lpstr>
      <vt:lpstr>Wingdings</vt:lpstr>
      <vt:lpstr>方正静蕾简体</vt:lpstr>
      <vt:lpstr>冬青黑体简体中文</vt:lpstr>
      <vt:lpstr>宋体</vt:lpstr>
      <vt:lpstr>汉仪书宋二KW</vt:lpstr>
      <vt:lpstr>Calibri Light</vt:lpstr>
      <vt:lpstr>Helvetica Neue</vt:lpstr>
      <vt:lpstr>微软雅黑</vt:lpstr>
      <vt:lpstr>汉仪旗黑KW</vt:lpstr>
      <vt:lpstr>Arial Unicode MS</vt:lpstr>
      <vt:lpstr>Calibri</vt:lpstr>
      <vt:lpstr>Office 主题</vt:lpstr>
      <vt:lpstr>基于容器的分布式系统的设计模式  Design Patterns  for container-based distributed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liuzuoyu</dc:creator>
  <cp:lastModifiedBy>liuzuoyu</cp:lastModifiedBy>
  <cp:revision>6</cp:revision>
  <dcterms:created xsi:type="dcterms:W3CDTF">2019-12-08T05:04:19Z</dcterms:created>
  <dcterms:modified xsi:type="dcterms:W3CDTF">2019-12-08T05:04:19Z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2052-1.8.1.2821</vt:lpwstr>
  </property>
</Properties>
</file>