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5" autoAdjust="0"/>
    <p:restoredTop sz="94660"/>
  </p:normalViewPr>
  <p:slideViewPr>
    <p:cSldViewPr snapToGrid="0">
      <p:cViewPr varScale="1">
        <p:scale>
          <a:sx n="79" d="100"/>
          <a:sy n="79" d="100"/>
        </p:scale>
        <p:origin x="12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E339A-A7E7-410F-9EF8-64805EF6712B}" type="datetimeFigureOut">
              <a:rPr lang="en-ID" smtClean="0"/>
              <a:t>27/11/2023</a:t>
            </a:fld>
            <a:endParaRPr lang="en-ID"/>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4987A-63BA-4715-8464-C1491A05154D}" type="slidenum">
              <a:rPr lang="en-ID" smtClean="0"/>
              <a:t>‹#›</a:t>
            </a:fld>
            <a:endParaRPr lang="en-ID"/>
          </a:p>
        </p:txBody>
      </p:sp>
    </p:spTree>
    <p:extLst>
      <p:ext uri="{BB962C8B-B14F-4D97-AF65-F5344CB8AC3E}">
        <p14:creationId xmlns:p14="http://schemas.microsoft.com/office/powerpoint/2010/main" val="2458882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96013" y="802300"/>
            <a:ext cx="608672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596013" y="3531206"/>
            <a:ext cx="608672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7EA385-EB64-40C1-877C-1479CCB6453A}" type="datetime1">
              <a:rPr lang="en-US" smtClean="0"/>
              <a:t>11/27/2023</a:t>
            </a:fld>
            <a:endParaRPr lang="en-US"/>
          </a:p>
        </p:txBody>
      </p:sp>
      <p:sp>
        <p:nvSpPr>
          <p:cNvPr id="5" name="Footer Placeholder 4"/>
          <p:cNvSpPr>
            <a:spLocks noGrp="1"/>
          </p:cNvSpPr>
          <p:nvPr>
            <p:ph type="ftr" sz="quarter" idx="11"/>
          </p:nvPr>
        </p:nvSpPr>
        <p:spPr>
          <a:xfrm>
            <a:off x="2596012" y="329309"/>
            <a:ext cx="3343483" cy="309201"/>
          </a:xfrm>
        </p:spPr>
        <p:txBody>
          <a:bodyPr/>
          <a:lstStyle/>
          <a:p>
            <a:endParaRPr lang="en-US"/>
          </a:p>
        </p:txBody>
      </p:sp>
      <p:sp>
        <p:nvSpPr>
          <p:cNvPr id="6" name="Slide Number Placeholder 5"/>
          <p:cNvSpPr>
            <a:spLocks noGrp="1"/>
          </p:cNvSpPr>
          <p:nvPr>
            <p:ph type="sldNum" sz="quarter" idx="12"/>
          </p:nvPr>
        </p:nvSpPr>
        <p:spPr>
          <a:xfrm>
            <a:off x="1554262" y="798973"/>
            <a:ext cx="868839" cy="503578"/>
          </a:xfrm>
        </p:spPr>
        <p:txBody>
          <a:bodyPr/>
          <a:lstStyle/>
          <a:p>
            <a:fld id="{C3DB2ADC-AF19-4574-8C10-79B5B04FCA27}" type="slidenum">
              <a:rPr lang="en-US" smtClean="0"/>
              <a:t>‹#›</a:t>
            </a:fld>
            <a:endParaRPr lang="en-US"/>
          </a:p>
        </p:txBody>
      </p:sp>
      <p:cxnSp>
        <p:nvCxnSpPr>
          <p:cNvPr id="15" name="Straight Connector 14"/>
          <p:cNvCxnSpPr/>
          <p:nvPr/>
        </p:nvCxnSpPr>
        <p:spPr>
          <a:xfrm>
            <a:off x="2596013" y="3528542"/>
            <a:ext cx="608672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203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563782" y="1847088"/>
            <a:ext cx="71189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1A712-9E6B-4301-A3E8-0DA18C7F99D8}"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2238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4531" y="798975"/>
            <a:ext cx="1194946"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63782" y="798975"/>
            <a:ext cx="5742853"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769BF-8564-4539-B890-A83FF960BF80}"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cxnSp>
        <p:nvCxnSpPr>
          <p:cNvPr id="15" name="Straight Connector 14"/>
          <p:cNvCxnSpPr/>
          <p:nvPr/>
        </p:nvCxnSpPr>
        <p:spPr>
          <a:xfrm>
            <a:off x="7494530" y="798975"/>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188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432BF-C8DD-4E44-9043-69C8694C07D9}"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cxnSp>
        <p:nvCxnSpPr>
          <p:cNvPr id="33" name="Straight Connector 32"/>
          <p:cNvCxnSpPr/>
          <p:nvPr/>
        </p:nvCxnSpPr>
        <p:spPr>
          <a:xfrm>
            <a:off x="1563782" y="1847088"/>
            <a:ext cx="711895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449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63782" y="1756130"/>
            <a:ext cx="6085086"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563783" y="3806197"/>
            <a:ext cx="6085086"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E9D80-5A76-438C-9650-305690DD37DC}"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cxnSp>
        <p:nvCxnSpPr>
          <p:cNvPr id="15" name="Straight Connector 14"/>
          <p:cNvCxnSpPr/>
          <p:nvPr/>
        </p:nvCxnSpPr>
        <p:spPr>
          <a:xfrm>
            <a:off x="1563782" y="3804985"/>
            <a:ext cx="60850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217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63782" y="804891"/>
            <a:ext cx="711895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63781" y="2013936"/>
            <a:ext cx="3386360"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96614" y="2013937"/>
            <a:ext cx="3386123"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BCCC9-9892-45F5-B75B-492E7897855B}"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cxnSp>
        <p:nvCxnSpPr>
          <p:cNvPr id="33" name="Straight Connector 32"/>
          <p:cNvCxnSpPr/>
          <p:nvPr/>
        </p:nvCxnSpPr>
        <p:spPr>
          <a:xfrm>
            <a:off x="1563782" y="1847088"/>
            <a:ext cx="711895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53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563782" y="1847088"/>
            <a:ext cx="71189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563782" y="804165"/>
            <a:ext cx="7118956"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63782" y="2019551"/>
            <a:ext cx="3386247"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563782" y="2824271"/>
            <a:ext cx="3386247"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96614" y="2023005"/>
            <a:ext cx="33861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296614" y="2821491"/>
            <a:ext cx="33861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391D5-E3B0-4C63-ACF4-E1B2153CD67F}" type="datetime1">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08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563782" y="1847088"/>
            <a:ext cx="71189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B4307-6CAA-4D44-AD5E-3A5AF94F1FBA}" type="datetime1">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9383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788D-DE14-4F2C-AEE9-C2D6847A1BE8}" type="datetime1">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3703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8962" y="798973"/>
            <a:ext cx="2628113"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535544" y="798974"/>
            <a:ext cx="4147193"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58963" y="3205493"/>
            <a:ext cx="2629650"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A13A0BE-D968-44B9-A53A-E504AE4B6FE9}"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cxnSp>
        <p:nvCxnSpPr>
          <p:cNvPr id="17" name="Straight Connector 16"/>
          <p:cNvCxnSpPr/>
          <p:nvPr/>
        </p:nvCxnSpPr>
        <p:spPr>
          <a:xfrm>
            <a:off x="1561894" y="3205491"/>
            <a:ext cx="26252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57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5412876" y="482172"/>
            <a:ext cx="3804003"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64494" y="1129513"/>
            <a:ext cx="3515346"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110139" y="1122544"/>
            <a:ext cx="242124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563783" y="3145992"/>
            <a:ext cx="3510310"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556386" y="5469858"/>
            <a:ext cx="3523455" cy="320123"/>
          </a:xfrm>
        </p:spPr>
        <p:txBody>
          <a:bodyPr/>
          <a:lstStyle>
            <a:lvl1pPr algn="l">
              <a:defRPr/>
            </a:lvl1pPr>
          </a:lstStyle>
          <a:p>
            <a:fld id="{A36DF582-B945-4A7F-82C6-5306CA36D6F2}" type="datetime1">
              <a:rPr lang="en-US" smtClean="0"/>
              <a:t>11/27/2023</a:t>
            </a:fld>
            <a:endParaRPr lang="en-US"/>
          </a:p>
        </p:txBody>
      </p:sp>
      <p:sp>
        <p:nvSpPr>
          <p:cNvPr id="6" name="Footer Placeholder 5"/>
          <p:cNvSpPr>
            <a:spLocks noGrp="1"/>
          </p:cNvSpPr>
          <p:nvPr>
            <p:ph type="ftr" sz="quarter" idx="11"/>
          </p:nvPr>
        </p:nvSpPr>
        <p:spPr>
          <a:xfrm>
            <a:off x="1557325" y="318642"/>
            <a:ext cx="3522516" cy="320931"/>
          </a:xfrm>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cxnSp>
        <p:nvCxnSpPr>
          <p:cNvPr id="31" name="Straight Connector 30"/>
          <p:cNvCxnSpPr/>
          <p:nvPr/>
        </p:nvCxnSpPr>
        <p:spPr>
          <a:xfrm>
            <a:off x="1561388" y="3143605"/>
            <a:ext cx="351218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90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906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4"/>
            <a:ext cx="9906001" cy="774727"/>
          </a:xfrm>
          <a:prstGeom prst="rect">
            <a:avLst/>
          </a:prstGeom>
        </p:spPr>
      </p:pic>
      <p:cxnSp>
        <p:nvCxnSpPr>
          <p:cNvPr id="13" name="Straight Connector 12"/>
          <p:cNvCxnSpPr/>
          <p:nvPr/>
        </p:nvCxnSpPr>
        <p:spPr>
          <a:xfrm>
            <a:off x="0" y="6101127"/>
            <a:ext cx="9906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63782" y="804521"/>
            <a:ext cx="711895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563782" y="2015734"/>
            <a:ext cx="711895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17087" y="330370"/>
            <a:ext cx="2565650"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A92BF4-E5F3-4A9A-A79C-7A65C3B543D9}" type="datetime1">
              <a:rPr lang="en-US" smtClean="0"/>
              <a:t>11/27/2023</a:t>
            </a:fld>
            <a:endParaRPr lang="en-US" dirty="0"/>
          </a:p>
        </p:txBody>
      </p:sp>
      <p:sp>
        <p:nvSpPr>
          <p:cNvPr id="5" name="Footer Placeholder 4"/>
          <p:cNvSpPr>
            <a:spLocks noGrp="1"/>
          </p:cNvSpPr>
          <p:nvPr>
            <p:ph type="ftr" sz="quarter" idx="3"/>
          </p:nvPr>
        </p:nvSpPr>
        <p:spPr>
          <a:xfrm>
            <a:off x="1563782" y="329309"/>
            <a:ext cx="4370171"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28369" y="798973"/>
            <a:ext cx="862058" cy="503578"/>
          </a:xfrm>
          <a:prstGeom prst="rect">
            <a:avLst/>
          </a:prstGeom>
        </p:spPr>
        <p:txBody>
          <a:bodyPr vert="horz" lIns="91440" tIns="45720" rIns="91440" bIns="45720" rtlCol="0" anchor="t"/>
          <a:lstStyle>
            <a:lvl1pPr algn="r">
              <a:defRPr sz="2800">
                <a:solidFill>
                  <a:schemeClr val="accent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5266701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5CD3-147E-4133-BD14-40BEBDDF2F08}"/>
              </a:ext>
            </a:extLst>
          </p:cNvPr>
          <p:cNvSpPr>
            <a:spLocks noGrp="1"/>
          </p:cNvSpPr>
          <p:nvPr>
            <p:ph type="ctrTitle"/>
          </p:nvPr>
        </p:nvSpPr>
        <p:spPr>
          <a:xfrm>
            <a:off x="2194335" y="1458975"/>
            <a:ext cx="6477804" cy="1906073"/>
          </a:xfrm>
        </p:spPr>
        <p:txBody>
          <a:bodyPr>
            <a:noAutofit/>
          </a:bodyPr>
          <a:lstStyle/>
          <a:p>
            <a:r>
              <a:rPr lang="en-ID" sz="3300"/>
              <a:t>VIEW dan Cara Penggunaan dalam MySQL</a:t>
            </a:r>
            <a:br>
              <a:rPr lang="en-ID" sz="3300"/>
            </a:br>
            <a:endParaRPr lang="en-ID" sz="3300"/>
          </a:p>
        </p:txBody>
      </p:sp>
      <p:sp>
        <p:nvSpPr>
          <p:cNvPr id="6" name="Subtitle 5">
            <a:extLst>
              <a:ext uri="{FF2B5EF4-FFF2-40B4-BE49-F238E27FC236}">
                <a16:creationId xmlns:a16="http://schemas.microsoft.com/office/drawing/2014/main" id="{78542A2C-C841-4632-B202-B22F56C2E691}"/>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167989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4A8F1-CB4F-4787-9958-DC5650D5CE65}"/>
              </a:ext>
            </a:extLst>
          </p:cNvPr>
          <p:cNvSpPr>
            <a:spLocks noGrp="1"/>
          </p:cNvSpPr>
          <p:nvPr>
            <p:ph idx="1"/>
          </p:nvPr>
        </p:nvSpPr>
        <p:spPr>
          <a:xfrm>
            <a:off x="1469685" y="393539"/>
            <a:ext cx="7202456" cy="5683170"/>
          </a:xfrm>
        </p:spPr>
        <p:txBody>
          <a:bodyPr>
            <a:normAutofit lnSpcReduction="10000"/>
          </a:bodyPr>
          <a:lstStyle/>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SELECT * FROM daftar_dosen;</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NIP        | nama_dosen       | no_hp      | alamat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0160431112 | Sarah            | 0812349900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0160436012 | Sabrina Sari     | 0812349900 | Pekanbaru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0260432002 | Maya Ari Putri   | 0812345234 | Palembang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0275430005 | Susi Indriani    | 0812656532 | Palembang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0480432066 | Tia SariSantrini | 0812451177 | Padang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0576431001 | M. Siddiq        | 0812979005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0770435006 | Rubin Hadi       | 0812567678 | Papua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0801431222 | Siti Nurbaya     | NULL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0869437003 | Arif Mustalifah  | 0812338877 | Aceh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1080432007 | Arif Budiman     | 0812456345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1180123464 | Nurhayati Koto   | 0812349222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600">
                <a:latin typeface="Calibri" panose="020F0502020204030204" pitchFamily="34" charset="0"/>
                <a:ea typeface="Calibri" panose="020F0502020204030204" pitchFamily="34" charset="0"/>
                <a:cs typeface="Calibri" panose="020F0502020204030204" pitchFamily="34" charset="0"/>
              </a:rPr>
              <a:t>Ternyata kita juga bisa melakukan update ke dalam VIEW. Namun karena tidak seluruh kolom dari tabel daftar_dosen yang tersedia di dalam VIEW dosen_jakarta, akan terdapat nilai NULL di dalam tabel daftar_dosen (kolom no_hp).</a:t>
            </a:r>
            <a:endParaRPr lang="en-ID" sz="16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600">
                <a:latin typeface="Calibri" panose="020F0502020204030204" pitchFamily="34" charset="0"/>
                <a:ea typeface="Calibri" panose="020F0502020204030204" pitchFamily="34" charset="0"/>
                <a:cs typeface="Calibri" panose="020F0502020204030204" pitchFamily="34" charset="0"/>
              </a:rPr>
              <a:t>Kita telah membahas tentang pengertian VIEW dan cara penggunaan VIEW dalam MySQL. Contoh yang Kita gunakan masih sangat sederhana, dan mungkin tidak terlihat perubahan kecepatan akses antara VIEW dengan query biasa. Untuk query yang rumit serta melibatkan ratusan tabel, VIEW bisa memberikan pengaruh besar dalam performa MySQL Server.</a:t>
            </a:r>
            <a:endParaRPr lang="en-ID" sz="16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a:p>
        </p:txBody>
      </p:sp>
      <p:sp>
        <p:nvSpPr>
          <p:cNvPr id="4" name="Slide Number Placeholder 3">
            <a:extLst>
              <a:ext uri="{FF2B5EF4-FFF2-40B4-BE49-F238E27FC236}">
                <a16:creationId xmlns:a16="http://schemas.microsoft.com/office/drawing/2014/main" id="{F6F39F93-7F73-4C21-B454-B5B92918EE7F}"/>
              </a:ext>
            </a:extLst>
          </p:cNvPr>
          <p:cNvSpPr>
            <a:spLocks noGrp="1"/>
          </p:cNvSpPr>
          <p:nvPr>
            <p:ph type="sldNum" sz="quarter" idx="12"/>
          </p:nvPr>
        </p:nvSpPr>
        <p:spPr/>
        <p:txBody>
          <a:bodyPr/>
          <a:lstStyle/>
          <a:p>
            <a:fld id="{C3DB2ADC-AF19-4574-8C10-79B5B04FCA27}" type="slidenum">
              <a:rPr lang="en-US" smtClean="0"/>
              <a:t>10</a:t>
            </a:fld>
            <a:endParaRPr lang="en-US"/>
          </a:p>
        </p:txBody>
      </p:sp>
    </p:spTree>
    <p:extLst>
      <p:ext uri="{BB962C8B-B14F-4D97-AF65-F5344CB8AC3E}">
        <p14:creationId xmlns:p14="http://schemas.microsoft.com/office/powerpoint/2010/main" val="125251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4001A-5DD5-468C-8A0E-F4D4076FDCE8}"/>
              </a:ext>
            </a:extLst>
          </p:cNvPr>
          <p:cNvSpPr>
            <a:spLocks noGrp="1"/>
          </p:cNvSpPr>
          <p:nvPr>
            <p:ph idx="1"/>
          </p:nvPr>
        </p:nvSpPr>
        <p:spPr>
          <a:xfrm>
            <a:off x="1504409" y="717631"/>
            <a:ext cx="7202456" cy="4386804"/>
          </a:xfrm>
        </p:spPr>
        <p:txBody>
          <a:bodyPr>
            <a:noAutofit/>
          </a:bodyPr>
          <a:lstStyle/>
          <a:p>
            <a:pPr marL="0" indent="0" algn="just">
              <a:lnSpc>
                <a:spcPct val="107000"/>
              </a:lnSpc>
              <a:buNone/>
            </a:pPr>
            <a:r>
              <a:rPr lang="en-ID" sz="1400">
                <a:latin typeface="Calibri" panose="020F0502020204030204" pitchFamily="34" charset="0"/>
                <a:ea typeface="Calibri" panose="020F0502020204030204" pitchFamily="34" charset="0"/>
                <a:cs typeface="Calibri" panose="020F0502020204030204" pitchFamily="34" charset="0"/>
              </a:rPr>
              <a:t>Sebagai latihan untuk memperdalam pemahaman Anda tentang </a:t>
            </a:r>
            <a:r>
              <a:rPr lang="en-ID" sz="1400" i="1">
                <a:latin typeface="Calibri" panose="020F0502020204030204" pitchFamily="34" charset="0"/>
                <a:ea typeface="Calibri" panose="020F0502020204030204" pitchFamily="34" charset="0"/>
                <a:cs typeface="Calibri" panose="020F0502020204030204" pitchFamily="34" charset="0"/>
              </a:rPr>
              <a:t>View</a:t>
            </a:r>
            <a:r>
              <a:rPr lang="en-ID" sz="1400">
                <a:latin typeface="Calibri" panose="020F0502020204030204" pitchFamily="34" charset="0"/>
                <a:ea typeface="Calibri" panose="020F0502020204030204" pitchFamily="34" charset="0"/>
                <a:cs typeface="Calibri" panose="020F0502020204030204" pitchFamily="34" charset="0"/>
              </a:rPr>
              <a:t> pada </a:t>
            </a:r>
            <a:r>
              <a:rPr lang="en-ID" sz="1400" i="1">
                <a:latin typeface="Calibri" panose="020F0502020204030204" pitchFamily="34" charset="0"/>
                <a:ea typeface="Calibri" panose="020F0502020204030204" pitchFamily="34" charset="0"/>
                <a:cs typeface="Calibri" panose="020F0502020204030204" pitchFamily="34" charset="0"/>
              </a:rPr>
              <a:t>database</a:t>
            </a:r>
            <a:r>
              <a:rPr lang="en-ID" sz="1400">
                <a:latin typeface="Calibri" panose="020F0502020204030204" pitchFamily="34" charset="0"/>
                <a:ea typeface="Calibri" panose="020F0502020204030204" pitchFamily="34" charset="0"/>
                <a:cs typeface="Calibri" panose="020F0502020204030204" pitchFamily="34" charset="0"/>
              </a:rPr>
              <a:t> MySQL, silahkan membuat tabel mata_kuliah berikut dan berikan perintah-perintah SQL untuk </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400">
                <a:latin typeface="Calibri" panose="020F0502020204030204" pitchFamily="34" charset="0"/>
                <a:ea typeface="Calibri" panose="020F0502020204030204" pitchFamily="34" charset="0"/>
                <a:cs typeface="Calibri" panose="020F0502020204030204" pitchFamily="34" charset="0"/>
              </a:rPr>
              <a:t>Membuat </a:t>
            </a:r>
            <a:r>
              <a:rPr lang="en-ID" sz="1400" b="1" i="1">
                <a:latin typeface="Calibri" panose="020F0502020204030204" pitchFamily="34" charset="0"/>
                <a:ea typeface="Calibri" panose="020F0502020204030204" pitchFamily="34" charset="0"/>
                <a:cs typeface="Calibri" panose="020F0502020204030204" pitchFamily="34" charset="0"/>
              </a:rPr>
              <a:t>membuat, insert, update dan delete pada View</a:t>
            </a:r>
            <a:r>
              <a:rPr lang="en-ID" sz="1400">
                <a:latin typeface="Calibri" panose="020F0502020204030204" pitchFamily="34" charset="0"/>
                <a:ea typeface="Calibri" panose="020F0502020204030204" pitchFamily="34" charset="0"/>
                <a:cs typeface="Calibri" panose="020F0502020204030204" pitchFamily="34" charset="0"/>
              </a:rPr>
              <a:t> yang telah Anda buat tersebut dan amati hasilnya.</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400">
                <a:latin typeface="Calibri" panose="020F0502020204030204" pitchFamily="34" charset="0"/>
                <a:ea typeface="Calibri" panose="020F0502020204030204" pitchFamily="34" charset="0"/>
                <a:cs typeface="Calibri" panose="020F0502020204030204" pitchFamily="34" charset="0"/>
              </a:rPr>
              <a:t>Buat relasi tabel daftar_dosen dengan mata_kuliah dan lakukan operasi View seperti pada latihan nomor 1.</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400">
                <a:latin typeface="Calibri" panose="020F0502020204030204" pitchFamily="34" charset="0"/>
                <a:ea typeface="Calibri" panose="020F0502020204030204" pitchFamily="34" charset="0"/>
                <a:cs typeface="Calibri" panose="020F0502020204030204" pitchFamily="34" charset="0"/>
              </a:rPr>
              <a:t> </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DROP TABLE IF EXISTS mata_kuliah;</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CREATE TABLE mata_kuliah </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  kode_matkul CHAR(6) PRIMARY KEY,</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  nama_matkul VARCHAR(50) NOT NULL,</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  jumlah_SKS TINYINT UNSIGNED DEFAULT '2',</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  semester TINYINT,</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  NIP_dosen CHAR(10)</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400">
                <a:latin typeface="Consolas" panose="020B0609020204030204" pitchFamily="49" charset="0"/>
                <a:ea typeface="Calibri" panose="020F0502020204030204" pitchFamily="34" charset="0"/>
                <a:cs typeface="Calibri" panose="020F0502020204030204" pitchFamily="34" charset="0"/>
              </a:rPr>
              <a:t>) collate utf8_general_ci;</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400">
                <a:latin typeface="Consolas" panose="020B0609020204030204" pitchFamily="49" charset="0"/>
                <a:ea typeface="Calibri" panose="020F0502020204030204" pitchFamily="34" charset="0"/>
                <a:cs typeface="Calibri" panose="020F0502020204030204" pitchFamily="34" charset="0"/>
              </a:rPr>
              <a:t>  </a:t>
            </a:r>
            <a:endParaRPr lang="en-ID" sz="140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400">
                <a:latin typeface="Consolas" panose="020B0609020204030204" pitchFamily="49" charset="0"/>
                <a:ea typeface="Calibri" panose="020F0502020204030204" pitchFamily="34" charset="0"/>
                <a:cs typeface="Calibri" panose="020F0502020204030204" pitchFamily="34" charset="0"/>
              </a:rPr>
              <a:t> </a:t>
            </a:r>
            <a:endParaRPr lang="en-ID" sz="1400"/>
          </a:p>
        </p:txBody>
      </p:sp>
      <p:sp>
        <p:nvSpPr>
          <p:cNvPr id="4" name="Slide Number Placeholder 3">
            <a:extLst>
              <a:ext uri="{FF2B5EF4-FFF2-40B4-BE49-F238E27FC236}">
                <a16:creationId xmlns:a16="http://schemas.microsoft.com/office/drawing/2014/main" id="{504A0B81-8EEC-477D-AA5A-E9A347D0D271}"/>
              </a:ext>
            </a:extLst>
          </p:cNvPr>
          <p:cNvSpPr>
            <a:spLocks noGrp="1"/>
          </p:cNvSpPr>
          <p:nvPr>
            <p:ph type="sldNum" sz="quarter" idx="12"/>
          </p:nvPr>
        </p:nvSpPr>
        <p:spPr/>
        <p:txBody>
          <a:bodyPr/>
          <a:lstStyle/>
          <a:p>
            <a:fld id="{C3DB2ADC-AF19-4574-8C10-79B5B04FCA27}" type="slidenum">
              <a:rPr lang="en-US" smtClean="0"/>
              <a:t>11</a:t>
            </a:fld>
            <a:endParaRPr lang="en-US"/>
          </a:p>
        </p:txBody>
      </p:sp>
    </p:spTree>
    <p:extLst>
      <p:ext uri="{BB962C8B-B14F-4D97-AF65-F5344CB8AC3E}">
        <p14:creationId xmlns:p14="http://schemas.microsoft.com/office/powerpoint/2010/main" val="302345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9D29B-E1E4-4B33-B009-CC8A4A36C4C6}"/>
              </a:ext>
            </a:extLst>
          </p:cNvPr>
          <p:cNvSpPr>
            <a:spLocks noGrp="1"/>
          </p:cNvSpPr>
          <p:nvPr>
            <p:ph idx="1"/>
          </p:nvPr>
        </p:nvSpPr>
        <p:spPr>
          <a:xfrm>
            <a:off x="1469685" y="1169043"/>
            <a:ext cx="7202456" cy="3787968"/>
          </a:xfrm>
        </p:spPr>
        <p:txBody>
          <a:bodyPr>
            <a:normAutofit/>
          </a:bodyPr>
          <a:lstStyle/>
          <a:p>
            <a:pPr marL="0" indent="0" algn="just">
              <a:lnSpc>
                <a:spcPct val="107000"/>
              </a:lnSpc>
              <a:spcBef>
                <a:spcPts val="0"/>
              </a:spcBef>
              <a:buNone/>
            </a:pPr>
            <a:r>
              <a:rPr lang="en-ID">
                <a:latin typeface="Consolas" panose="020B0609020204030204" pitchFamily="49" charset="0"/>
                <a:ea typeface="Calibri" panose="020F0502020204030204" pitchFamily="34" charset="0"/>
                <a:cs typeface="Calibri" panose="020F0502020204030204" pitchFamily="34" charset="0"/>
              </a:rPr>
              <a:t>INSERT INTO mata_kuliah VALUES</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a:latin typeface="Consolas" panose="020B0609020204030204" pitchFamily="49" charset="0"/>
                <a:ea typeface="Calibri" panose="020F0502020204030204" pitchFamily="34" charset="0"/>
                <a:cs typeface="Calibri" panose="020F0502020204030204" pitchFamily="34" charset="0"/>
              </a:rPr>
              <a:t>('MATDAS','Matematika Dasar',4,1,'0160436012'),</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a:latin typeface="Consolas" panose="020B0609020204030204" pitchFamily="49" charset="0"/>
                <a:ea typeface="Calibri" panose="020F0502020204030204" pitchFamily="34" charset="0"/>
                <a:cs typeface="Calibri" panose="020F0502020204030204" pitchFamily="34" charset="0"/>
              </a:rPr>
              <a:t>('FISDAS','Fisika Dasar',2,1,'0480432066'),</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a:latin typeface="Consolas" panose="020B0609020204030204" pitchFamily="49" charset="0"/>
                <a:ea typeface="Calibri" panose="020F0502020204030204" pitchFamily="34" charset="0"/>
                <a:cs typeface="Calibri" panose="020F0502020204030204" pitchFamily="34" charset="0"/>
              </a:rPr>
              <a:t>('TEKKOM','Teknik Kompilasi',2,6,'0480432066'),</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a:latin typeface="Consolas" panose="020B0609020204030204" pitchFamily="49" charset="0"/>
                <a:ea typeface="Calibri" panose="020F0502020204030204" pitchFamily="34" charset="0"/>
                <a:cs typeface="Calibri" panose="020F0502020204030204" pitchFamily="34" charset="0"/>
              </a:rPr>
              <a:t>('JARKOM','Jaringan Komputer',3,3,'0770435006'),</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a:latin typeface="Consolas" panose="020B0609020204030204" pitchFamily="49" charset="0"/>
                <a:ea typeface="Calibri" panose="020F0502020204030204" pitchFamily="34" charset="0"/>
                <a:cs typeface="Calibri" panose="020F0502020204030204" pitchFamily="34" charset="0"/>
              </a:rPr>
              <a:t>('DTBASE','Database',4,4,'0275430005'),</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a:latin typeface="Consolas" panose="020B0609020204030204" pitchFamily="49" charset="0"/>
                <a:ea typeface="Calibri" panose="020F0502020204030204" pitchFamily="34" charset="0"/>
                <a:cs typeface="Calibri" panose="020F0502020204030204" pitchFamily="34" charset="0"/>
              </a:rPr>
              <a:t>('SISOPR','Sistem Operasi',2,4,'0160436012'),</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a:latin typeface="Consolas" panose="020B0609020204030204" pitchFamily="49" charset="0"/>
                <a:ea typeface="Calibri" panose="020F0502020204030204" pitchFamily="34" charset="0"/>
                <a:cs typeface="Calibri" panose="020F0502020204030204" pitchFamily="34" charset="0"/>
              </a:rPr>
              <a:t>('MIKROP','Mikro Prosesor',2,5,'0480432066');</a:t>
            </a:r>
            <a:endParaRPr lang="en-ID">
              <a:latin typeface="Calibri" panose="020F0502020204030204" pitchFamily="34" charset="0"/>
              <a:ea typeface="Calibri" panose="020F0502020204030204" pitchFamily="34" charset="0"/>
              <a:cs typeface="Times New Roman" panose="02020603050405020304" pitchFamily="18" charset="0"/>
            </a:endParaRPr>
          </a:p>
          <a:p>
            <a:endParaRPr lang="en-ID"/>
          </a:p>
        </p:txBody>
      </p:sp>
      <p:sp>
        <p:nvSpPr>
          <p:cNvPr id="4" name="Slide Number Placeholder 3">
            <a:extLst>
              <a:ext uri="{FF2B5EF4-FFF2-40B4-BE49-F238E27FC236}">
                <a16:creationId xmlns:a16="http://schemas.microsoft.com/office/drawing/2014/main" id="{4C46EE26-8D33-4C77-8FA5-3A580AEFAD7E}"/>
              </a:ext>
            </a:extLst>
          </p:cNvPr>
          <p:cNvSpPr>
            <a:spLocks noGrp="1"/>
          </p:cNvSpPr>
          <p:nvPr>
            <p:ph type="sldNum" sz="quarter" idx="12"/>
          </p:nvPr>
        </p:nvSpPr>
        <p:spPr/>
        <p:txBody>
          <a:bodyPr/>
          <a:lstStyle/>
          <a:p>
            <a:fld id="{C3DB2ADC-AF19-4574-8C10-79B5B04FCA27}" type="slidenum">
              <a:rPr lang="en-US" smtClean="0"/>
              <a:t>12</a:t>
            </a:fld>
            <a:endParaRPr lang="en-US"/>
          </a:p>
        </p:txBody>
      </p:sp>
    </p:spTree>
    <p:extLst>
      <p:ext uri="{BB962C8B-B14F-4D97-AF65-F5344CB8AC3E}">
        <p14:creationId xmlns:p14="http://schemas.microsoft.com/office/powerpoint/2010/main" val="246199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D8F8-6DA4-47DA-A3EA-4E64363F7BA0}"/>
              </a:ext>
            </a:extLst>
          </p:cNvPr>
          <p:cNvSpPr>
            <a:spLocks noGrp="1"/>
          </p:cNvSpPr>
          <p:nvPr>
            <p:ph type="title"/>
          </p:nvPr>
        </p:nvSpPr>
        <p:spPr/>
        <p:txBody>
          <a:bodyPr/>
          <a:lstStyle/>
          <a:p>
            <a:r>
              <a:rPr lang="en-ID"/>
              <a:t>Pengertian VIEW MysQL</a:t>
            </a:r>
            <a:br>
              <a:rPr lang="en-ID"/>
            </a:br>
            <a:endParaRPr lang="en-ID"/>
          </a:p>
        </p:txBody>
      </p:sp>
      <p:sp>
        <p:nvSpPr>
          <p:cNvPr id="3" name="Content Placeholder 2">
            <a:extLst>
              <a:ext uri="{FF2B5EF4-FFF2-40B4-BE49-F238E27FC236}">
                <a16:creationId xmlns:a16="http://schemas.microsoft.com/office/drawing/2014/main" id="{C1032289-28D7-4D55-95AC-630EFB6E66E5}"/>
              </a:ext>
            </a:extLst>
          </p:cNvPr>
          <p:cNvSpPr>
            <a:spLocks noGrp="1"/>
          </p:cNvSpPr>
          <p:nvPr>
            <p:ph idx="1"/>
          </p:nvPr>
        </p:nvSpPr>
        <p:spPr/>
        <p:txBody>
          <a:bodyPr>
            <a:normAutofit/>
          </a:bodyPr>
          <a:lstStyle/>
          <a:p>
            <a:r>
              <a:rPr lang="en-ID" sz="1600"/>
              <a:t>Di dalam MySQL, View dapat didefenisikan sebagai ‘tabel virtual’. Tabel ini bisa berasal dari tabel lain, atau gabungan/relasi dari beberapa tabel.</a:t>
            </a:r>
          </a:p>
          <a:p>
            <a:r>
              <a:rPr lang="en-ID" sz="1600"/>
              <a:t>Tujuan dari pembuatan VIEW adalah untuk kenyamanan (mempermudah penulisan query), untuk keamanan (menyembunyikan beberapa kolom yang bersifat rahasia), atau dalam beberapa kasus bisa digunakan untuk mempercepat proses menampilkan data (terutama jika kita akan menjalankan query tersebut secara berulang).</a:t>
            </a:r>
          </a:p>
          <a:p>
            <a:r>
              <a:rPr lang="en-ID" sz="1600"/>
              <a:t>Sebelum Anda mengeksekusi perintah SQL pada contoh, silahkan buat tabel daftar_dosen sebagai bahan praktek latihan Anda, dengan menjalankan perintah SQL berikut pada Database Tools Anda masing-masing.</a:t>
            </a:r>
          </a:p>
          <a:p>
            <a:endParaRPr lang="en-ID" sz="1600"/>
          </a:p>
        </p:txBody>
      </p:sp>
      <p:sp>
        <p:nvSpPr>
          <p:cNvPr id="6" name="Slide Number Placeholder 5">
            <a:extLst>
              <a:ext uri="{FF2B5EF4-FFF2-40B4-BE49-F238E27FC236}">
                <a16:creationId xmlns:a16="http://schemas.microsoft.com/office/drawing/2014/main" id="{20260EDE-20E0-4A9E-860E-9F8CE1452894}"/>
              </a:ext>
            </a:extLst>
          </p:cNvPr>
          <p:cNvSpPr>
            <a:spLocks noGrp="1"/>
          </p:cNvSpPr>
          <p:nvPr>
            <p:ph type="sldNum" sz="quarter" idx="12"/>
          </p:nvPr>
        </p:nvSpPr>
        <p:spPr/>
        <p:txBody>
          <a:bodyPr/>
          <a:lstStyle/>
          <a:p>
            <a:fld id="{C3DB2ADC-AF19-4574-8C10-79B5B04FCA27}" type="slidenum">
              <a:rPr lang="en-US" smtClean="0"/>
              <a:t>2</a:t>
            </a:fld>
            <a:endParaRPr lang="en-US"/>
          </a:p>
        </p:txBody>
      </p:sp>
    </p:spTree>
    <p:extLst>
      <p:ext uri="{BB962C8B-B14F-4D97-AF65-F5344CB8AC3E}">
        <p14:creationId xmlns:p14="http://schemas.microsoft.com/office/powerpoint/2010/main" val="179089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9381-A58E-4E58-9856-F212E90EA3FF}"/>
              </a:ext>
            </a:extLst>
          </p:cNvPr>
          <p:cNvSpPr>
            <a:spLocks noGrp="1"/>
          </p:cNvSpPr>
          <p:nvPr>
            <p:ph idx="1"/>
          </p:nvPr>
        </p:nvSpPr>
        <p:spPr>
          <a:xfrm>
            <a:off x="1469685" y="1090422"/>
            <a:ext cx="7202456" cy="4663440"/>
          </a:xfrm>
        </p:spPr>
        <p:txBody>
          <a:bodyPr>
            <a:normAutofit/>
          </a:bodyPr>
          <a:lstStyle/>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DROP TABLE IF EXISTS daftar_dosen;</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CREATE TABLE daftar_dosen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NIP CHAR(10) PRIMARY KEY,</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nama_dosen VARCHAR(50) NOT NULL,</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no_hp CHAR(13),</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alamat VARCHAR(100)</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collate utf8_general_ci;</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INSERT INTO daftar_dosen VALUES</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('0160436012','Sabrina Sari','0812349900','Pekanbaru'),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('0260432002','Maya Ari Putri','0812345234','Palembang'),</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('0275430005','Susi Indriani','0812656532','Palembang'),</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('0480432066','Tia SariSantrini','0812451177','Padang'),</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('0576431001','M. Siddiq','0812979005','Jakarta'),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('0770435006','Rubin Hadi','0812567678','Papua'),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('0869437003','Arif Mustalifah','0812338877','Aceh'),</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('1080432007','Arif Budiman','0812456345','Jakarta');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a:p>
        </p:txBody>
      </p:sp>
      <p:sp>
        <p:nvSpPr>
          <p:cNvPr id="4" name="Slide Number Placeholder 3">
            <a:extLst>
              <a:ext uri="{FF2B5EF4-FFF2-40B4-BE49-F238E27FC236}">
                <a16:creationId xmlns:a16="http://schemas.microsoft.com/office/drawing/2014/main" id="{410D21F4-9949-4A5C-B790-863576DBF220}"/>
              </a:ext>
            </a:extLst>
          </p:cNvPr>
          <p:cNvSpPr>
            <a:spLocks noGrp="1"/>
          </p:cNvSpPr>
          <p:nvPr>
            <p:ph type="sldNum" sz="quarter" idx="12"/>
          </p:nvPr>
        </p:nvSpPr>
        <p:spPr/>
        <p:txBody>
          <a:bodyPr/>
          <a:lstStyle/>
          <a:p>
            <a:fld id="{C3DB2ADC-AF19-4574-8C10-79B5B04FCA27}" type="slidenum">
              <a:rPr lang="en-US" smtClean="0"/>
              <a:t>3</a:t>
            </a:fld>
            <a:endParaRPr lang="en-US"/>
          </a:p>
        </p:txBody>
      </p:sp>
    </p:spTree>
    <p:extLst>
      <p:ext uri="{BB962C8B-B14F-4D97-AF65-F5344CB8AC3E}">
        <p14:creationId xmlns:p14="http://schemas.microsoft.com/office/powerpoint/2010/main" val="411188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F9EBC-0490-4B0A-BA5E-867F69C1C57B}"/>
              </a:ext>
            </a:extLst>
          </p:cNvPr>
          <p:cNvSpPr>
            <a:spLocks noGrp="1"/>
          </p:cNvSpPr>
          <p:nvPr>
            <p:ph idx="1"/>
          </p:nvPr>
        </p:nvSpPr>
        <p:spPr>
          <a:xfrm>
            <a:off x="1469685" y="1378459"/>
            <a:ext cx="7202456" cy="3578551"/>
          </a:xfrm>
        </p:spPr>
        <p:txBody>
          <a:bodyPr>
            <a:normAutofit fontScale="77500" lnSpcReduction="20000"/>
          </a:bodyPr>
          <a:lstStyle/>
          <a:p>
            <a:pPr marL="0" indent="0">
              <a:buNone/>
            </a:pPr>
            <a:r>
              <a:rPr lang="en-ID"/>
              <a:t>Sebagai contoh, misalkan akan ditampilkan nama dosen yang berdomisili di Jakarta, maka bisa menggunakan query berikut:</a:t>
            </a:r>
          </a:p>
          <a:p>
            <a:pPr marL="0" indent="0">
              <a:buNone/>
            </a:pPr>
            <a:r>
              <a:rPr lang="en-ID"/>
              <a:t>SELECT NIP, nama_dosen, alamat FROM daftar_dosen</a:t>
            </a:r>
          </a:p>
          <a:p>
            <a:pPr marL="0" indent="0">
              <a:buNone/>
            </a:pPr>
            <a:r>
              <a:rPr lang="en-ID"/>
              <a:t>WHERE alamat = 'Jakarta';</a:t>
            </a: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NIP        | nama_dosen   | alamat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0576431001 | M. Siddiq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1080432007 | Arif Budiman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p>
          <a:p>
            <a:pPr marL="0" indent="0">
              <a:spcBef>
                <a:spcPts val="0"/>
              </a:spcBef>
              <a:buNone/>
            </a:pPr>
            <a:endParaRPr lang="en-ID" sz="1350">
              <a:latin typeface="Consolas" panose="020B0609020204030204" pitchFamily="49" charset="0"/>
              <a:cs typeface="Calibri" panose="020F0502020204030204" pitchFamily="34" charset="0"/>
            </a:endParaRPr>
          </a:p>
          <a:p>
            <a:pPr marL="0" indent="0">
              <a:spcBef>
                <a:spcPts val="0"/>
              </a:spcBef>
              <a:buNone/>
            </a:pPr>
            <a:r>
              <a:rPr lang="en-ID">
                <a:latin typeface="Calibri" panose="020F0502020204030204" pitchFamily="34" charset="0"/>
                <a:ea typeface="Calibri" panose="020F0502020204030204" pitchFamily="34" charset="0"/>
                <a:cs typeface="Calibri" panose="020F0502020204030204" pitchFamily="34" charset="0"/>
              </a:rPr>
              <a:t>Misalkan query tersebut akan dijalankan setiap beberapa detik (diakses dari </a:t>
            </a:r>
            <a:r>
              <a:rPr lang="en-ID" i="1">
                <a:latin typeface="Calibri" panose="020F0502020204030204" pitchFamily="34" charset="0"/>
                <a:ea typeface="Calibri" panose="020F0502020204030204" pitchFamily="34" charset="0"/>
                <a:cs typeface="Calibri" panose="020F0502020204030204" pitchFamily="34" charset="0"/>
              </a:rPr>
              <a:t>website</a:t>
            </a:r>
            <a:r>
              <a:rPr lang="en-ID">
                <a:latin typeface="Calibri" panose="020F0502020204030204" pitchFamily="34" charset="0"/>
                <a:ea typeface="Calibri" panose="020F0502020204030204" pitchFamily="34" charset="0"/>
                <a:cs typeface="Calibri" panose="020F0502020204030204" pitchFamily="34" charset="0"/>
              </a:rPr>
              <a:t> yang sibuk),  pada setiap permintaan data, MySQL </a:t>
            </a:r>
            <a:r>
              <a:rPr lang="en-ID" i="1">
                <a:latin typeface="Calibri" panose="020F0502020204030204" pitchFamily="34" charset="0"/>
                <a:ea typeface="Calibri" panose="020F0502020204030204" pitchFamily="34" charset="0"/>
                <a:cs typeface="Calibri" panose="020F0502020204030204" pitchFamily="34" charset="0"/>
              </a:rPr>
              <a:t>server</a:t>
            </a:r>
            <a:r>
              <a:rPr lang="en-ID">
                <a:latin typeface="Calibri" panose="020F0502020204030204" pitchFamily="34" charset="0"/>
                <a:ea typeface="Calibri" panose="020F0502020204030204" pitchFamily="34" charset="0"/>
                <a:cs typeface="Calibri" panose="020F0502020204030204" pitchFamily="34" charset="0"/>
              </a:rPr>
              <a:t> harus melakukan pemrosesan untuk mencari seluruh dosen yang memiliki alamat di Jakarta. Selain itu, dengan menggunakan VIEW Kita bisa menyembunyikan beberapa kolom dari tabel daftar_dosen.</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ID"/>
          </a:p>
        </p:txBody>
      </p:sp>
      <p:sp>
        <p:nvSpPr>
          <p:cNvPr id="7" name="Slide Number Placeholder 6">
            <a:extLst>
              <a:ext uri="{FF2B5EF4-FFF2-40B4-BE49-F238E27FC236}">
                <a16:creationId xmlns:a16="http://schemas.microsoft.com/office/drawing/2014/main" id="{51D996A7-F4CA-4667-92C5-FA2CCDF26964}"/>
              </a:ext>
            </a:extLst>
          </p:cNvPr>
          <p:cNvSpPr>
            <a:spLocks noGrp="1"/>
          </p:cNvSpPr>
          <p:nvPr>
            <p:ph type="sldNum" sz="quarter" idx="12"/>
          </p:nvPr>
        </p:nvSpPr>
        <p:spPr/>
        <p:txBody>
          <a:bodyPr/>
          <a:lstStyle/>
          <a:p>
            <a:fld id="{C3DB2ADC-AF19-4574-8C10-79B5B04FCA27}" type="slidenum">
              <a:rPr lang="en-US" smtClean="0"/>
              <a:t>4</a:t>
            </a:fld>
            <a:endParaRPr lang="en-US"/>
          </a:p>
        </p:txBody>
      </p:sp>
    </p:spTree>
    <p:extLst>
      <p:ext uri="{BB962C8B-B14F-4D97-AF65-F5344CB8AC3E}">
        <p14:creationId xmlns:p14="http://schemas.microsoft.com/office/powerpoint/2010/main" val="127134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DB30-B7EA-4345-9DAE-7C4C01669406}"/>
              </a:ext>
            </a:extLst>
          </p:cNvPr>
          <p:cNvSpPr>
            <a:spLocks noGrp="1"/>
          </p:cNvSpPr>
          <p:nvPr>
            <p:ph type="title"/>
          </p:nvPr>
        </p:nvSpPr>
        <p:spPr/>
        <p:txBody>
          <a:bodyPr>
            <a:normAutofit fontScale="90000"/>
          </a:bodyPr>
          <a:lstStyle/>
          <a:p>
            <a:r>
              <a:rPr lang="en-ID"/>
              <a:t>Cara Penggunaan VIEW di dalam MySQL</a:t>
            </a:r>
            <a:br>
              <a:rPr lang="en-ID" sz="1350">
                <a:latin typeface="Calibri" panose="020F0502020204030204" pitchFamily="34" charset="0"/>
                <a:ea typeface="Calibri" panose="020F0502020204030204" pitchFamily="34" charset="0"/>
                <a:cs typeface="Times New Roman" panose="02020603050405020304" pitchFamily="18" charset="0"/>
              </a:rPr>
            </a:br>
            <a:endParaRPr lang="en-ID"/>
          </a:p>
        </p:txBody>
      </p:sp>
      <p:sp>
        <p:nvSpPr>
          <p:cNvPr id="3" name="Content Placeholder 2">
            <a:extLst>
              <a:ext uri="{FF2B5EF4-FFF2-40B4-BE49-F238E27FC236}">
                <a16:creationId xmlns:a16="http://schemas.microsoft.com/office/drawing/2014/main" id="{F0A2435E-8927-4370-B0B2-F789F08902AE}"/>
              </a:ext>
            </a:extLst>
          </p:cNvPr>
          <p:cNvSpPr>
            <a:spLocks noGrp="1"/>
          </p:cNvSpPr>
          <p:nvPr>
            <p:ph idx="1"/>
          </p:nvPr>
        </p:nvSpPr>
        <p:spPr>
          <a:xfrm>
            <a:off x="1469685" y="2369049"/>
            <a:ext cx="7202456" cy="3028312"/>
          </a:xfrm>
        </p:spPr>
        <p:txBody>
          <a:bodyPr>
            <a:normAutofit fontScale="92500" lnSpcReduction="20000"/>
          </a:bodyPr>
          <a:lstStyle/>
          <a:p>
            <a:pPr marL="0" indent="0" algn="just">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Untuk membuat View di dalam MySQL, kita tinggal menggunakan format dasar sebagai berikut: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CREATE VIEW nama_view AS ‘query select disini’</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 Selanjutnya VIEW bisa diakses seperti tabel ‘biasa’. Agar lebih jelas, langsung saja kita praktek menggunakan tabel daftar_dosen yang dibuat sebelumnya.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 </a:t>
            </a:r>
            <a:r>
              <a:rPr lang="en-ID" sz="1350">
                <a:latin typeface="Consolas" panose="020B0609020204030204" pitchFamily="49" charset="0"/>
                <a:ea typeface="Calibri" panose="020F0502020204030204" pitchFamily="34" charset="0"/>
                <a:cs typeface="Calibri" panose="020F0502020204030204" pitchFamily="34" charset="0"/>
              </a:rPr>
              <a:t>CREATE VIEW dosen_jakarta AS SELECT NIP, nama_dosen, alamat FROM</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daftar_dosen WHERE alamat = 'Jakarta';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SELECT * FROM dosen_jakarta;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NIP        | nama_dosen   | alamat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0576431001 | M. Siddiq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1080432007 | Arif Budiman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a:p>
        </p:txBody>
      </p:sp>
      <p:sp>
        <p:nvSpPr>
          <p:cNvPr id="8" name="Slide Number Placeholder 7">
            <a:extLst>
              <a:ext uri="{FF2B5EF4-FFF2-40B4-BE49-F238E27FC236}">
                <a16:creationId xmlns:a16="http://schemas.microsoft.com/office/drawing/2014/main" id="{1988759A-B619-48A7-8DB2-DB321E1A3276}"/>
              </a:ext>
            </a:extLst>
          </p:cNvPr>
          <p:cNvSpPr>
            <a:spLocks noGrp="1"/>
          </p:cNvSpPr>
          <p:nvPr>
            <p:ph type="sldNum" sz="quarter" idx="12"/>
          </p:nvPr>
        </p:nvSpPr>
        <p:spPr/>
        <p:txBody>
          <a:bodyPr/>
          <a:lstStyle/>
          <a:p>
            <a:fld id="{C3DB2ADC-AF19-4574-8C10-79B5B04FCA27}" type="slidenum">
              <a:rPr lang="en-US" smtClean="0"/>
              <a:t>5</a:t>
            </a:fld>
            <a:endParaRPr lang="en-US"/>
          </a:p>
        </p:txBody>
      </p:sp>
    </p:spTree>
    <p:extLst>
      <p:ext uri="{BB962C8B-B14F-4D97-AF65-F5344CB8AC3E}">
        <p14:creationId xmlns:p14="http://schemas.microsoft.com/office/powerpoint/2010/main" val="218941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833539-6BAF-4FFE-B200-D12C4FE335CC}"/>
              </a:ext>
            </a:extLst>
          </p:cNvPr>
          <p:cNvSpPr>
            <a:spLocks noGrp="1"/>
          </p:cNvSpPr>
          <p:nvPr>
            <p:ph idx="1"/>
          </p:nvPr>
        </p:nvSpPr>
        <p:spPr>
          <a:xfrm>
            <a:off x="1469685" y="1302551"/>
            <a:ext cx="7202456" cy="3654459"/>
          </a:xfrm>
        </p:spPr>
        <p:txBody>
          <a:bodyPr>
            <a:normAutofit/>
          </a:bodyPr>
          <a:lstStyle/>
          <a:p>
            <a:pPr marL="0" indent="0" algn="just">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Dalam query di atas, Kita membuat sebuah VIEW bernama dosen_jakarta. Kita juga menyembunyikan kolom no_hp dari tabel asli daftar_dosen.</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 Untuk mengakses data yang terdapat di VIEW, cukup menggunakan query SELECT: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SELECT * FROM dosen_jakarta;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D" sz="1350">
                <a:latin typeface="Consolas" panose="020B0609020204030204" pitchFamily="49" charset="0"/>
                <a:cs typeface="Calibri" panose="020F0502020204030204" pitchFamily="34" charset="0"/>
              </a:rPr>
              <a:t>+------------+--------------+---------+</a:t>
            </a:r>
          </a:p>
          <a:p>
            <a:pPr marL="0" indent="0">
              <a:lnSpc>
                <a:spcPct val="100000"/>
              </a:lnSpc>
              <a:spcBef>
                <a:spcPts val="0"/>
              </a:spcBef>
              <a:buNone/>
            </a:pPr>
            <a:r>
              <a:rPr lang="en-ID" sz="1350">
                <a:latin typeface="Consolas" panose="020B0609020204030204" pitchFamily="49" charset="0"/>
                <a:cs typeface="Calibri" panose="020F0502020204030204" pitchFamily="34" charset="0"/>
              </a:rPr>
              <a:t>| NIP        | nama_dosen   | alamat  |</a:t>
            </a:r>
          </a:p>
          <a:p>
            <a:pPr marL="0" indent="0">
              <a:lnSpc>
                <a:spcPct val="100000"/>
              </a:lnSpc>
              <a:spcBef>
                <a:spcPts val="0"/>
              </a:spcBef>
              <a:buNone/>
            </a:pPr>
            <a:r>
              <a:rPr lang="en-ID" sz="1350">
                <a:latin typeface="Consolas" panose="020B0609020204030204" pitchFamily="49" charset="0"/>
                <a:cs typeface="Calibri" panose="020F0502020204030204" pitchFamily="34" charset="0"/>
              </a:rPr>
              <a:t>+------------+--------------+---------+</a:t>
            </a:r>
          </a:p>
          <a:p>
            <a:pPr marL="0" indent="0">
              <a:lnSpc>
                <a:spcPct val="100000"/>
              </a:lnSpc>
              <a:spcBef>
                <a:spcPts val="0"/>
              </a:spcBef>
              <a:buNone/>
            </a:pPr>
            <a:r>
              <a:rPr lang="en-ID" sz="1350">
                <a:latin typeface="Consolas" panose="020B0609020204030204" pitchFamily="49" charset="0"/>
                <a:cs typeface="Calibri" panose="020F0502020204030204" pitchFamily="34" charset="0"/>
              </a:rPr>
              <a:t>| 0576431001 | M. Siddiq    | Jakarta |</a:t>
            </a:r>
          </a:p>
          <a:p>
            <a:pPr marL="0" indent="0">
              <a:lnSpc>
                <a:spcPct val="100000"/>
              </a:lnSpc>
              <a:spcBef>
                <a:spcPts val="0"/>
              </a:spcBef>
              <a:buNone/>
            </a:pPr>
            <a:r>
              <a:rPr lang="en-ID" sz="1350">
                <a:latin typeface="Consolas" panose="020B0609020204030204" pitchFamily="49" charset="0"/>
                <a:cs typeface="Calibri" panose="020F0502020204030204" pitchFamily="34" charset="0"/>
              </a:rPr>
              <a:t>| 1080432007 | Arif Budiman | Jakarta |</a:t>
            </a:r>
          </a:p>
          <a:p>
            <a:pPr marL="0" indent="0">
              <a:lnSpc>
                <a:spcPct val="100000"/>
              </a:lnSpc>
              <a:spcBef>
                <a:spcPts val="0"/>
              </a:spcBef>
              <a:buNone/>
            </a:pPr>
            <a:r>
              <a:rPr lang="en-ID" sz="1350">
                <a:latin typeface="Consolas" panose="020B0609020204030204" pitchFamily="49" charset="0"/>
                <a:cs typeface="Calibri" panose="020F0502020204030204" pitchFamily="34" charset="0"/>
              </a:rPr>
              <a:t>+------------+--------------+---------+</a:t>
            </a:r>
          </a:p>
          <a:p>
            <a:pPr marL="0" indent="0">
              <a:lnSpc>
                <a:spcPct val="100000"/>
              </a:lnSpc>
              <a:spcBef>
                <a:spcPts val="0"/>
              </a:spcBef>
              <a:buNone/>
            </a:pP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ID">
                <a:latin typeface="Calibri" panose="020F0502020204030204" pitchFamily="34" charset="0"/>
                <a:ea typeface="Calibri" panose="020F0502020204030204" pitchFamily="34" charset="0"/>
                <a:cs typeface="Calibri" panose="020F0502020204030204" pitchFamily="34" charset="0"/>
              </a:rPr>
              <a:t>Sekarang, pada setiap pemanggilan VIEW, MySQL Server tidak perlu memfilter hasil pencarian, namun cukup memanggil tabel </a:t>
            </a:r>
            <a:r>
              <a:rPr lang="en-ID" i="1">
                <a:latin typeface="Calibri" panose="020F0502020204030204" pitchFamily="34" charset="0"/>
                <a:ea typeface="Calibri" panose="020F0502020204030204" pitchFamily="34" charset="0"/>
                <a:cs typeface="Calibri" panose="020F0502020204030204" pitchFamily="34" charset="0"/>
              </a:rPr>
              <a:t>virtual</a:t>
            </a:r>
            <a:r>
              <a:rPr lang="en-ID">
                <a:latin typeface="Calibri" panose="020F0502020204030204" pitchFamily="34" charset="0"/>
                <a:ea typeface="Calibri" panose="020F0502020204030204" pitchFamily="34" charset="0"/>
                <a:cs typeface="Calibri" panose="020F0502020204030204" pitchFamily="34" charset="0"/>
              </a:rPr>
              <a:t>. Hal ini akan mempercepat proses tampilan data.</a:t>
            </a:r>
            <a:endParaRPr lang="en-ID">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ID"/>
          </a:p>
        </p:txBody>
      </p:sp>
      <p:sp>
        <p:nvSpPr>
          <p:cNvPr id="4" name="Slide Number Placeholder 3">
            <a:extLst>
              <a:ext uri="{FF2B5EF4-FFF2-40B4-BE49-F238E27FC236}">
                <a16:creationId xmlns:a16="http://schemas.microsoft.com/office/drawing/2014/main" id="{9391B32B-752F-44F5-9450-05C89EEA0D46}"/>
              </a:ext>
            </a:extLst>
          </p:cNvPr>
          <p:cNvSpPr>
            <a:spLocks noGrp="1"/>
          </p:cNvSpPr>
          <p:nvPr>
            <p:ph type="sldNum" sz="quarter" idx="12"/>
          </p:nvPr>
        </p:nvSpPr>
        <p:spPr/>
        <p:txBody>
          <a:bodyPr/>
          <a:lstStyle/>
          <a:p>
            <a:fld id="{C3DB2ADC-AF19-4574-8C10-79B5B04FCA27}" type="slidenum">
              <a:rPr lang="en-US" smtClean="0"/>
              <a:t>6</a:t>
            </a:fld>
            <a:endParaRPr lang="en-US"/>
          </a:p>
        </p:txBody>
      </p:sp>
    </p:spTree>
    <p:extLst>
      <p:ext uri="{BB962C8B-B14F-4D97-AF65-F5344CB8AC3E}">
        <p14:creationId xmlns:p14="http://schemas.microsoft.com/office/powerpoint/2010/main" val="194964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B972A-81A9-4AF4-BFFD-2F64A9AFF03D}"/>
              </a:ext>
            </a:extLst>
          </p:cNvPr>
          <p:cNvSpPr>
            <a:spLocks noGrp="1"/>
          </p:cNvSpPr>
          <p:nvPr>
            <p:ph idx="1"/>
          </p:nvPr>
        </p:nvSpPr>
        <p:spPr>
          <a:xfrm>
            <a:off x="1469685" y="1556766"/>
            <a:ext cx="7202456" cy="3881628"/>
          </a:xfrm>
        </p:spPr>
        <p:txBody>
          <a:bodyPr>
            <a:normAutofit fontScale="92500" lnSpcReduction="20000"/>
          </a:bodyPr>
          <a:lstStyle/>
          <a:p>
            <a:pPr marL="0" indent="0" algn="just">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VIEW juga berfungsi sama seperti layaknya tabel ‘biasa’, sebagai contoh, Kita bisa melakukan query berikut: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SELECT nama_dosen FROM dosen_jakarta WHERE NIP = '1080432007';</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nama_dosen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Arif Budiman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Bagaimana jika tabel utama dilakukan perubahan data/diupdate?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Mari kita coba: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INSERT INTO daftar_dosen VALUES</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('0160431112','Sarah','0812349900','Jakarta');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INSERT INTO daftar_dosen VALUES</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('1180123464','Nurhayati Koto','0812349222','Jakarta');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a:p>
        </p:txBody>
      </p:sp>
      <p:sp>
        <p:nvSpPr>
          <p:cNvPr id="4" name="Slide Number Placeholder 3">
            <a:extLst>
              <a:ext uri="{FF2B5EF4-FFF2-40B4-BE49-F238E27FC236}">
                <a16:creationId xmlns:a16="http://schemas.microsoft.com/office/drawing/2014/main" id="{2AE2AE64-ACA5-4516-B294-29C50D440AB5}"/>
              </a:ext>
            </a:extLst>
          </p:cNvPr>
          <p:cNvSpPr>
            <a:spLocks noGrp="1"/>
          </p:cNvSpPr>
          <p:nvPr>
            <p:ph type="sldNum" sz="quarter" idx="12"/>
          </p:nvPr>
        </p:nvSpPr>
        <p:spPr/>
        <p:txBody>
          <a:bodyPr/>
          <a:lstStyle/>
          <a:p>
            <a:fld id="{C3DB2ADC-AF19-4574-8C10-79B5B04FCA27}" type="slidenum">
              <a:rPr lang="en-US" smtClean="0"/>
              <a:t>7</a:t>
            </a:fld>
            <a:endParaRPr lang="en-US"/>
          </a:p>
        </p:txBody>
      </p:sp>
    </p:spTree>
    <p:extLst>
      <p:ext uri="{BB962C8B-B14F-4D97-AF65-F5344CB8AC3E}">
        <p14:creationId xmlns:p14="http://schemas.microsoft.com/office/powerpoint/2010/main" val="343092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2A402-0172-4E1E-91D5-BDAD3BFC7B60}"/>
              </a:ext>
            </a:extLst>
          </p:cNvPr>
          <p:cNvSpPr>
            <a:spLocks noGrp="1"/>
          </p:cNvSpPr>
          <p:nvPr>
            <p:ph idx="1"/>
          </p:nvPr>
        </p:nvSpPr>
        <p:spPr>
          <a:xfrm>
            <a:off x="1469685" y="1255015"/>
            <a:ext cx="7202456" cy="3701995"/>
          </a:xfrm>
        </p:spPr>
        <p:txBody>
          <a:bodyPr>
            <a:normAutofit/>
          </a:bodyPr>
          <a:lstStyle/>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Lalu Kita tampilkan View yang berupa data dosen yang menampilkan data dosen dengan alamat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SELECT * FROM dosen_jakarta;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NIP        | nama_dosen     | alamat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0160431112 | Sarah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0576431001 | M. Siddiq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1080432007 | Arif Budiman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1180123464 | Nurhayati Koto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Terlihat bahwa VIEW juga otomatis diupdate, sesuai data dari tabel utama yaitu daftar_dosen.</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a:p>
        </p:txBody>
      </p:sp>
      <p:sp>
        <p:nvSpPr>
          <p:cNvPr id="4" name="Slide Number Placeholder 3">
            <a:extLst>
              <a:ext uri="{FF2B5EF4-FFF2-40B4-BE49-F238E27FC236}">
                <a16:creationId xmlns:a16="http://schemas.microsoft.com/office/drawing/2014/main" id="{4994015D-8EDA-4DEF-AC24-5B30DD245754}"/>
              </a:ext>
            </a:extLst>
          </p:cNvPr>
          <p:cNvSpPr>
            <a:spLocks noGrp="1"/>
          </p:cNvSpPr>
          <p:nvPr>
            <p:ph type="sldNum" sz="quarter" idx="12"/>
          </p:nvPr>
        </p:nvSpPr>
        <p:spPr/>
        <p:txBody>
          <a:bodyPr/>
          <a:lstStyle/>
          <a:p>
            <a:fld id="{C3DB2ADC-AF19-4574-8C10-79B5B04FCA27}" type="slidenum">
              <a:rPr lang="en-US" smtClean="0"/>
              <a:t>8</a:t>
            </a:fld>
            <a:endParaRPr lang="en-US"/>
          </a:p>
        </p:txBody>
      </p:sp>
    </p:spTree>
    <p:extLst>
      <p:ext uri="{BB962C8B-B14F-4D97-AF65-F5344CB8AC3E}">
        <p14:creationId xmlns:p14="http://schemas.microsoft.com/office/powerpoint/2010/main" val="214971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5BD49-287D-471D-B26A-EFE96D501FC6}"/>
              </a:ext>
            </a:extLst>
          </p:cNvPr>
          <p:cNvSpPr>
            <a:spLocks noGrp="1"/>
          </p:cNvSpPr>
          <p:nvPr>
            <p:ph idx="1"/>
          </p:nvPr>
        </p:nvSpPr>
        <p:spPr>
          <a:xfrm>
            <a:off x="1469685" y="1302551"/>
            <a:ext cx="7202456" cy="3654459"/>
          </a:xfrm>
        </p:spPr>
        <p:txBody>
          <a:bodyPr>
            <a:normAutofit fontScale="92500" lnSpcReduction="20000"/>
          </a:bodyPr>
          <a:lstStyle/>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Apakah kita bisa menambahkan data ke dalam VIEW?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Berikut percobaannya: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INSERT INTO dosen_jakarta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VALUES ('0801431222','Siti Nurbaya','Jakarta');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onsolas" panose="020B0609020204030204" pitchFamily="49" charset="0"/>
                <a:ea typeface="Calibri" panose="020F0502020204030204" pitchFamily="34" charset="0"/>
                <a:cs typeface="Calibri" panose="020F0502020204030204" pitchFamily="34" charset="0"/>
              </a:rPr>
              <a:t>SELECT * FROM dosen_jakarta;</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NIP        | nama_dosen     | alamat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0160431112 | Sarah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0576431001 | M. Siddiq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0801431222 | Siti Nurbaya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1080432007 | Arif Budiman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 1180123464 | Nurhayati Koto | Jakarta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D" sz="1350">
                <a:latin typeface="Consolas" panose="020B0609020204030204" pitchFamily="49" charset="0"/>
                <a:ea typeface="Calibri" panose="020F0502020204030204" pitchFamily="34" charset="0"/>
                <a:cs typeface="Calibri" panose="020F0502020204030204" pitchFamily="34" charset="0"/>
              </a:rPr>
              <a:t>+------------+----------------+---------+</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D" sz="1350">
                <a:latin typeface="Calibri" panose="020F0502020204030204" pitchFamily="34" charset="0"/>
                <a:ea typeface="Calibri" panose="020F0502020204030204" pitchFamily="34" charset="0"/>
                <a:cs typeface="Calibri" panose="020F0502020204030204" pitchFamily="34" charset="0"/>
              </a:rPr>
              <a:t>  </a:t>
            </a:r>
            <a:endParaRPr lang="en-ID" sz="135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a:p>
        </p:txBody>
      </p:sp>
      <p:sp>
        <p:nvSpPr>
          <p:cNvPr id="4" name="Slide Number Placeholder 3">
            <a:extLst>
              <a:ext uri="{FF2B5EF4-FFF2-40B4-BE49-F238E27FC236}">
                <a16:creationId xmlns:a16="http://schemas.microsoft.com/office/drawing/2014/main" id="{41518CBF-A7A2-4DA4-9912-2EAD248ACAF4}"/>
              </a:ext>
            </a:extLst>
          </p:cNvPr>
          <p:cNvSpPr>
            <a:spLocks noGrp="1"/>
          </p:cNvSpPr>
          <p:nvPr>
            <p:ph type="sldNum" sz="quarter" idx="12"/>
          </p:nvPr>
        </p:nvSpPr>
        <p:spPr/>
        <p:txBody>
          <a:bodyPr/>
          <a:lstStyle/>
          <a:p>
            <a:fld id="{C3DB2ADC-AF19-4574-8C10-79B5B04FCA27}" type="slidenum">
              <a:rPr lang="en-US" smtClean="0"/>
              <a:t>9</a:t>
            </a:fld>
            <a:endParaRPr lang="en-US"/>
          </a:p>
        </p:txBody>
      </p:sp>
    </p:spTree>
    <p:extLst>
      <p:ext uri="{BB962C8B-B14F-4D97-AF65-F5344CB8AC3E}">
        <p14:creationId xmlns:p14="http://schemas.microsoft.com/office/powerpoint/2010/main" val="33124707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TotalTime>
  <Words>1315</Words>
  <Application>Microsoft Office PowerPoint</Application>
  <PresentationFormat>A4 Paper (210x297 mm)</PresentationFormat>
  <Paragraphs>153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Consolas</vt:lpstr>
      <vt:lpstr>Gill Sans MT</vt:lpstr>
      <vt:lpstr>Gallery</vt:lpstr>
      <vt:lpstr>VIEW dan Cara Penggunaan dalam MySQL </vt:lpstr>
      <vt:lpstr>Pengertian VIEW MysQL </vt:lpstr>
      <vt:lpstr>PowerPoint Presentation</vt:lpstr>
      <vt:lpstr>PowerPoint Presentation</vt:lpstr>
      <vt:lpstr>Cara Penggunaan VIEW di dalam MySQL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dan Cara Penggunaan dalam MySQL</dc:title>
  <dc:creator>Priyo</dc:creator>
  <cp:lastModifiedBy>Priyo</cp:lastModifiedBy>
  <cp:revision>6</cp:revision>
  <cp:lastPrinted>2021-11-13T01:02:30Z</cp:lastPrinted>
  <dcterms:created xsi:type="dcterms:W3CDTF">2021-11-13T00:33:12Z</dcterms:created>
  <dcterms:modified xsi:type="dcterms:W3CDTF">2023-11-27T06:04:40Z</dcterms:modified>
</cp:coreProperties>
</file>