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
      <p:font typeface="Roboto Mon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22" Type="http://schemas.openxmlformats.org/officeDocument/2006/relationships/font" Target="fonts/Lato-italic.fntdata"/><Relationship Id="rId21" Type="http://schemas.openxmlformats.org/officeDocument/2006/relationships/font" Target="fonts/Lato-bold.fntdata"/><Relationship Id="rId24" Type="http://schemas.openxmlformats.org/officeDocument/2006/relationships/font" Target="fonts/RobotoMono-regular.fntdata"/><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italic.fntdata"/><Relationship Id="rId25" Type="http://schemas.openxmlformats.org/officeDocument/2006/relationships/font" Target="fonts/RobotoMono-bold.fntdata"/><Relationship Id="rId27" Type="http://schemas.openxmlformats.org/officeDocument/2006/relationships/font" Target="fonts/RobotoMon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1943d13f2f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1943d13f2f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1943d13f2f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1943d13f2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1943d13f2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1943d13f2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1943d13f2f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1943d13f2f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1943d13f2f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1943d13f2f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1943d13f2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1943d13f2f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1943d13f2f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1943d13f2f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1943d13f2f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1943d13f2f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1943d13f2f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1943d13f2f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3"/>
          <p:cNvPicPr preferRelativeResize="0"/>
          <p:nvPr/>
        </p:nvPicPr>
        <p:blipFill>
          <a:blip r:embed="rId3">
            <a:alphaModFix/>
          </a:blip>
          <a:stretch>
            <a:fillRect/>
          </a:stretch>
        </p:blipFill>
        <p:spPr>
          <a:xfrm>
            <a:off x="0" y="408700"/>
            <a:ext cx="9144000" cy="4694525"/>
          </a:xfrm>
          <a:prstGeom prst="rect">
            <a:avLst/>
          </a:prstGeom>
          <a:noFill/>
          <a:ln>
            <a:noFill/>
          </a:ln>
        </p:spPr>
      </p:pic>
      <p:sp>
        <p:nvSpPr>
          <p:cNvPr id="87" name="Google Shape;87;p13"/>
          <p:cNvSpPr txBox="1"/>
          <p:nvPr>
            <p:ph type="ctrTitle"/>
          </p:nvPr>
        </p:nvSpPr>
        <p:spPr>
          <a:xfrm>
            <a:off x="1108225" y="1332400"/>
            <a:ext cx="7005900" cy="156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lt1"/>
                </a:solidFill>
              </a:rPr>
              <a:t>HEART DISEASE ANALYSIS</a:t>
            </a:r>
            <a:endParaRPr>
              <a:solidFill>
                <a:schemeClr val="lt1"/>
              </a:solidFill>
            </a:endParaRPr>
          </a:p>
        </p:txBody>
      </p:sp>
      <p:sp>
        <p:nvSpPr>
          <p:cNvPr id="88" name="Google Shape;88;p13"/>
          <p:cNvSpPr txBox="1"/>
          <p:nvPr>
            <p:ph idx="1" type="subTitle"/>
          </p:nvPr>
        </p:nvSpPr>
        <p:spPr>
          <a:xfrm>
            <a:off x="1247975" y="2814050"/>
            <a:ext cx="6297900" cy="51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lt1"/>
                </a:solidFill>
              </a:rPr>
              <a:t>A Data-Driven Approach to Understanding Heart Health</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809200" y="1687475"/>
            <a:ext cx="7688700" cy="1133400"/>
          </a:xfrm>
          <a:prstGeom prst="rect">
            <a:avLst/>
          </a:prstGeom>
        </p:spPr>
        <p:txBody>
          <a:bodyPr anchorCtr="0" anchor="t" bIns="91425" lIns="91425" spcFirstLastPara="1" rIns="91425" wrap="square" tIns="91425">
            <a:normAutofit/>
          </a:bodyPr>
          <a:lstStyle/>
          <a:p>
            <a:pPr indent="0" lvl="0" marL="1828800" rtl="0" algn="l">
              <a:spcBef>
                <a:spcPts val="0"/>
              </a:spcBef>
              <a:spcAft>
                <a:spcPts val="0"/>
              </a:spcAft>
              <a:buNone/>
            </a:pPr>
            <a:r>
              <a:rPr lang="en-GB" sz="4300"/>
              <a:t>THANK YOU</a:t>
            </a:r>
            <a:endParaRPr sz="4300"/>
          </a:p>
        </p:txBody>
      </p:sp>
      <p:sp>
        <p:nvSpPr>
          <p:cNvPr id="148" name="Google Shape;148;p22"/>
          <p:cNvSpPr txBox="1"/>
          <p:nvPr/>
        </p:nvSpPr>
        <p:spPr>
          <a:xfrm>
            <a:off x="3598475" y="2820875"/>
            <a:ext cx="1535100" cy="3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dk2"/>
                </a:solidFill>
              </a:rPr>
              <a:t>Tawakalit Agboola</a:t>
            </a:r>
            <a:endParaRPr sz="13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 to the Problem</a:t>
            </a:r>
            <a:endParaRPr/>
          </a:p>
        </p:txBody>
      </p:sp>
      <p:sp>
        <p:nvSpPr>
          <p:cNvPr id="94" name="Google Shape;94;p14"/>
          <p:cNvSpPr txBox="1"/>
          <p:nvPr>
            <p:ph idx="1" type="body"/>
          </p:nvPr>
        </p:nvSpPr>
        <p:spPr>
          <a:xfrm>
            <a:off x="729450" y="2078875"/>
            <a:ext cx="3842700" cy="192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Heart disease is the leading cause of death globally, responsible for approximately 17.9 million deaths each year (31% of all deaths).</a:t>
            </a:r>
            <a:endParaRPr/>
          </a:p>
          <a:p>
            <a:pPr indent="0" lvl="0" marL="0" rtl="0" algn="l">
              <a:spcBef>
                <a:spcPts val="1200"/>
              </a:spcBef>
              <a:spcAft>
                <a:spcPts val="1200"/>
              </a:spcAft>
              <a:buNone/>
            </a:pPr>
            <a:r>
              <a:rPr lang="en-GB"/>
              <a:t>Understanding patterns in heart disease data can help identify high-risk individuals, improve early diagnosis, and guide preventative measures.</a:t>
            </a:r>
            <a:endParaRPr/>
          </a:p>
        </p:txBody>
      </p:sp>
      <p:pic>
        <p:nvPicPr>
          <p:cNvPr id="95" name="Google Shape;95;p14"/>
          <p:cNvPicPr preferRelativeResize="0"/>
          <p:nvPr/>
        </p:nvPicPr>
        <p:blipFill>
          <a:blip r:embed="rId3">
            <a:alphaModFix/>
          </a:blip>
          <a:stretch>
            <a:fillRect/>
          </a:stretch>
        </p:blipFill>
        <p:spPr>
          <a:xfrm>
            <a:off x="5003700" y="1896625"/>
            <a:ext cx="3768850" cy="2110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Understanding the Dataset</a:t>
            </a:r>
            <a:endParaRPr/>
          </a:p>
        </p:txBody>
      </p:sp>
      <p:sp>
        <p:nvSpPr>
          <p:cNvPr id="101" name="Google Shape;101;p15"/>
          <p:cNvSpPr txBox="1"/>
          <p:nvPr>
            <p:ph idx="1" type="body"/>
          </p:nvPr>
        </p:nvSpPr>
        <p:spPr>
          <a:xfrm>
            <a:off x="729450" y="1853850"/>
            <a:ext cx="3895800" cy="2984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sz="1100">
                <a:solidFill>
                  <a:srgbClr val="000000"/>
                </a:solidFill>
                <a:latin typeface="Arial"/>
                <a:ea typeface="Arial"/>
                <a:cs typeface="Arial"/>
                <a:sym typeface="Arial"/>
              </a:rPr>
              <a:t>Data Source: KAGGLE</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GB" sz="1100">
                <a:solidFill>
                  <a:srgbClr val="000000"/>
                </a:solidFill>
                <a:latin typeface="Arial"/>
                <a:ea typeface="Arial"/>
                <a:cs typeface="Arial"/>
                <a:sym typeface="Arial"/>
              </a:rPr>
              <a:t>Data Information:</a:t>
            </a:r>
            <a:endParaRPr sz="1100">
              <a:solidFill>
                <a:srgbClr val="000000"/>
              </a:solidFill>
              <a:latin typeface="Arial"/>
              <a:ea typeface="Arial"/>
              <a:cs typeface="Arial"/>
              <a:sym typeface="Arial"/>
            </a:endParaRPr>
          </a:p>
          <a:p>
            <a:pPr indent="-293211" lvl="0" marL="457200" rtl="0" algn="l">
              <a:spcBef>
                <a:spcPts val="1200"/>
              </a:spcBef>
              <a:spcAft>
                <a:spcPts val="0"/>
              </a:spcAft>
              <a:buClr>
                <a:srgbClr val="000000"/>
              </a:buClr>
              <a:buSzPct val="100000"/>
              <a:buFont typeface="Arial"/>
              <a:buChar char="●"/>
            </a:pPr>
            <a:r>
              <a:rPr lang="en-GB" sz="1100">
                <a:solidFill>
                  <a:srgbClr val="000000"/>
                </a:solidFill>
                <a:latin typeface="Arial"/>
                <a:ea typeface="Arial"/>
                <a:cs typeface="Arial"/>
                <a:sym typeface="Arial"/>
              </a:rPr>
              <a:t>The dataset contains </a:t>
            </a:r>
            <a:r>
              <a:rPr b="1" lang="en-GB" sz="1100">
                <a:solidFill>
                  <a:srgbClr val="000000"/>
                </a:solidFill>
                <a:latin typeface="Arial"/>
                <a:ea typeface="Arial"/>
                <a:cs typeface="Arial"/>
                <a:sym typeface="Arial"/>
              </a:rPr>
              <a:t>918 rows</a:t>
            </a:r>
            <a:r>
              <a:rPr lang="en-GB" sz="1100">
                <a:solidFill>
                  <a:srgbClr val="000000"/>
                </a:solidFill>
                <a:latin typeface="Arial"/>
                <a:ea typeface="Arial"/>
                <a:cs typeface="Arial"/>
                <a:sym typeface="Arial"/>
              </a:rPr>
              <a:t> and </a:t>
            </a:r>
            <a:r>
              <a:rPr b="1" lang="en-GB" sz="1100">
                <a:solidFill>
                  <a:srgbClr val="000000"/>
                </a:solidFill>
                <a:latin typeface="Arial"/>
                <a:ea typeface="Arial"/>
                <a:cs typeface="Arial"/>
                <a:sym typeface="Arial"/>
              </a:rPr>
              <a:t>12 columns</a:t>
            </a:r>
            <a:r>
              <a:rPr lang="en-GB"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3211" lvl="0" marL="457200" rtl="0" algn="l">
              <a:spcBef>
                <a:spcPts val="0"/>
              </a:spcBef>
              <a:spcAft>
                <a:spcPts val="0"/>
              </a:spcAft>
              <a:buClr>
                <a:srgbClr val="000000"/>
              </a:buClr>
              <a:buSzPct val="100000"/>
              <a:buFont typeface="Arial"/>
              <a:buChar char="●"/>
            </a:pPr>
            <a:r>
              <a:rPr lang="en-GB" sz="1100">
                <a:solidFill>
                  <a:srgbClr val="000000"/>
                </a:solidFill>
                <a:latin typeface="Arial"/>
                <a:ea typeface="Arial"/>
                <a:cs typeface="Arial"/>
                <a:sym typeface="Arial"/>
              </a:rPr>
              <a:t>Each row represents a patient, and the columns contain health-related features.</a:t>
            </a:r>
            <a:endParaRPr sz="1100">
              <a:solidFill>
                <a:srgbClr val="000000"/>
              </a:solidFill>
              <a:latin typeface="Arial"/>
              <a:ea typeface="Arial"/>
              <a:cs typeface="Arial"/>
              <a:sym typeface="Arial"/>
            </a:endParaRPr>
          </a:p>
          <a:p>
            <a:pPr indent="-293211" lvl="0" marL="457200" rtl="0" algn="l">
              <a:spcBef>
                <a:spcPts val="0"/>
              </a:spcBef>
              <a:spcAft>
                <a:spcPts val="0"/>
              </a:spcAft>
              <a:buClr>
                <a:srgbClr val="000000"/>
              </a:buClr>
              <a:buSzPct val="100000"/>
              <a:buFont typeface="Arial"/>
              <a:buChar char="●"/>
            </a:pPr>
            <a:r>
              <a:rPr lang="en-GB" sz="1100">
                <a:solidFill>
                  <a:srgbClr val="000000"/>
                </a:solidFill>
                <a:latin typeface="Arial"/>
                <a:ea typeface="Arial"/>
                <a:cs typeface="Arial"/>
                <a:sym typeface="Arial"/>
              </a:rPr>
              <a:t>The dataset is balanced, with patients both with and without heart disease.</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GB" sz="1100">
                <a:solidFill>
                  <a:srgbClr val="000000"/>
                </a:solidFill>
                <a:latin typeface="Arial"/>
                <a:ea typeface="Arial"/>
                <a:cs typeface="Arial"/>
                <a:sym typeface="Arial"/>
              </a:rPr>
              <a:t>Sample Data Attributes:</a:t>
            </a:r>
            <a:endParaRPr sz="1100">
              <a:solidFill>
                <a:srgbClr val="000000"/>
              </a:solidFill>
              <a:latin typeface="Arial"/>
              <a:ea typeface="Arial"/>
              <a:cs typeface="Arial"/>
              <a:sym typeface="Arial"/>
            </a:endParaRPr>
          </a:p>
          <a:p>
            <a:pPr indent="-290274" lvl="0" marL="457200" rtl="0" algn="l">
              <a:spcBef>
                <a:spcPts val="1200"/>
              </a:spcBef>
              <a:spcAft>
                <a:spcPts val="0"/>
              </a:spcAft>
              <a:buClr>
                <a:srgbClr val="000000"/>
              </a:buClr>
              <a:buSzPct val="100000"/>
              <a:buFont typeface="Arial"/>
              <a:buChar char="●"/>
            </a:pPr>
            <a:r>
              <a:rPr b="1" lang="en-GB" sz="1050">
                <a:solidFill>
                  <a:srgbClr val="000000"/>
                </a:solidFill>
                <a:highlight>
                  <a:srgbClr val="FFFFFF"/>
                </a:highlight>
                <a:latin typeface="Arial"/>
                <a:ea typeface="Arial"/>
                <a:cs typeface="Arial"/>
                <a:sym typeface="Arial"/>
              </a:rPr>
              <a:t>ChestPainType</a:t>
            </a:r>
            <a:r>
              <a:rPr lang="en-GB" sz="1050">
                <a:solidFill>
                  <a:srgbClr val="000000"/>
                </a:solidFill>
                <a:highlight>
                  <a:srgbClr val="FFFFFF"/>
                </a:highlight>
                <a:latin typeface="Arial"/>
                <a:ea typeface="Arial"/>
                <a:cs typeface="Arial"/>
                <a:sym typeface="Arial"/>
              </a:rPr>
              <a:t> : chest pain type [TA: Typical Angina, ATA: Atypical Angina, NAP: Non-Anginal Pain, ASY: Asymptomatic]</a:t>
            </a:r>
            <a:endParaRPr sz="1050">
              <a:solidFill>
                <a:srgbClr val="000000"/>
              </a:solidFill>
              <a:highlight>
                <a:srgbClr val="FFFFFF"/>
              </a:highlight>
              <a:latin typeface="Arial"/>
              <a:ea typeface="Arial"/>
              <a:cs typeface="Arial"/>
              <a:sym typeface="Arial"/>
            </a:endParaRPr>
          </a:p>
          <a:p>
            <a:pPr indent="-290274" lvl="0" marL="457200" rtl="0" algn="l">
              <a:spcBef>
                <a:spcPts val="0"/>
              </a:spcBef>
              <a:spcAft>
                <a:spcPts val="0"/>
              </a:spcAft>
              <a:buClr>
                <a:srgbClr val="000000"/>
              </a:buClr>
              <a:buSzPct val="100000"/>
              <a:buFont typeface="Arial"/>
              <a:buChar char="●"/>
            </a:pPr>
            <a:r>
              <a:rPr b="1" lang="en-GB" sz="1050">
                <a:solidFill>
                  <a:srgbClr val="000000"/>
                </a:solidFill>
                <a:highlight>
                  <a:srgbClr val="FFFFFF"/>
                </a:highlight>
                <a:latin typeface="Arial"/>
                <a:ea typeface="Arial"/>
                <a:cs typeface="Arial"/>
                <a:sym typeface="Arial"/>
              </a:rPr>
              <a:t>RestingBP</a:t>
            </a:r>
            <a:r>
              <a:rPr lang="en-GB" sz="1050">
                <a:solidFill>
                  <a:srgbClr val="000000"/>
                </a:solidFill>
                <a:highlight>
                  <a:srgbClr val="FFFFFF"/>
                </a:highlight>
                <a:latin typeface="Arial"/>
                <a:ea typeface="Arial"/>
                <a:cs typeface="Arial"/>
                <a:sym typeface="Arial"/>
              </a:rPr>
              <a:t> : resting blood pressure [mm Hg]</a:t>
            </a:r>
            <a:endParaRPr sz="1050">
              <a:solidFill>
                <a:srgbClr val="000000"/>
              </a:solidFill>
              <a:highlight>
                <a:srgbClr val="FFFFFF"/>
              </a:highlight>
              <a:latin typeface="Arial"/>
              <a:ea typeface="Arial"/>
              <a:cs typeface="Arial"/>
              <a:sym typeface="Arial"/>
            </a:endParaRPr>
          </a:p>
          <a:p>
            <a:pPr indent="-290274" lvl="0" marL="457200" rtl="0" algn="l">
              <a:spcBef>
                <a:spcPts val="0"/>
              </a:spcBef>
              <a:spcAft>
                <a:spcPts val="0"/>
              </a:spcAft>
              <a:buClr>
                <a:srgbClr val="000000"/>
              </a:buClr>
              <a:buSzPct val="100000"/>
              <a:buFont typeface="Arial"/>
              <a:buChar char="●"/>
            </a:pPr>
            <a:r>
              <a:rPr b="1" lang="en-GB" sz="1050">
                <a:solidFill>
                  <a:srgbClr val="000000"/>
                </a:solidFill>
                <a:highlight>
                  <a:srgbClr val="FFFFFF"/>
                </a:highlight>
                <a:latin typeface="Arial"/>
                <a:ea typeface="Arial"/>
                <a:cs typeface="Arial"/>
                <a:sym typeface="Arial"/>
              </a:rPr>
              <a:t>HeartDisease</a:t>
            </a:r>
            <a:r>
              <a:rPr lang="en-GB" sz="1050">
                <a:solidFill>
                  <a:srgbClr val="000000"/>
                </a:solidFill>
                <a:highlight>
                  <a:srgbClr val="FFFFFF"/>
                </a:highlight>
                <a:latin typeface="Arial"/>
                <a:ea typeface="Arial"/>
                <a:cs typeface="Arial"/>
                <a:sym typeface="Arial"/>
              </a:rPr>
              <a:t> : output class [1: heart disease, 0: Normal]</a:t>
            </a:r>
            <a:endParaRPr sz="1050">
              <a:solidFill>
                <a:srgbClr val="000000"/>
              </a:solidFill>
              <a:highlight>
                <a:srgbClr val="FFFFFF"/>
              </a:highlight>
              <a:latin typeface="Arial"/>
              <a:ea typeface="Arial"/>
              <a:cs typeface="Arial"/>
              <a:sym typeface="Arial"/>
            </a:endParaRPr>
          </a:p>
          <a:p>
            <a:pPr indent="0" lvl="0" marL="0" rtl="0" algn="l">
              <a:spcBef>
                <a:spcPts val="500"/>
              </a:spcBef>
              <a:spcAft>
                <a:spcPts val="1200"/>
              </a:spcAft>
              <a:buNone/>
            </a:pPr>
            <a:r>
              <a:t/>
            </a:r>
            <a:endParaRPr sz="1100">
              <a:solidFill>
                <a:srgbClr val="000000"/>
              </a:solidFill>
              <a:latin typeface="Arial"/>
              <a:ea typeface="Arial"/>
              <a:cs typeface="Arial"/>
              <a:sym typeface="Arial"/>
            </a:endParaRPr>
          </a:p>
        </p:txBody>
      </p:sp>
      <p:pic>
        <p:nvPicPr>
          <p:cNvPr id="102" name="Google Shape;102;p15"/>
          <p:cNvPicPr preferRelativeResize="0"/>
          <p:nvPr/>
        </p:nvPicPr>
        <p:blipFill>
          <a:blip r:embed="rId3">
            <a:alphaModFix/>
          </a:blip>
          <a:stretch>
            <a:fillRect/>
          </a:stretch>
        </p:blipFill>
        <p:spPr>
          <a:xfrm>
            <a:off x="4867375" y="1744900"/>
            <a:ext cx="3472173" cy="2984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629775" y="1817050"/>
            <a:ext cx="4553700" cy="220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5700"/>
              <a:t>Exploring Key Insights</a:t>
            </a:r>
            <a:endParaRPr sz="5700"/>
          </a:p>
        </p:txBody>
      </p:sp>
      <p:pic>
        <p:nvPicPr>
          <p:cNvPr id="108" name="Google Shape;108;p16"/>
          <p:cNvPicPr preferRelativeResize="0"/>
          <p:nvPr/>
        </p:nvPicPr>
        <p:blipFill>
          <a:blip r:embed="rId3">
            <a:alphaModFix/>
          </a:blip>
          <a:stretch>
            <a:fillRect/>
          </a:stretch>
        </p:blipFill>
        <p:spPr>
          <a:xfrm>
            <a:off x="5106600" y="1039575"/>
            <a:ext cx="3556050" cy="3556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Age Distribution</a:t>
            </a:r>
            <a:endParaRPr/>
          </a:p>
        </p:txBody>
      </p:sp>
      <p:sp>
        <p:nvSpPr>
          <p:cNvPr id="114" name="Google Shape;114;p17"/>
          <p:cNvSpPr txBox="1"/>
          <p:nvPr>
            <p:ph idx="1" type="body"/>
          </p:nvPr>
        </p:nvSpPr>
        <p:spPr>
          <a:xfrm>
            <a:off x="729450" y="2078875"/>
            <a:ext cx="3766200" cy="237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2"/>
                </a:solidFill>
                <a:latin typeface="Arial"/>
                <a:ea typeface="Arial"/>
                <a:cs typeface="Arial"/>
                <a:sym typeface="Arial"/>
              </a:rPr>
              <a:t>Age is one of the most significant risk factors for heart disease, as older individuals are more likely to develop cardiovascular problems due to the natural aging process, arterial stiffness, and accumulated risk factors like high cholesterol or hypertension</a:t>
            </a:r>
            <a:endParaRPr>
              <a:solidFill>
                <a:schemeClr val="dk2"/>
              </a:solidFill>
              <a:latin typeface="Arial"/>
              <a:ea typeface="Arial"/>
              <a:cs typeface="Arial"/>
              <a:sym typeface="Arial"/>
            </a:endParaRPr>
          </a:p>
          <a:p>
            <a:pPr indent="0" lvl="0" marL="0" rtl="0" algn="l">
              <a:spcBef>
                <a:spcPts val="1200"/>
              </a:spcBef>
              <a:spcAft>
                <a:spcPts val="1200"/>
              </a:spcAft>
              <a:buNone/>
            </a:pPr>
            <a:r>
              <a:rPr lang="en-GB">
                <a:solidFill>
                  <a:schemeClr val="dk2"/>
                </a:solidFill>
                <a:latin typeface="Arial"/>
                <a:ea typeface="Arial"/>
                <a:cs typeface="Arial"/>
                <a:sym typeface="Arial"/>
              </a:rPr>
              <a:t>The dataset shows a normal distribution of ages, peaking around 50–60 years.</a:t>
            </a:r>
            <a:endParaRPr>
              <a:solidFill>
                <a:schemeClr val="dk2"/>
              </a:solidFill>
              <a:latin typeface="Arial"/>
              <a:ea typeface="Arial"/>
              <a:cs typeface="Arial"/>
              <a:sym typeface="Arial"/>
            </a:endParaRPr>
          </a:p>
        </p:txBody>
      </p:sp>
      <p:pic>
        <p:nvPicPr>
          <p:cNvPr id="115" name="Google Shape;115;p17"/>
          <p:cNvPicPr preferRelativeResize="0"/>
          <p:nvPr/>
        </p:nvPicPr>
        <p:blipFill>
          <a:blip r:embed="rId3">
            <a:alphaModFix/>
          </a:blip>
          <a:stretch>
            <a:fillRect/>
          </a:stretch>
        </p:blipFill>
        <p:spPr>
          <a:xfrm>
            <a:off x="4572000" y="1853850"/>
            <a:ext cx="4226450" cy="2595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None/>
            </a:pPr>
            <a:r>
              <a:rPr lang="en-GB" sz="1300">
                <a:solidFill>
                  <a:srgbClr val="000000"/>
                </a:solidFill>
                <a:latin typeface="Arial"/>
                <a:ea typeface="Arial"/>
                <a:cs typeface="Arial"/>
                <a:sym typeface="Arial"/>
              </a:rPr>
              <a:t>Insights on Resting Blood Pressure Distribution</a:t>
            </a:r>
            <a:endParaRPr/>
          </a:p>
        </p:txBody>
      </p:sp>
      <p:sp>
        <p:nvSpPr>
          <p:cNvPr id="121" name="Google Shape;121;p18"/>
          <p:cNvSpPr txBox="1"/>
          <p:nvPr>
            <p:ph idx="1" type="body"/>
          </p:nvPr>
        </p:nvSpPr>
        <p:spPr>
          <a:xfrm>
            <a:off x="729450" y="2078875"/>
            <a:ext cx="3566700" cy="227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100">
                <a:solidFill>
                  <a:srgbClr val="000000"/>
                </a:solidFill>
                <a:latin typeface="Arial"/>
                <a:ea typeface="Arial"/>
                <a:cs typeface="Arial"/>
                <a:sym typeface="Arial"/>
              </a:rPr>
              <a:t>The distribution of </a:t>
            </a:r>
            <a:r>
              <a:rPr b="1" lang="en-GB" sz="1100">
                <a:solidFill>
                  <a:srgbClr val="000000"/>
                </a:solidFill>
                <a:latin typeface="Arial"/>
                <a:ea typeface="Arial"/>
                <a:cs typeface="Arial"/>
                <a:sym typeface="Arial"/>
              </a:rPr>
              <a:t>RestingBP</a:t>
            </a:r>
            <a:r>
              <a:rPr lang="en-GB" sz="1100">
                <a:solidFill>
                  <a:srgbClr val="000000"/>
                </a:solidFill>
                <a:latin typeface="Arial"/>
                <a:ea typeface="Arial"/>
                <a:cs typeface="Arial"/>
                <a:sym typeface="Arial"/>
              </a:rPr>
              <a:t> is approximately normal, with a peak around </a:t>
            </a:r>
            <a:r>
              <a:rPr b="1" lang="en-GB" sz="1100">
                <a:solidFill>
                  <a:srgbClr val="000000"/>
                </a:solidFill>
                <a:latin typeface="Arial"/>
                <a:ea typeface="Arial"/>
                <a:cs typeface="Arial"/>
                <a:sym typeface="Arial"/>
              </a:rPr>
              <a:t>120–130 mmHg </a:t>
            </a:r>
            <a:endParaRPr b="1" sz="1100">
              <a:solidFill>
                <a:srgbClr val="000000"/>
              </a:solidFill>
              <a:latin typeface="Arial"/>
              <a:ea typeface="Arial"/>
              <a:cs typeface="Arial"/>
              <a:sym typeface="Arial"/>
            </a:endParaRPr>
          </a:p>
          <a:p>
            <a:pPr indent="0" lvl="0" marL="0" rtl="0" algn="l">
              <a:spcBef>
                <a:spcPts val="1200"/>
              </a:spcBef>
              <a:spcAft>
                <a:spcPts val="0"/>
              </a:spcAft>
              <a:buNone/>
            </a:pPr>
            <a:r>
              <a:rPr lang="en-GB" sz="1100">
                <a:solidFill>
                  <a:srgbClr val="000000"/>
                </a:solidFill>
                <a:latin typeface="Arial"/>
                <a:ea typeface="Arial"/>
                <a:cs typeface="Arial"/>
                <a:sym typeface="Arial"/>
              </a:rPr>
              <a:t>Some have values near or at </a:t>
            </a:r>
            <a:r>
              <a:rPr b="1" lang="en-GB" sz="1100">
                <a:solidFill>
                  <a:srgbClr val="000000"/>
                </a:solidFill>
                <a:latin typeface="Arial"/>
                <a:ea typeface="Arial"/>
                <a:cs typeface="Arial"/>
                <a:sym typeface="Arial"/>
              </a:rPr>
              <a:t>0</a:t>
            </a:r>
            <a:r>
              <a:rPr lang="en-GB" sz="1100">
                <a:solidFill>
                  <a:srgbClr val="000000"/>
                </a:solidFill>
                <a:latin typeface="Arial"/>
                <a:ea typeface="Arial"/>
                <a:cs typeface="Arial"/>
                <a:sym typeface="Arial"/>
              </a:rPr>
              <a:t>, which might indicate measurement errors or unrecorded data.</a:t>
            </a:r>
            <a:endParaRPr sz="1100">
              <a:solidFill>
                <a:srgbClr val="000000"/>
              </a:solidFill>
              <a:latin typeface="Arial"/>
              <a:ea typeface="Arial"/>
              <a:cs typeface="Arial"/>
              <a:sym typeface="Arial"/>
            </a:endParaRPr>
          </a:p>
          <a:p>
            <a:pPr indent="0" lvl="0" marL="0" rtl="0" algn="l">
              <a:spcBef>
                <a:spcPts val="1200"/>
              </a:spcBef>
              <a:spcAft>
                <a:spcPts val="1200"/>
              </a:spcAft>
              <a:buNone/>
            </a:pPr>
            <a:r>
              <a:rPr lang="en-GB" sz="1100">
                <a:solidFill>
                  <a:srgbClr val="000000"/>
                </a:solidFill>
                <a:latin typeface="Arial"/>
                <a:ea typeface="Arial"/>
                <a:cs typeface="Arial"/>
                <a:sym typeface="Arial"/>
              </a:rPr>
              <a:t>Normal or low resting blood pressure does not necessarily rule out heart disease, especially in cases where other risk factors are present.</a:t>
            </a:r>
            <a:endParaRPr sz="1100">
              <a:solidFill>
                <a:srgbClr val="000000"/>
              </a:solidFill>
              <a:latin typeface="Arial"/>
              <a:ea typeface="Arial"/>
              <a:cs typeface="Arial"/>
              <a:sym typeface="Arial"/>
            </a:endParaRPr>
          </a:p>
        </p:txBody>
      </p:sp>
      <p:pic>
        <p:nvPicPr>
          <p:cNvPr id="122" name="Google Shape;122;p18"/>
          <p:cNvPicPr preferRelativeResize="0"/>
          <p:nvPr/>
        </p:nvPicPr>
        <p:blipFill>
          <a:blip r:embed="rId3">
            <a:alphaModFix/>
          </a:blip>
          <a:stretch>
            <a:fillRect/>
          </a:stretch>
        </p:blipFill>
        <p:spPr>
          <a:xfrm>
            <a:off x="4448550" y="2006250"/>
            <a:ext cx="4192477" cy="2349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Chest Pain Type by Heart Disease</a:t>
            </a:r>
            <a:endParaRPr/>
          </a:p>
        </p:txBody>
      </p:sp>
      <p:sp>
        <p:nvSpPr>
          <p:cNvPr id="128" name="Google Shape;128;p19"/>
          <p:cNvSpPr txBox="1"/>
          <p:nvPr>
            <p:ph idx="1" type="body"/>
          </p:nvPr>
        </p:nvSpPr>
        <p:spPr>
          <a:xfrm>
            <a:off x="4774675" y="2078875"/>
            <a:ext cx="3643500" cy="25863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GB" sz="1100">
                <a:solidFill>
                  <a:srgbClr val="000000"/>
                </a:solidFill>
                <a:latin typeface="Arial"/>
                <a:ea typeface="Arial"/>
                <a:cs typeface="Arial"/>
                <a:sym typeface="Arial"/>
              </a:rPr>
              <a:t>The </a:t>
            </a:r>
            <a:r>
              <a:rPr b="1" lang="en-GB" sz="1100">
                <a:solidFill>
                  <a:srgbClr val="000000"/>
                </a:solidFill>
                <a:latin typeface="Arial"/>
                <a:ea typeface="Arial"/>
                <a:cs typeface="Arial"/>
                <a:sym typeface="Arial"/>
              </a:rPr>
              <a:t>Chest Pain Type</a:t>
            </a:r>
            <a:r>
              <a:rPr lang="en-GB" sz="1100">
                <a:solidFill>
                  <a:srgbClr val="000000"/>
                </a:solidFill>
                <a:latin typeface="Arial"/>
                <a:ea typeface="Arial"/>
                <a:cs typeface="Arial"/>
                <a:sym typeface="Arial"/>
              </a:rPr>
              <a:t> (</a:t>
            </a:r>
            <a:r>
              <a:rPr lang="en-GB" sz="1100">
                <a:solidFill>
                  <a:srgbClr val="188038"/>
                </a:solidFill>
                <a:latin typeface="Roboto Mono"/>
                <a:ea typeface="Roboto Mono"/>
                <a:cs typeface="Roboto Mono"/>
                <a:sym typeface="Roboto Mono"/>
              </a:rPr>
              <a:t>ChestPainType</a:t>
            </a:r>
            <a:r>
              <a:rPr lang="en-GB" sz="1100">
                <a:solidFill>
                  <a:srgbClr val="000000"/>
                </a:solidFill>
                <a:latin typeface="Arial"/>
                <a:ea typeface="Arial"/>
                <a:cs typeface="Arial"/>
                <a:sym typeface="Arial"/>
              </a:rPr>
              <a:t>) feature categorizes the type of chest pain experienced by patients:</a:t>
            </a:r>
            <a:endParaRPr sz="1100">
              <a:solidFill>
                <a:srgbClr val="000000"/>
              </a:solidFill>
              <a:latin typeface="Arial"/>
              <a:ea typeface="Arial"/>
              <a:cs typeface="Arial"/>
              <a:sym typeface="Arial"/>
            </a:endParaRPr>
          </a:p>
          <a:p>
            <a:pPr indent="-293211" lvl="0" marL="457200" rtl="0" algn="l">
              <a:spcBef>
                <a:spcPts val="1200"/>
              </a:spcBef>
              <a:spcAft>
                <a:spcPts val="0"/>
              </a:spcAft>
              <a:buClr>
                <a:srgbClr val="000000"/>
              </a:buClr>
              <a:buSzPct val="100000"/>
              <a:buFont typeface="Arial"/>
              <a:buChar char="●"/>
            </a:pPr>
            <a:r>
              <a:rPr b="1" lang="en-GB" sz="1100">
                <a:solidFill>
                  <a:srgbClr val="000000"/>
                </a:solidFill>
                <a:latin typeface="Arial"/>
                <a:ea typeface="Arial"/>
                <a:cs typeface="Arial"/>
                <a:sym typeface="Arial"/>
              </a:rPr>
              <a:t>ATA (Atypical Angina):</a:t>
            </a:r>
            <a:r>
              <a:rPr lang="en-GB" sz="1100">
                <a:solidFill>
                  <a:srgbClr val="000000"/>
                </a:solidFill>
                <a:latin typeface="Arial"/>
                <a:ea typeface="Arial"/>
                <a:cs typeface="Arial"/>
                <a:sym typeface="Arial"/>
              </a:rPr>
              <a:t> Pain not related to the heart.</a:t>
            </a:r>
            <a:endParaRPr sz="1100">
              <a:solidFill>
                <a:srgbClr val="000000"/>
              </a:solidFill>
              <a:latin typeface="Arial"/>
              <a:ea typeface="Arial"/>
              <a:cs typeface="Arial"/>
              <a:sym typeface="Arial"/>
            </a:endParaRPr>
          </a:p>
          <a:p>
            <a:pPr indent="-293211" lvl="0" marL="457200" rtl="0" algn="l">
              <a:spcBef>
                <a:spcPts val="0"/>
              </a:spcBef>
              <a:spcAft>
                <a:spcPts val="0"/>
              </a:spcAft>
              <a:buClr>
                <a:srgbClr val="000000"/>
              </a:buClr>
              <a:buSzPct val="100000"/>
              <a:buFont typeface="Arial"/>
              <a:buChar char="●"/>
            </a:pPr>
            <a:r>
              <a:rPr b="1" lang="en-GB" sz="1100">
                <a:solidFill>
                  <a:srgbClr val="000000"/>
                </a:solidFill>
                <a:latin typeface="Arial"/>
                <a:ea typeface="Arial"/>
                <a:cs typeface="Arial"/>
                <a:sym typeface="Arial"/>
              </a:rPr>
              <a:t>NAP (Non-Anginal Pain):</a:t>
            </a:r>
            <a:r>
              <a:rPr lang="en-GB" sz="1100">
                <a:solidFill>
                  <a:srgbClr val="000000"/>
                </a:solidFill>
                <a:latin typeface="Arial"/>
                <a:ea typeface="Arial"/>
                <a:cs typeface="Arial"/>
                <a:sym typeface="Arial"/>
              </a:rPr>
              <a:t> Pain that doesn’t seem to be related to the heart.</a:t>
            </a:r>
            <a:endParaRPr sz="1100">
              <a:solidFill>
                <a:srgbClr val="000000"/>
              </a:solidFill>
              <a:latin typeface="Arial"/>
              <a:ea typeface="Arial"/>
              <a:cs typeface="Arial"/>
              <a:sym typeface="Arial"/>
            </a:endParaRPr>
          </a:p>
          <a:p>
            <a:pPr indent="-293211" lvl="0" marL="457200" rtl="0" algn="l">
              <a:spcBef>
                <a:spcPts val="0"/>
              </a:spcBef>
              <a:spcAft>
                <a:spcPts val="0"/>
              </a:spcAft>
              <a:buClr>
                <a:srgbClr val="000000"/>
              </a:buClr>
              <a:buSzPct val="100000"/>
              <a:buFont typeface="Arial"/>
              <a:buChar char="●"/>
            </a:pPr>
            <a:r>
              <a:rPr b="1" lang="en-GB" sz="1100">
                <a:solidFill>
                  <a:srgbClr val="000000"/>
                </a:solidFill>
                <a:latin typeface="Arial"/>
                <a:ea typeface="Arial"/>
                <a:cs typeface="Arial"/>
                <a:sym typeface="Arial"/>
              </a:rPr>
              <a:t>ASY (Asymptomatic):</a:t>
            </a:r>
            <a:r>
              <a:rPr lang="en-GB" sz="1100">
                <a:solidFill>
                  <a:srgbClr val="000000"/>
                </a:solidFill>
                <a:latin typeface="Arial"/>
                <a:ea typeface="Arial"/>
                <a:cs typeface="Arial"/>
                <a:sym typeface="Arial"/>
              </a:rPr>
              <a:t> No chest pain, but other symptoms or signs may indicate heart disease.</a:t>
            </a:r>
            <a:endParaRPr sz="1100">
              <a:solidFill>
                <a:srgbClr val="000000"/>
              </a:solidFill>
              <a:latin typeface="Arial"/>
              <a:ea typeface="Arial"/>
              <a:cs typeface="Arial"/>
              <a:sym typeface="Arial"/>
            </a:endParaRPr>
          </a:p>
          <a:p>
            <a:pPr indent="-293211" lvl="0" marL="457200" rtl="0" algn="l">
              <a:spcBef>
                <a:spcPts val="0"/>
              </a:spcBef>
              <a:spcAft>
                <a:spcPts val="0"/>
              </a:spcAft>
              <a:buClr>
                <a:srgbClr val="000000"/>
              </a:buClr>
              <a:buSzPct val="100000"/>
              <a:buFont typeface="Arial"/>
              <a:buChar char="●"/>
            </a:pPr>
            <a:r>
              <a:rPr b="1" lang="en-GB" sz="1100">
                <a:solidFill>
                  <a:srgbClr val="000000"/>
                </a:solidFill>
                <a:latin typeface="Arial"/>
                <a:ea typeface="Arial"/>
                <a:cs typeface="Arial"/>
                <a:sym typeface="Arial"/>
              </a:rPr>
              <a:t>TA (Typical Angina):</a:t>
            </a:r>
            <a:r>
              <a:rPr lang="en-GB" sz="1100">
                <a:solidFill>
                  <a:srgbClr val="000000"/>
                </a:solidFill>
                <a:latin typeface="Arial"/>
                <a:ea typeface="Arial"/>
                <a:cs typeface="Arial"/>
                <a:sym typeface="Arial"/>
              </a:rPr>
              <a:t> Chest pain caused by reduced blood flow to the heart.</a:t>
            </a:r>
            <a:endParaRPr sz="1100">
              <a:solidFill>
                <a:srgbClr val="000000"/>
              </a:solidFill>
              <a:latin typeface="Arial"/>
              <a:ea typeface="Arial"/>
              <a:cs typeface="Arial"/>
              <a:sym typeface="Arial"/>
            </a:endParaRPr>
          </a:p>
          <a:p>
            <a:pPr indent="0" lvl="0" marL="0" rtl="0" algn="l">
              <a:spcBef>
                <a:spcPts val="1200"/>
              </a:spcBef>
              <a:spcAft>
                <a:spcPts val="1200"/>
              </a:spcAft>
              <a:buNone/>
            </a:pPr>
            <a:r>
              <a:rPr lang="en-GB">
                <a:solidFill>
                  <a:schemeClr val="dk2"/>
                </a:solidFill>
                <a:latin typeface="Arial"/>
                <a:ea typeface="Arial"/>
                <a:cs typeface="Arial"/>
                <a:sym typeface="Arial"/>
              </a:rPr>
              <a:t>Chest pain is one of the most common indicators used in diagnosing heart disease</a:t>
            </a:r>
            <a:endParaRPr>
              <a:solidFill>
                <a:schemeClr val="dk2"/>
              </a:solidFill>
              <a:latin typeface="Arial"/>
              <a:ea typeface="Arial"/>
              <a:cs typeface="Arial"/>
              <a:sym typeface="Arial"/>
            </a:endParaRPr>
          </a:p>
        </p:txBody>
      </p:sp>
      <p:pic>
        <p:nvPicPr>
          <p:cNvPr id="129" name="Google Shape;129;p19"/>
          <p:cNvPicPr preferRelativeResize="0"/>
          <p:nvPr/>
        </p:nvPicPr>
        <p:blipFill>
          <a:blip r:embed="rId3">
            <a:alphaModFix/>
          </a:blip>
          <a:stretch>
            <a:fillRect/>
          </a:stretch>
        </p:blipFill>
        <p:spPr>
          <a:xfrm>
            <a:off x="770425" y="1936475"/>
            <a:ext cx="3866185" cy="2984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Age vs. Heart Disease</a:t>
            </a:r>
            <a:endParaRPr/>
          </a:p>
        </p:txBody>
      </p:sp>
      <p:sp>
        <p:nvSpPr>
          <p:cNvPr id="135" name="Google Shape;135;p20"/>
          <p:cNvSpPr txBox="1"/>
          <p:nvPr>
            <p:ph idx="1" type="body"/>
          </p:nvPr>
        </p:nvSpPr>
        <p:spPr>
          <a:xfrm>
            <a:off x="4642050" y="1983625"/>
            <a:ext cx="3776100" cy="2611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solidFill>
                  <a:schemeClr val="dk2"/>
                </a:solidFill>
                <a:latin typeface="Arial"/>
                <a:ea typeface="Arial"/>
                <a:cs typeface="Arial"/>
                <a:sym typeface="Arial"/>
              </a:rPr>
              <a:t>Age is a strong predictor of heart disease, as it directly correlates with physical changes and prolonged exposure to risk factors.</a:t>
            </a:r>
            <a:endParaRPr>
              <a:solidFill>
                <a:schemeClr val="dk2"/>
              </a:solidFill>
              <a:latin typeface="Arial"/>
              <a:ea typeface="Arial"/>
              <a:cs typeface="Arial"/>
              <a:sym typeface="Arial"/>
            </a:endParaRPr>
          </a:p>
          <a:p>
            <a:pPr indent="0" lvl="0" marL="0" rtl="0" algn="l">
              <a:spcBef>
                <a:spcPts val="1200"/>
              </a:spcBef>
              <a:spcAft>
                <a:spcPts val="0"/>
              </a:spcAft>
              <a:buNone/>
            </a:pPr>
            <a:r>
              <a:rPr lang="en-GB">
                <a:solidFill>
                  <a:schemeClr val="dk2"/>
                </a:solidFill>
                <a:latin typeface="Arial"/>
                <a:ea typeface="Arial"/>
                <a:cs typeface="Arial"/>
                <a:sym typeface="Arial"/>
              </a:rPr>
              <a:t>Age often interacts with other factors, such as cholesterol, blood pressure, and exercise tolerance, to amplify the risk of heart disease.</a:t>
            </a:r>
            <a:endParaRPr>
              <a:solidFill>
                <a:schemeClr val="dk2"/>
              </a:solidFill>
              <a:latin typeface="Arial"/>
              <a:ea typeface="Arial"/>
              <a:cs typeface="Arial"/>
              <a:sym typeface="Arial"/>
            </a:endParaRPr>
          </a:p>
          <a:p>
            <a:pPr indent="0" lvl="0" marL="0" rtl="0" algn="l">
              <a:spcBef>
                <a:spcPts val="1200"/>
              </a:spcBef>
              <a:spcAft>
                <a:spcPts val="1200"/>
              </a:spcAft>
              <a:buNone/>
            </a:pPr>
            <a:r>
              <a:rPr lang="en-GB">
                <a:solidFill>
                  <a:schemeClr val="dk2"/>
                </a:solidFill>
                <a:latin typeface="Arial"/>
                <a:ea typeface="Arial"/>
                <a:cs typeface="Arial"/>
                <a:sym typeface="Arial"/>
              </a:rPr>
              <a:t> Heart disease is more common among middle-aged and older individuals (ages 50–60), as shown in the histogram for "Age Distribution by Heart Disease.</a:t>
            </a:r>
            <a:endParaRPr>
              <a:solidFill>
                <a:schemeClr val="dk2"/>
              </a:solidFill>
              <a:latin typeface="Arial"/>
              <a:ea typeface="Arial"/>
              <a:cs typeface="Arial"/>
              <a:sym typeface="Arial"/>
            </a:endParaRPr>
          </a:p>
        </p:txBody>
      </p:sp>
      <p:pic>
        <p:nvPicPr>
          <p:cNvPr id="136" name="Google Shape;136;p20"/>
          <p:cNvPicPr preferRelativeResize="0"/>
          <p:nvPr/>
        </p:nvPicPr>
        <p:blipFill rotWithShape="1">
          <a:blip r:embed="rId3">
            <a:alphaModFix/>
          </a:blip>
          <a:srcRect b="1670" l="0" r="0" t="-1670"/>
          <a:stretch/>
        </p:blipFill>
        <p:spPr>
          <a:xfrm>
            <a:off x="812750" y="1933575"/>
            <a:ext cx="3759245" cy="29848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142" name="Google Shape;142;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This analysis highlights the importance of leveraging data to understand heart disease patterns and risk factors.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Key factors such as </a:t>
            </a:r>
            <a:r>
              <a:rPr b="1" lang="en-GB" sz="1400">
                <a:solidFill>
                  <a:srgbClr val="000000"/>
                </a:solidFill>
                <a:latin typeface="Arial"/>
                <a:ea typeface="Arial"/>
                <a:cs typeface="Arial"/>
                <a:sym typeface="Arial"/>
              </a:rPr>
              <a:t>age</a:t>
            </a:r>
            <a:r>
              <a:rPr lang="en-GB" sz="1400">
                <a:solidFill>
                  <a:srgbClr val="000000"/>
                </a:solidFill>
                <a:latin typeface="Arial"/>
                <a:ea typeface="Arial"/>
                <a:cs typeface="Arial"/>
                <a:sym typeface="Arial"/>
              </a:rPr>
              <a:t>, </a:t>
            </a:r>
            <a:r>
              <a:rPr b="1" lang="en-GB" sz="1400">
                <a:solidFill>
                  <a:srgbClr val="000000"/>
                </a:solidFill>
                <a:latin typeface="Arial"/>
                <a:ea typeface="Arial"/>
                <a:cs typeface="Arial"/>
                <a:sym typeface="Arial"/>
              </a:rPr>
              <a:t>chest pain type</a:t>
            </a:r>
            <a:r>
              <a:rPr lang="en-GB" sz="1400">
                <a:solidFill>
                  <a:srgbClr val="000000"/>
                </a:solidFill>
                <a:latin typeface="Arial"/>
                <a:ea typeface="Arial"/>
                <a:cs typeface="Arial"/>
                <a:sym typeface="Arial"/>
              </a:rPr>
              <a:t>, and </a:t>
            </a:r>
            <a:r>
              <a:rPr b="1" lang="en-GB" sz="1400">
                <a:solidFill>
                  <a:srgbClr val="000000"/>
                </a:solidFill>
                <a:latin typeface="Arial"/>
                <a:ea typeface="Arial"/>
                <a:cs typeface="Arial"/>
                <a:sym typeface="Arial"/>
              </a:rPr>
              <a:t>cholesterol levels</a:t>
            </a:r>
            <a:r>
              <a:rPr lang="en-GB" sz="1400">
                <a:solidFill>
                  <a:srgbClr val="000000"/>
                </a:solidFill>
                <a:latin typeface="Arial"/>
                <a:ea typeface="Arial"/>
                <a:cs typeface="Arial"/>
                <a:sym typeface="Arial"/>
              </a:rPr>
              <a:t> have been identified as critical in determining the likelihood of heart disease.</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000000"/>
                </a:solidFill>
                <a:latin typeface="Arial"/>
                <a:ea typeface="Arial"/>
                <a:cs typeface="Arial"/>
                <a:sym typeface="Arial"/>
              </a:rPr>
              <a:t>Data is a powerful tool in addressing global health challenges. By analyzing patient data, we can make informed decisions that lead to better health outcomes, improved diagnostics, and more effective treatments.</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