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1" autoAdjust="0"/>
    <p:restoredTop sz="96498" autoAdjust="0"/>
  </p:normalViewPr>
  <p:slideViewPr>
    <p:cSldViewPr snapToGrid="0">
      <p:cViewPr>
        <p:scale>
          <a:sx n="75" d="100"/>
          <a:sy n="75" d="100"/>
        </p:scale>
        <p:origin x="-2227" y="1843"/>
      </p:cViewPr>
      <p:guideLst>
        <p:guide orient="horz" pos="3840"/>
        <p:guide pos="216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fr-FR" smtClean="0"/>
              <a:t>Modifiez le style du titre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394862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370438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400952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393162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fr-FR" smtClean="0"/>
              <a:t>Modifiez le style du titre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61518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366778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4" name="Content Placeholder 3"/>
          <p:cNvSpPr>
            <a:spLocks noGrp="1"/>
          </p:cNvSpPr>
          <p:nvPr>
            <p:ph sz="half" idx="2"/>
          </p:nvPr>
        </p:nvSpPr>
        <p:spPr>
          <a:xfrm>
            <a:off x="472381" y="4453467"/>
            <a:ext cx="2901255" cy="655037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6" name="Content Placeholder 5"/>
          <p:cNvSpPr>
            <a:spLocks noGrp="1"/>
          </p:cNvSpPr>
          <p:nvPr>
            <p:ph sz="quarter" idx="4"/>
          </p:nvPr>
        </p:nvSpPr>
        <p:spPr>
          <a:xfrm>
            <a:off x="3471863" y="4453467"/>
            <a:ext cx="2915543" cy="655037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50658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145837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382968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smtClean="0"/>
              <a:t>Modifiez le style du titre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15066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8804317-2A8B-48FE-8EA5-FDEF2ACA0DD2}" type="datetimeFigureOut">
              <a:rPr lang="fr-FR" smtClean="0"/>
              <a:pPr/>
              <a:t>28/02/2017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374017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78804317-2A8B-48FE-8EA5-FDEF2ACA0DD2}" type="datetimeFigureOut">
              <a:rPr lang="fr-FR" smtClean="0"/>
              <a:pPr/>
              <a:t>28/02/2017</a:t>
            </a:fld>
            <a:endParaRPr lang="fr-F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BFAAD85-68AE-4FF6-A3A0-1A0912D375FC}" type="slidenum">
              <a:rPr lang="fr-FR" smtClean="0"/>
              <a:pPr/>
              <a:t>‹N°›</a:t>
            </a:fld>
            <a:endParaRPr lang="fr-FR"/>
          </a:p>
        </p:txBody>
      </p:sp>
    </p:spTree>
    <p:extLst>
      <p:ext uri="{BB962C8B-B14F-4D97-AF65-F5344CB8AC3E}">
        <p14:creationId xmlns:p14="http://schemas.microsoft.com/office/powerpoint/2010/main" xmlns="" val="623442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3895" y="407963"/>
            <a:ext cx="6133514" cy="830997"/>
          </a:xfrm>
          <a:prstGeom prst="rect">
            <a:avLst/>
          </a:prstGeom>
          <a:noFill/>
        </p:spPr>
        <p:txBody>
          <a:bodyPr wrap="square" rtlCol="0">
            <a:spAutoFit/>
          </a:bodyPr>
          <a:lstStyle/>
          <a:p>
            <a:pPr algn="ctr"/>
            <a:r>
              <a:rPr lang="fr-FR" sz="1600" b="1" dirty="0" err="1" smtClean="0">
                <a:solidFill>
                  <a:schemeClr val="accent1"/>
                </a:solidFill>
              </a:rPr>
              <a:t>Heurestic</a:t>
            </a:r>
            <a:r>
              <a:rPr lang="fr-FR" sz="1600" b="1" dirty="0" smtClean="0">
                <a:solidFill>
                  <a:schemeClr val="accent1"/>
                </a:solidFill>
              </a:rPr>
              <a:t> Analysis</a:t>
            </a:r>
            <a:endParaRPr lang="fr-FR" sz="1600" b="1" dirty="0">
              <a:solidFill>
                <a:schemeClr val="accent1"/>
              </a:solidFill>
            </a:endParaRPr>
          </a:p>
          <a:p>
            <a:pPr algn="ctr"/>
            <a:r>
              <a:rPr lang="fr-FR" sz="3200" dirty="0" smtClean="0"/>
              <a:t>Game of Isolation</a:t>
            </a:r>
          </a:p>
        </p:txBody>
      </p:sp>
      <p:sp>
        <p:nvSpPr>
          <p:cNvPr id="5" name="ZoneTexte 4"/>
          <p:cNvSpPr txBox="1"/>
          <p:nvPr/>
        </p:nvSpPr>
        <p:spPr>
          <a:xfrm>
            <a:off x="393895" y="1688123"/>
            <a:ext cx="6133514" cy="9233297"/>
          </a:xfrm>
          <a:prstGeom prst="rect">
            <a:avLst/>
          </a:prstGeom>
          <a:noFill/>
        </p:spPr>
        <p:txBody>
          <a:bodyPr wrap="square" rtlCol="0">
            <a:spAutoFit/>
          </a:bodyPr>
          <a:lstStyle/>
          <a:p>
            <a:pPr algn="just"/>
            <a:r>
              <a:rPr lang="en-US" dirty="0" smtClean="0"/>
              <a:t>Firstly, I have to say that I spend a lot of time trying to find good heuristics for the game of Isolation, but many problems prevent me from finding a really good one. Those problems are :</a:t>
            </a:r>
          </a:p>
          <a:p>
            <a:pPr marL="285750" indent="-285750" algn="just">
              <a:buFontTx/>
              <a:buChar char="-"/>
            </a:pPr>
            <a:r>
              <a:rPr lang="en-US" dirty="0" smtClean="0"/>
              <a:t>Computer not powerful enough. Every simulation takes 20 minutes to execute</a:t>
            </a:r>
          </a:p>
          <a:p>
            <a:pPr marL="285750" indent="-285750" algn="just">
              <a:buFontTx/>
              <a:buChar char="-"/>
            </a:pPr>
            <a:r>
              <a:rPr lang="en-US" dirty="0" smtClean="0"/>
              <a:t>Even for a 20 minutes execution the accuracy variance is to high between  2 distinct simulations</a:t>
            </a:r>
          </a:p>
          <a:p>
            <a:pPr marL="285750" indent="-285750" algn="just">
              <a:buFontTx/>
              <a:buChar char="-"/>
            </a:pPr>
            <a:r>
              <a:rPr lang="en-US" dirty="0" smtClean="0"/>
              <a:t>If I set </a:t>
            </a:r>
            <a:r>
              <a:rPr lang="en-US" dirty="0" smtClean="0">
                <a:latin typeface="Courier New" pitchFamily="49" charset="0"/>
                <a:cs typeface="Courier New" pitchFamily="49" charset="0"/>
              </a:rPr>
              <a:t>NUM_MATCHES = </a:t>
            </a:r>
            <a:r>
              <a:rPr lang="en-US" b="1" dirty="0" smtClean="0">
                <a:solidFill>
                  <a:schemeClr val="accent1"/>
                </a:solidFill>
                <a:latin typeface="Courier New" pitchFamily="49" charset="0"/>
                <a:cs typeface="Courier New" pitchFamily="49" charset="0"/>
              </a:rPr>
              <a:t>1</a:t>
            </a:r>
            <a:r>
              <a:rPr lang="en-US" dirty="0" smtClean="0">
                <a:latin typeface="Courier New" pitchFamily="49" charset="0"/>
                <a:cs typeface="Courier New" pitchFamily="49" charset="0"/>
              </a:rPr>
              <a:t> </a:t>
            </a:r>
            <a:r>
              <a:rPr lang="en-US" dirty="0" smtClean="0"/>
              <a:t>to speed up the computation, I won’t have enough training samples to generalize well the accuracy I get</a:t>
            </a:r>
            <a:endParaRPr lang="en-US" dirty="0" smtClean="0"/>
          </a:p>
          <a:p>
            <a:pPr marL="285750" indent="-285750" algn="just">
              <a:buFontTx/>
              <a:buChar char="-"/>
            </a:pPr>
            <a:r>
              <a:rPr lang="en-US" dirty="0" smtClean="0"/>
              <a:t>The results depends on the hardware.</a:t>
            </a:r>
          </a:p>
          <a:p>
            <a:pPr marL="285750" indent="-285750" algn="just">
              <a:buFontTx/>
              <a:buChar char="-"/>
            </a:pPr>
            <a:endParaRPr lang="en-US" dirty="0" smtClean="0"/>
          </a:p>
          <a:p>
            <a:pPr algn="ctr"/>
            <a:r>
              <a:rPr lang="en-US" b="1" dirty="0" smtClean="0"/>
              <a:t>Yet I present to you my analysis</a:t>
            </a:r>
          </a:p>
          <a:p>
            <a:pPr algn="just"/>
            <a:endParaRPr lang="en-US" dirty="0" smtClean="0"/>
          </a:p>
          <a:p>
            <a:pPr algn="just"/>
            <a:r>
              <a:rPr lang="en-US" dirty="0" smtClean="0"/>
              <a:t>Firstly, here are the options I tried so far :</a:t>
            </a:r>
          </a:p>
          <a:p>
            <a:pPr marL="285750" indent="-285750" algn="just">
              <a:buFont typeface="Courier New" pitchFamily="49" charset="0"/>
              <a:buChar char="o"/>
            </a:pPr>
            <a:r>
              <a:rPr lang="en-US" b="1" dirty="0" smtClean="0"/>
              <a:t>Heuristic that takes into account the distance to center</a:t>
            </a:r>
            <a:r>
              <a:rPr lang="en-US" dirty="0" smtClean="0"/>
              <a:t>. The main idea is that the closer to the center we are, the more possibilities of action we have (8 for a Knight)</a:t>
            </a:r>
          </a:p>
          <a:p>
            <a:pPr marL="285750" indent="-285750" algn="just">
              <a:buFont typeface="Courier New" pitchFamily="49" charset="0"/>
              <a:buChar char="o"/>
            </a:pPr>
            <a:r>
              <a:rPr lang="en-US" b="1" dirty="0" smtClean="0"/>
              <a:t>Heuristic that try to eliminate the opponent as quickly as possible</a:t>
            </a:r>
            <a:r>
              <a:rPr lang="en-US" dirty="0" smtClean="0"/>
              <a:t>. The action take by the heuristic is then to attack the opponent by reducing his possible future moves</a:t>
            </a:r>
          </a:p>
          <a:p>
            <a:pPr marL="285750" indent="-285750" algn="just">
              <a:buFont typeface="Courier New" pitchFamily="49" charset="0"/>
              <a:buChar char="o"/>
            </a:pPr>
            <a:r>
              <a:rPr lang="en-US" b="1" dirty="0" smtClean="0"/>
              <a:t>Heuristic that switches to another one </a:t>
            </a:r>
            <a:r>
              <a:rPr lang="en-US" dirty="0" smtClean="0"/>
              <a:t>once there is « not so many » empty squares on the board.</a:t>
            </a:r>
          </a:p>
          <a:p>
            <a:pPr marL="285750" indent="-285750" algn="just">
              <a:buFont typeface="Courier New" pitchFamily="49" charset="0"/>
              <a:buChar char="o"/>
            </a:pPr>
            <a:r>
              <a:rPr lang="en-US" dirty="0" smtClean="0"/>
              <a:t>Method to improve </a:t>
            </a:r>
            <a:r>
              <a:rPr lang="en-US" dirty="0" err="1" smtClean="0"/>
              <a:t>Improved_ID</a:t>
            </a:r>
            <a:r>
              <a:rPr lang="en-US" dirty="0" smtClean="0"/>
              <a:t> heuristic by </a:t>
            </a:r>
            <a:r>
              <a:rPr lang="en-US" b="1" dirty="0" smtClean="0"/>
              <a:t>forcing the choice of a node once there is a tie</a:t>
            </a:r>
          </a:p>
          <a:p>
            <a:pPr marL="285750" indent="-285750" algn="just">
              <a:buFont typeface="Courier New" pitchFamily="49" charset="0"/>
              <a:buChar char="o"/>
            </a:pPr>
            <a:r>
              <a:rPr lang="en-US" b="1" dirty="0" smtClean="0"/>
              <a:t>Heuristic based on the Knight’s Tour Problem</a:t>
            </a:r>
            <a:r>
              <a:rPr lang="en-US" dirty="0" smtClean="0"/>
              <a:t>. I tried this one but it doesn’t fit the problem as there is an opponent that can cut my path in this game.</a:t>
            </a:r>
          </a:p>
          <a:p>
            <a:pPr marL="285750" indent="-285750" algn="just">
              <a:buFont typeface="Courier New" pitchFamily="49" charset="0"/>
              <a:buChar char="o"/>
            </a:pPr>
            <a:r>
              <a:rPr lang="en-US" dirty="0" smtClean="0"/>
              <a:t>if I’m next to the opponent on the diagonal, I can add point because, the opponent can’t block my next move and I might block the next move of my opponent</a:t>
            </a:r>
          </a:p>
          <a:p>
            <a:pPr marL="285750" indent="-285750" algn="just">
              <a:buFont typeface="Courier New" pitchFamily="49" charset="0"/>
              <a:buChar char="o"/>
            </a:pPr>
            <a:r>
              <a:rPr lang="en-US" dirty="0" smtClean="0"/>
              <a:t>Lot’s of others that I tried but that I won’t discuss because he doesn’t led to any good result in practice.</a:t>
            </a:r>
            <a:endParaRPr lang="en-US" dirty="0" smtClean="0"/>
          </a:p>
        </p:txBody>
      </p:sp>
    </p:spTree>
    <p:extLst>
      <p:ext uri="{BB962C8B-B14F-4D97-AF65-F5344CB8AC3E}">
        <p14:creationId xmlns:p14="http://schemas.microsoft.com/office/powerpoint/2010/main" xmlns="" val="3931301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7279" y="537573"/>
            <a:ext cx="4323443" cy="923330"/>
          </a:xfrm>
          <a:prstGeom prst="rect">
            <a:avLst/>
          </a:prstGeom>
        </p:spPr>
        <p:txBody>
          <a:bodyPr wrap="square">
            <a:spAutoFit/>
          </a:bodyPr>
          <a:lstStyle/>
          <a:p>
            <a:pPr algn="ctr"/>
            <a:r>
              <a:rPr lang="en-US" b="1" dirty="0" smtClean="0">
                <a:solidFill>
                  <a:schemeClr val="accent1"/>
                </a:solidFill>
              </a:rPr>
              <a:t>Heuristic Analysis</a:t>
            </a:r>
          </a:p>
          <a:p>
            <a:pPr algn="ctr"/>
            <a:r>
              <a:rPr lang="en-US" sz="3600" dirty="0" smtClean="0"/>
              <a:t>Closer to the center</a:t>
            </a:r>
            <a:endParaRPr lang="en-US" sz="3600" dirty="0"/>
          </a:p>
        </p:txBody>
      </p:sp>
      <p:sp>
        <p:nvSpPr>
          <p:cNvPr id="5" name="ZoneTexte 4"/>
          <p:cNvSpPr txBox="1"/>
          <p:nvPr/>
        </p:nvSpPr>
        <p:spPr>
          <a:xfrm>
            <a:off x="478971" y="1843314"/>
            <a:ext cx="6008915" cy="2862322"/>
          </a:xfrm>
          <a:prstGeom prst="rect">
            <a:avLst/>
          </a:prstGeom>
          <a:noFill/>
        </p:spPr>
        <p:txBody>
          <a:bodyPr wrap="square" rtlCol="0">
            <a:spAutoFit/>
          </a:bodyPr>
          <a:lstStyle/>
          <a:p>
            <a:pPr algn="just"/>
            <a:r>
              <a:rPr lang="en-US" dirty="0" smtClean="0"/>
              <a:t>This heuristic takes into account the fact that the closer to the center we are, the more possibilities we have to move. Actually if we are on the corner of the game we have only 2 moves at most, when we are at the center of the screen we’ll have 8 moves available. Hence we can see the board (game) as a Gaussian where the peak is at the center.</a:t>
            </a:r>
          </a:p>
          <a:p>
            <a:pPr algn="just"/>
            <a:r>
              <a:rPr lang="en-US" dirty="0" smtClean="0"/>
              <a:t>This representation doesn’t take into account that the game is filled over time and this is one of the drawback of this heuristic. Yet, on average, this can be a good approximation of the tendency of our heuristic.</a:t>
            </a:r>
            <a:endParaRPr lang="en-US" dirty="0"/>
          </a:p>
        </p:txBody>
      </p:sp>
      <p:graphicFrame>
        <p:nvGraphicFramePr>
          <p:cNvPr id="6" name="Tableau 5"/>
          <p:cNvGraphicFramePr>
            <a:graphicFrameLocks noGrp="1"/>
          </p:cNvGraphicFramePr>
          <p:nvPr>
            <p:extLst>
              <p:ext uri="{D42A27DB-BD31-4B8C-83A1-F6EECF244321}">
                <p14:modId xmlns:p14="http://schemas.microsoft.com/office/powerpoint/2010/main" xmlns="" val="2339038209"/>
              </p:ext>
            </p:extLst>
          </p:nvPr>
        </p:nvGraphicFramePr>
        <p:xfrm>
          <a:off x="478971" y="5088047"/>
          <a:ext cx="2394860" cy="2270695"/>
        </p:xfrm>
        <a:graphic>
          <a:graphicData uri="http://schemas.openxmlformats.org/drawingml/2006/table">
            <a:tbl>
              <a:tblPr firstRow="1" bandRow="1">
                <a:tableStyleId>{5940675A-B579-460E-94D1-54222C63F5DA}</a:tableStyleId>
              </a:tblPr>
              <a:tblGrid>
                <a:gridCol w="478972">
                  <a:extLst>
                    <a:ext uri="{9D8B030D-6E8A-4147-A177-3AD203B41FA5}">
                      <a16:colId xmlns:a16="http://schemas.microsoft.com/office/drawing/2014/main" xmlns="" val="2715082031"/>
                    </a:ext>
                  </a:extLst>
                </a:gridCol>
                <a:gridCol w="478972">
                  <a:extLst>
                    <a:ext uri="{9D8B030D-6E8A-4147-A177-3AD203B41FA5}">
                      <a16:colId xmlns:a16="http://schemas.microsoft.com/office/drawing/2014/main" xmlns="" val="1172354440"/>
                    </a:ext>
                  </a:extLst>
                </a:gridCol>
                <a:gridCol w="478972">
                  <a:extLst>
                    <a:ext uri="{9D8B030D-6E8A-4147-A177-3AD203B41FA5}">
                      <a16:colId xmlns:a16="http://schemas.microsoft.com/office/drawing/2014/main" xmlns="" val="2285665256"/>
                    </a:ext>
                  </a:extLst>
                </a:gridCol>
                <a:gridCol w="478972">
                  <a:extLst>
                    <a:ext uri="{9D8B030D-6E8A-4147-A177-3AD203B41FA5}">
                      <a16:colId xmlns:a16="http://schemas.microsoft.com/office/drawing/2014/main" xmlns="" val="2323156587"/>
                    </a:ext>
                  </a:extLst>
                </a:gridCol>
                <a:gridCol w="478972">
                  <a:extLst>
                    <a:ext uri="{9D8B030D-6E8A-4147-A177-3AD203B41FA5}">
                      <a16:colId xmlns:a16="http://schemas.microsoft.com/office/drawing/2014/main" xmlns="" val="324123836"/>
                    </a:ext>
                  </a:extLst>
                </a:gridCol>
              </a:tblGrid>
              <a:tr h="454139">
                <a:tc>
                  <a:txBody>
                    <a:bodyPr/>
                    <a:lstStyle/>
                    <a:p>
                      <a:pPr algn="ctr"/>
                      <a:r>
                        <a:rPr lang="fr-FR" b="1" dirty="0" smtClean="0"/>
                        <a:t>2</a:t>
                      </a:r>
                      <a:endParaRPr lang="fr-FR" b="1" dirty="0"/>
                    </a:p>
                  </a:txBody>
                  <a:tcPr anchor="ctr">
                    <a:solidFill>
                      <a:schemeClr val="accent1">
                        <a:lumMod val="20000"/>
                        <a:lumOff val="80000"/>
                      </a:schemeClr>
                    </a:solidFill>
                  </a:tcPr>
                </a:tc>
                <a:tc>
                  <a:txBody>
                    <a:bodyPr/>
                    <a:lstStyle/>
                    <a:p>
                      <a:pPr algn="ctr"/>
                      <a:r>
                        <a:rPr lang="fr-FR" b="1" dirty="0" smtClean="0"/>
                        <a:t>3</a:t>
                      </a:r>
                      <a:endParaRPr lang="fr-FR" b="1" dirty="0"/>
                    </a:p>
                  </a:txBody>
                  <a:tcPr anchor="ctr">
                    <a:solidFill>
                      <a:schemeClr val="accent1">
                        <a:lumMod val="40000"/>
                        <a:lumOff val="60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3</a:t>
                      </a:r>
                      <a:endParaRPr lang="fr-FR" b="1" dirty="0"/>
                    </a:p>
                  </a:txBody>
                  <a:tcPr anchor="ctr">
                    <a:solidFill>
                      <a:schemeClr val="accent1">
                        <a:lumMod val="40000"/>
                        <a:lumOff val="60000"/>
                      </a:schemeClr>
                    </a:solidFill>
                  </a:tcPr>
                </a:tc>
                <a:tc>
                  <a:txBody>
                    <a:bodyPr/>
                    <a:lstStyle/>
                    <a:p>
                      <a:pPr algn="ctr"/>
                      <a:r>
                        <a:rPr lang="fr-FR" b="1" dirty="0" smtClean="0"/>
                        <a:t>2</a:t>
                      </a:r>
                      <a:endParaRPr lang="fr-FR" b="1" dirty="0"/>
                    </a:p>
                  </a:txBody>
                  <a:tcPr anchor="ctr">
                    <a:solidFill>
                      <a:schemeClr val="accent1">
                        <a:lumMod val="20000"/>
                        <a:lumOff val="80000"/>
                      </a:schemeClr>
                    </a:solidFill>
                  </a:tcPr>
                </a:tc>
                <a:extLst>
                  <a:ext uri="{0D108BD9-81ED-4DB2-BD59-A6C34878D82A}">
                    <a16:rowId xmlns:a16="http://schemas.microsoft.com/office/drawing/2014/main" xmlns="" val="3003899420"/>
                  </a:ext>
                </a:extLst>
              </a:tr>
              <a:tr h="454139">
                <a:tc>
                  <a:txBody>
                    <a:bodyPr/>
                    <a:lstStyle/>
                    <a:p>
                      <a:pPr algn="ctr"/>
                      <a:r>
                        <a:rPr lang="fr-FR" b="1" dirty="0" smtClean="0"/>
                        <a:t>3</a:t>
                      </a:r>
                      <a:endParaRPr lang="fr-FR" b="1" dirty="0"/>
                    </a:p>
                  </a:txBody>
                  <a:tcPr anchor="ctr">
                    <a:solidFill>
                      <a:schemeClr val="accent1">
                        <a:lumMod val="40000"/>
                        <a:lumOff val="60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6</a:t>
                      </a:r>
                      <a:endParaRPr lang="fr-FR" b="1" dirty="0"/>
                    </a:p>
                  </a:txBody>
                  <a:tcPr anchor="ctr">
                    <a:solidFill>
                      <a:schemeClr val="accent1">
                        <a:lumMod val="75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3</a:t>
                      </a:r>
                      <a:endParaRPr lang="fr-FR" b="1" dirty="0"/>
                    </a:p>
                  </a:txBody>
                  <a:tcPr anchor="ctr">
                    <a:solidFill>
                      <a:schemeClr val="accent1">
                        <a:lumMod val="40000"/>
                        <a:lumOff val="60000"/>
                      </a:schemeClr>
                    </a:solidFill>
                  </a:tcPr>
                </a:tc>
                <a:extLst>
                  <a:ext uri="{0D108BD9-81ED-4DB2-BD59-A6C34878D82A}">
                    <a16:rowId xmlns:a16="http://schemas.microsoft.com/office/drawing/2014/main" xmlns="" val="3169351709"/>
                  </a:ext>
                </a:extLst>
              </a:tr>
              <a:tr h="454139">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6</a:t>
                      </a:r>
                      <a:endParaRPr lang="fr-FR" b="1" dirty="0"/>
                    </a:p>
                  </a:txBody>
                  <a:tcPr anchor="ctr">
                    <a:solidFill>
                      <a:schemeClr val="accent1">
                        <a:lumMod val="75000"/>
                      </a:schemeClr>
                    </a:solidFill>
                  </a:tcPr>
                </a:tc>
                <a:tc>
                  <a:txBody>
                    <a:bodyPr/>
                    <a:lstStyle/>
                    <a:p>
                      <a:pPr algn="ctr"/>
                      <a:r>
                        <a:rPr lang="fr-FR" b="1" dirty="0" smtClean="0"/>
                        <a:t>8</a:t>
                      </a:r>
                      <a:endParaRPr lang="fr-FR" b="1" dirty="0"/>
                    </a:p>
                  </a:txBody>
                  <a:tcPr anchor="ctr">
                    <a:solidFill>
                      <a:schemeClr val="accent1">
                        <a:lumMod val="50000"/>
                      </a:schemeClr>
                    </a:solidFill>
                  </a:tcPr>
                </a:tc>
                <a:tc>
                  <a:txBody>
                    <a:bodyPr/>
                    <a:lstStyle/>
                    <a:p>
                      <a:pPr algn="ctr"/>
                      <a:r>
                        <a:rPr lang="fr-FR" b="1" dirty="0" smtClean="0"/>
                        <a:t>6</a:t>
                      </a:r>
                      <a:endParaRPr lang="fr-FR" b="1" dirty="0"/>
                    </a:p>
                  </a:txBody>
                  <a:tcPr anchor="ctr">
                    <a:solidFill>
                      <a:schemeClr val="accent1">
                        <a:lumMod val="75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extLst>
                  <a:ext uri="{0D108BD9-81ED-4DB2-BD59-A6C34878D82A}">
                    <a16:rowId xmlns:a16="http://schemas.microsoft.com/office/drawing/2014/main" xmlns="" val="671664707"/>
                  </a:ext>
                </a:extLst>
              </a:tr>
              <a:tr h="454139">
                <a:tc>
                  <a:txBody>
                    <a:bodyPr/>
                    <a:lstStyle/>
                    <a:p>
                      <a:pPr algn="ctr"/>
                      <a:r>
                        <a:rPr lang="fr-FR" b="1" dirty="0" smtClean="0"/>
                        <a:t>3</a:t>
                      </a:r>
                      <a:endParaRPr lang="fr-FR" b="1" dirty="0"/>
                    </a:p>
                  </a:txBody>
                  <a:tcPr anchor="ctr">
                    <a:solidFill>
                      <a:schemeClr val="accent1">
                        <a:lumMod val="40000"/>
                        <a:lumOff val="60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6</a:t>
                      </a:r>
                      <a:endParaRPr lang="fr-FR" b="1" dirty="0"/>
                    </a:p>
                  </a:txBody>
                  <a:tcPr anchor="ctr">
                    <a:solidFill>
                      <a:schemeClr val="accent1">
                        <a:lumMod val="75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3</a:t>
                      </a:r>
                      <a:endParaRPr lang="fr-FR" b="1" dirty="0"/>
                    </a:p>
                  </a:txBody>
                  <a:tcPr anchor="ctr">
                    <a:solidFill>
                      <a:schemeClr val="accent1">
                        <a:lumMod val="40000"/>
                        <a:lumOff val="60000"/>
                      </a:schemeClr>
                    </a:solidFill>
                  </a:tcPr>
                </a:tc>
                <a:extLst>
                  <a:ext uri="{0D108BD9-81ED-4DB2-BD59-A6C34878D82A}">
                    <a16:rowId xmlns:a16="http://schemas.microsoft.com/office/drawing/2014/main" xmlns="" val="4089076418"/>
                  </a:ext>
                </a:extLst>
              </a:tr>
              <a:tr h="454139">
                <a:tc>
                  <a:txBody>
                    <a:bodyPr/>
                    <a:lstStyle/>
                    <a:p>
                      <a:pPr algn="ctr"/>
                      <a:r>
                        <a:rPr lang="fr-FR" b="1" dirty="0" smtClean="0"/>
                        <a:t>2</a:t>
                      </a:r>
                      <a:endParaRPr lang="fr-FR" b="1" dirty="0"/>
                    </a:p>
                  </a:txBody>
                  <a:tcPr anchor="ctr">
                    <a:solidFill>
                      <a:schemeClr val="accent1">
                        <a:lumMod val="20000"/>
                        <a:lumOff val="80000"/>
                      </a:schemeClr>
                    </a:solidFill>
                  </a:tcPr>
                </a:tc>
                <a:tc>
                  <a:txBody>
                    <a:bodyPr/>
                    <a:lstStyle/>
                    <a:p>
                      <a:pPr algn="ctr"/>
                      <a:r>
                        <a:rPr lang="fr-FR" b="1" dirty="0" smtClean="0"/>
                        <a:t>3</a:t>
                      </a:r>
                      <a:endParaRPr lang="fr-FR" b="1" dirty="0"/>
                    </a:p>
                  </a:txBody>
                  <a:tcPr anchor="ctr">
                    <a:solidFill>
                      <a:schemeClr val="accent1">
                        <a:lumMod val="40000"/>
                        <a:lumOff val="60000"/>
                      </a:schemeClr>
                    </a:solidFill>
                  </a:tcPr>
                </a:tc>
                <a:tc>
                  <a:txBody>
                    <a:bodyPr/>
                    <a:lstStyle/>
                    <a:p>
                      <a:pPr algn="ctr"/>
                      <a:r>
                        <a:rPr lang="fr-FR" b="1" dirty="0" smtClean="0"/>
                        <a:t>4</a:t>
                      </a:r>
                      <a:endParaRPr lang="fr-FR" b="1" dirty="0"/>
                    </a:p>
                  </a:txBody>
                  <a:tcPr anchor="ctr">
                    <a:solidFill>
                      <a:schemeClr val="accent1">
                        <a:lumMod val="60000"/>
                        <a:lumOff val="40000"/>
                      </a:schemeClr>
                    </a:solidFill>
                  </a:tcPr>
                </a:tc>
                <a:tc>
                  <a:txBody>
                    <a:bodyPr/>
                    <a:lstStyle/>
                    <a:p>
                      <a:pPr algn="ctr"/>
                      <a:r>
                        <a:rPr lang="fr-FR" b="1" dirty="0" smtClean="0"/>
                        <a:t>3</a:t>
                      </a:r>
                      <a:endParaRPr lang="fr-FR" b="1" dirty="0"/>
                    </a:p>
                  </a:txBody>
                  <a:tcPr anchor="ctr">
                    <a:solidFill>
                      <a:schemeClr val="accent1">
                        <a:lumMod val="40000"/>
                        <a:lumOff val="60000"/>
                      </a:schemeClr>
                    </a:solidFill>
                  </a:tcPr>
                </a:tc>
                <a:tc>
                  <a:txBody>
                    <a:bodyPr/>
                    <a:lstStyle/>
                    <a:p>
                      <a:pPr algn="ctr"/>
                      <a:r>
                        <a:rPr lang="fr-FR" b="1" dirty="0" smtClean="0"/>
                        <a:t>2</a:t>
                      </a:r>
                      <a:endParaRPr lang="fr-FR" b="1" dirty="0"/>
                    </a:p>
                  </a:txBody>
                  <a:tcPr anchor="ctr">
                    <a:solidFill>
                      <a:schemeClr val="accent1">
                        <a:lumMod val="20000"/>
                        <a:lumOff val="80000"/>
                      </a:schemeClr>
                    </a:solidFill>
                  </a:tcPr>
                </a:tc>
                <a:extLst>
                  <a:ext uri="{0D108BD9-81ED-4DB2-BD59-A6C34878D82A}">
                    <a16:rowId xmlns:a16="http://schemas.microsoft.com/office/drawing/2014/main" xmlns="" val="2241410371"/>
                  </a:ext>
                </a:extLst>
              </a:tr>
            </a:tbl>
          </a:graphicData>
        </a:graphic>
      </p:graphicFrame>
      <p:sp>
        <p:nvSpPr>
          <p:cNvPr id="7" name="ZoneTexte 6"/>
          <p:cNvSpPr txBox="1"/>
          <p:nvPr/>
        </p:nvSpPr>
        <p:spPr>
          <a:xfrm>
            <a:off x="3120571" y="5088047"/>
            <a:ext cx="3367315" cy="923330"/>
          </a:xfrm>
          <a:prstGeom prst="rect">
            <a:avLst/>
          </a:prstGeom>
          <a:noFill/>
        </p:spPr>
        <p:txBody>
          <a:bodyPr wrap="square" rtlCol="0">
            <a:spAutoFit/>
          </a:bodyPr>
          <a:lstStyle/>
          <a:p>
            <a:pPr algn="just"/>
            <a:r>
              <a:rPr lang="en-US" dirty="0" smtClean="0"/>
              <a:t>The idea is to use a positive weight to favor the decision when there is a tie. See code below</a:t>
            </a:r>
            <a:endParaRPr lang="en-US" dirty="0"/>
          </a:p>
        </p:txBody>
      </p:sp>
      <p:sp>
        <p:nvSpPr>
          <p:cNvPr id="8" name="ZoneTexte 7"/>
          <p:cNvSpPr txBox="1"/>
          <p:nvPr/>
        </p:nvSpPr>
        <p:spPr>
          <a:xfrm>
            <a:off x="478971" y="7707086"/>
            <a:ext cx="5907315" cy="1615827"/>
          </a:xfrm>
          <a:prstGeom prst="rect">
            <a:avLst/>
          </a:prstGeom>
          <a:solidFill>
            <a:schemeClr val="bg2">
              <a:lumMod val="10000"/>
            </a:schemeClr>
          </a:solidFill>
        </p:spPr>
        <p:txBody>
          <a:bodyPr wrap="square" rtlCol="0">
            <a:spAutoFit/>
          </a:bodyPr>
          <a:lstStyle/>
          <a:p>
            <a:r>
              <a:rPr lang="fr-FR" sz="1100" dirty="0" err="1" smtClean="0">
                <a:solidFill>
                  <a:schemeClr val="bg1"/>
                </a:solidFill>
                <a:latin typeface="Courier New" pitchFamily="49" charset="0"/>
                <a:cs typeface="Courier New" pitchFamily="49" charset="0"/>
              </a:rPr>
              <a:t>my_loc</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game.get_</a:t>
            </a:r>
            <a:r>
              <a:rPr lang="fr-FR" sz="1100" dirty="0" err="1" smtClean="0">
                <a:solidFill>
                  <a:schemeClr val="accent5">
                    <a:lumMod val="75000"/>
                  </a:schemeClr>
                </a:solidFill>
                <a:latin typeface="Courier New" pitchFamily="49" charset="0"/>
                <a:cs typeface="Courier New" pitchFamily="49" charset="0"/>
              </a:rPr>
              <a:t>player_location</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player</a:t>
            </a:r>
            <a:r>
              <a:rPr lang="fr-FR" sz="1100" dirty="0" smtClean="0">
                <a:solidFill>
                  <a:schemeClr val="bg1"/>
                </a:solidFill>
                <a:latin typeface="Courier New" pitchFamily="49" charset="0"/>
                <a:cs typeface="Courier New" pitchFamily="49" charset="0"/>
              </a:rPr>
              <a:t>)</a:t>
            </a:r>
          </a:p>
          <a:p>
            <a:r>
              <a:rPr lang="fr-FR" sz="1100" dirty="0" err="1" smtClean="0">
                <a:solidFill>
                  <a:schemeClr val="bg1"/>
                </a:solidFill>
                <a:latin typeface="Courier New" pitchFamily="49" charset="0"/>
                <a:cs typeface="Courier New" pitchFamily="49" charset="0"/>
              </a:rPr>
              <a:t>dist_to_center</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accent5">
                    <a:lumMod val="75000"/>
                  </a:schemeClr>
                </a:solidFill>
                <a:latin typeface="Courier New" pitchFamily="49" charset="0"/>
                <a:cs typeface="Courier New" pitchFamily="49" charset="0"/>
              </a:rPr>
              <a:t>sqrt</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game.width</a:t>
            </a:r>
            <a:r>
              <a:rPr lang="fr-FR" sz="1100" dirty="0" smtClean="0">
                <a:solidFill>
                  <a:schemeClr val="bg1"/>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a:t>
            </a:r>
            <a:r>
              <a:rPr lang="fr-FR" sz="1100" dirty="0" smtClean="0">
                <a:solidFill>
                  <a:srgbClr val="C00000"/>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game.height</a:t>
            </a:r>
            <a:r>
              <a:rPr lang="fr-FR" sz="1100" dirty="0" smtClean="0">
                <a:solidFill>
                  <a:schemeClr val="bg1"/>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a:t>
            </a:r>
            <a:r>
              <a:rPr lang="fr-FR" sz="1100" dirty="0" smtClean="0">
                <a:solidFill>
                  <a:srgbClr val="C00000"/>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a:t>
            </a:r>
          </a:p>
          <a:p>
            <a:r>
              <a:rPr lang="fr-FR" sz="1100" dirty="0" err="1" smtClean="0">
                <a:solidFill>
                  <a:schemeClr val="bg1"/>
                </a:solidFill>
                <a:latin typeface="Courier New" pitchFamily="49" charset="0"/>
                <a:cs typeface="Courier New" pitchFamily="49" charset="0"/>
              </a:rPr>
              <a:t>cur_pos_to_center</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accent5">
                    <a:lumMod val="75000"/>
                  </a:schemeClr>
                </a:solidFill>
                <a:latin typeface="Courier New" pitchFamily="49" charset="0"/>
                <a:cs typeface="Courier New" pitchFamily="49" charset="0"/>
              </a:rPr>
              <a:t>sqrt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game.width</a:t>
            </a:r>
            <a:r>
              <a:rPr lang="fr-FR" sz="1100" dirty="0" smtClean="0">
                <a:solidFill>
                  <a:schemeClr val="bg1"/>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my_loc</a:t>
            </a:r>
            <a:r>
              <a:rPr lang="fr-FR" sz="1100" dirty="0" smtClean="0">
                <a:solidFill>
                  <a:schemeClr val="bg1"/>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0</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 + (</a:t>
            </a:r>
            <a:r>
              <a:rPr lang="fr-FR" sz="1100" dirty="0" err="1" smtClean="0">
                <a:solidFill>
                  <a:schemeClr val="bg1"/>
                </a:solidFill>
                <a:latin typeface="Courier New" pitchFamily="49" charset="0"/>
                <a:cs typeface="Courier New" pitchFamily="49" charset="0"/>
              </a:rPr>
              <a:t>game.height</a:t>
            </a:r>
            <a:r>
              <a:rPr lang="fr-FR" sz="1100" dirty="0" smtClean="0">
                <a:solidFill>
                  <a:schemeClr val="bg1"/>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my_loc</a:t>
            </a:r>
            <a:r>
              <a:rPr lang="fr-FR" sz="1100" dirty="0" smtClean="0">
                <a:solidFill>
                  <a:schemeClr val="bg1"/>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1</a:t>
            </a:r>
            <a:r>
              <a:rPr lang="fr-FR" sz="1100" dirty="0" smtClean="0">
                <a:solidFill>
                  <a:schemeClr val="bg1"/>
                </a:solidFill>
                <a:latin typeface="Courier New" pitchFamily="49" charset="0"/>
                <a:cs typeface="Courier New" pitchFamily="49" charset="0"/>
              </a:rPr>
              <a:t>])</a:t>
            </a:r>
            <a:r>
              <a:rPr lang="fr-FR" sz="1100" dirty="0" smtClean="0">
                <a:solidFill>
                  <a:srgbClr val="C00000"/>
                </a:solidFill>
                <a:latin typeface="Courier New" pitchFamily="49" charset="0"/>
                <a:cs typeface="Courier New" pitchFamily="49" charset="0"/>
              </a:rPr>
              <a:t>**</a:t>
            </a:r>
            <a:r>
              <a:rPr lang="fr-FR" sz="1100" dirty="0" smtClean="0">
                <a:solidFill>
                  <a:srgbClr val="7030A0"/>
                </a:solidFill>
                <a:latin typeface="Courier New" pitchFamily="49" charset="0"/>
                <a:cs typeface="Courier New" pitchFamily="49" charset="0"/>
              </a:rPr>
              <a:t>2</a:t>
            </a:r>
            <a:r>
              <a:rPr lang="fr-FR" sz="1100" dirty="0" smtClean="0">
                <a:solidFill>
                  <a:schemeClr val="bg1"/>
                </a:solidFill>
                <a:latin typeface="Courier New" pitchFamily="49" charset="0"/>
                <a:cs typeface="Courier New" pitchFamily="49" charset="0"/>
              </a:rPr>
              <a:t> )</a:t>
            </a:r>
          </a:p>
          <a:p>
            <a:r>
              <a:rPr lang="fr-FR" sz="1100" dirty="0" err="1" smtClean="0">
                <a:solidFill>
                  <a:schemeClr val="bg1"/>
                </a:solidFill>
                <a:latin typeface="Courier New" pitchFamily="49" charset="0"/>
                <a:cs typeface="Courier New" pitchFamily="49" charset="0"/>
              </a:rPr>
              <a:t>norm_dist_to_center</a:t>
            </a:r>
            <a:r>
              <a:rPr lang="fr-FR" sz="1100" dirty="0" smtClean="0">
                <a:solidFill>
                  <a:schemeClr val="bg1"/>
                </a:solidFill>
                <a:latin typeface="Courier New" pitchFamily="49" charset="0"/>
                <a:cs typeface="Courier New" pitchFamily="49" charset="0"/>
              </a:rPr>
              <a:t> </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dist_to_center</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cur_pos_to_center</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dist_to_center</a:t>
            </a:r>
            <a:r>
              <a:rPr lang="fr-FR" sz="1100" dirty="0" smtClean="0">
                <a:solidFill>
                  <a:schemeClr val="bg1"/>
                </a:solidFill>
                <a:latin typeface="Courier New" pitchFamily="49" charset="0"/>
                <a:cs typeface="Courier New" pitchFamily="49" charset="0"/>
              </a:rPr>
              <a:t>)</a:t>
            </a:r>
          </a:p>
          <a:p>
            <a:endParaRPr lang="fr-FR" sz="1100" dirty="0" smtClean="0">
              <a:solidFill>
                <a:schemeClr val="bg1"/>
              </a:solidFill>
              <a:latin typeface="Courier New" pitchFamily="49" charset="0"/>
              <a:cs typeface="Courier New" pitchFamily="49" charset="0"/>
            </a:endParaRPr>
          </a:p>
          <a:p>
            <a:r>
              <a:rPr lang="fr-FR" sz="1100" dirty="0" smtClean="0">
                <a:solidFill>
                  <a:srgbClr val="C00000"/>
                </a:solidFill>
                <a:latin typeface="Courier New" pitchFamily="49" charset="0"/>
                <a:cs typeface="Courier New" pitchFamily="49" charset="0"/>
              </a:rPr>
              <a:t>return</a:t>
            </a:r>
            <a:r>
              <a:rPr lang="fr-FR" sz="1100" dirty="0" smtClean="0">
                <a:solidFill>
                  <a:schemeClr val="bg1"/>
                </a:solidFill>
                <a:latin typeface="Courier New" pitchFamily="49" charset="0"/>
                <a:cs typeface="Courier New" pitchFamily="49" charset="0"/>
              </a:rPr>
              <a:t> </a:t>
            </a:r>
            <a:r>
              <a:rPr lang="fr-FR" sz="1100" dirty="0" err="1" smtClean="0">
                <a:solidFill>
                  <a:schemeClr val="accent5">
                    <a:lumMod val="75000"/>
                  </a:schemeClr>
                </a:solidFill>
                <a:latin typeface="Courier New" pitchFamily="49" charset="0"/>
                <a:cs typeface="Courier New" pitchFamily="49" charset="0"/>
              </a:rPr>
              <a:t>float</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my_moves</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my_moves</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opp_moves</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my_moves</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opp_moves</a:t>
            </a:r>
            <a:r>
              <a:rPr lang="fr-FR" sz="1100" dirty="0" smtClean="0">
                <a:solidFill>
                  <a:schemeClr val="bg1"/>
                </a:solidFill>
                <a:latin typeface="Courier New" pitchFamily="49" charset="0"/>
                <a:cs typeface="Courier New" pitchFamily="49" charset="0"/>
              </a:rPr>
              <a:t>) - </a:t>
            </a:r>
            <a:r>
              <a:rPr lang="fr-FR" sz="1100" dirty="0" err="1" smtClean="0">
                <a:solidFill>
                  <a:schemeClr val="bg1"/>
                </a:solidFill>
                <a:latin typeface="Courier New" pitchFamily="49" charset="0"/>
                <a:cs typeface="Courier New" pitchFamily="49" charset="0"/>
              </a:rPr>
              <a:t>opp_moves</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my_moves</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opp_moves</a:t>
            </a:r>
            <a:r>
              <a:rPr lang="fr-FR" sz="1100" dirty="0" smtClean="0">
                <a:solidFill>
                  <a:schemeClr val="bg1"/>
                </a:solidFill>
                <a:latin typeface="Courier New" pitchFamily="49" charset="0"/>
                <a:cs typeface="Courier New" pitchFamily="49" charset="0"/>
              </a:rPr>
              <a:t>)/(</a:t>
            </a:r>
            <a:r>
              <a:rPr lang="fr-FR" sz="1100" dirty="0" err="1" smtClean="0">
                <a:solidFill>
                  <a:schemeClr val="bg1"/>
                </a:solidFill>
                <a:latin typeface="Courier New" pitchFamily="49" charset="0"/>
                <a:cs typeface="Courier New" pitchFamily="49" charset="0"/>
              </a:rPr>
              <a:t>my_moves</a:t>
            </a:r>
            <a:r>
              <a:rPr lang="fr-FR" sz="1100" dirty="0" smtClean="0">
                <a:solidFill>
                  <a:schemeClr val="bg1"/>
                </a:solidFill>
                <a:latin typeface="Courier New" pitchFamily="49" charset="0"/>
                <a:cs typeface="Courier New" pitchFamily="49" charset="0"/>
              </a:rPr>
              <a:t> </a:t>
            </a:r>
            <a:r>
              <a:rPr lang="fr-FR" sz="1100" dirty="0" smtClean="0">
                <a:solidFill>
                  <a:srgbClr val="C00000"/>
                </a:solidFill>
                <a:latin typeface="Courier New" pitchFamily="49" charset="0"/>
                <a:cs typeface="Courier New" pitchFamily="49" charset="0"/>
              </a:rPr>
              <a:t>+</a:t>
            </a:r>
            <a:r>
              <a:rPr lang="fr-FR" sz="1100" dirty="0" smtClean="0">
                <a:solidFill>
                  <a:schemeClr val="bg1"/>
                </a:solidFill>
                <a:latin typeface="Courier New" pitchFamily="49" charset="0"/>
                <a:cs typeface="Courier New" pitchFamily="49" charset="0"/>
              </a:rPr>
              <a:t> </a:t>
            </a:r>
            <a:r>
              <a:rPr lang="fr-FR" sz="1100" dirty="0" err="1" smtClean="0">
                <a:solidFill>
                  <a:schemeClr val="bg1"/>
                </a:solidFill>
                <a:latin typeface="Courier New" pitchFamily="49" charset="0"/>
                <a:cs typeface="Courier New" pitchFamily="49" charset="0"/>
              </a:rPr>
              <a:t>opp_moves</a:t>
            </a:r>
            <a:r>
              <a:rPr lang="fr-FR" sz="1100" dirty="0" smtClean="0">
                <a:solidFill>
                  <a:schemeClr val="bg1"/>
                </a:solidFill>
                <a:latin typeface="Courier New" pitchFamily="49" charset="0"/>
                <a:cs typeface="Courier New" pitchFamily="49" charset="0"/>
              </a:rPr>
              <a:t>))</a:t>
            </a:r>
            <a:endParaRPr lang="fr-FR" sz="1100" dirty="0">
              <a:solidFill>
                <a:schemeClr val="bg1"/>
              </a:solidFill>
              <a:latin typeface="Courier New" pitchFamily="49" charset="0"/>
              <a:cs typeface="Courier New" pitchFamily="49" charset="0"/>
            </a:endParaRPr>
          </a:p>
        </p:txBody>
      </p:sp>
      <p:sp>
        <p:nvSpPr>
          <p:cNvPr id="10" name="ZoneTexte 9"/>
          <p:cNvSpPr txBox="1"/>
          <p:nvPr/>
        </p:nvSpPr>
        <p:spPr>
          <a:xfrm>
            <a:off x="467360" y="9448800"/>
            <a:ext cx="5913120" cy="369332"/>
          </a:xfrm>
          <a:prstGeom prst="rect">
            <a:avLst/>
          </a:prstGeom>
          <a:noFill/>
        </p:spPr>
        <p:txBody>
          <a:bodyPr wrap="square" rtlCol="0">
            <a:spAutoFit/>
          </a:bodyPr>
          <a:lstStyle/>
          <a:p>
            <a:r>
              <a:rPr lang="fr-FR" dirty="0" err="1" smtClean="0"/>
              <a:t>Results</a:t>
            </a:r>
            <a:r>
              <a:rPr lang="fr-FR" dirty="0" smtClean="0"/>
              <a:t> :</a:t>
            </a:r>
            <a:endParaRPr lang="fr-FR" dirty="0"/>
          </a:p>
        </p:txBody>
      </p:sp>
      <p:graphicFrame>
        <p:nvGraphicFramePr>
          <p:cNvPr id="12" name="Tableau 11"/>
          <p:cNvGraphicFramePr>
            <a:graphicFrameLocks noGrp="1"/>
          </p:cNvGraphicFramePr>
          <p:nvPr/>
        </p:nvGraphicFramePr>
        <p:xfrm>
          <a:off x="533400" y="9949180"/>
          <a:ext cx="5826760" cy="1374140"/>
        </p:xfrm>
        <a:graphic>
          <a:graphicData uri="http://schemas.openxmlformats.org/drawingml/2006/table">
            <a:tbl>
              <a:tblPr firstRow="1" bandRow="1">
                <a:tableStyleId>{3B4B98B0-60AC-42C2-AFA5-B58CD77FA1E5}</a:tableStyleId>
              </a:tblPr>
              <a:tblGrid>
                <a:gridCol w="2913380"/>
                <a:gridCol w="2913380"/>
              </a:tblGrid>
              <a:tr h="32258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ID_Improved</a:t>
                      </a:r>
                      <a:r>
                        <a:rPr lang="fr-FR" sz="1350" kern="1200" dirty="0" smtClean="0"/>
                        <a:t>         70.71%</a:t>
                      </a:r>
                      <a:endParaRPr lang="fr-FR" sz="1350" kern="1200" dirty="0" smtClean="0">
                        <a:solidFill>
                          <a:schemeClr val="tx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Student</a:t>
                      </a:r>
                      <a:r>
                        <a:rPr lang="fr-FR" sz="1350" kern="1200" dirty="0" smtClean="0"/>
                        <a:t>             61.43%</a:t>
                      </a:r>
                      <a:endParaRPr lang="fr-FR" sz="1350" kern="1200" dirty="0" smtClean="0">
                        <a:solidFill>
                          <a:schemeClr val="tx1"/>
                        </a:solidFill>
                        <a:latin typeface="+mn-lt"/>
                        <a:ea typeface="+mn-ea"/>
                        <a:cs typeface="+mn-cs"/>
                      </a:endParaRPr>
                    </a:p>
                  </a:txBody>
                  <a:tcPr/>
                </a:tc>
              </a:tr>
              <a:tr h="937582">
                <a:tc>
                  <a:txBody>
                    <a:bodyPr/>
                    <a:lstStyle/>
                    <a:p>
                      <a:r>
                        <a:rPr lang="en-US" sz="900" kern="1200" dirty="0" smtClean="0"/>
                        <a:t> Match 1: </a:t>
                      </a:r>
                      <a:r>
                        <a:rPr lang="en-US" sz="900" kern="1200" dirty="0" err="1" smtClean="0"/>
                        <a:t>ID_Improved</a:t>
                      </a:r>
                      <a:r>
                        <a:rPr lang="en-US" sz="900" kern="1200" dirty="0" smtClean="0"/>
                        <a:t> </a:t>
                      </a:r>
                      <a:r>
                        <a:rPr lang="en-US" sz="900" kern="1200" dirty="0" err="1" smtClean="0"/>
                        <a:t>vs</a:t>
                      </a:r>
                      <a:r>
                        <a:rPr lang="en-US" sz="900" kern="1200" dirty="0" smtClean="0"/>
                        <a:t>   Random      Result: 20 to 0</a:t>
                      </a:r>
                    </a:p>
                    <a:p>
                      <a:r>
                        <a:rPr lang="en-US" sz="900" kern="1200" dirty="0" smtClean="0"/>
                        <a:t> Match 2: </a:t>
                      </a:r>
                      <a:r>
                        <a:rPr lang="en-US" sz="900" kern="1200" dirty="0" err="1" smtClean="0"/>
                        <a:t>ID_Improved</a:t>
                      </a:r>
                      <a:r>
                        <a:rPr lang="en-US" sz="900" kern="1200" dirty="0" smtClean="0"/>
                        <a:t> </a:t>
                      </a:r>
                      <a:r>
                        <a:rPr lang="en-US" sz="900" kern="1200" dirty="0" err="1" smtClean="0"/>
                        <a:t>vs</a:t>
                      </a:r>
                      <a:r>
                        <a:rPr lang="en-US" sz="900" kern="1200" dirty="0" smtClean="0"/>
                        <a:t>   </a:t>
                      </a:r>
                      <a:r>
                        <a:rPr lang="en-US" sz="900" kern="1200" dirty="0" err="1" smtClean="0"/>
                        <a:t>MM_Null</a:t>
                      </a:r>
                      <a:r>
                        <a:rPr lang="en-US" sz="900" kern="1200" dirty="0" smtClean="0"/>
                        <a:t>     Result: 14 to 6</a:t>
                      </a:r>
                    </a:p>
                    <a:p>
                      <a:r>
                        <a:rPr lang="en-US" sz="900" kern="1200" dirty="0" smtClean="0"/>
                        <a:t> Match 3: </a:t>
                      </a:r>
                      <a:r>
                        <a:rPr lang="en-US" sz="900" kern="1200" dirty="0" err="1" smtClean="0"/>
                        <a:t>ID_Improved</a:t>
                      </a:r>
                      <a:r>
                        <a:rPr lang="en-US" sz="900" kern="1200" dirty="0" smtClean="0"/>
                        <a:t> </a:t>
                      </a:r>
                      <a:r>
                        <a:rPr lang="en-US" sz="900" kern="1200" dirty="0" err="1" smtClean="0"/>
                        <a:t>vs</a:t>
                      </a:r>
                      <a:r>
                        <a:rPr lang="en-US" sz="900" kern="1200" dirty="0" smtClean="0"/>
                        <a:t>   </a:t>
                      </a:r>
                      <a:r>
                        <a:rPr lang="en-US" sz="900" kern="1200" dirty="0" err="1" smtClean="0"/>
                        <a:t>MM_Open</a:t>
                      </a:r>
                      <a:r>
                        <a:rPr lang="en-US" sz="900" kern="1200" dirty="0" smtClean="0"/>
                        <a:t>     Result: 12 to 8</a:t>
                      </a:r>
                    </a:p>
                    <a:p>
                      <a:r>
                        <a:rPr lang="en-US" sz="900" kern="1200" dirty="0" smtClean="0"/>
                        <a:t> Match 4: </a:t>
                      </a:r>
                      <a:r>
                        <a:rPr lang="en-US" sz="900" kern="1200" dirty="0" err="1" smtClean="0"/>
                        <a:t>ID_Improved</a:t>
                      </a:r>
                      <a:r>
                        <a:rPr lang="en-US" sz="900" kern="1200" dirty="0" smtClean="0"/>
                        <a:t> </a:t>
                      </a:r>
                      <a:r>
                        <a:rPr lang="en-US" sz="900" kern="1200" dirty="0" err="1" smtClean="0"/>
                        <a:t>vs</a:t>
                      </a:r>
                      <a:r>
                        <a:rPr lang="en-US" sz="900" kern="1200" dirty="0" smtClean="0"/>
                        <a:t> </a:t>
                      </a:r>
                      <a:r>
                        <a:rPr lang="en-US" sz="900" kern="1200" dirty="0" err="1" smtClean="0"/>
                        <a:t>MM_Improved</a:t>
                      </a:r>
                      <a:r>
                        <a:rPr lang="en-US" sz="900" kern="1200" dirty="0" smtClean="0"/>
                        <a:t>   Result: 13 to 7</a:t>
                      </a:r>
                    </a:p>
                    <a:p>
                      <a:r>
                        <a:rPr lang="en-US" sz="900" kern="1200" dirty="0" smtClean="0"/>
                        <a:t> Match 5: </a:t>
                      </a:r>
                      <a:r>
                        <a:rPr lang="en-US" sz="900" kern="1200" dirty="0" err="1" smtClean="0"/>
                        <a:t>ID_Improved</a:t>
                      </a:r>
                      <a:r>
                        <a:rPr lang="en-US" sz="900" kern="1200" dirty="0" smtClean="0"/>
                        <a:t> </a:t>
                      </a:r>
                      <a:r>
                        <a:rPr lang="en-US" sz="900" kern="1200" dirty="0" err="1" smtClean="0"/>
                        <a:t>vs</a:t>
                      </a:r>
                      <a:r>
                        <a:rPr lang="en-US" sz="900" kern="1200" dirty="0" smtClean="0"/>
                        <a:t>   </a:t>
                      </a:r>
                      <a:r>
                        <a:rPr lang="en-US" sz="900" kern="1200" dirty="0" err="1" smtClean="0"/>
                        <a:t>AB_Null</a:t>
                      </a:r>
                      <a:r>
                        <a:rPr lang="en-US" sz="900" kern="1200" dirty="0" smtClean="0"/>
                        <a:t>     Result: 16 to 4</a:t>
                      </a:r>
                    </a:p>
                    <a:p>
                      <a:r>
                        <a:rPr lang="en-US" sz="900" kern="1200" dirty="0" smtClean="0"/>
                        <a:t> Match 6: </a:t>
                      </a:r>
                      <a:r>
                        <a:rPr lang="en-US" sz="900" kern="1200" dirty="0" err="1" smtClean="0"/>
                        <a:t>ID_Improved</a:t>
                      </a:r>
                      <a:r>
                        <a:rPr lang="en-US" sz="900" kern="1200" dirty="0" smtClean="0"/>
                        <a:t> </a:t>
                      </a:r>
                      <a:r>
                        <a:rPr lang="en-US" sz="900" kern="1200" dirty="0" err="1" smtClean="0"/>
                        <a:t>vs</a:t>
                      </a:r>
                      <a:r>
                        <a:rPr lang="en-US" sz="900" kern="1200" dirty="0" smtClean="0"/>
                        <a:t>   </a:t>
                      </a:r>
                      <a:r>
                        <a:rPr lang="en-US" sz="900" kern="1200" dirty="0" err="1" smtClean="0"/>
                        <a:t>AB_Open</a:t>
                      </a:r>
                      <a:r>
                        <a:rPr lang="en-US" sz="900" kern="1200" dirty="0" smtClean="0"/>
                        <a:t>     Result: 12 to 8</a:t>
                      </a:r>
                    </a:p>
                    <a:p>
                      <a:r>
                        <a:rPr lang="en-US" sz="900" kern="1200" dirty="0" smtClean="0"/>
                        <a:t> Match 7: </a:t>
                      </a:r>
                      <a:r>
                        <a:rPr lang="en-US" sz="900" kern="1200" dirty="0" err="1" smtClean="0"/>
                        <a:t>ID_Improved</a:t>
                      </a:r>
                      <a:r>
                        <a:rPr lang="en-US" sz="900" kern="1200" dirty="0" smtClean="0"/>
                        <a:t> </a:t>
                      </a:r>
                      <a:r>
                        <a:rPr lang="en-US" sz="900" kern="1200" dirty="0" err="1" smtClean="0"/>
                        <a:t>vs</a:t>
                      </a:r>
                      <a:r>
                        <a:rPr lang="en-US" sz="900" kern="1200" dirty="0" smtClean="0"/>
                        <a:t> </a:t>
                      </a:r>
                      <a:r>
                        <a:rPr lang="en-US" sz="900" kern="1200" dirty="0" err="1" smtClean="0"/>
                        <a:t>AB_Improved</a:t>
                      </a:r>
                      <a:r>
                        <a:rPr lang="en-US" sz="900" kern="1200" dirty="0" smtClean="0"/>
                        <a:t>   Result: 12 to 8</a:t>
                      </a:r>
                      <a:endParaRPr lang="en-US" sz="900" kern="1200" dirty="0" smtClean="0">
                        <a:solidFill>
                          <a:schemeClr val="tx1"/>
                        </a:solidFill>
                        <a:latin typeface="+mn-lt"/>
                        <a:ea typeface="+mn-ea"/>
                        <a:cs typeface="+mn-cs"/>
                      </a:endParaRPr>
                    </a:p>
                  </a:txBody>
                  <a:tcPr/>
                </a:tc>
                <a:tc>
                  <a:txBody>
                    <a:bodyPr/>
                    <a:lstStyle/>
                    <a:p>
                      <a:r>
                        <a:rPr lang="en-US" sz="900" kern="1200" dirty="0" smtClean="0"/>
                        <a:t>Match 1:   Student   </a:t>
                      </a:r>
                      <a:r>
                        <a:rPr lang="en-US" sz="900" kern="1200" dirty="0" err="1" smtClean="0"/>
                        <a:t>vs</a:t>
                      </a:r>
                      <a:r>
                        <a:rPr lang="en-US" sz="900" kern="1200" dirty="0" smtClean="0"/>
                        <a:t>   Random      Result: 13 to 7</a:t>
                      </a:r>
                    </a:p>
                    <a:p>
                      <a:r>
                        <a:rPr lang="en-US" sz="900" kern="1200" dirty="0" smtClean="0"/>
                        <a:t> Match 2:   Student   </a:t>
                      </a:r>
                      <a:r>
                        <a:rPr lang="en-US" sz="900" kern="1200" dirty="0" err="1" smtClean="0"/>
                        <a:t>vs</a:t>
                      </a:r>
                      <a:r>
                        <a:rPr lang="en-US" sz="900" kern="1200" dirty="0" smtClean="0"/>
                        <a:t>   </a:t>
                      </a:r>
                      <a:r>
                        <a:rPr lang="en-US" sz="900" kern="1200" dirty="0" err="1" smtClean="0"/>
                        <a:t>MM_Null</a:t>
                      </a:r>
                      <a:r>
                        <a:rPr lang="en-US" sz="900" kern="1200" dirty="0" smtClean="0"/>
                        <a:t>     Result: 16 to 4</a:t>
                      </a:r>
                    </a:p>
                    <a:p>
                      <a:r>
                        <a:rPr lang="en-US" sz="900" kern="1200" dirty="0" smtClean="0"/>
                        <a:t> Match 3:   Student   </a:t>
                      </a:r>
                      <a:r>
                        <a:rPr lang="en-US" sz="900" kern="1200" dirty="0" err="1" smtClean="0"/>
                        <a:t>vs</a:t>
                      </a:r>
                      <a:r>
                        <a:rPr lang="en-US" sz="900" kern="1200" dirty="0" smtClean="0"/>
                        <a:t>   </a:t>
                      </a:r>
                      <a:r>
                        <a:rPr lang="en-US" sz="900" kern="1200" dirty="0" err="1" smtClean="0"/>
                        <a:t>MM_Open</a:t>
                      </a:r>
                      <a:r>
                        <a:rPr lang="en-US" sz="900" kern="1200" dirty="0" smtClean="0"/>
                        <a:t>     Result: 10 to 10</a:t>
                      </a:r>
                    </a:p>
                    <a:p>
                      <a:r>
                        <a:rPr lang="en-US" sz="900" kern="1200" dirty="0" smtClean="0"/>
                        <a:t> Match 4:   Student   </a:t>
                      </a:r>
                      <a:r>
                        <a:rPr lang="en-US" sz="900" kern="1200" dirty="0" err="1" smtClean="0"/>
                        <a:t>vs</a:t>
                      </a:r>
                      <a:r>
                        <a:rPr lang="en-US" sz="900" kern="1200" dirty="0" smtClean="0"/>
                        <a:t> </a:t>
                      </a:r>
                      <a:r>
                        <a:rPr lang="en-US" sz="900" kern="1200" dirty="0" err="1" smtClean="0"/>
                        <a:t>MM_Improved</a:t>
                      </a:r>
                      <a:r>
                        <a:rPr lang="en-US" sz="900" kern="1200" dirty="0" smtClean="0"/>
                        <a:t>   Result: 9 to 11</a:t>
                      </a:r>
                    </a:p>
                    <a:p>
                      <a:r>
                        <a:rPr lang="en-US" sz="900" kern="1200" dirty="0" smtClean="0"/>
                        <a:t> Match 5:   Student   </a:t>
                      </a:r>
                      <a:r>
                        <a:rPr lang="en-US" sz="900" kern="1200" dirty="0" err="1" smtClean="0"/>
                        <a:t>vs</a:t>
                      </a:r>
                      <a:r>
                        <a:rPr lang="en-US" sz="900" kern="1200" dirty="0" smtClean="0"/>
                        <a:t>   </a:t>
                      </a:r>
                      <a:r>
                        <a:rPr lang="en-US" sz="900" kern="1200" dirty="0" err="1" smtClean="0"/>
                        <a:t>AB_Null</a:t>
                      </a:r>
                      <a:r>
                        <a:rPr lang="en-US" sz="900" kern="1200" dirty="0" smtClean="0"/>
                        <a:t>     Result: 14 to 6</a:t>
                      </a:r>
                    </a:p>
                    <a:p>
                      <a:r>
                        <a:rPr lang="en-US" sz="900" kern="1200" dirty="0" smtClean="0"/>
                        <a:t> Match 6:   Student   </a:t>
                      </a:r>
                      <a:r>
                        <a:rPr lang="en-US" sz="900" kern="1200" dirty="0" err="1" smtClean="0"/>
                        <a:t>vs</a:t>
                      </a:r>
                      <a:r>
                        <a:rPr lang="en-US" sz="900" kern="1200" dirty="0" smtClean="0"/>
                        <a:t>   </a:t>
                      </a:r>
                      <a:r>
                        <a:rPr lang="en-US" sz="900" kern="1200" dirty="0" err="1" smtClean="0"/>
                        <a:t>AB_Open</a:t>
                      </a:r>
                      <a:r>
                        <a:rPr lang="en-US" sz="900" kern="1200" dirty="0" smtClean="0"/>
                        <a:t>     Result: 14 to 6</a:t>
                      </a:r>
                    </a:p>
                    <a:p>
                      <a:r>
                        <a:rPr lang="en-US" sz="900" kern="1200" dirty="0" smtClean="0"/>
                        <a:t> Match 7:   Student   </a:t>
                      </a:r>
                      <a:r>
                        <a:rPr lang="en-US" sz="900" kern="1200" dirty="0" err="1" smtClean="0"/>
                        <a:t>vs</a:t>
                      </a:r>
                      <a:r>
                        <a:rPr lang="en-US" sz="900" kern="1200" dirty="0" smtClean="0"/>
                        <a:t> </a:t>
                      </a:r>
                      <a:r>
                        <a:rPr lang="en-US" sz="900" kern="1200" dirty="0" err="1" smtClean="0"/>
                        <a:t>AB_Improved</a:t>
                      </a:r>
                      <a:r>
                        <a:rPr lang="en-US" sz="900" kern="1200" dirty="0" smtClean="0"/>
                        <a:t>   Result: 10 to 10</a:t>
                      </a:r>
                      <a:endParaRPr lang="en-US" sz="900" kern="1200" dirty="0" smtClean="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67566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7279" y="537573"/>
            <a:ext cx="4668826" cy="923330"/>
          </a:xfrm>
          <a:prstGeom prst="rect">
            <a:avLst/>
          </a:prstGeom>
        </p:spPr>
        <p:txBody>
          <a:bodyPr wrap="square">
            <a:spAutoFit/>
          </a:bodyPr>
          <a:lstStyle/>
          <a:p>
            <a:pPr algn="ctr"/>
            <a:r>
              <a:rPr lang="en-US" b="1" dirty="0" err="1" smtClean="0">
                <a:solidFill>
                  <a:schemeClr val="accent1"/>
                </a:solidFill>
              </a:rPr>
              <a:t>Heurestic</a:t>
            </a:r>
            <a:r>
              <a:rPr lang="en-US" b="1" dirty="0" smtClean="0">
                <a:solidFill>
                  <a:schemeClr val="accent1"/>
                </a:solidFill>
              </a:rPr>
              <a:t> Analysis</a:t>
            </a:r>
          </a:p>
          <a:p>
            <a:pPr algn="ctr"/>
            <a:r>
              <a:rPr lang="en-US" sz="3600" dirty="0" smtClean="0"/>
              <a:t>Eliminate the opponent</a:t>
            </a:r>
            <a:endParaRPr lang="en-US" sz="3600" dirty="0"/>
          </a:p>
        </p:txBody>
      </p:sp>
      <p:sp>
        <p:nvSpPr>
          <p:cNvPr id="5" name="ZoneTexte 4"/>
          <p:cNvSpPr txBox="1"/>
          <p:nvPr/>
        </p:nvSpPr>
        <p:spPr>
          <a:xfrm>
            <a:off x="478971" y="1843314"/>
            <a:ext cx="6008915" cy="1754326"/>
          </a:xfrm>
          <a:prstGeom prst="rect">
            <a:avLst/>
          </a:prstGeom>
          <a:noFill/>
        </p:spPr>
        <p:txBody>
          <a:bodyPr wrap="square" rtlCol="0">
            <a:spAutoFit/>
          </a:bodyPr>
          <a:lstStyle/>
          <a:p>
            <a:pPr algn="just"/>
            <a:r>
              <a:rPr lang="en-US" dirty="0" smtClean="0"/>
              <a:t>Another way of thinking is to try to eliminate the opponent as quickly as possible. The idea is that by doing so we will make pressure on the opponent. So the idea is to maximize the reverse of the possibilities the opponent have to choose. Hence we will return the value : </a:t>
            </a:r>
            <a:r>
              <a:rPr lang="en-US" sz="1400" dirty="0" smtClean="0">
                <a:latin typeface="Courier New" pitchFamily="49" charset="0"/>
                <a:cs typeface="Courier New" pitchFamily="49" charset="0"/>
              </a:rPr>
              <a:t>1/(#opp_moves+1)</a:t>
            </a:r>
            <a:r>
              <a:rPr lang="en-US" sz="1400" dirty="0" smtClean="0">
                <a:cs typeface="Courier New" pitchFamily="49" charset="0"/>
              </a:rPr>
              <a:t>. </a:t>
            </a:r>
            <a:r>
              <a:rPr lang="en-US" dirty="0" smtClean="0"/>
              <a:t>The </a:t>
            </a:r>
            <a:r>
              <a:rPr lang="en-US" b="1" dirty="0" smtClean="0"/>
              <a:t>one</a:t>
            </a:r>
            <a:r>
              <a:rPr lang="en-US" dirty="0" smtClean="0"/>
              <a:t> is added to prevent </a:t>
            </a:r>
            <a:r>
              <a:rPr lang="en-US" b="1" dirty="0" smtClean="0"/>
              <a:t>division by zero exception</a:t>
            </a:r>
            <a:r>
              <a:rPr lang="en-US" dirty="0" smtClean="0"/>
              <a:t>.</a:t>
            </a:r>
            <a:endParaRPr lang="en-US" dirty="0"/>
          </a:p>
        </p:txBody>
      </p:sp>
      <p:sp>
        <p:nvSpPr>
          <p:cNvPr id="8" name="ZoneTexte 7"/>
          <p:cNvSpPr txBox="1"/>
          <p:nvPr/>
        </p:nvSpPr>
        <p:spPr>
          <a:xfrm>
            <a:off x="489130" y="5749613"/>
            <a:ext cx="5907315" cy="3970318"/>
          </a:xfrm>
          <a:prstGeom prst="rect">
            <a:avLst/>
          </a:prstGeom>
          <a:noFill/>
        </p:spPr>
        <p:txBody>
          <a:bodyPr wrap="square" rtlCol="0">
            <a:spAutoFit/>
          </a:bodyPr>
          <a:lstStyle/>
          <a:p>
            <a:pPr algn="just"/>
            <a:r>
              <a:rPr lang="en-US" dirty="0" smtClean="0"/>
              <a:t>I mark in blue 2 different positions for the </a:t>
            </a:r>
            <a:r>
              <a:rPr lang="en-US" b="1" dirty="0" smtClean="0">
                <a:solidFill>
                  <a:schemeClr val="accent1"/>
                </a:solidFill>
              </a:rPr>
              <a:t>x player</a:t>
            </a:r>
            <a:r>
              <a:rPr lang="en-US" dirty="0" smtClean="0"/>
              <a:t>. The number corresponds to the </a:t>
            </a:r>
            <a:r>
              <a:rPr lang="en-US" b="1" dirty="0" smtClean="0">
                <a:solidFill>
                  <a:schemeClr val="accent1"/>
                </a:solidFill>
              </a:rPr>
              <a:t>#</a:t>
            </a:r>
            <a:r>
              <a:rPr lang="en-US" b="1" dirty="0" err="1" smtClean="0">
                <a:solidFill>
                  <a:schemeClr val="accent1"/>
                </a:solidFill>
              </a:rPr>
              <a:t>my_moves</a:t>
            </a:r>
            <a:r>
              <a:rPr lang="en-US" b="1" dirty="0" smtClean="0">
                <a:solidFill>
                  <a:schemeClr val="accent1"/>
                </a:solidFill>
              </a:rPr>
              <a:t> </a:t>
            </a:r>
            <a:r>
              <a:rPr lang="en-US" dirty="0" smtClean="0"/>
              <a:t>available if I put </a:t>
            </a:r>
            <a:r>
              <a:rPr lang="en-US" b="1" dirty="0" smtClean="0">
                <a:solidFill>
                  <a:schemeClr val="accent1"/>
                </a:solidFill>
              </a:rPr>
              <a:t>X</a:t>
            </a:r>
            <a:r>
              <a:rPr lang="en-US" dirty="0" smtClean="0"/>
              <a:t> in this case. So If I consider the heuristic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my_moves</a:t>
            </a:r>
            <a:r>
              <a:rPr lang="en-US" sz="1200" dirty="0" smtClean="0">
                <a:latin typeface="Courier New" pitchFamily="49" charset="0"/>
                <a:cs typeface="Courier New" pitchFamily="49" charset="0"/>
              </a:rPr>
              <a:t> - #</a:t>
            </a:r>
            <a:r>
              <a:rPr lang="en-US" sz="1200" dirty="0" err="1" smtClean="0">
                <a:latin typeface="Courier New" pitchFamily="49" charset="0"/>
                <a:cs typeface="Courier New" pitchFamily="49" charset="0"/>
              </a:rPr>
              <a:t>opp_moves</a:t>
            </a:r>
            <a:r>
              <a:rPr lang="en-US" dirty="0" smtClean="0"/>
              <a:t>, I got either:</a:t>
            </a:r>
          </a:p>
          <a:p>
            <a:pPr marL="285750" indent="-285750" algn="just">
              <a:buFont typeface="Courier New" pitchFamily="49" charset="0"/>
              <a:buChar char="o"/>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my_moves</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opp_moves</a:t>
            </a:r>
            <a:r>
              <a:rPr lang="en-US" dirty="0" smtClean="0">
                <a:latin typeface="Courier New" pitchFamily="49" charset="0"/>
                <a:cs typeface="Courier New" pitchFamily="49" charset="0"/>
              </a:rPr>
              <a:t> = 8 – 4 = </a:t>
            </a:r>
            <a:r>
              <a:rPr lang="en-US" b="1" dirty="0" smtClean="0">
                <a:latin typeface="Courier New" pitchFamily="49" charset="0"/>
                <a:cs typeface="Courier New" pitchFamily="49" charset="0"/>
              </a:rPr>
              <a:t>4</a:t>
            </a:r>
          </a:p>
          <a:p>
            <a:pPr marL="285750" indent="-285750" algn="just">
              <a:buFont typeface="Courier New" pitchFamily="49" charset="0"/>
              <a:buChar char="o"/>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my_moves</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opp_moves</a:t>
            </a:r>
            <a:r>
              <a:rPr lang="en-US" dirty="0" smtClean="0">
                <a:latin typeface="Courier New" pitchFamily="49" charset="0"/>
                <a:cs typeface="Courier New" pitchFamily="49" charset="0"/>
              </a:rPr>
              <a:t> = 4 – 5 = </a:t>
            </a:r>
            <a:r>
              <a:rPr lang="en-US" b="1" dirty="0" smtClean="0">
                <a:latin typeface="Courier New" pitchFamily="49" charset="0"/>
                <a:cs typeface="Courier New" pitchFamily="49" charset="0"/>
              </a:rPr>
              <a:t>-1</a:t>
            </a:r>
          </a:p>
          <a:p>
            <a:pPr algn="just"/>
            <a:r>
              <a:rPr lang="en-US" dirty="0" smtClean="0"/>
              <a:t>So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opp_moves</a:t>
            </a:r>
            <a:r>
              <a:rPr lang="en-US" sz="1400" dirty="0" smtClean="0">
                <a:latin typeface="Courier New" pitchFamily="49" charset="0"/>
                <a:cs typeface="Courier New" pitchFamily="49" charset="0"/>
              </a:rPr>
              <a:t> </a:t>
            </a:r>
            <a:r>
              <a:rPr lang="en-US" dirty="0" smtClean="0"/>
              <a:t>will choose to go to case with the 8 in it. </a:t>
            </a:r>
          </a:p>
          <a:p>
            <a:pPr algn="just"/>
            <a:endParaRPr lang="en-US" dirty="0" smtClean="0"/>
          </a:p>
          <a:p>
            <a:pPr algn="just"/>
            <a:r>
              <a:rPr lang="en-US" dirty="0" smtClean="0"/>
              <a:t>While with </a:t>
            </a:r>
            <a:r>
              <a:rPr lang="en-US" sz="1400" dirty="0" smtClean="0">
                <a:latin typeface="Courier New" pitchFamily="49" charset="0"/>
                <a:cs typeface="Courier New" pitchFamily="49" charset="0"/>
              </a:rPr>
              <a:t>1/(#opp_moves+1)</a:t>
            </a:r>
            <a:r>
              <a:rPr lang="en-US" dirty="0" smtClean="0">
                <a:cs typeface="Courier New" pitchFamily="49" charset="0"/>
              </a:rPr>
              <a:t>, </a:t>
            </a:r>
            <a:r>
              <a:rPr lang="en-US" dirty="0" smtClean="0"/>
              <a:t>the number in blue represents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opp_moves</a:t>
            </a:r>
            <a:r>
              <a:rPr lang="en-US" dirty="0" smtClean="0">
                <a:latin typeface="Courier New" pitchFamily="49" charset="0"/>
                <a:cs typeface="Courier New" pitchFamily="49" charset="0"/>
              </a:rPr>
              <a:t> </a:t>
            </a:r>
            <a:r>
              <a:rPr lang="en-US" dirty="0" smtClean="0"/>
              <a:t>if </a:t>
            </a:r>
            <a:r>
              <a:rPr lang="en-US" b="1" dirty="0" smtClean="0">
                <a:solidFill>
                  <a:schemeClr val="accent1"/>
                </a:solidFill>
              </a:rPr>
              <a:t>X</a:t>
            </a:r>
            <a:r>
              <a:rPr lang="en-US" dirty="0" smtClean="0"/>
              <a:t> go in the case with the </a:t>
            </a:r>
            <a:r>
              <a:rPr lang="en-US" b="1" dirty="0" smtClean="0">
                <a:solidFill>
                  <a:schemeClr val="accent1"/>
                </a:solidFill>
              </a:rPr>
              <a:t>blue number</a:t>
            </a:r>
            <a:r>
              <a:rPr lang="en-US" dirty="0" smtClean="0"/>
              <a:t>. Hence in this case the weight are the same so the reverse : 1/(5+1) are the same and </a:t>
            </a:r>
            <a:r>
              <a:rPr lang="en-US" b="1" dirty="0" smtClean="0"/>
              <a:t>X can either decide to go up </a:t>
            </a:r>
            <a:r>
              <a:rPr lang="en-US" b="1" dirty="0" err="1" smtClean="0"/>
              <a:t>ot</a:t>
            </a:r>
            <a:r>
              <a:rPr lang="en-US" b="1" dirty="0" smtClean="0"/>
              <a:t> to go down.</a:t>
            </a:r>
            <a:endParaRPr lang="en-US" b="1" dirty="0" smtClean="0"/>
          </a:p>
        </p:txBody>
      </p:sp>
      <p:sp>
        <p:nvSpPr>
          <p:cNvPr id="9" name="ZoneTexte 8"/>
          <p:cNvSpPr txBox="1"/>
          <p:nvPr/>
        </p:nvSpPr>
        <p:spPr>
          <a:xfrm>
            <a:off x="458649" y="9788088"/>
            <a:ext cx="5907315" cy="369332"/>
          </a:xfrm>
          <a:prstGeom prst="rect">
            <a:avLst/>
          </a:prstGeom>
          <a:noFill/>
        </p:spPr>
        <p:txBody>
          <a:bodyPr wrap="square" rtlCol="0">
            <a:spAutoFit/>
          </a:bodyPr>
          <a:lstStyle/>
          <a:p>
            <a:r>
              <a:rPr lang="en-US" dirty="0" smtClean="0"/>
              <a:t>Result:</a:t>
            </a:r>
            <a:endParaRPr lang="en-US" dirty="0"/>
          </a:p>
        </p:txBody>
      </p:sp>
      <p:graphicFrame>
        <p:nvGraphicFramePr>
          <p:cNvPr id="2" name="Tableau 1"/>
          <p:cNvGraphicFramePr>
            <a:graphicFrameLocks noGrp="1"/>
          </p:cNvGraphicFramePr>
          <p:nvPr>
            <p:extLst>
              <p:ext uri="{D42A27DB-BD31-4B8C-83A1-F6EECF244321}">
                <p14:modId xmlns:p14="http://schemas.microsoft.com/office/powerpoint/2010/main" xmlns="" val="3248119532"/>
              </p:ext>
            </p:extLst>
          </p:nvPr>
        </p:nvGraphicFramePr>
        <p:xfrm>
          <a:off x="865051" y="3683249"/>
          <a:ext cx="2127419" cy="1912749"/>
        </p:xfrm>
        <a:graphic>
          <a:graphicData uri="http://schemas.openxmlformats.org/drawingml/2006/table">
            <a:tbl>
              <a:tblPr firstRow="1" bandRow="1">
                <a:tableStyleId>{5940675A-B579-460E-94D1-54222C63F5DA}</a:tableStyleId>
              </a:tblPr>
              <a:tblGrid>
                <a:gridCol w="303917">
                  <a:extLst>
                    <a:ext uri="{9D8B030D-6E8A-4147-A177-3AD203B41FA5}">
                      <a16:colId xmlns:a16="http://schemas.microsoft.com/office/drawing/2014/main" xmlns="" val="310551574"/>
                    </a:ext>
                  </a:extLst>
                </a:gridCol>
                <a:gridCol w="303917">
                  <a:extLst>
                    <a:ext uri="{9D8B030D-6E8A-4147-A177-3AD203B41FA5}">
                      <a16:colId xmlns:a16="http://schemas.microsoft.com/office/drawing/2014/main" xmlns="" val="1950226350"/>
                    </a:ext>
                  </a:extLst>
                </a:gridCol>
                <a:gridCol w="303917">
                  <a:extLst>
                    <a:ext uri="{9D8B030D-6E8A-4147-A177-3AD203B41FA5}">
                      <a16:colId xmlns:a16="http://schemas.microsoft.com/office/drawing/2014/main" xmlns="" val="4163366865"/>
                    </a:ext>
                  </a:extLst>
                </a:gridCol>
                <a:gridCol w="303917">
                  <a:extLst>
                    <a:ext uri="{9D8B030D-6E8A-4147-A177-3AD203B41FA5}">
                      <a16:colId xmlns:a16="http://schemas.microsoft.com/office/drawing/2014/main" xmlns="" val="3320532106"/>
                    </a:ext>
                  </a:extLst>
                </a:gridCol>
                <a:gridCol w="303917">
                  <a:extLst>
                    <a:ext uri="{9D8B030D-6E8A-4147-A177-3AD203B41FA5}">
                      <a16:colId xmlns:a16="http://schemas.microsoft.com/office/drawing/2014/main" xmlns="" val="2557544855"/>
                    </a:ext>
                  </a:extLst>
                </a:gridCol>
                <a:gridCol w="303917">
                  <a:extLst>
                    <a:ext uri="{9D8B030D-6E8A-4147-A177-3AD203B41FA5}">
                      <a16:colId xmlns:a16="http://schemas.microsoft.com/office/drawing/2014/main" xmlns="" val="3207620876"/>
                    </a:ext>
                  </a:extLst>
                </a:gridCol>
                <a:gridCol w="303917">
                  <a:extLst>
                    <a:ext uri="{9D8B030D-6E8A-4147-A177-3AD203B41FA5}">
                      <a16:colId xmlns:a16="http://schemas.microsoft.com/office/drawing/2014/main" xmlns="" val="1891462286"/>
                    </a:ext>
                  </a:extLst>
                </a:gridCol>
              </a:tblGrid>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1622838634"/>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3462370726"/>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r>
                        <a:rPr lang="fr-FR" sz="1300" dirty="0" smtClean="0">
                          <a:solidFill>
                            <a:schemeClr val="accent1"/>
                          </a:solidFill>
                        </a:rPr>
                        <a:t>8</a:t>
                      </a:r>
                      <a:endParaRPr lang="fr-FR" sz="1300" dirty="0">
                        <a:solidFill>
                          <a:schemeClr val="accent1"/>
                        </a:solidFill>
                      </a:endParaRP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2418006592"/>
                  </a:ext>
                </a:extLst>
              </a:tr>
              <a:tr h="271503">
                <a:tc>
                  <a:txBody>
                    <a:bodyPr/>
                    <a:lstStyle/>
                    <a:p>
                      <a:pPr algn="ctr"/>
                      <a:endParaRPr lang="fr-FR" sz="130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fr-FR" sz="1300" b="1" dirty="0" smtClean="0">
                          <a:solidFill>
                            <a:schemeClr val="accent1"/>
                          </a:solidFill>
                        </a:rPr>
                        <a:t>x</a:t>
                      </a: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3446613845"/>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fr-FR" sz="1300" b="1" dirty="0" smtClean="0">
                          <a:solidFill>
                            <a:srgbClr val="FF0000"/>
                          </a:solidFill>
                        </a:rPr>
                        <a:t>o</a:t>
                      </a: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135642976"/>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r>
                        <a:rPr lang="fr-FR" sz="1300" dirty="0" smtClean="0">
                          <a:solidFill>
                            <a:schemeClr val="accent1"/>
                          </a:solidFill>
                        </a:rPr>
                        <a:t>4</a:t>
                      </a:r>
                      <a:endParaRPr lang="fr-FR" sz="1300" dirty="0">
                        <a:solidFill>
                          <a:schemeClr val="accent1"/>
                        </a:solidFill>
                      </a:endParaRP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extLst>
                  <a:ext uri="{0D108BD9-81ED-4DB2-BD59-A6C34878D82A}">
                    <a16:rowId xmlns:a16="http://schemas.microsoft.com/office/drawing/2014/main" xmlns="" val="1934812142"/>
                  </a:ext>
                </a:extLst>
              </a:tr>
              <a:tr h="283731">
                <a:tc>
                  <a:txBody>
                    <a:bodyPr/>
                    <a:lstStyle/>
                    <a:p>
                      <a:pPr algn="ctr"/>
                      <a:endParaRPr lang="fr-FR" sz="1300"/>
                    </a:p>
                  </a:txBody>
                  <a:tcPr marL="56746" marR="56746" marT="28373" marB="28373" anchor="ctr">
                    <a:solidFill>
                      <a:schemeClr val="bg1"/>
                    </a:solidFill>
                  </a:tcPr>
                </a:tc>
                <a:tc>
                  <a:txBody>
                    <a:bodyPr/>
                    <a:lstStyle/>
                    <a:p>
                      <a:pPr algn="ctr"/>
                      <a:endParaRPr lang="fr-FR" sz="1300" b="1"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2430062784"/>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xmlns="" val="9639738"/>
              </p:ext>
            </p:extLst>
          </p:nvPr>
        </p:nvGraphicFramePr>
        <p:xfrm>
          <a:off x="3601692" y="3654931"/>
          <a:ext cx="2127419" cy="1912749"/>
        </p:xfrm>
        <a:graphic>
          <a:graphicData uri="http://schemas.openxmlformats.org/drawingml/2006/table">
            <a:tbl>
              <a:tblPr firstRow="1" bandRow="1">
                <a:tableStyleId>{5940675A-B579-460E-94D1-54222C63F5DA}</a:tableStyleId>
              </a:tblPr>
              <a:tblGrid>
                <a:gridCol w="303917">
                  <a:extLst>
                    <a:ext uri="{9D8B030D-6E8A-4147-A177-3AD203B41FA5}">
                      <a16:colId xmlns:a16="http://schemas.microsoft.com/office/drawing/2014/main" xmlns="" val="310551574"/>
                    </a:ext>
                  </a:extLst>
                </a:gridCol>
                <a:gridCol w="303917">
                  <a:extLst>
                    <a:ext uri="{9D8B030D-6E8A-4147-A177-3AD203B41FA5}">
                      <a16:colId xmlns:a16="http://schemas.microsoft.com/office/drawing/2014/main" xmlns="" val="1950226350"/>
                    </a:ext>
                  </a:extLst>
                </a:gridCol>
                <a:gridCol w="303917">
                  <a:extLst>
                    <a:ext uri="{9D8B030D-6E8A-4147-A177-3AD203B41FA5}">
                      <a16:colId xmlns:a16="http://schemas.microsoft.com/office/drawing/2014/main" xmlns="" val="4163366865"/>
                    </a:ext>
                  </a:extLst>
                </a:gridCol>
                <a:gridCol w="303917">
                  <a:extLst>
                    <a:ext uri="{9D8B030D-6E8A-4147-A177-3AD203B41FA5}">
                      <a16:colId xmlns:a16="http://schemas.microsoft.com/office/drawing/2014/main" xmlns="" val="3320532106"/>
                    </a:ext>
                  </a:extLst>
                </a:gridCol>
                <a:gridCol w="303917">
                  <a:extLst>
                    <a:ext uri="{9D8B030D-6E8A-4147-A177-3AD203B41FA5}">
                      <a16:colId xmlns:a16="http://schemas.microsoft.com/office/drawing/2014/main" xmlns="" val="2557544855"/>
                    </a:ext>
                  </a:extLst>
                </a:gridCol>
                <a:gridCol w="303917">
                  <a:extLst>
                    <a:ext uri="{9D8B030D-6E8A-4147-A177-3AD203B41FA5}">
                      <a16:colId xmlns:a16="http://schemas.microsoft.com/office/drawing/2014/main" xmlns="" val="3207620876"/>
                    </a:ext>
                  </a:extLst>
                </a:gridCol>
                <a:gridCol w="303917">
                  <a:extLst>
                    <a:ext uri="{9D8B030D-6E8A-4147-A177-3AD203B41FA5}">
                      <a16:colId xmlns:a16="http://schemas.microsoft.com/office/drawing/2014/main" xmlns="" val="1891462286"/>
                    </a:ext>
                  </a:extLst>
                </a:gridCol>
              </a:tblGrid>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1622838634"/>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3462370726"/>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r>
                        <a:rPr lang="fr-FR" sz="1300" dirty="0" smtClean="0">
                          <a:solidFill>
                            <a:schemeClr val="accent1"/>
                          </a:solidFill>
                        </a:rPr>
                        <a:t>5</a:t>
                      </a:r>
                      <a:endParaRPr lang="fr-FR" sz="1300" dirty="0">
                        <a:solidFill>
                          <a:schemeClr val="accent1"/>
                        </a:solidFill>
                      </a:endParaRP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2418006592"/>
                  </a:ext>
                </a:extLst>
              </a:tr>
              <a:tr h="271503">
                <a:tc>
                  <a:txBody>
                    <a:bodyPr/>
                    <a:lstStyle/>
                    <a:p>
                      <a:pPr algn="ctr"/>
                      <a:endParaRPr lang="fr-FR" sz="130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fr-FR" sz="1300" b="1" dirty="0" smtClean="0">
                          <a:solidFill>
                            <a:schemeClr val="accent1"/>
                          </a:solidFill>
                        </a:rPr>
                        <a:t>x</a:t>
                      </a: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3446613845"/>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fr-FR" sz="1300" b="1" dirty="0" smtClean="0">
                          <a:solidFill>
                            <a:srgbClr val="FF0000"/>
                          </a:solidFill>
                        </a:rPr>
                        <a:t>o</a:t>
                      </a: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135642976"/>
                  </a:ext>
                </a:extLst>
              </a:tr>
              <a:tr h="271503">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r>
                        <a:rPr lang="fr-FR" sz="1300" dirty="0" smtClean="0">
                          <a:solidFill>
                            <a:schemeClr val="accent1"/>
                          </a:solidFill>
                        </a:rPr>
                        <a:t>5</a:t>
                      </a:r>
                      <a:endParaRPr lang="fr-FR" sz="1300" dirty="0">
                        <a:solidFill>
                          <a:schemeClr val="accent1"/>
                        </a:solidFill>
                      </a:endParaRPr>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extLst>
                  <a:ext uri="{0D108BD9-81ED-4DB2-BD59-A6C34878D82A}">
                    <a16:rowId xmlns:a16="http://schemas.microsoft.com/office/drawing/2014/main" xmlns="" val="1934812142"/>
                  </a:ext>
                </a:extLst>
              </a:tr>
              <a:tr h="283731">
                <a:tc>
                  <a:txBody>
                    <a:bodyPr/>
                    <a:lstStyle/>
                    <a:p>
                      <a:pPr algn="ctr"/>
                      <a:endParaRPr lang="fr-FR" sz="1300"/>
                    </a:p>
                  </a:txBody>
                  <a:tcPr marL="56746" marR="56746" marT="28373" marB="28373" anchor="ctr">
                    <a:solidFill>
                      <a:schemeClr val="bg1"/>
                    </a:solidFill>
                  </a:tcPr>
                </a:tc>
                <a:tc>
                  <a:txBody>
                    <a:bodyPr/>
                    <a:lstStyle/>
                    <a:p>
                      <a:pPr algn="ctr"/>
                      <a:endParaRPr lang="fr-FR" sz="1300" b="1"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fr-FR" sz="1300" b="1" dirty="0" smtClean="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tc>
                  <a:txBody>
                    <a:bodyPr/>
                    <a:lstStyle/>
                    <a:p>
                      <a:pPr algn="ctr"/>
                      <a:endParaRPr lang="fr-FR" sz="1300" dirty="0"/>
                    </a:p>
                  </a:txBody>
                  <a:tcPr marL="56746" marR="56746" marT="28373" marB="28373" anchor="ctr">
                    <a:solidFill>
                      <a:schemeClr val="bg1"/>
                    </a:solidFill>
                  </a:tcPr>
                </a:tc>
                <a:extLst>
                  <a:ext uri="{0D108BD9-81ED-4DB2-BD59-A6C34878D82A}">
                    <a16:rowId xmlns:a16="http://schemas.microsoft.com/office/drawing/2014/main" xmlns="" val="2430062784"/>
                  </a:ext>
                </a:extLst>
              </a:tr>
            </a:tbl>
          </a:graphicData>
        </a:graphic>
      </p:graphicFrame>
      <p:graphicFrame>
        <p:nvGraphicFramePr>
          <p:cNvPr id="13" name="Tableau 12"/>
          <p:cNvGraphicFramePr>
            <a:graphicFrameLocks noGrp="1"/>
          </p:cNvGraphicFramePr>
          <p:nvPr/>
        </p:nvGraphicFramePr>
        <p:xfrm>
          <a:off x="502920" y="10264140"/>
          <a:ext cx="5826760" cy="1374140"/>
        </p:xfrm>
        <a:graphic>
          <a:graphicData uri="http://schemas.openxmlformats.org/drawingml/2006/table">
            <a:tbl>
              <a:tblPr firstRow="1" bandRow="1">
                <a:tableStyleId>{3B4B98B0-60AC-42C2-AFA5-B58CD77FA1E5}</a:tableStyleId>
              </a:tblPr>
              <a:tblGrid>
                <a:gridCol w="2913380"/>
                <a:gridCol w="2913380"/>
              </a:tblGrid>
              <a:tr h="32258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ID_Improved</a:t>
                      </a:r>
                      <a:r>
                        <a:rPr lang="fr-FR" sz="1350" kern="1200" dirty="0" smtClean="0"/>
                        <a:t>         68.57%</a:t>
                      </a:r>
                      <a:endParaRPr lang="fr-FR" sz="1350" kern="1200" dirty="0" smtClean="0">
                        <a:solidFill>
                          <a:schemeClr val="tx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Student</a:t>
                      </a:r>
                      <a:r>
                        <a:rPr lang="fr-FR" sz="1350" kern="1200" dirty="0" smtClean="0"/>
                        <a:t>             68.57%</a:t>
                      </a:r>
                      <a:endParaRPr lang="fr-FR" sz="1350" kern="1200" dirty="0" smtClean="0">
                        <a:solidFill>
                          <a:schemeClr val="tx1"/>
                        </a:solidFill>
                        <a:latin typeface="+mn-lt"/>
                        <a:ea typeface="+mn-ea"/>
                        <a:cs typeface="+mn-cs"/>
                      </a:endParaRPr>
                    </a:p>
                  </a:txBody>
                  <a:tcPr/>
                </a:tc>
              </a:tr>
              <a:tr h="937582">
                <a:tc>
                  <a:txBody>
                    <a:bodyPr/>
                    <a:lstStyle/>
                    <a:p>
                      <a:r>
                        <a:rPr lang="en-US" sz="900" kern="1200" dirty="0" smtClean="0"/>
                        <a:t> </a:t>
                      </a:r>
                      <a:r>
                        <a:rPr lang="en-US" sz="900" kern="1200" dirty="0" smtClean="0">
                          <a:solidFill>
                            <a:schemeClr val="tx1"/>
                          </a:solidFill>
                          <a:latin typeface="+mn-lt"/>
                          <a:ea typeface="+mn-ea"/>
                          <a:cs typeface="+mn-cs"/>
                        </a:rPr>
                        <a:t> Match 1: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Random      Result: 17 to 3</a:t>
                      </a:r>
                    </a:p>
                    <a:p>
                      <a:r>
                        <a:rPr lang="en-US" sz="900" kern="1200" dirty="0" smtClean="0">
                          <a:solidFill>
                            <a:schemeClr val="tx1"/>
                          </a:solidFill>
                          <a:latin typeface="+mn-lt"/>
                          <a:ea typeface="+mn-ea"/>
                          <a:cs typeface="+mn-cs"/>
                        </a:rPr>
                        <a:t>  Match 2: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MM_Null</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3: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MM_Open</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4: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MM_Improved</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5: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AB_Null</a:t>
                      </a:r>
                      <a:r>
                        <a:rPr lang="en-US" sz="900" kern="1200" dirty="0" smtClean="0">
                          <a:solidFill>
                            <a:schemeClr val="tx1"/>
                          </a:solidFill>
                          <a:latin typeface="+mn-lt"/>
                          <a:ea typeface="+mn-ea"/>
                          <a:cs typeface="+mn-cs"/>
                        </a:rPr>
                        <a:t>     Result: 14 to 6</a:t>
                      </a:r>
                    </a:p>
                    <a:p>
                      <a:r>
                        <a:rPr lang="en-US" sz="900" kern="1200" dirty="0" smtClean="0">
                          <a:solidFill>
                            <a:schemeClr val="tx1"/>
                          </a:solidFill>
                          <a:latin typeface="+mn-lt"/>
                          <a:ea typeface="+mn-ea"/>
                          <a:cs typeface="+mn-cs"/>
                        </a:rPr>
                        <a:t>  Match 6: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AB_Open</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7: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AB_Improved</a:t>
                      </a:r>
                      <a:r>
                        <a:rPr lang="en-US" sz="900" kern="1200" dirty="0" smtClean="0">
                          <a:solidFill>
                            <a:schemeClr val="tx1"/>
                          </a:solidFill>
                          <a:latin typeface="+mn-lt"/>
                          <a:ea typeface="+mn-ea"/>
                          <a:cs typeface="+mn-cs"/>
                        </a:rPr>
                        <a:t>   Result: 13 to 7</a:t>
                      </a:r>
                    </a:p>
                  </a:txBody>
                  <a:tcPr/>
                </a:tc>
                <a:tc>
                  <a:txBody>
                    <a:bodyPr/>
                    <a:lstStyle/>
                    <a:p>
                      <a:r>
                        <a:rPr lang="en-US" sz="900" kern="1200" dirty="0" smtClean="0">
                          <a:solidFill>
                            <a:schemeClr val="tx1"/>
                          </a:solidFill>
                          <a:latin typeface="+mn-lt"/>
                          <a:ea typeface="+mn-ea"/>
                          <a:cs typeface="+mn-cs"/>
                        </a:rPr>
                        <a:t> Match 1: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Random      Result: 17 to 3</a:t>
                      </a:r>
                    </a:p>
                    <a:p>
                      <a:r>
                        <a:rPr lang="en-US" sz="900" kern="1200" dirty="0" smtClean="0">
                          <a:solidFill>
                            <a:schemeClr val="tx1"/>
                          </a:solidFill>
                          <a:latin typeface="+mn-lt"/>
                          <a:ea typeface="+mn-ea"/>
                          <a:cs typeface="+mn-cs"/>
                        </a:rPr>
                        <a:t> Match 2: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MM_Null</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3: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MM_Open</a:t>
                      </a:r>
                      <a:r>
                        <a:rPr lang="en-US" sz="900" kern="1200" dirty="0" smtClean="0">
                          <a:solidFill>
                            <a:schemeClr val="tx1"/>
                          </a:solidFill>
                          <a:latin typeface="+mn-lt"/>
                          <a:ea typeface="+mn-ea"/>
                          <a:cs typeface="+mn-cs"/>
                        </a:rPr>
                        <a:t>     Result: 12 to 8</a:t>
                      </a:r>
                    </a:p>
                    <a:p>
                      <a:r>
                        <a:rPr lang="en-US" sz="900" kern="1200" dirty="0" smtClean="0">
                          <a:solidFill>
                            <a:schemeClr val="tx1"/>
                          </a:solidFill>
                          <a:latin typeface="+mn-lt"/>
                          <a:ea typeface="+mn-ea"/>
                          <a:cs typeface="+mn-cs"/>
                        </a:rPr>
                        <a:t> Match 4: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MM_Improved</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5: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AB_Null</a:t>
                      </a:r>
                      <a:r>
                        <a:rPr lang="en-US" sz="900" kern="1200" dirty="0" smtClean="0">
                          <a:solidFill>
                            <a:schemeClr val="tx1"/>
                          </a:solidFill>
                          <a:latin typeface="+mn-lt"/>
                          <a:ea typeface="+mn-ea"/>
                          <a:cs typeface="+mn-cs"/>
                        </a:rPr>
                        <a:t>     Result: 15 to 5</a:t>
                      </a:r>
                    </a:p>
                    <a:p>
                      <a:r>
                        <a:rPr lang="en-US" sz="900" kern="1200" dirty="0" smtClean="0">
                          <a:solidFill>
                            <a:schemeClr val="tx1"/>
                          </a:solidFill>
                          <a:latin typeface="+mn-lt"/>
                          <a:ea typeface="+mn-ea"/>
                          <a:cs typeface="+mn-cs"/>
                        </a:rPr>
                        <a:t> Match 6: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AB_Open</a:t>
                      </a:r>
                      <a:r>
                        <a:rPr lang="en-US" sz="900" kern="1200" dirty="0" smtClean="0">
                          <a:solidFill>
                            <a:schemeClr val="tx1"/>
                          </a:solidFill>
                          <a:latin typeface="+mn-lt"/>
                          <a:ea typeface="+mn-ea"/>
                          <a:cs typeface="+mn-cs"/>
                        </a:rPr>
                        <a:t>     Result: 12 to 8</a:t>
                      </a:r>
                    </a:p>
                    <a:p>
                      <a:r>
                        <a:rPr lang="en-US" sz="900" kern="1200" dirty="0" smtClean="0">
                          <a:solidFill>
                            <a:schemeClr val="tx1"/>
                          </a:solidFill>
                          <a:latin typeface="+mn-lt"/>
                          <a:ea typeface="+mn-ea"/>
                          <a:cs typeface="+mn-cs"/>
                        </a:rPr>
                        <a:t> Match 7: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AB_Improved</a:t>
                      </a:r>
                      <a:r>
                        <a:rPr lang="en-US" sz="900" kern="1200" dirty="0" smtClean="0">
                          <a:solidFill>
                            <a:schemeClr val="tx1"/>
                          </a:solidFill>
                          <a:latin typeface="+mn-lt"/>
                          <a:ea typeface="+mn-ea"/>
                          <a:cs typeface="+mn-cs"/>
                        </a:rPr>
                        <a:t>   Result: 14 to 6</a:t>
                      </a:r>
                    </a:p>
                  </a:txBody>
                  <a:tcPr/>
                </a:tc>
              </a:tr>
            </a:tbl>
          </a:graphicData>
        </a:graphic>
      </p:graphicFrame>
    </p:spTree>
    <p:extLst>
      <p:ext uri="{BB962C8B-B14F-4D97-AF65-F5344CB8AC3E}">
        <p14:creationId xmlns:p14="http://schemas.microsoft.com/office/powerpoint/2010/main" xmlns="" val="110904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7279" y="537573"/>
            <a:ext cx="4323443" cy="923330"/>
          </a:xfrm>
          <a:prstGeom prst="rect">
            <a:avLst/>
          </a:prstGeom>
        </p:spPr>
        <p:txBody>
          <a:bodyPr wrap="square">
            <a:spAutoFit/>
          </a:bodyPr>
          <a:lstStyle/>
          <a:p>
            <a:pPr algn="ctr"/>
            <a:r>
              <a:rPr lang="en-US" b="1" dirty="0" err="1" smtClean="0">
                <a:solidFill>
                  <a:schemeClr val="accent1"/>
                </a:solidFill>
              </a:rPr>
              <a:t>Heurestic</a:t>
            </a:r>
            <a:r>
              <a:rPr lang="en-US" b="1" dirty="0" smtClean="0">
                <a:solidFill>
                  <a:schemeClr val="accent1"/>
                </a:solidFill>
              </a:rPr>
              <a:t> Analysis</a:t>
            </a:r>
          </a:p>
          <a:p>
            <a:pPr algn="ctr"/>
            <a:r>
              <a:rPr lang="en-US" sz="3600" dirty="0" smtClean="0"/>
              <a:t>Filled squares</a:t>
            </a:r>
            <a:endParaRPr lang="en-US" sz="3600" dirty="0"/>
          </a:p>
        </p:txBody>
      </p:sp>
      <p:sp>
        <p:nvSpPr>
          <p:cNvPr id="5" name="ZoneTexte 4"/>
          <p:cNvSpPr txBox="1"/>
          <p:nvPr/>
        </p:nvSpPr>
        <p:spPr>
          <a:xfrm>
            <a:off x="478971" y="1843314"/>
            <a:ext cx="6008915" cy="1754326"/>
          </a:xfrm>
          <a:prstGeom prst="rect">
            <a:avLst/>
          </a:prstGeom>
          <a:noFill/>
        </p:spPr>
        <p:txBody>
          <a:bodyPr wrap="square" rtlCol="0">
            <a:spAutoFit/>
          </a:bodyPr>
          <a:lstStyle/>
          <a:p>
            <a:pPr algn="just"/>
            <a:r>
              <a:rPr lang="en-US" dirty="0" smtClean="0"/>
              <a:t>Another way of thinking is to say that at some point (when there is lot’s of filled square in the board) we might choose to </a:t>
            </a:r>
            <a:r>
              <a:rPr lang="en-US" dirty="0" err="1" smtClean="0"/>
              <a:t>to</a:t>
            </a:r>
            <a:r>
              <a:rPr lang="en-US" dirty="0" smtClean="0"/>
              <a:t> switch to an heuristic that have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a:t>
            </a:r>
            <a:r>
              <a:rPr lang="en-US" dirty="0" smtClean="0"/>
              <a:t>rather than </a:t>
            </a:r>
            <a:r>
              <a:rPr lang="en-US" sz="1400" dirty="0" smtClean="0"/>
              <a:t>#</a:t>
            </a:r>
            <a:r>
              <a:rPr lang="en-US" sz="1400" dirty="0" err="1" smtClean="0"/>
              <a:t>my_moves</a:t>
            </a:r>
            <a:r>
              <a:rPr lang="en-US" sz="1400" dirty="0" smtClean="0"/>
              <a:t> - #</a:t>
            </a:r>
            <a:r>
              <a:rPr lang="en-US" sz="1400" dirty="0" err="1" smtClean="0"/>
              <a:t>opp_moves</a:t>
            </a:r>
            <a:r>
              <a:rPr lang="en-US" sz="1400" dirty="0" smtClean="0"/>
              <a:t> </a:t>
            </a:r>
            <a:r>
              <a:rPr lang="en-US" dirty="0" smtClean="0"/>
              <a:t>(that prefers to conserve itself) or to an heuristic that computes the longest path possible (assuming the opponent doesn’t move).</a:t>
            </a:r>
            <a:endParaRPr lang="en-US" dirty="0"/>
          </a:p>
        </p:txBody>
      </p:sp>
      <p:sp>
        <p:nvSpPr>
          <p:cNvPr id="7" name="ZoneTexte 6"/>
          <p:cNvSpPr txBox="1"/>
          <p:nvPr/>
        </p:nvSpPr>
        <p:spPr>
          <a:xfrm>
            <a:off x="3942413" y="3967728"/>
            <a:ext cx="2680386" cy="2862322"/>
          </a:xfrm>
          <a:prstGeom prst="rect">
            <a:avLst/>
          </a:prstGeom>
          <a:noFill/>
        </p:spPr>
        <p:txBody>
          <a:bodyPr wrap="square" rtlCol="0">
            <a:spAutoFit/>
          </a:bodyPr>
          <a:lstStyle/>
          <a:p>
            <a:pPr algn="just"/>
            <a:r>
              <a:rPr lang="en-US" dirty="0" smtClean="0"/>
              <a:t>Here is the representation of the situation in a 7x7 grid. The idea is that at some point it is better to maximize one’s chance of survive. So, the idea is to find the longest path available at some point or to switch to a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a:t>
            </a:r>
            <a:r>
              <a:rPr lang="en-US" dirty="0" smtClean="0"/>
              <a:t>heuristic</a:t>
            </a:r>
            <a:endParaRPr lang="en-US" dirty="0"/>
          </a:p>
        </p:txBody>
      </p:sp>
      <p:sp>
        <p:nvSpPr>
          <p:cNvPr id="8" name="ZoneTexte 7"/>
          <p:cNvSpPr txBox="1"/>
          <p:nvPr/>
        </p:nvSpPr>
        <p:spPr>
          <a:xfrm>
            <a:off x="367211" y="7138126"/>
            <a:ext cx="5907315" cy="2308324"/>
          </a:xfrm>
          <a:prstGeom prst="rect">
            <a:avLst/>
          </a:prstGeom>
          <a:noFill/>
        </p:spPr>
        <p:txBody>
          <a:bodyPr wrap="square" rtlCol="0">
            <a:spAutoFit/>
          </a:bodyPr>
          <a:lstStyle/>
          <a:p>
            <a:pPr algn="just"/>
            <a:r>
              <a:rPr lang="en-US" dirty="0" smtClean="0"/>
              <a:t>Here we evaluate the longest path accessible from the first case accessible from each player. So the blue player can access</a:t>
            </a:r>
            <a:r>
              <a:rPr lang="en-US" dirty="0" smtClean="0"/>
              <a:t>es 3 cases from his current position. I put a blue number for the longest path accessible from  each next move. Hence we can see that if player blue doesn’t move, player red can play 12 times before dying.</a:t>
            </a:r>
            <a:r>
              <a:rPr lang="en-US" dirty="0" smtClean="0"/>
              <a:t> </a:t>
            </a:r>
          </a:p>
          <a:p>
            <a:pPr algn="just"/>
            <a:r>
              <a:rPr lang="en-US" dirty="0" smtClean="0"/>
              <a:t>We can also switch to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a:t>
            </a:r>
            <a:r>
              <a:rPr lang="en-US" dirty="0" smtClean="0"/>
              <a:t>heuristic after a certain number of filled square in the game.</a:t>
            </a:r>
            <a:endParaRPr lang="en-US" dirty="0"/>
          </a:p>
        </p:txBody>
      </p:sp>
      <p:sp>
        <p:nvSpPr>
          <p:cNvPr id="9" name="ZoneTexte 8"/>
          <p:cNvSpPr txBox="1"/>
          <p:nvPr/>
        </p:nvSpPr>
        <p:spPr>
          <a:xfrm>
            <a:off x="418011" y="9656354"/>
            <a:ext cx="5907315" cy="369332"/>
          </a:xfrm>
          <a:prstGeom prst="rect">
            <a:avLst/>
          </a:prstGeom>
          <a:noFill/>
        </p:spPr>
        <p:txBody>
          <a:bodyPr wrap="square" rtlCol="0">
            <a:spAutoFit/>
          </a:bodyPr>
          <a:lstStyle/>
          <a:p>
            <a:r>
              <a:rPr lang="fr-FR" dirty="0" err="1" smtClean="0"/>
              <a:t>Result</a:t>
            </a:r>
            <a:r>
              <a:rPr lang="fr-FR" dirty="0" smtClean="0"/>
              <a:t>:</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xmlns="" val="1530220688"/>
              </p:ext>
            </p:extLst>
          </p:nvPr>
        </p:nvGraphicFramePr>
        <p:xfrm>
          <a:off x="478971" y="3967728"/>
          <a:ext cx="3223598" cy="3000834"/>
        </p:xfrm>
        <a:graphic>
          <a:graphicData uri="http://schemas.openxmlformats.org/drawingml/2006/table">
            <a:tbl>
              <a:tblPr firstRow="1" bandRow="1">
                <a:tableStyleId>{5940675A-B579-460E-94D1-54222C63F5DA}</a:tableStyleId>
              </a:tblPr>
              <a:tblGrid>
                <a:gridCol w="460514">
                  <a:extLst>
                    <a:ext uri="{9D8B030D-6E8A-4147-A177-3AD203B41FA5}">
                      <a16:colId xmlns:a16="http://schemas.microsoft.com/office/drawing/2014/main" xmlns="" val="310551574"/>
                    </a:ext>
                  </a:extLst>
                </a:gridCol>
                <a:gridCol w="460514">
                  <a:extLst>
                    <a:ext uri="{9D8B030D-6E8A-4147-A177-3AD203B41FA5}">
                      <a16:colId xmlns:a16="http://schemas.microsoft.com/office/drawing/2014/main" xmlns="" val="1950226350"/>
                    </a:ext>
                  </a:extLst>
                </a:gridCol>
                <a:gridCol w="460514">
                  <a:extLst>
                    <a:ext uri="{9D8B030D-6E8A-4147-A177-3AD203B41FA5}">
                      <a16:colId xmlns:a16="http://schemas.microsoft.com/office/drawing/2014/main" xmlns="" val="4163366865"/>
                    </a:ext>
                  </a:extLst>
                </a:gridCol>
                <a:gridCol w="460514">
                  <a:extLst>
                    <a:ext uri="{9D8B030D-6E8A-4147-A177-3AD203B41FA5}">
                      <a16:colId xmlns:a16="http://schemas.microsoft.com/office/drawing/2014/main" xmlns="" val="3320532106"/>
                    </a:ext>
                  </a:extLst>
                </a:gridCol>
                <a:gridCol w="460514">
                  <a:extLst>
                    <a:ext uri="{9D8B030D-6E8A-4147-A177-3AD203B41FA5}">
                      <a16:colId xmlns:a16="http://schemas.microsoft.com/office/drawing/2014/main" xmlns="" val="2557544855"/>
                    </a:ext>
                  </a:extLst>
                </a:gridCol>
                <a:gridCol w="460514">
                  <a:extLst>
                    <a:ext uri="{9D8B030D-6E8A-4147-A177-3AD203B41FA5}">
                      <a16:colId xmlns:a16="http://schemas.microsoft.com/office/drawing/2014/main" xmlns="" val="3207620876"/>
                    </a:ext>
                  </a:extLst>
                </a:gridCol>
                <a:gridCol w="460514">
                  <a:extLst>
                    <a:ext uri="{9D8B030D-6E8A-4147-A177-3AD203B41FA5}">
                      <a16:colId xmlns:a16="http://schemas.microsoft.com/office/drawing/2014/main" xmlns="" val="1891462286"/>
                    </a:ext>
                  </a:extLst>
                </a:gridCol>
              </a:tblGrid>
              <a:tr h="411399">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bg1"/>
                    </a:solidFill>
                  </a:tcPr>
                </a:tc>
                <a:tc>
                  <a:txBody>
                    <a:bodyPr/>
                    <a:lstStyle/>
                    <a:p>
                      <a:endParaRPr lang="fr-FR" sz="1300"/>
                    </a:p>
                  </a:txBody>
                  <a:tcPr marL="85985" marR="85985" marT="42993" marB="42993">
                    <a:solidFill>
                      <a:schemeClr val="bg1"/>
                    </a:solidFill>
                  </a:tcPr>
                </a:tc>
                <a:tc>
                  <a:txBody>
                    <a:bodyPr/>
                    <a:lstStyle/>
                    <a:p>
                      <a:endParaRPr lang="fr-FR" sz="1300" dirty="0"/>
                    </a:p>
                  </a:txBody>
                  <a:tcPr marL="85985" marR="85985" marT="42993" marB="42993">
                    <a:solidFill>
                      <a:schemeClr val="bg1"/>
                    </a:solidFill>
                  </a:tcPr>
                </a:tc>
                <a:extLst>
                  <a:ext uri="{0D108BD9-81ED-4DB2-BD59-A6C34878D82A}">
                    <a16:rowId xmlns:a16="http://schemas.microsoft.com/office/drawing/2014/main" xmlns="" val="1622838634"/>
                  </a:ext>
                </a:extLst>
              </a:tr>
              <a:tr h="411399">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bg1"/>
                    </a:solidFill>
                  </a:tcPr>
                </a:tc>
                <a:extLst>
                  <a:ext uri="{0D108BD9-81ED-4DB2-BD59-A6C34878D82A}">
                    <a16:rowId xmlns:a16="http://schemas.microsoft.com/office/drawing/2014/main" xmlns="" val="3462370726"/>
                  </a:ext>
                </a:extLst>
              </a:tr>
              <a:tr h="411399">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pPr algn="ctr"/>
                      <a:r>
                        <a:rPr lang="fr-FR" sz="2400" b="1" dirty="0" smtClean="0">
                          <a:solidFill>
                            <a:schemeClr val="accent1"/>
                          </a:solidFill>
                        </a:rPr>
                        <a:t>9</a:t>
                      </a:r>
                      <a:endParaRPr lang="fr-FR" sz="2400" b="1" dirty="0">
                        <a:solidFill>
                          <a:schemeClr val="accent1"/>
                        </a:solidFill>
                      </a:endParaRPr>
                    </a:p>
                  </a:txBody>
                  <a:tcPr marL="85985" marR="85985" marT="42993" marB="42993" anchor="ctr">
                    <a:solidFill>
                      <a:schemeClr val="bg1"/>
                    </a:solidFill>
                  </a:tcPr>
                </a:tc>
                <a:tc>
                  <a:txBody>
                    <a:bodyPr/>
                    <a:lstStyle/>
                    <a:p>
                      <a:pPr algn="ctr"/>
                      <a:endParaRPr lang="fr-FR" sz="2400" dirty="0"/>
                    </a:p>
                  </a:txBody>
                  <a:tcPr marL="85985" marR="85985" marT="42993" marB="42993" anchor="ctr">
                    <a:solidFill>
                      <a:schemeClr val="bg1"/>
                    </a:solidFill>
                  </a:tcPr>
                </a:tc>
                <a:tc>
                  <a:txBody>
                    <a:bodyPr/>
                    <a:lstStyle/>
                    <a:p>
                      <a:pPr algn="ctr"/>
                      <a:r>
                        <a:rPr lang="fr-FR" sz="2400" b="1" dirty="0" smtClean="0">
                          <a:solidFill>
                            <a:schemeClr val="accent1"/>
                          </a:solidFill>
                        </a:rPr>
                        <a:t>8</a:t>
                      </a:r>
                      <a:endParaRPr lang="fr-FR" sz="2400" b="1" dirty="0">
                        <a:solidFill>
                          <a:schemeClr val="accent1"/>
                        </a:solidFill>
                      </a:endParaRPr>
                    </a:p>
                  </a:txBody>
                  <a:tcPr marL="85985" marR="85985" marT="42993" marB="42993" anchor="ctr">
                    <a:solidFill>
                      <a:schemeClr val="bg1"/>
                    </a:solidFill>
                  </a:tcPr>
                </a:tc>
                <a:extLst>
                  <a:ext uri="{0D108BD9-81ED-4DB2-BD59-A6C34878D82A}">
                    <a16:rowId xmlns:a16="http://schemas.microsoft.com/office/drawing/2014/main" xmlns="" val="2418006592"/>
                  </a:ext>
                </a:extLst>
              </a:tr>
              <a:tr h="411399">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extLst>
                  <a:ext uri="{0D108BD9-81ED-4DB2-BD59-A6C34878D82A}">
                    <a16:rowId xmlns:a16="http://schemas.microsoft.com/office/drawing/2014/main" xmlns="" val="3446613845"/>
                  </a:ext>
                </a:extLst>
              </a:tr>
              <a:tr h="411399">
                <a:tc>
                  <a:txBody>
                    <a:bodyPr/>
                    <a:lstStyle/>
                    <a:p>
                      <a:pPr algn="ctr"/>
                      <a:r>
                        <a:rPr lang="fr-FR" sz="1800" b="1" dirty="0" smtClean="0">
                          <a:solidFill>
                            <a:srgbClr val="FF0000"/>
                          </a:solidFill>
                        </a:rPr>
                        <a:t>12</a:t>
                      </a:r>
                      <a:endParaRPr lang="fr-FR" sz="1800" b="1" dirty="0">
                        <a:solidFill>
                          <a:srgbClr val="FF0000"/>
                        </a:solidFill>
                      </a:endParaRPr>
                    </a:p>
                  </a:txBody>
                  <a:tcPr marL="85985" marR="85985" marT="42993" marB="42993" anchor="ctr">
                    <a:solidFill>
                      <a:schemeClr val="bg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a:p>
                  </a:txBody>
                  <a:tcPr marL="85985" marR="85985" marT="42993" marB="42993">
                    <a:solidFill>
                      <a:schemeClr val="tx1"/>
                    </a:solidFill>
                  </a:tcPr>
                </a:tc>
                <a:tc>
                  <a:txBody>
                    <a:bodyPr/>
                    <a:lstStyle/>
                    <a:p>
                      <a:endParaRPr lang="fr-FR" sz="1300" dirty="0"/>
                    </a:p>
                  </a:txBody>
                  <a:tcPr marL="85985" marR="85985" marT="42993" marB="42993">
                    <a:solidFill>
                      <a:schemeClr val="bg1"/>
                    </a:solidFill>
                  </a:tcPr>
                </a:tc>
                <a:tc>
                  <a:txBody>
                    <a:bodyPr/>
                    <a:lstStyle/>
                    <a:p>
                      <a:pPr algn="ctr"/>
                      <a:r>
                        <a:rPr lang="fr-FR" sz="2400" b="1" dirty="0" smtClean="0">
                          <a:solidFill>
                            <a:schemeClr val="accent1"/>
                          </a:solidFill>
                        </a:rPr>
                        <a:t>o</a:t>
                      </a:r>
                      <a:endParaRPr lang="fr-FR" sz="2400" b="1" dirty="0">
                        <a:solidFill>
                          <a:schemeClr val="accent1"/>
                        </a:solidFill>
                      </a:endParaRPr>
                    </a:p>
                  </a:txBody>
                  <a:tcPr marL="85985" marR="85985" marT="42993" marB="42993">
                    <a:solidFill>
                      <a:schemeClr val="bg1"/>
                    </a:solidFill>
                  </a:tcPr>
                </a:tc>
                <a:tc>
                  <a:txBody>
                    <a:bodyPr/>
                    <a:lstStyle/>
                    <a:p>
                      <a:endParaRPr lang="fr-FR" sz="1300" dirty="0"/>
                    </a:p>
                  </a:txBody>
                  <a:tcPr marL="85985" marR="85985" marT="42993" marB="42993">
                    <a:solidFill>
                      <a:schemeClr val="tx1"/>
                    </a:solidFill>
                  </a:tcPr>
                </a:tc>
                <a:extLst>
                  <a:ext uri="{0D108BD9-81ED-4DB2-BD59-A6C34878D82A}">
                    <a16:rowId xmlns:a16="http://schemas.microsoft.com/office/drawing/2014/main" xmlns="" val="135642976"/>
                  </a:ext>
                </a:extLst>
              </a:tr>
              <a:tr h="411399">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endParaRPr lang="fr-FR" sz="1300"/>
                    </a:p>
                  </a:txBody>
                  <a:tcPr marL="85985" marR="85985" marT="42993" marB="42993">
                    <a:solidFill>
                      <a:schemeClr val="bg1"/>
                    </a:solidFill>
                  </a:tcPr>
                </a:tc>
                <a:tc>
                  <a:txBody>
                    <a:bodyPr/>
                    <a:lstStyle/>
                    <a:p>
                      <a:endParaRPr lang="fr-FR" sz="1300" dirty="0"/>
                    </a:p>
                  </a:txBody>
                  <a:tcPr marL="85985" marR="85985" marT="42993" marB="42993">
                    <a:solidFill>
                      <a:schemeClr val="bg1"/>
                    </a:solidFill>
                  </a:tcPr>
                </a:tc>
                <a:extLst>
                  <a:ext uri="{0D108BD9-81ED-4DB2-BD59-A6C34878D82A}">
                    <a16:rowId xmlns:a16="http://schemas.microsoft.com/office/drawing/2014/main" xmlns="" val="1934812142"/>
                  </a:ext>
                </a:extLst>
              </a:tr>
              <a:tr h="429927">
                <a:tc>
                  <a:txBody>
                    <a:bodyPr/>
                    <a:lstStyle/>
                    <a:p>
                      <a:endParaRPr lang="fr-FR" sz="1300"/>
                    </a:p>
                  </a:txBody>
                  <a:tcPr marL="85985" marR="85985" marT="42993" marB="42993">
                    <a:solidFill>
                      <a:schemeClr val="bg1"/>
                    </a:solidFill>
                  </a:tcPr>
                </a:tc>
                <a:tc>
                  <a:txBody>
                    <a:bodyPr/>
                    <a:lstStyle/>
                    <a:p>
                      <a:pPr algn="ctr"/>
                      <a:r>
                        <a:rPr lang="fr-FR" sz="2300" b="1" dirty="0" smtClean="0">
                          <a:solidFill>
                            <a:srgbClr val="FF0000"/>
                          </a:solidFill>
                        </a:rPr>
                        <a:t>x</a:t>
                      </a:r>
                      <a:endParaRPr lang="fr-FR" sz="2300" b="1" dirty="0">
                        <a:solidFill>
                          <a:srgbClr val="FF0000"/>
                        </a:solidFill>
                      </a:endParaRPr>
                    </a:p>
                  </a:txBody>
                  <a:tcPr marL="85985" marR="85985" marT="42993" marB="42993" anchor="ctr">
                    <a:solidFill>
                      <a:schemeClr val="bg1"/>
                    </a:solidFill>
                  </a:tcPr>
                </a:tc>
                <a:tc>
                  <a:txBody>
                    <a:bodyPr/>
                    <a:lstStyle/>
                    <a:p>
                      <a:endParaRPr lang="fr-FR" sz="1300" dirty="0"/>
                    </a:p>
                  </a:txBody>
                  <a:tcPr marL="85985" marR="85985" marT="42993" marB="42993">
                    <a:solidFill>
                      <a:schemeClr val="tx1"/>
                    </a:solidFill>
                  </a:tcPr>
                </a:tc>
                <a:tc>
                  <a:txBody>
                    <a:bodyPr/>
                    <a:lstStyle/>
                    <a:p>
                      <a:endParaRPr lang="fr-FR" sz="1300" dirty="0"/>
                    </a:p>
                  </a:txBody>
                  <a:tcPr marL="85985" marR="85985" marT="42993" marB="42993">
                    <a:solidFill>
                      <a:schemeClr val="tx1"/>
                    </a:solidFill>
                  </a:tcPr>
                </a:tc>
                <a:tc>
                  <a:txBody>
                    <a:bodyPr/>
                    <a:lstStyle/>
                    <a:p>
                      <a:pPr algn="ctr"/>
                      <a:r>
                        <a:rPr lang="fr-FR" sz="2400" b="1" dirty="0" smtClean="0">
                          <a:solidFill>
                            <a:schemeClr val="accent1"/>
                          </a:solidFill>
                        </a:rPr>
                        <a:t>7</a:t>
                      </a:r>
                      <a:endParaRPr lang="fr-FR" sz="2400" b="1" dirty="0">
                        <a:solidFill>
                          <a:schemeClr val="accent1"/>
                        </a:solidFill>
                      </a:endParaRPr>
                    </a:p>
                  </a:txBody>
                  <a:tcPr marL="85985" marR="85985" marT="42993" marB="42993" anchor="ctr">
                    <a:solidFill>
                      <a:schemeClr val="bg1"/>
                    </a:solidFill>
                  </a:tcPr>
                </a:tc>
                <a:tc>
                  <a:txBody>
                    <a:bodyPr/>
                    <a:lstStyle/>
                    <a:p>
                      <a:endParaRPr lang="fr-FR" sz="1300" dirty="0"/>
                    </a:p>
                  </a:txBody>
                  <a:tcPr marL="85985" marR="85985" marT="42993" marB="42993">
                    <a:solidFill>
                      <a:schemeClr val="bg1"/>
                    </a:solidFill>
                  </a:tcPr>
                </a:tc>
                <a:tc>
                  <a:txBody>
                    <a:bodyPr/>
                    <a:lstStyle/>
                    <a:p>
                      <a:endParaRPr lang="fr-FR" sz="1300" dirty="0"/>
                    </a:p>
                  </a:txBody>
                  <a:tcPr marL="85985" marR="85985" marT="42993" marB="42993">
                    <a:solidFill>
                      <a:schemeClr val="tx1"/>
                    </a:solidFill>
                  </a:tcPr>
                </a:tc>
                <a:extLst>
                  <a:ext uri="{0D108BD9-81ED-4DB2-BD59-A6C34878D82A}">
                    <a16:rowId xmlns:a16="http://schemas.microsoft.com/office/drawing/2014/main" xmlns="" val="2430062784"/>
                  </a:ext>
                </a:extLst>
              </a:tr>
            </a:tbl>
          </a:graphicData>
        </a:graphic>
      </p:graphicFrame>
      <p:graphicFrame>
        <p:nvGraphicFramePr>
          <p:cNvPr id="12" name="Tableau 11"/>
          <p:cNvGraphicFramePr>
            <a:graphicFrameLocks noGrp="1"/>
          </p:cNvGraphicFramePr>
          <p:nvPr/>
        </p:nvGraphicFramePr>
        <p:xfrm>
          <a:off x="502920" y="10172700"/>
          <a:ext cx="5826760" cy="1374140"/>
        </p:xfrm>
        <a:graphic>
          <a:graphicData uri="http://schemas.openxmlformats.org/drawingml/2006/table">
            <a:tbl>
              <a:tblPr firstRow="1" bandRow="1">
                <a:tableStyleId>{3B4B98B0-60AC-42C2-AFA5-B58CD77FA1E5}</a:tableStyleId>
              </a:tblPr>
              <a:tblGrid>
                <a:gridCol w="2913380"/>
                <a:gridCol w="2913380"/>
              </a:tblGrid>
              <a:tr h="32258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ID_Improved</a:t>
                      </a:r>
                      <a:r>
                        <a:rPr lang="fr-FR" sz="1350" kern="1200" dirty="0" smtClean="0"/>
                        <a:t>         70.71%</a:t>
                      </a:r>
                      <a:endParaRPr lang="fr-FR" sz="1350" kern="1200" dirty="0" smtClean="0">
                        <a:solidFill>
                          <a:schemeClr val="tx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Student</a:t>
                      </a:r>
                      <a:r>
                        <a:rPr lang="fr-FR" sz="1350" kern="1200" dirty="0" smtClean="0"/>
                        <a:t>             70.00%</a:t>
                      </a:r>
                      <a:endParaRPr lang="fr-FR" sz="1350" kern="1200" dirty="0" smtClean="0">
                        <a:solidFill>
                          <a:schemeClr val="tx1"/>
                        </a:solidFill>
                        <a:latin typeface="+mn-lt"/>
                        <a:ea typeface="+mn-ea"/>
                        <a:cs typeface="+mn-cs"/>
                      </a:endParaRPr>
                    </a:p>
                  </a:txBody>
                  <a:tcPr/>
                </a:tc>
              </a:tr>
              <a:tr h="937582">
                <a:tc>
                  <a:txBody>
                    <a:bodyPr/>
                    <a:lstStyle/>
                    <a:p>
                      <a:r>
                        <a:rPr lang="en-US" sz="900" kern="1200" dirty="0" smtClean="0">
                          <a:solidFill>
                            <a:schemeClr val="tx1"/>
                          </a:solidFill>
                          <a:latin typeface="+mn-lt"/>
                          <a:ea typeface="+mn-ea"/>
                          <a:cs typeface="+mn-cs"/>
                        </a:rPr>
                        <a:t> Match 1: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Random      Result: 17 to 3</a:t>
                      </a:r>
                    </a:p>
                    <a:p>
                      <a:r>
                        <a:rPr lang="en-US" sz="900" kern="1200" dirty="0" smtClean="0">
                          <a:solidFill>
                            <a:schemeClr val="tx1"/>
                          </a:solidFill>
                          <a:latin typeface="+mn-lt"/>
                          <a:ea typeface="+mn-ea"/>
                          <a:cs typeface="+mn-cs"/>
                        </a:rPr>
                        <a:t>  Match 2: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MM_Null</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3: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MM_Open</a:t>
                      </a:r>
                      <a:r>
                        <a:rPr lang="en-US" sz="900" kern="1200" dirty="0" smtClean="0">
                          <a:solidFill>
                            <a:schemeClr val="tx1"/>
                          </a:solidFill>
                          <a:latin typeface="+mn-lt"/>
                          <a:ea typeface="+mn-ea"/>
                          <a:cs typeface="+mn-cs"/>
                        </a:rPr>
                        <a:t>     Result: 11 to 9</a:t>
                      </a:r>
                    </a:p>
                    <a:p>
                      <a:r>
                        <a:rPr lang="en-US" sz="900" kern="1200" dirty="0" smtClean="0">
                          <a:solidFill>
                            <a:schemeClr val="tx1"/>
                          </a:solidFill>
                          <a:latin typeface="+mn-lt"/>
                          <a:ea typeface="+mn-ea"/>
                          <a:cs typeface="+mn-cs"/>
                        </a:rPr>
                        <a:t>  Match 4: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MM_Improved</a:t>
                      </a:r>
                      <a:r>
                        <a:rPr lang="en-US" sz="900" kern="1200" dirty="0" smtClean="0">
                          <a:solidFill>
                            <a:schemeClr val="tx1"/>
                          </a:solidFill>
                          <a:latin typeface="+mn-lt"/>
                          <a:ea typeface="+mn-ea"/>
                          <a:cs typeface="+mn-cs"/>
                        </a:rPr>
                        <a:t>   Result: 15 to 5</a:t>
                      </a:r>
                    </a:p>
                    <a:p>
                      <a:r>
                        <a:rPr lang="en-US" sz="900" kern="1200" dirty="0" smtClean="0">
                          <a:solidFill>
                            <a:schemeClr val="tx1"/>
                          </a:solidFill>
                          <a:latin typeface="+mn-lt"/>
                          <a:ea typeface="+mn-ea"/>
                          <a:cs typeface="+mn-cs"/>
                        </a:rPr>
                        <a:t>  Match 5: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AB_Null</a:t>
                      </a:r>
                      <a:r>
                        <a:rPr lang="en-US" sz="900" kern="1200" dirty="0" smtClean="0">
                          <a:solidFill>
                            <a:schemeClr val="tx1"/>
                          </a:solidFill>
                          <a:latin typeface="+mn-lt"/>
                          <a:ea typeface="+mn-ea"/>
                          <a:cs typeface="+mn-cs"/>
                        </a:rPr>
                        <a:t>     Result: 16 to 4</a:t>
                      </a:r>
                    </a:p>
                    <a:p>
                      <a:r>
                        <a:rPr lang="en-US" sz="900" kern="1200" dirty="0" smtClean="0">
                          <a:solidFill>
                            <a:schemeClr val="tx1"/>
                          </a:solidFill>
                          <a:latin typeface="+mn-lt"/>
                          <a:ea typeface="+mn-ea"/>
                          <a:cs typeface="+mn-cs"/>
                        </a:rPr>
                        <a:t>  Match 6: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AB_Open</a:t>
                      </a:r>
                      <a:r>
                        <a:rPr lang="en-US" sz="900" kern="1200" dirty="0" smtClean="0">
                          <a:solidFill>
                            <a:schemeClr val="tx1"/>
                          </a:solidFill>
                          <a:latin typeface="+mn-lt"/>
                          <a:ea typeface="+mn-ea"/>
                          <a:cs typeface="+mn-cs"/>
                        </a:rPr>
                        <a:t>     Result: 14 to 6</a:t>
                      </a:r>
                    </a:p>
                    <a:p>
                      <a:r>
                        <a:rPr lang="en-US" sz="900" kern="1200" dirty="0" smtClean="0">
                          <a:solidFill>
                            <a:schemeClr val="tx1"/>
                          </a:solidFill>
                          <a:latin typeface="+mn-lt"/>
                          <a:ea typeface="+mn-ea"/>
                          <a:cs typeface="+mn-cs"/>
                        </a:rPr>
                        <a:t>  Match 7: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AB_Improved</a:t>
                      </a:r>
                      <a:r>
                        <a:rPr lang="en-US" sz="900" kern="1200" dirty="0" smtClean="0">
                          <a:solidFill>
                            <a:schemeClr val="tx1"/>
                          </a:solidFill>
                          <a:latin typeface="+mn-lt"/>
                          <a:ea typeface="+mn-ea"/>
                          <a:cs typeface="+mn-cs"/>
                        </a:rPr>
                        <a:t>   Result: 13 to 7</a:t>
                      </a:r>
                    </a:p>
                  </a:txBody>
                  <a:tcPr/>
                </a:tc>
                <a:tc>
                  <a:txBody>
                    <a:bodyPr/>
                    <a:lstStyle/>
                    <a:p>
                      <a:r>
                        <a:rPr lang="en-US" sz="900" kern="1200" dirty="0" smtClean="0">
                          <a:solidFill>
                            <a:schemeClr val="tx1"/>
                          </a:solidFill>
                          <a:latin typeface="+mn-lt"/>
                          <a:ea typeface="+mn-ea"/>
                          <a:cs typeface="+mn-cs"/>
                        </a:rPr>
                        <a:t> Match 1: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Random      Result: 16 to 4</a:t>
                      </a:r>
                    </a:p>
                    <a:p>
                      <a:r>
                        <a:rPr lang="en-US" sz="900" kern="1200" dirty="0" smtClean="0">
                          <a:solidFill>
                            <a:schemeClr val="tx1"/>
                          </a:solidFill>
                          <a:latin typeface="+mn-lt"/>
                          <a:ea typeface="+mn-ea"/>
                          <a:cs typeface="+mn-cs"/>
                        </a:rPr>
                        <a:t>  Match 2: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MM_Null</a:t>
                      </a:r>
                      <a:r>
                        <a:rPr lang="en-US" sz="900" kern="1200" dirty="0" smtClean="0">
                          <a:solidFill>
                            <a:schemeClr val="tx1"/>
                          </a:solidFill>
                          <a:latin typeface="+mn-lt"/>
                          <a:ea typeface="+mn-ea"/>
                          <a:cs typeface="+mn-cs"/>
                        </a:rPr>
                        <a:t>     Result: 14 to 6</a:t>
                      </a:r>
                    </a:p>
                    <a:p>
                      <a:r>
                        <a:rPr lang="en-US" sz="900" kern="1200" dirty="0" smtClean="0">
                          <a:solidFill>
                            <a:schemeClr val="tx1"/>
                          </a:solidFill>
                          <a:latin typeface="+mn-lt"/>
                          <a:ea typeface="+mn-ea"/>
                          <a:cs typeface="+mn-cs"/>
                        </a:rPr>
                        <a:t>  Match 3: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MM_Open</a:t>
                      </a:r>
                      <a:r>
                        <a:rPr lang="en-US" sz="900" kern="1200" dirty="0" smtClean="0">
                          <a:solidFill>
                            <a:schemeClr val="tx1"/>
                          </a:solidFill>
                          <a:latin typeface="+mn-lt"/>
                          <a:ea typeface="+mn-ea"/>
                          <a:cs typeface="+mn-cs"/>
                        </a:rPr>
                        <a:t>     Result: 12 to 8</a:t>
                      </a:r>
                    </a:p>
                    <a:p>
                      <a:r>
                        <a:rPr lang="en-US" sz="900" kern="1200" dirty="0" smtClean="0">
                          <a:solidFill>
                            <a:schemeClr val="tx1"/>
                          </a:solidFill>
                          <a:latin typeface="+mn-lt"/>
                          <a:ea typeface="+mn-ea"/>
                          <a:cs typeface="+mn-cs"/>
                        </a:rPr>
                        <a:t>  Match 4: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MM_Improved</a:t>
                      </a:r>
                      <a:r>
                        <a:rPr lang="en-US" sz="900" kern="1200" dirty="0" smtClean="0">
                          <a:solidFill>
                            <a:schemeClr val="tx1"/>
                          </a:solidFill>
                          <a:latin typeface="+mn-lt"/>
                          <a:ea typeface="+mn-ea"/>
                          <a:cs typeface="+mn-cs"/>
                        </a:rPr>
                        <a:t>   Result: 14 to 6</a:t>
                      </a:r>
                    </a:p>
                    <a:p>
                      <a:r>
                        <a:rPr lang="en-US" sz="900" kern="1200" dirty="0" smtClean="0">
                          <a:solidFill>
                            <a:schemeClr val="tx1"/>
                          </a:solidFill>
                          <a:latin typeface="+mn-lt"/>
                          <a:ea typeface="+mn-ea"/>
                          <a:cs typeface="+mn-cs"/>
                        </a:rPr>
                        <a:t>  Match 5: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AB_Null</a:t>
                      </a:r>
                      <a:r>
                        <a:rPr lang="en-US" sz="900" kern="1200" dirty="0" smtClean="0">
                          <a:solidFill>
                            <a:schemeClr val="tx1"/>
                          </a:solidFill>
                          <a:latin typeface="+mn-lt"/>
                          <a:ea typeface="+mn-ea"/>
                          <a:cs typeface="+mn-cs"/>
                        </a:rPr>
                        <a:t>     Result: 17 to 3</a:t>
                      </a:r>
                    </a:p>
                    <a:p>
                      <a:r>
                        <a:rPr lang="en-US" sz="900" kern="1200" dirty="0" smtClean="0">
                          <a:solidFill>
                            <a:schemeClr val="tx1"/>
                          </a:solidFill>
                          <a:latin typeface="+mn-lt"/>
                          <a:ea typeface="+mn-ea"/>
                          <a:cs typeface="+mn-cs"/>
                        </a:rPr>
                        <a:t>  Match 6: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AB_Open</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7: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AB_Improved</a:t>
                      </a:r>
                      <a:r>
                        <a:rPr lang="en-US" sz="900" kern="1200" dirty="0" smtClean="0">
                          <a:solidFill>
                            <a:schemeClr val="tx1"/>
                          </a:solidFill>
                          <a:latin typeface="+mn-lt"/>
                          <a:ea typeface="+mn-ea"/>
                          <a:cs typeface="+mn-cs"/>
                        </a:rPr>
                        <a:t>   Result: 12 to 8</a:t>
                      </a:r>
                    </a:p>
                  </a:txBody>
                  <a:tcPr/>
                </a:tc>
              </a:tr>
            </a:tbl>
          </a:graphicData>
        </a:graphic>
      </p:graphicFrame>
    </p:spTree>
    <p:extLst>
      <p:ext uri="{BB962C8B-B14F-4D97-AF65-F5344CB8AC3E}">
        <p14:creationId xmlns:p14="http://schemas.microsoft.com/office/powerpoint/2010/main" xmlns="" val="1349581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971" y="537573"/>
            <a:ext cx="6008915" cy="800219"/>
          </a:xfrm>
          <a:prstGeom prst="rect">
            <a:avLst/>
          </a:prstGeom>
        </p:spPr>
        <p:txBody>
          <a:bodyPr wrap="square">
            <a:spAutoFit/>
          </a:bodyPr>
          <a:lstStyle/>
          <a:p>
            <a:pPr algn="ctr"/>
            <a:r>
              <a:rPr lang="en-US" b="1" dirty="0" smtClean="0">
                <a:solidFill>
                  <a:schemeClr val="accent1"/>
                </a:solidFill>
              </a:rPr>
              <a:t>Heuristic Analysis</a:t>
            </a:r>
          </a:p>
          <a:p>
            <a:pPr algn="ctr"/>
            <a:r>
              <a:rPr lang="en-US" sz="2800" dirty="0" smtClean="0"/>
              <a:t>Improve </a:t>
            </a:r>
            <a:r>
              <a:rPr lang="en-US" sz="2800" dirty="0" err="1" smtClean="0"/>
              <a:t>ID_improved</a:t>
            </a:r>
            <a:r>
              <a:rPr lang="en-US" sz="2800" dirty="0" smtClean="0"/>
              <a:t> when there is tie</a:t>
            </a:r>
            <a:endParaRPr lang="en-US" sz="2800" dirty="0"/>
          </a:p>
        </p:txBody>
      </p:sp>
      <p:sp>
        <p:nvSpPr>
          <p:cNvPr id="5" name="ZoneTexte 4"/>
          <p:cNvSpPr txBox="1"/>
          <p:nvPr/>
        </p:nvSpPr>
        <p:spPr>
          <a:xfrm>
            <a:off x="478971" y="1560477"/>
            <a:ext cx="6008915" cy="1754326"/>
          </a:xfrm>
          <a:prstGeom prst="rect">
            <a:avLst/>
          </a:prstGeom>
          <a:noFill/>
        </p:spPr>
        <p:txBody>
          <a:bodyPr wrap="square" rtlCol="0">
            <a:spAutoFit/>
          </a:bodyPr>
          <a:lstStyle/>
          <a:p>
            <a:pPr algn="just"/>
            <a:r>
              <a:rPr lang="en-US" dirty="0" smtClean="0"/>
              <a:t>To enhance an heuristic, one way is to think about how we can improve it. One common idea is that the heuristic can put the same value into two different box (we have a tie). So we can add a weight to favor one path over another. Hence, to improve </a:t>
            </a:r>
            <a:r>
              <a:rPr lang="en-US" dirty="0" err="1" smtClean="0"/>
              <a:t>ID_improved</a:t>
            </a:r>
            <a:r>
              <a:rPr lang="en-US" dirty="0" smtClean="0"/>
              <a:t> heuristic we going to focus on how to favor one choice over another when there is a tie.</a:t>
            </a:r>
            <a:endParaRPr lang="en-US" dirty="0"/>
          </a:p>
        </p:txBody>
      </p:sp>
      <p:sp>
        <p:nvSpPr>
          <p:cNvPr id="7" name="ZoneTexte 6"/>
          <p:cNvSpPr txBox="1"/>
          <p:nvPr/>
        </p:nvSpPr>
        <p:spPr>
          <a:xfrm>
            <a:off x="3922093" y="3429248"/>
            <a:ext cx="2680386" cy="2308324"/>
          </a:xfrm>
          <a:prstGeom prst="rect">
            <a:avLst/>
          </a:prstGeom>
          <a:noFill/>
        </p:spPr>
        <p:txBody>
          <a:bodyPr wrap="square" rtlCol="0">
            <a:spAutoFit/>
          </a:bodyPr>
          <a:lstStyle/>
          <a:p>
            <a:pPr algn="just"/>
            <a:r>
              <a:rPr lang="en-US" dirty="0" smtClean="0"/>
              <a:t>Here is the representation of the situation in a 5x5 grid. The number in blue corresponds to the number of moves of the blue player if he goes to the case with the blue number.</a:t>
            </a:r>
            <a:endParaRPr lang="en-US" dirty="0"/>
          </a:p>
        </p:txBody>
      </p:sp>
      <p:sp>
        <p:nvSpPr>
          <p:cNvPr id="8" name="ZoneTexte 7"/>
          <p:cNvSpPr txBox="1"/>
          <p:nvPr/>
        </p:nvSpPr>
        <p:spPr>
          <a:xfrm>
            <a:off x="468811" y="6786263"/>
            <a:ext cx="5907315" cy="3139321"/>
          </a:xfrm>
          <a:prstGeom prst="rect">
            <a:avLst/>
          </a:prstGeom>
          <a:noFill/>
        </p:spPr>
        <p:txBody>
          <a:bodyPr wrap="square" rtlCol="0">
            <a:spAutoFit/>
          </a:bodyPr>
          <a:lstStyle/>
          <a:p>
            <a:r>
              <a:rPr lang="en-US" dirty="0" smtClean="0"/>
              <a:t>So if the blue </a:t>
            </a:r>
            <a:r>
              <a:rPr lang="en-US" b="1" dirty="0" smtClean="0">
                <a:solidFill>
                  <a:schemeClr val="accent1"/>
                </a:solidFill>
              </a:rPr>
              <a:t>O PLAYER </a:t>
            </a:r>
            <a:r>
              <a:rPr lang="en-US" dirty="0" smtClean="0"/>
              <a:t>move to :</a:t>
            </a:r>
          </a:p>
          <a:p>
            <a:r>
              <a:rPr lang="en-US" dirty="0" smtClean="0">
                <a:solidFill>
                  <a:schemeClr val="accent2">
                    <a:lumMod val="75000"/>
                  </a:schemeClr>
                </a:solidFill>
              </a:rPr>
              <a:t>4 -&gt; (#</a:t>
            </a:r>
            <a:r>
              <a:rPr lang="en-US" dirty="0" err="1" smtClean="0">
                <a:solidFill>
                  <a:schemeClr val="accent2">
                    <a:lumMod val="75000"/>
                  </a:schemeClr>
                </a:solidFill>
              </a:rPr>
              <a:t>my_moves</a:t>
            </a:r>
            <a:r>
              <a:rPr lang="en-US" dirty="0" smtClean="0">
                <a:solidFill>
                  <a:schemeClr val="accent2">
                    <a:lumMod val="75000"/>
                  </a:schemeClr>
                </a:solidFill>
              </a:rPr>
              <a:t> – </a:t>
            </a:r>
            <a:r>
              <a:rPr lang="en-US" dirty="0" err="1" smtClean="0">
                <a:solidFill>
                  <a:schemeClr val="accent2">
                    <a:lumMod val="75000"/>
                  </a:schemeClr>
                </a:solidFill>
              </a:rPr>
              <a:t>opp_moves</a:t>
            </a:r>
            <a:r>
              <a:rPr lang="en-US" dirty="0" smtClean="0">
                <a:solidFill>
                  <a:schemeClr val="accent2">
                    <a:lumMod val="75000"/>
                  </a:schemeClr>
                </a:solidFill>
              </a:rPr>
              <a:t>) = 4 – 2 = 2</a:t>
            </a:r>
          </a:p>
          <a:p>
            <a:r>
              <a:rPr lang="en-US" dirty="0" smtClean="0">
                <a:solidFill>
                  <a:schemeClr val="accent6">
                    <a:lumMod val="75000"/>
                  </a:schemeClr>
                </a:solidFill>
              </a:rPr>
              <a:t>3 -&gt; (#</a:t>
            </a:r>
            <a:r>
              <a:rPr lang="en-US" dirty="0" err="1" smtClean="0">
                <a:solidFill>
                  <a:schemeClr val="accent6">
                    <a:lumMod val="75000"/>
                  </a:schemeClr>
                </a:solidFill>
              </a:rPr>
              <a:t>my_moves</a:t>
            </a:r>
            <a:r>
              <a:rPr lang="en-US" dirty="0" smtClean="0">
                <a:solidFill>
                  <a:schemeClr val="accent6">
                    <a:lumMod val="75000"/>
                  </a:schemeClr>
                </a:solidFill>
              </a:rPr>
              <a:t> – </a:t>
            </a:r>
            <a:r>
              <a:rPr lang="en-US" dirty="0" err="1" smtClean="0">
                <a:solidFill>
                  <a:schemeClr val="accent6">
                    <a:lumMod val="75000"/>
                  </a:schemeClr>
                </a:solidFill>
              </a:rPr>
              <a:t>opp_moves</a:t>
            </a:r>
            <a:r>
              <a:rPr lang="en-US" dirty="0" smtClean="0">
                <a:solidFill>
                  <a:schemeClr val="accent6">
                    <a:lumMod val="75000"/>
                  </a:schemeClr>
                </a:solidFill>
              </a:rPr>
              <a:t>) = 3 – 1 = 2</a:t>
            </a:r>
          </a:p>
          <a:p>
            <a:r>
              <a:rPr lang="en-US" dirty="0" smtClean="0"/>
              <a:t>2 -&gt; (#</a:t>
            </a:r>
            <a:r>
              <a:rPr lang="en-US" dirty="0" err="1" smtClean="0"/>
              <a:t>my_moves</a:t>
            </a:r>
            <a:r>
              <a:rPr lang="en-US" dirty="0" smtClean="0"/>
              <a:t> – </a:t>
            </a:r>
            <a:r>
              <a:rPr lang="en-US" dirty="0" err="1" smtClean="0"/>
              <a:t>opp_moves</a:t>
            </a:r>
            <a:r>
              <a:rPr lang="en-US" dirty="0" smtClean="0"/>
              <a:t> ) = 2 – 2 = 0</a:t>
            </a:r>
          </a:p>
          <a:p>
            <a:endParaRPr lang="en-US" dirty="0" smtClean="0"/>
          </a:p>
          <a:p>
            <a:pPr algn="just"/>
            <a:r>
              <a:rPr lang="en-US" dirty="0" smtClean="0"/>
              <a:t>So here we </a:t>
            </a:r>
            <a:r>
              <a:rPr lang="en-US" b="1" dirty="0" smtClean="0"/>
              <a:t>have a tie</a:t>
            </a:r>
            <a:r>
              <a:rPr lang="en-US" dirty="0" smtClean="0"/>
              <a:t>. So which one do we want to favor over the other ? If I want to favor the green one (the one with the less </a:t>
            </a:r>
            <a:r>
              <a:rPr lang="en-US" dirty="0" smtClean="0"/>
              <a:t>number of moves </a:t>
            </a:r>
            <a:r>
              <a:rPr lang="en-US" dirty="0" smtClean="0"/>
              <a:t>for the opponent I can for example divide by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opp_moves</a:t>
            </a:r>
            <a:r>
              <a:rPr lang="en-US" sz="1400" dirty="0" smtClean="0">
                <a:latin typeface="Courier New" pitchFamily="49" charset="0"/>
                <a:cs typeface="Courier New" pitchFamily="49" charset="0"/>
              </a:rPr>
              <a:t>)</a:t>
            </a:r>
            <a:r>
              <a:rPr lang="en-US" dirty="0" smtClean="0">
                <a:cs typeface="Courier New" pitchFamily="49" charset="0"/>
              </a:rPr>
              <a:t>. </a:t>
            </a:r>
            <a:r>
              <a:rPr lang="en-US" dirty="0" smtClean="0"/>
              <a:t>If I want to favor the green one I can come up with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opp_moves</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a:t>
            </a:r>
            <a:r>
              <a:rPr lang="en-US" dirty="0" smtClean="0"/>
              <a:t>for example.</a:t>
            </a:r>
            <a:endParaRPr lang="en-US" dirty="0"/>
          </a:p>
        </p:txBody>
      </p:sp>
      <p:sp>
        <p:nvSpPr>
          <p:cNvPr id="9" name="ZoneTexte 8"/>
          <p:cNvSpPr txBox="1"/>
          <p:nvPr/>
        </p:nvSpPr>
        <p:spPr>
          <a:xfrm>
            <a:off x="468810" y="9992215"/>
            <a:ext cx="5907315" cy="369332"/>
          </a:xfrm>
          <a:prstGeom prst="rect">
            <a:avLst/>
          </a:prstGeom>
          <a:noFill/>
        </p:spPr>
        <p:txBody>
          <a:bodyPr wrap="square" rtlCol="0">
            <a:spAutoFit/>
          </a:bodyPr>
          <a:lstStyle/>
          <a:p>
            <a:r>
              <a:rPr lang="en-US" dirty="0" smtClean="0"/>
              <a:t>Result:</a:t>
            </a:r>
            <a:endParaRPr lang="en-US" dirty="0"/>
          </a:p>
        </p:txBody>
      </p:sp>
      <p:graphicFrame>
        <p:nvGraphicFramePr>
          <p:cNvPr id="10" name="Tableau 9"/>
          <p:cNvGraphicFramePr>
            <a:graphicFrameLocks noGrp="1"/>
          </p:cNvGraphicFramePr>
          <p:nvPr>
            <p:extLst>
              <p:ext uri="{D42A27DB-BD31-4B8C-83A1-F6EECF244321}">
                <p14:modId xmlns:p14="http://schemas.microsoft.com/office/powerpoint/2010/main" xmlns="" val="387007058"/>
              </p:ext>
            </p:extLst>
          </p:nvPr>
        </p:nvGraphicFramePr>
        <p:xfrm>
          <a:off x="533100" y="3496766"/>
          <a:ext cx="3193620" cy="3028040"/>
        </p:xfrm>
        <a:graphic>
          <a:graphicData uri="http://schemas.openxmlformats.org/drawingml/2006/table">
            <a:tbl>
              <a:tblPr firstRow="1" bandRow="1">
                <a:tableStyleId>{5940675A-B579-460E-94D1-54222C63F5DA}</a:tableStyleId>
              </a:tblPr>
              <a:tblGrid>
                <a:gridCol w="638724">
                  <a:extLst>
                    <a:ext uri="{9D8B030D-6E8A-4147-A177-3AD203B41FA5}">
                      <a16:colId xmlns:a16="http://schemas.microsoft.com/office/drawing/2014/main" xmlns="" val="2715082031"/>
                    </a:ext>
                  </a:extLst>
                </a:gridCol>
                <a:gridCol w="638724">
                  <a:extLst>
                    <a:ext uri="{9D8B030D-6E8A-4147-A177-3AD203B41FA5}">
                      <a16:colId xmlns:a16="http://schemas.microsoft.com/office/drawing/2014/main" xmlns="" val="1172354440"/>
                    </a:ext>
                  </a:extLst>
                </a:gridCol>
                <a:gridCol w="638724">
                  <a:extLst>
                    <a:ext uri="{9D8B030D-6E8A-4147-A177-3AD203B41FA5}">
                      <a16:colId xmlns:a16="http://schemas.microsoft.com/office/drawing/2014/main" xmlns="" val="2285665256"/>
                    </a:ext>
                  </a:extLst>
                </a:gridCol>
                <a:gridCol w="638724">
                  <a:extLst>
                    <a:ext uri="{9D8B030D-6E8A-4147-A177-3AD203B41FA5}">
                      <a16:colId xmlns:a16="http://schemas.microsoft.com/office/drawing/2014/main" xmlns="" val="2323156587"/>
                    </a:ext>
                  </a:extLst>
                </a:gridCol>
                <a:gridCol w="638724">
                  <a:extLst>
                    <a:ext uri="{9D8B030D-6E8A-4147-A177-3AD203B41FA5}">
                      <a16:colId xmlns:a16="http://schemas.microsoft.com/office/drawing/2014/main" xmlns="" val="324123836"/>
                    </a:ext>
                  </a:extLst>
                </a:gridCol>
              </a:tblGrid>
              <a:tr h="605608">
                <a:tc>
                  <a:txBody>
                    <a:bodyPr/>
                    <a:lstStyle/>
                    <a:p>
                      <a:pPr algn="ctr"/>
                      <a:endParaRPr lang="fr-FR" sz="1800" b="1" dirty="0"/>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r>
                        <a:rPr lang="fr-FR" sz="2400" b="1" dirty="0" smtClean="0">
                          <a:solidFill>
                            <a:srgbClr val="FF0000"/>
                          </a:solidFill>
                        </a:rPr>
                        <a:t>x</a:t>
                      </a:r>
                      <a:endParaRPr lang="fr-FR" sz="2400" b="1" dirty="0">
                        <a:solidFill>
                          <a:srgbClr val="FF0000"/>
                        </a:solidFill>
                      </a:endParaRPr>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1800" b="1" dirty="0"/>
                    </a:p>
                  </a:txBody>
                  <a:tcPr marL="121938" marR="121938" marT="60969" marB="60969" anchor="ctr">
                    <a:solidFill>
                      <a:schemeClr val="tx1"/>
                    </a:solidFill>
                  </a:tcPr>
                </a:tc>
                <a:extLst>
                  <a:ext uri="{0D108BD9-81ED-4DB2-BD59-A6C34878D82A}">
                    <a16:rowId xmlns:a16="http://schemas.microsoft.com/office/drawing/2014/main" xmlns="" val="3003899420"/>
                  </a:ext>
                </a:extLst>
              </a:tr>
              <a:tr h="605608">
                <a:tc>
                  <a:txBody>
                    <a:bodyPr/>
                    <a:lstStyle/>
                    <a:p>
                      <a:pPr algn="ctr"/>
                      <a:endParaRPr lang="fr-FR" sz="1800" b="1" dirty="0"/>
                    </a:p>
                  </a:txBody>
                  <a:tcPr marL="121938" marR="121938" marT="60969" marB="60969" anchor="ctr">
                    <a:solidFill>
                      <a:schemeClr val="tx1"/>
                    </a:solidFill>
                  </a:tcPr>
                </a:tc>
                <a:tc>
                  <a:txBody>
                    <a:bodyPr/>
                    <a:lstStyle/>
                    <a:p>
                      <a:pPr algn="ctr"/>
                      <a:endParaRPr lang="fr-FR" sz="2400" b="1" dirty="0"/>
                    </a:p>
                  </a:txBody>
                  <a:tcPr marL="121938" marR="121938" marT="60969" marB="60969" anchor="ctr">
                    <a:solidFill>
                      <a:schemeClr val="bg1"/>
                    </a:solidFill>
                  </a:tcPr>
                </a:tc>
                <a:tc>
                  <a:txBody>
                    <a:bodyPr/>
                    <a:lstStyle/>
                    <a:p>
                      <a:pPr algn="ctr"/>
                      <a:r>
                        <a:rPr lang="fr-FR" sz="2400" b="1" dirty="0" smtClean="0">
                          <a:solidFill>
                            <a:schemeClr val="accent1"/>
                          </a:solidFill>
                        </a:rPr>
                        <a:t>4</a:t>
                      </a:r>
                      <a:endParaRPr lang="fr-FR" sz="2400" b="1" dirty="0">
                        <a:solidFill>
                          <a:schemeClr val="accent1"/>
                        </a:solidFill>
                      </a:endParaRPr>
                    </a:p>
                  </a:txBody>
                  <a:tcPr marL="121938" marR="121938" marT="60969" marB="60969" anchor="ctr">
                    <a:solidFill>
                      <a:schemeClr val="accent2">
                        <a:lumMod val="40000"/>
                        <a:lumOff val="60000"/>
                      </a:schemeClr>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1800" b="1" dirty="0"/>
                    </a:p>
                  </a:txBody>
                  <a:tcPr marL="121938" marR="121938" marT="60969" marB="60969" anchor="ctr">
                    <a:solidFill>
                      <a:schemeClr val="tx1"/>
                    </a:solidFill>
                  </a:tcPr>
                </a:tc>
                <a:extLst>
                  <a:ext uri="{0D108BD9-81ED-4DB2-BD59-A6C34878D82A}">
                    <a16:rowId xmlns:a16="http://schemas.microsoft.com/office/drawing/2014/main" xmlns="" val="3169351709"/>
                  </a:ext>
                </a:extLst>
              </a:tr>
              <a:tr h="605608">
                <a:tc>
                  <a:txBody>
                    <a:bodyPr/>
                    <a:lstStyle/>
                    <a:p>
                      <a:pPr algn="ctr"/>
                      <a:endParaRPr lang="fr-FR" sz="1800" b="1" dirty="0"/>
                    </a:p>
                  </a:txBody>
                  <a:tcPr marL="121938" marR="121938" marT="60969" marB="60969" anchor="ctr">
                    <a:solidFill>
                      <a:schemeClr val="bg1"/>
                    </a:solidFill>
                  </a:tcPr>
                </a:tc>
                <a:tc>
                  <a:txBody>
                    <a:bodyPr/>
                    <a:lstStyle/>
                    <a:p>
                      <a:pPr algn="ctr"/>
                      <a:r>
                        <a:rPr lang="fr-FR" sz="2400" b="1" dirty="0" smtClean="0">
                          <a:solidFill>
                            <a:schemeClr val="accent1"/>
                          </a:solidFill>
                        </a:rPr>
                        <a:t>3</a:t>
                      </a:r>
                      <a:endParaRPr lang="fr-FR" sz="2400" b="1" dirty="0">
                        <a:solidFill>
                          <a:schemeClr val="accent1"/>
                        </a:solidFill>
                      </a:endParaRPr>
                    </a:p>
                  </a:txBody>
                  <a:tcPr marL="121938" marR="121938" marT="60969" marB="60969" anchor="ctr">
                    <a:solidFill>
                      <a:schemeClr val="accent6">
                        <a:lumMod val="40000"/>
                        <a:lumOff val="60000"/>
                      </a:schemeClr>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1800" b="1" dirty="0"/>
                    </a:p>
                  </a:txBody>
                  <a:tcPr marL="121938" marR="121938" marT="60969" marB="60969" anchor="ctr">
                    <a:solidFill>
                      <a:schemeClr val="bg1"/>
                    </a:solidFill>
                  </a:tcPr>
                </a:tc>
                <a:extLst>
                  <a:ext uri="{0D108BD9-81ED-4DB2-BD59-A6C34878D82A}">
                    <a16:rowId xmlns:a16="http://schemas.microsoft.com/office/drawing/2014/main" xmlns="" val="671664707"/>
                  </a:ext>
                </a:extLst>
              </a:tr>
              <a:tr h="605608">
                <a:tc>
                  <a:txBody>
                    <a:bodyPr/>
                    <a:lstStyle/>
                    <a:p>
                      <a:pPr algn="ctr"/>
                      <a:endParaRPr lang="fr-FR" sz="1800" b="1" dirty="0"/>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r>
                        <a:rPr lang="fr-FR" sz="2400" b="1" dirty="0" smtClean="0">
                          <a:solidFill>
                            <a:schemeClr val="accent1"/>
                          </a:solidFill>
                        </a:rPr>
                        <a:t>o</a:t>
                      </a:r>
                      <a:endParaRPr lang="fr-FR" sz="2400" b="1" dirty="0">
                        <a:solidFill>
                          <a:schemeClr val="accent1"/>
                        </a:solidFill>
                      </a:endParaRPr>
                    </a:p>
                  </a:txBody>
                  <a:tcPr marL="121938" marR="121938" marT="60969" marB="60969" anchor="ctr">
                    <a:solidFill>
                      <a:schemeClr val="bg1"/>
                    </a:solidFill>
                  </a:tcPr>
                </a:tc>
                <a:tc>
                  <a:txBody>
                    <a:bodyPr/>
                    <a:lstStyle/>
                    <a:p>
                      <a:pPr algn="ctr"/>
                      <a:endParaRPr lang="fr-FR" sz="1800" b="1" dirty="0"/>
                    </a:p>
                  </a:txBody>
                  <a:tcPr marL="121938" marR="121938" marT="60969" marB="60969" anchor="ctr">
                    <a:solidFill>
                      <a:schemeClr val="bg1"/>
                    </a:solidFill>
                  </a:tcPr>
                </a:tc>
                <a:extLst>
                  <a:ext uri="{0D108BD9-81ED-4DB2-BD59-A6C34878D82A}">
                    <a16:rowId xmlns:a16="http://schemas.microsoft.com/office/drawing/2014/main" xmlns="" val="4089076418"/>
                  </a:ext>
                </a:extLst>
              </a:tr>
              <a:tr h="605608">
                <a:tc>
                  <a:txBody>
                    <a:bodyPr/>
                    <a:lstStyle/>
                    <a:p>
                      <a:pPr algn="ctr"/>
                      <a:endParaRPr lang="fr-FR" sz="1800" b="1" dirty="0"/>
                    </a:p>
                  </a:txBody>
                  <a:tcPr marL="121938" marR="121938" marT="60969" marB="60969" anchor="ctr">
                    <a:solidFill>
                      <a:schemeClr val="bg1"/>
                    </a:solidFill>
                  </a:tcPr>
                </a:tc>
                <a:tc>
                  <a:txBody>
                    <a:bodyPr/>
                    <a:lstStyle/>
                    <a:p>
                      <a:pPr algn="ctr"/>
                      <a:r>
                        <a:rPr lang="fr-FR" sz="2400" b="1" dirty="0" smtClean="0">
                          <a:solidFill>
                            <a:schemeClr val="accent1"/>
                          </a:solidFill>
                        </a:rPr>
                        <a:t>2</a:t>
                      </a:r>
                      <a:endParaRPr lang="fr-FR" sz="2400" b="1" dirty="0">
                        <a:solidFill>
                          <a:schemeClr val="accent1"/>
                        </a:solidFill>
                      </a:endParaRPr>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2400" b="1" dirty="0"/>
                    </a:p>
                  </a:txBody>
                  <a:tcPr marL="121938" marR="121938" marT="60969" marB="60969" anchor="ctr">
                    <a:solidFill>
                      <a:schemeClr val="bg1"/>
                    </a:solidFill>
                  </a:tcPr>
                </a:tc>
                <a:tc>
                  <a:txBody>
                    <a:bodyPr/>
                    <a:lstStyle/>
                    <a:p>
                      <a:pPr algn="ctr"/>
                      <a:endParaRPr lang="fr-FR" sz="1800" b="1" dirty="0"/>
                    </a:p>
                  </a:txBody>
                  <a:tcPr marL="121938" marR="121938" marT="60969" marB="60969" anchor="ctr">
                    <a:solidFill>
                      <a:schemeClr val="bg1"/>
                    </a:solidFill>
                  </a:tcPr>
                </a:tc>
                <a:extLst>
                  <a:ext uri="{0D108BD9-81ED-4DB2-BD59-A6C34878D82A}">
                    <a16:rowId xmlns:a16="http://schemas.microsoft.com/office/drawing/2014/main" xmlns="" val="2241410371"/>
                  </a:ext>
                </a:extLst>
              </a:tr>
            </a:tbl>
          </a:graphicData>
        </a:graphic>
      </p:graphicFrame>
      <p:graphicFrame>
        <p:nvGraphicFramePr>
          <p:cNvPr id="11" name="Tableau 10"/>
          <p:cNvGraphicFramePr>
            <a:graphicFrameLocks noGrp="1"/>
          </p:cNvGraphicFramePr>
          <p:nvPr/>
        </p:nvGraphicFramePr>
        <p:xfrm>
          <a:off x="502920" y="10447020"/>
          <a:ext cx="5826760" cy="1374140"/>
        </p:xfrm>
        <a:graphic>
          <a:graphicData uri="http://schemas.openxmlformats.org/drawingml/2006/table">
            <a:tbl>
              <a:tblPr firstRow="1" bandRow="1">
                <a:tableStyleId>{3B4B98B0-60AC-42C2-AFA5-B58CD77FA1E5}</a:tableStyleId>
              </a:tblPr>
              <a:tblGrid>
                <a:gridCol w="2913380"/>
                <a:gridCol w="2913380"/>
              </a:tblGrid>
              <a:tr h="32258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ID_Improved</a:t>
                      </a:r>
                      <a:r>
                        <a:rPr lang="fr-FR" sz="1350" kern="1200" dirty="0" smtClean="0"/>
                        <a:t>         71.43%</a:t>
                      </a:r>
                      <a:endParaRPr lang="fr-FR" sz="1350" kern="1200" dirty="0" smtClean="0">
                        <a:solidFill>
                          <a:schemeClr val="tx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FR" sz="1350" b="0" kern="1200" dirty="0" err="1" smtClean="0"/>
                        <a:t>Student</a:t>
                      </a:r>
                      <a:r>
                        <a:rPr lang="fr-FR" sz="1350" kern="1200" dirty="0" smtClean="0"/>
                        <a:t>             75.71%</a:t>
                      </a:r>
                      <a:endParaRPr lang="fr-FR" sz="1350" kern="1200" dirty="0" smtClean="0">
                        <a:solidFill>
                          <a:schemeClr val="tx1"/>
                        </a:solidFill>
                        <a:latin typeface="+mn-lt"/>
                        <a:ea typeface="+mn-ea"/>
                        <a:cs typeface="+mn-cs"/>
                      </a:endParaRPr>
                    </a:p>
                  </a:txBody>
                  <a:tcPr/>
                </a:tc>
              </a:tr>
              <a:tr h="937582">
                <a:tc>
                  <a:txBody>
                    <a:bodyPr/>
                    <a:lstStyle/>
                    <a:p>
                      <a:r>
                        <a:rPr lang="en-US" sz="900" kern="1200" dirty="0" smtClean="0">
                          <a:solidFill>
                            <a:schemeClr val="tx1"/>
                          </a:solidFill>
                          <a:latin typeface="+mn-lt"/>
                          <a:ea typeface="+mn-ea"/>
                          <a:cs typeface="+mn-cs"/>
                        </a:rPr>
                        <a:t> Match 1: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Random      Result: 16 to 4</a:t>
                      </a:r>
                    </a:p>
                    <a:p>
                      <a:r>
                        <a:rPr lang="en-US" sz="900" kern="1200" dirty="0" smtClean="0">
                          <a:solidFill>
                            <a:schemeClr val="tx1"/>
                          </a:solidFill>
                          <a:latin typeface="+mn-lt"/>
                          <a:ea typeface="+mn-ea"/>
                          <a:cs typeface="+mn-cs"/>
                        </a:rPr>
                        <a:t> Match 2: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MM_Null</a:t>
                      </a:r>
                      <a:r>
                        <a:rPr lang="en-US" sz="900" kern="1200" dirty="0" smtClean="0">
                          <a:solidFill>
                            <a:schemeClr val="tx1"/>
                          </a:solidFill>
                          <a:latin typeface="+mn-lt"/>
                          <a:ea typeface="+mn-ea"/>
                          <a:cs typeface="+mn-cs"/>
                        </a:rPr>
                        <a:t>     Result: 17 to 3</a:t>
                      </a:r>
                    </a:p>
                    <a:p>
                      <a:r>
                        <a:rPr lang="en-US" sz="900" kern="1200" dirty="0" smtClean="0">
                          <a:solidFill>
                            <a:schemeClr val="tx1"/>
                          </a:solidFill>
                          <a:latin typeface="+mn-lt"/>
                          <a:ea typeface="+mn-ea"/>
                          <a:cs typeface="+mn-cs"/>
                        </a:rPr>
                        <a:t> Match 3: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MM_Open</a:t>
                      </a:r>
                      <a:r>
                        <a:rPr lang="en-US" sz="900" kern="1200" dirty="0" smtClean="0">
                          <a:solidFill>
                            <a:schemeClr val="tx1"/>
                          </a:solidFill>
                          <a:latin typeface="+mn-lt"/>
                          <a:ea typeface="+mn-ea"/>
                          <a:cs typeface="+mn-cs"/>
                        </a:rPr>
                        <a:t>     Result: 14 to 6</a:t>
                      </a:r>
                    </a:p>
                    <a:p>
                      <a:r>
                        <a:rPr lang="en-US" sz="900" kern="1200" dirty="0" smtClean="0">
                          <a:solidFill>
                            <a:schemeClr val="tx1"/>
                          </a:solidFill>
                          <a:latin typeface="+mn-lt"/>
                          <a:ea typeface="+mn-ea"/>
                          <a:cs typeface="+mn-cs"/>
                        </a:rPr>
                        <a:t> Match 4: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MM_Improved</a:t>
                      </a:r>
                      <a:r>
                        <a:rPr lang="en-US" sz="900" kern="1200" dirty="0" smtClean="0">
                          <a:solidFill>
                            <a:schemeClr val="tx1"/>
                          </a:solidFill>
                          <a:latin typeface="+mn-lt"/>
                          <a:ea typeface="+mn-ea"/>
                          <a:cs typeface="+mn-cs"/>
                        </a:rPr>
                        <a:t>   Result: 15 to 5</a:t>
                      </a:r>
                    </a:p>
                    <a:p>
                      <a:r>
                        <a:rPr lang="en-US" sz="900" kern="1200" baseline="0" dirty="0" smtClean="0">
                          <a:solidFill>
                            <a:schemeClr val="tx1"/>
                          </a:solidFill>
                          <a:latin typeface="+mn-lt"/>
                          <a:ea typeface="+mn-ea"/>
                          <a:cs typeface="+mn-cs"/>
                        </a:rPr>
                        <a:t> </a:t>
                      </a:r>
                      <a:r>
                        <a:rPr lang="en-US" sz="900" kern="1200" dirty="0" smtClean="0">
                          <a:solidFill>
                            <a:schemeClr val="tx1"/>
                          </a:solidFill>
                          <a:latin typeface="+mn-lt"/>
                          <a:ea typeface="+mn-ea"/>
                          <a:cs typeface="+mn-cs"/>
                        </a:rPr>
                        <a:t>Match 5: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AB_Null</a:t>
                      </a:r>
                      <a:r>
                        <a:rPr lang="en-US" sz="900" kern="1200" dirty="0" smtClean="0">
                          <a:solidFill>
                            <a:schemeClr val="tx1"/>
                          </a:solidFill>
                          <a:latin typeface="+mn-lt"/>
                          <a:ea typeface="+mn-ea"/>
                          <a:cs typeface="+mn-cs"/>
                        </a:rPr>
                        <a:t>     Result: 13 to 7</a:t>
                      </a:r>
                    </a:p>
                    <a:p>
                      <a:r>
                        <a:rPr lang="en-US" sz="900" kern="1200" dirty="0" smtClean="0">
                          <a:solidFill>
                            <a:schemeClr val="tx1"/>
                          </a:solidFill>
                          <a:latin typeface="+mn-lt"/>
                          <a:ea typeface="+mn-ea"/>
                          <a:cs typeface="+mn-cs"/>
                        </a:rPr>
                        <a:t> Match 6: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AB_Open</a:t>
                      </a:r>
                      <a:r>
                        <a:rPr lang="en-US" sz="900" kern="1200" dirty="0" smtClean="0">
                          <a:solidFill>
                            <a:schemeClr val="tx1"/>
                          </a:solidFill>
                          <a:latin typeface="+mn-lt"/>
                          <a:ea typeface="+mn-ea"/>
                          <a:cs typeface="+mn-cs"/>
                        </a:rPr>
                        <a:t>     Result: 12 to 8</a:t>
                      </a:r>
                    </a:p>
                    <a:p>
                      <a:r>
                        <a:rPr lang="en-US" sz="900" kern="1200" dirty="0" smtClean="0">
                          <a:solidFill>
                            <a:schemeClr val="tx1"/>
                          </a:solidFill>
                          <a:latin typeface="+mn-lt"/>
                          <a:ea typeface="+mn-ea"/>
                          <a:cs typeface="+mn-cs"/>
                        </a:rPr>
                        <a:t> Match 7: </a:t>
                      </a:r>
                      <a:r>
                        <a:rPr lang="en-US" sz="900" kern="1200" dirty="0" err="1" smtClean="0">
                          <a:solidFill>
                            <a:schemeClr val="tx1"/>
                          </a:solidFill>
                          <a:latin typeface="+mn-lt"/>
                          <a:ea typeface="+mn-ea"/>
                          <a:cs typeface="+mn-cs"/>
                        </a:rPr>
                        <a:t>ID_Improved</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AB_Improved</a:t>
                      </a:r>
                      <a:r>
                        <a:rPr lang="en-US" sz="900" kern="1200" dirty="0" smtClean="0">
                          <a:solidFill>
                            <a:schemeClr val="tx1"/>
                          </a:solidFill>
                          <a:latin typeface="+mn-lt"/>
                          <a:ea typeface="+mn-ea"/>
                          <a:cs typeface="+mn-cs"/>
                        </a:rPr>
                        <a:t>   Result: 13 to 7</a:t>
                      </a:r>
                    </a:p>
                  </a:txBody>
                  <a:tcPr/>
                </a:tc>
                <a:tc>
                  <a:txBody>
                    <a:bodyPr/>
                    <a:lstStyle/>
                    <a:p>
                      <a:r>
                        <a:rPr lang="en-US" sz="900" kern="1200" dirty="0" smtClean="0">
                          <a:solidFill>
                            <a:schemeClr val="tx1"/>
                          </a:solidFill>
                          <a:latin typeface="+mn-lt"/>
                          <a:ea typeface="+mn-ea"/>
                          <a:cs typeface="+mn-cs"/>
                        </a:rPr>
                        <a:t> Match 1: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Random      Result: 18 to 2</a:t>
                      </a:r>
                    </a:p>
                    <a:p>
                      <a:r>
                        <a:rPr lang="en-US" sz="900" kern="1200" dirty="0" smtClean="0">
                          <a:solidFill>
                            <a:schemeClr val="tx1"/>
                          </a:solidFill>
                          <a:latin typeface="+mn-lt"/>
                          <a:ea typeface="+mn-ea"/>
                          <a:cs typeface="+mn-cs"/>
                        </a:rPr>
                        <a:t> Match 2: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MM_Null</a:t>
                      </a:r>
                      <a:r>
                        <a:rPr lang="en-US" sz="900" kern="1200" dirty="0" smtClean="0">
                          <a:solidFill>
                            <a:schemeClr val="tx1"/>
                          </a:solidFill>
                          <a:latin typeface="+mn-lt"/>
                          <a:ea typeface="+mn-ea"/>
                          <a:cs typeface="+mn-cs"/>
                        </a:rPr>
                        <a:t>     Result: 18 to 2</a:t>
                      </a:r>
                    </a:p>
                    <a:p>
                      <a:r>
                        <a:rPr lang="en-US" sz="900" kern="1200" dirty="0" smtClean="0">
                          <a:solidFill>
                            <a:schemeClr val="tx1"/>
                          </a:solidFill>
                          <a:latin typeface="+mn-lt"/>
                          <a:ea typeface="+mn-ea"/>
                          <a:cs typeface="+mn-cs"/>
                        </a:rPr>
                        <a:t> Match 3: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MM_Open</a:t>
                      </a:r>
                      <a:r>
                        <a:rPr lang="en-US" sz="900" kern="1200" dirty="0" smtClean="0">
                          <a:solidFill>
                            <a:schemeClr val="tx1"/>
                          </a:solidFill>
                          <a:latin typeface="+mn-lt"/>
                          <a:ea typeface="+mn-ea"/>
                          <a:cs typeface="+mn-cs"/>
                        </a:rPr>
                        <a:t>     Result: 15 to 5</a:t>
                      </a:r>
                    </a:p>
                    <a:p>
                      <a:r>
                        <a:rPr lang="en-US" sz="900" kern="1200" dirty="0" smtClean="0">
                          <a:solidFill>
                            <a:schemeClr val="tx1"/>
                          </a:solidFill>
                          <a:latin typeface="+mn-lt"/>
                          <a:ea typeface="+mn-ea"/>
                          <a:cs typeface="+mn-cs"/>
                        </a:rPr>
                        <a:t> Match 4: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MM_Improved</a:t>
                      </a:r>
                      <a:r>
                        <a:rPr lang="en-US" sz="900" kern="1200" dirty="0" smtClean="0">
                          <a:solidFill>
                            <a:schemeClr val="tx1"/>
                          </a:solidFill>
                          <a:latin typeface="+mn-lt"/>
                          <a:ea typeface="+mn-ea"/>
                          <a:cs typeface="+mn-cs"/>
                        </a:rPr>
                        <a:t>   Result: 12 to 8</a:t>
                      </a:r>
                    </a:p>
                    <a:p>
                      <a:r>
                        <a:rPr lang="en-US" sz="900" kern="1200" dirty="0" smtClean="0">
                          <a:solidFill>
                            <a:schemeClr val="tx1"/>
                          </a:solidFill>
                          <a:latin typeface="+mn-lt"/>
                          <a:ea typeface="+mn-ea"/>
                          <a:cs typeface="+mn-cs"/>
                        </a:rPr>
                        <a:t> Match 5: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AB_Null</a:t>
                      </a:r>
                      <a:r>
                        <a:rPr lang="en-US" sz="900" kern="1200" dirty="0" smtClean="0">
                          <a:solidFill>
                            <a:schemeClr val="tx1"/>
                          </a:solidFill>
                          <a:latin typeface="+mn-lt"/>
                          <a:ea typeface="+mn-ea"/>
                          <a:cs typeface="+mn-cs"/>
                        </a:rPr>
                        <a:t>     Result: 18 to 2</a:t>
                      </a:r>
                    </a:p>
                    <a:p>
                      <a:r>
                        <a:rPr lang="en-US" sz="900" kern="1200" dirty="0" smtClean="0">
                          <a:solidFill>
                            <a:schemeClr val="tx1"/>
                          </a:solidFill>
                          <a:latin typeface="+mn-lt"/>
                          <a:ea typeface="+mn-ea"/>
                          <a:cs typeface="+mn-cs"/>
                        </a:rPr>
                        <a:t> Match 6: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AB_Open</a:t>
                      </a:r>
                      <a:r>
                        <a:rPr lang="en-US" sz="900" kern="1200" dirty="0" smtClean="0">
                          <a:solidFill>
                            <a:schemeClr val="tx1"/>
                          </a:solidFill>
                          <a:latin typeface="+mn-lt"/>
                          <a:ea typeface="+mn-ea"/>
                          <a:cs typeface="+mn-cs"/>
                        </a:rPr>
                        <a:t>     Result: 12 to 8</a:t>
                      </a:r>
                    </a:p>
                    <a:p>
                      <a:r>
                        <a:rPr lang="en-US" sz="900" kern="1200" dirty="0" smtClean="0">
                          <a:solidFill>
                            <a:schemeClr val="tx1"/>
                          </a:solidFill>
                          <a:latin typeface="+mn-lt"/>
                          <a:ea typeface="+mn-ea"/>
                          <a:cs typeface="+mn-cs"/>
                        </a:rPr>
                        <a:t> Match 7:   Student   </a:t>
                      </a:r>
                      <a:r>
                        <a:rPr lang="en-US" sz="900" kern="1200" dirty="0" err="1" smtClean="0">
                          <a:solidFill>
                            <a:schemeClr val="tx1"/>
                          </a:solidFill>
                          <a:latin typeface="+mn-lt"/>
                          <a:ea typeface="+mn-ea"/>
                          <a:cs typeface="+mn-cs"/>
                        </a:rPr>
                        <a:t>vs</a:t>
                      </a:r>
                      <a:r>
                        <a:rPr lang="en-US" sz="900" kern="1200" dirty="0" smtClean="0">
                          <a:solidFill>
                            <a:schemeClr val="tx1"/>
                          </a:solidFill>
                          <a:latin typeface="+mn-lt"/>
                          <a:ea typeface="+mn-ea"/>
                          <a:cs typeface="+mn-cs"/>
                        </a:rPr>
                        <a:t> </a:t>
                      </a:r>
                      <a:r>
                        <a:rPr lang="en-US" sz="900" kern="1200" dirty="0" err="1" smtClean="0">
                          <a:solidFill>
                            <a:schemeClr val="tx1"/>
                          </a:solidFill>
                          <a:latin typeface="+mn-lt"/>
                          <a:ea typeface="+mn-ea"/>
                          <a:cs typeface="+mn-cs"/>
                        </a:rPr>
                        <a:t>AB_Improved</a:t>
                      </a:r>
                      <a:r>
                        <a:rPr lang="en-US" sz="900" kern="1200" dirty="0" smtClean="0">
                          <a:solidFill>
                            <a:schemeClr val="tx1"/>
                          </a:solidFill>
                          <a:latin typeface="+mn-lt"/>
                          <a:ea typeface="+mn-ea"/>
                          <a:cs typeface="+mn-cs"/>
                        </a:rPr>
                        <a:t>   Result: 13 to 7</a:t>
                      </a:r>
                    </a:p>
                  </a:txBody>
                  <a:tcPr/>
                </a:tc>
              </a:tr>
            </a:tbl>
          </a:graphicData>
        </a:graphic>
      </p:graphicFrame>
    </p:spTree>
    <p:extLst>
      <p:ext uri="{BB962C8B-B14F-4D97-AF65-F5344CB8AC3E}">
        <p14:creationId xmlns:p14="http://schemas.microsoft.com/office/powerpoint/2010/main" xmlns="" val="1504080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3895" y="407963"/>
            <a:ext cx="6133514" cy="830997"/>
          </a:xfrm>
          <a:prstGeom prst="rect">
            <a:avLst/>
          </a:prstGeom>
          <a:noFill/>
        </p:spPr>
        <p:txBody>
          <a:bodyPr wrap="square" rtlCol="0">
            <a:spAutoFit/>
          </a:bodyPr>
          <a:lstStyle/>
          <a:p>
            <a:pPr algn="ctr"/>
            <a:r>
              <a:rPr lang="fr-FR" sz="1600" b="1" dirty="0" err="1" smtClean="0">
                <a:solidFill>
                  <a:schemeClr val="accent1"/>
                </a:solidFill>
              </a:rPr>
              <a:t>Heurestic</a:t>
            </a:r>
            <a:r>
              <a:rPr lang="fr-FR" sz="1600" b="1" dirty="0" smtClean="0">
                <a:solidFill>
                  <a:schemeClr val="accent1"/>
                </a:solidFill>
              </a:rPr>
              <a:t> Analysis</a:t>
            </a:r>
            <a:endParaRPr lang="fr-FR" sz="1600" b="1" dirty="0">
              <a:solidFill>
                <a:schemeClr val="accent1"/>
              </a:solidFill>
            </a:endParaRPr>
          </a:p>
          <a:p>
            <a:pPr algn="ctr"/>
            <a:r>
              <a:rPr lang="fr-FR" sz="3200" dirty="0" smtClean="0"/>
              <a:t>Conclusion</a:t>
            </a:r>
            <a:endParaRPr lang="fr-FR" sz="3200" dirty="0" smtClean="0"/>
          </a:p>
        </p:txBody>
      </p:sp>
      <p:sp>
        <p:nvSpPr>
          <p:cNvPr id="5" name="ZoneTexte 4"/>
          <p:cNvSpPr txBox="1"/>
          <p:nvPr/>
        </p:nvSpPr>
        <p:spPr>
          <a:xfrm>
            <a:off x="393895" y="1688123"/>
            <a:ext cx="6133514" cy="9787295"/>
          </a:xfrm>
          <a:prstGeom prst="rect">
            <a:avLst/>
          </a:prstGeom>
          <a:noFill/>
        </p:spPr>
        <p:txBody>
          <a:bodyPr wrap="square" rtlCol="0">
            <a:spAutoFit/>
          </a:bodyPr>
          <a:lstStyle/>
          <a:p>
            <a:pPr algn="just"/>
            <a:r>
              <a:rPr lang="en-US" dirty="0" smtClean="0"/>
              <a:t>As I mentioned in the introduction, I didn’t come up with a really good heuristic for this problem. I wanted to have a heuristic that succeed more than 80+% of the time but I didn’t really find any easy solution. Yet I provide my analysis about which path I chose to follow to find new potentially good heuristic.</a:t>
            </a:r>
          </a:p>
          <a:p>
            <a:pPr algn="just"/>
            <a:endParaRPr lang="en-US" dirty="0" smtClean="0"/>
          </a:p>
          <a:p>
            <a:pPr algn="just"/>
            <a:r>
              <a:rPr lang="en-US" dirty="0" smtClean="0"/>
              <a:t>Actually, </a:t>
            </a:r>
            <a:r>
              <a:rPr lang="en-US" dirty="0" smtClean="0"/>
              <a:t>under other circumstances. Here are an idea that can help come up with a good (non trivial) heuristic :</a:t>
            </a:r>
          </a:p>
          <a:p>
            <a:pPr algn="just">
              <a:buFontTx/>
              <a:buChar char="-"/>
            </a:pPr>
            <a:r>
              <a:rPr lang="en-US" dirty="0" smtClean="0"/>
              <a:t>Find several simple features like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dirty="0" smtClean="0"/>
              <a: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my_moves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opp_moves</a:t>
            </a:r>
            <a:r>
              <a:rPr lang="en-US" dirty="0" smtClean="0"/>
              <a: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dist_to_opponent</a:t>
            </a:r>
            <a:r>
              <a:rPr lang="en-US" dirty="0" smtClean="0"/>
              <a: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dist_to_square</a:t>
            </a:r>
            <a:r>
              <a:rPr lang="en-US" dirty="0" smtClean="0"/>
              <a:t>,…</a:t>
            </a:r>
          </a:p>
          <a:p>
            <a:pPr algn="just">
              <a:buFontTx/>
              <a:buChar char="-"/>
            </a:pPr>
            <a:r>
              <a:rPr lang="en-US" dirty="0" smtClean="0"/>
              <a:t> </a:t>
            </a:r>
            <a:r>
              <a:rPr lang="en-US" dirty="0" smtClean="0"/>
              <a:t>pass each features to a supervised machine learning algorithm and tweak each weight corresponding to each features until we maximize the performance of the heuristic.</a:t>
            </a:r>
          </a:p>
          <a:p>
            <a:pPr algn="just">
              <a:buFontTx/>
              <a:buChar char="-"/>
            </a:pPr>
            <a:endParaRPr lang="en-US" dirty="0" smtClean="0"/>
          </a:p>
          <a:p>
            <a:pPr algn="just"/>
            <a:r>
              <a:rPr lang="en-US" dirty="0" smtClean="0"/>
              <a:t>… But this is far more complex and time consuming than trying to find heuristic by hand</a:t>
            </a:r>
          </a:p>
          <a:p>
            <a:pPr algn="just"/>
            <a:endParaRPr lang="en-US" dirty="0" smtClean="0"/>
          </a:p>
          <a:p>
            <a:pPr algn="just"/>
            <a:r>
              <a:rPr lang="en-US" dirty="0" smtClean="0"/>
              <a:t>I think the good to find a good heuristic is to play a lot to the game. Also we need to combine easy future and find the right weight that maximize the performance. Finally one good idea is to change the heuristic of hour player over time or over certain condition. For example at the end of the party I can prefer to survive rather than trying to block my opponent. I think we a good adjustment of those ideas and a good computer we can come up with a good heuristic.</a:t>
            </a:r>
          </a:p>
          <a:p>
            <a:pPr algn="just"/>
            <a:endParaRPr lang="en-US" dirty="0" smtClean="0"/>
          </a:p>
          <a:p>
            <a:pPr algn="just"/>
            <a:endParaRPr lang="en-US" dirty="0" smtClean="0"/>
          </a:p>
          <a:p>
            <a:pPr algn="just"/>
            <a:r>
              <a:rPr lang="en-US" b="1" dirty="0" smtClean="0"/>
              <a:t>Note </a:t>
            </a:r>
            <a:r>
              <a:rPr lang="en-US" dirty="0" smtClean="0"/>
              <a:t>: The results (score) have a high variance, for some configuration some of my heuristic outperform </a:t>
            </a:r>
            <a:r>
              <a:rPr lang="en-US" b="1" dirty="0" err="1" smtClean="0"/>
              <a:t>ID_Improved</a:t>
            </a:r>
            <a:r>
              <a:rPr lang="en-US" dirty="0" smtClean="0"/>
              <a:t> by 5%, for some </a:t>
            </a:r>
            <a:r>
              <a:rPr lang="en-US" b="1" dirty="0" err="1" smtClean="0"/>
              <a:t>ID_Improved</a:t>
            </a:r>
            <a:r>
              <a:rPr lang="en-US" dirty="0" smtClean="0"/>
              <a:t> outperform my heuristic by 5%. I commented all heuristics in the python file. According to the benchmark I think attacking heuristic is the best I could come up with. So I choose to call </a:t>
            </a:r>
            <a:r>
              <a:rPr lang="en-US" sz="1400" dirty="0" smtClean="0">
                <a:latin typeface="Courier New" pitchFamily="49" charset="0"/>
                <a:cs typeface="Courier New" pitchFamily="49" charset="0"/>
              </a:rPr>
              <a:t>attacking() </a:t>
            </a:r>
            <a:r>
              <a:rPr lang="en-US" dirty="0" smtClean="0"/>
              <a:t>in </a:t>
            </a:r>
            <a:r>
              <a:rPr lang="en-US" sz="1400" dirty="0" err="1" smtClean="0">
                <a:latin typeface="Courier New" pitchFamily="49" charset="0"/>
                <a:cs typeface="Courier New" pitchFamily="49" charset="0"/>
              </a:rPr>
              <a:t>custom_score</a:t>
            </a:r>
            <a:r>
              <a:rPr lang="en-US" sz="1400" dirty="0" smtClean="0">
                <a:latin typeface="Courier New" pitchFamily="49" charset="0"/>
                <a:cs typeface="Courier New" pitchFamily="49" charset="0"/>
              </a:rPr>
              <a:t>()</a:t>
            </a:r>
          </a:p>
        </p:txBody>
      </p:sp>
    </p:spTree>
    <p:extLst>
      <p:ext uri="{BB962C8B-B14F-4D97-AF65-F5344CB8AC3E}">
        <p14:creationId xmlns:p14="http://schemas.microsoft.com/office/powerpoint/2010/main" xmlns="" val="3931301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TotalTime>
  <Words>2144</Words>
  <Application>Microsoft Office PowerPoint</Application>
  <PresentationFormat>Personnalisé</PresentationFormat>
  <Paragraphs>180</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Diapositive 1</vt:lpstr>
      <vt:lpstr>Diapositive 2</vt:lpstr>
      <vt:lpstr>Diapositive 3</vt:lpstr>
      <vt:lpstr>Diapositive 4</vt:lpstr>
      <vt:lpstr>Diapositive 5</vt:lpstr>
      <vt:lpstr>Diapositive 6</vt:lpstr>
    </vt:vector>
  </TitlesOfParts>
  <Company>PEUGEOT CITROEN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VICTOR BUSA</dc:creator>
  <cp:lastModifiedBy>Victor BUSA (vicbusa)</cp:lastModifiedBy>
  <cp:revision>140</cp:revision>
  <dcterms:created xsi:type="dcterms:W3CDTF">2017-02-28T10:06:44Z</dcterms:created>
  <dcterms:modified xsi:type="dcterms:W3CDTF">2017-02-28T20:16:13Z</dcterms:modified>
</cp:coreProperties>
</file>