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60" r:id="rId1"/>
  </p:sldMasterIdLst>
  <p:notesMasterIdLst>
    <p:notesMasterId r:id="rId13"/>
  </p:notesMasterIdLst>
  <p:sldIdLst>
    <p:sldId id="256" r:id="rId2"/>
    <p:sldId id="285" r:id="rId3"/>
    <p:sldId id="326" r:id="rId4"/>
    <p:sldId id="327" r:id="rId5"/>
    <p:sldId id="328" r:id="rId6"/>
    <p:sldId id="329" r:id="rId7"/>
    <p:sldId id="330" r:id="rId8"/>
    <p:sldId id="331" r:id="rId9"/>
    <p:sldId id="332" r:id="rId10"/>
    <p:sldId id="333" r:id="rId11"/>
    <p:sldId id="27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1033CC"/>
    <a:srgbClr val="5E5EC2"/>
    <a:srgbClr val="3131B1"/>
    <a:srgbClr val="FFFFFF"/>
    <a:srgbClr val="0C34CC"/>
    <a:srgbClr val="1D39CC"/>
    <a:srgbClr val="3647CE"/>
    <a:srgbClr val="5B65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26" autoAdjust="0"/>
  </p:normalViewPr>
  <p:slideViewPr>
    <p:cSldViewPr snapToGrid="0">
      <p:cViewPr varScale="1">
        <p:scale>
          <a:sx n="82" d="100"/>
          <a:sy n="82" d="100"/>
        </p:scale>
        <p:origin x="52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6DDE1D-8D41-594B-B3DA-76F6B9652D53}" type="datetimeFigureOut">
              <a:rPr kumimoji="1" lang="zh-CN" altLang="en-US" smtClean="0"/>
              <a:t>2025/4/7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D567F1-434A-F84D-AD0E-3774C11142DC}" type="slidenum">
              <a:rPr kumimoji="1" lang="zh-CN" altLang="en-US" smtClean="0"/>
              <a:t>‹#›</a:t>
            </a:fld>
            <a:endParaRPr kumimoji="1" lang="zh-CN" altLang="en-US"/>
          </a:p>
        </p:txBody>
      </p:sp>
    </p:spTree>
    <p:extLst>
      <p:ext uri="{BB962C8B-B14F-4D97-AF65-F5344CB8AC3E}">
        <p14:creationId xmlns:p14="http://schemas.microsoft.com/office/powerpoint/2010/main" val="35839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大家下午好，下面是我的年终总结。</a:t>
            </a:r>
          </a:p>
        </p:txBody>
      </p:sp>
      <p:sp>
        <p:nvSpPr>
          <p:cNvPr id="4" name="灯片编号占位符 3"/>
          <p:cNvSpPr>
            <a:spLocks noGrp="1"/>
          </p:cNvSpPr>
          <p:nvPr>
            <p:ph type="sldNum" sz="quarter" idx="5"/>
          </p:nvPr>
        </p:nvSpPr>
        <p:spPr/>
        <p:txBody>
          <a:bodyPr/>
          <a:lstStyle/>
          <a:p>
            <a:fld id="{B7D567F1-434A-F84D-AD0E-3774C11142DC}" type="slidenum">
              <a:rPr kumimoji="1" lang="zh-CN" altLang="en-US" smtClean="0"/>
              <a:t>1</a:t>
            </a:fld>
            <a:endParaRPr kumimoji="1" lang="zh-CN" altLang="en-US"/>
          </a:p>
        </p:txBody>
      </p:sp>
    </p:spTree>
    <p:extLst>
      <p:ext uri="{BB962C8B-B14F-4D97-AF65-F5344CB8AC3E}">
        <p14:creationId xmlns:p14="http://schemas.microsoft.com/office/powerpoint/2010/main" val="22927572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6E9DA-3475-E4CF-8308-A431B06BCE0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37BE416-3EB3-DADE-CB32-73768132EE0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97AF045-F2AA-9038-4B30-3B71438C14A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3643EFA7-6927-78D4-433D-C315FF5D9246}"/>
              </a:ext>
            </a:extLst>
          </p:cNvPr>
          <p:cNvSpPr>
            <a:spLocks noGrp="1"/>
          </p:cNvSpPr>
          <p:nvPr>
            <p:ph type="sldNum" sz="quarter" idx="5"/>
          </p:nvPr>
        </p:nvSpPr>
        <p:spPr/>
        <p:txBody>
          <a:bodyPr/>
          <a:lstStyle/>
          <a:p>
            <a:fld id="{B7D567F1-434A-F84D-AD0E-3774C11142DC}" type="slidenum">
              <a:rPr kumimoji="1" lang="zh-CN" altLang="en-US" smtClean="0"/>
              <a:t>10</a:t>
            </a:fld>
            <a:endParaRPr kumimoji="1" lang="zh-CN" altLang="en-US"/>
          </a:p>
        </p:txBody>
      </p:sp>
    </p:spTree>
    <p:extLst>
      <p:ext uri="{BB962C8B-B14F-4D97-AF65-F5344CB8AC3E}">
        <p14:creationId xmlns:p14="http://schemas.microsoft.com/office/powerpoint/2010/main" val="35142952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B7D567F1-434A-F84D-AD0E-3774C11142DC}" type="slidenum">
              <a:rPr kumimoji="1" lang="zh-CN" altLang="en-US" smtClean="0"/>
              <a:t>11</a:t>
            </a:fld>
            <a:endParaRPr kumimoji="1" lang="zh-CN" altLang="en-US"/>
          </a:p>
        </p:txBody>
      </p:sp>
    </p:spTree>
    <p:extLst>
      <p:ext uri="{BB962C8B-B14F-4D97-AF65-F5344CB8AC3E}">
        <p14:creationId xmlns:p14="http://schemas.microsoft.com/office/powerpoint/2010/main" val="694245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8953E-6F6E-2C5E-9D92-3A725C49A95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AE756DE-9146-05A4-658A-79631823585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EF9EE1B-AD97-1B25-025B-1EDFC656F2F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09386D08-C219-B098-CAEB-30AAC74B6189}"/>
              </a:ext>
            </a:extLst>
          </p:cNvPr>
          <p:cNvSpPr>
            <a:spLocks noGrp="1"/>
          </p:cNvSpPr>
          <p:nvPr>
            <p:ph type="sldNum" sz="quarter" idx="5"/>
          </p:nvPr>
        </p:nvSpPr>
        <p:spPr/>
        <p:txBody>
          <a:bodyPr/>
          <a:lstStyle/>
          <a:p>
            <a:fld id="{B7D567F1-434A-F84D-AD0E-3774C11142DC}" type="slidenum">
              <a:rPr kumimoji="1" lang="zh-CN" altLang="en-US" smtClean="0"/>
              <a:t>2</a:t>
            </a:fld>
            <a:endParaRPr kumimoji="1" lang="zh-CN" altLang="en-US"/>
          </a:p>
        </p:txBody>
      </p:sp>
    </p:spTree>
    <p:extLst>
      <p:ext uri="{BB962C8B-B14F-4D97-AF65-F5344CB8AC3E}">
        <p14:creationId xmlns:p14="http://schemas.microsoft.com/office/powerpoint/2010/main" val="409085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DC542-67CC-1040-690F-BF5E06AEB3F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F855D2-A45A-AF44-07DE-CDD557294ED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0BDA267-FB48-3430-C4F4-820049008A6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9882642E-842D-D781-0494-B3491CB8EF15}"/>
              </a:ext>
            </a:extLst>
          </p:cNvPr>
          <p:cNvSpPr>
            <a:spLocks noGrp="1"/>
          </p:cNvSpPr>
          <p:nvPr>
            <p:ph type="sldNum" sz="quarter" idx="5"/>
          </p:nvPr>
        </p:nvSpPr>
        <p:spPr/>
        <p:txBody>
          <a:bodyPr/>
          <a:lstStyle/>
          <a:p>
            <a:fld id="{B7D567F1-434A-F84D-AD0E-3774C11142DC}" type="slidenum">
              <a:rPr kumimoji="1" lang="zh-CN" altLang="en-US" smtClean="0"/>
              <a:t>3</a:t>
            </a:fld>
            <a:endParaRPr kumimoji="1" lang="zh-CN" altLang="en-US"/>
          </a:p>
        </p:txBody>
      </p:sp>
    </p:spTree>
    <p:extLst>
      <p:ext uri="{BB962C8B-B14F-4D97-AF65-F5344CB8AC3E}">
        <p14:creationId xmlns:p14="http://schemas.microsoft.com/office/powerpoint/2010/main" val="499072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D1B00-64E8-45B7-FB87-46E5A64FB37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65413BC-D70D-4EF4-AA38-E6A778043E0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91C2130-1FDF-5CFD-DAFB-DDDE8FCAE3DD}"/>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764EA282-9767-9F7B-FDE1-55AC8C587730}"/>
              </a:ext>
            </a:extLst>
          </p:cNvPr>
          <p:cNvSpPr>
            <a:spLocks noGrp="1"/>
          </p:cNvSpPr>
          <p:nvPr>
            <p:ph type="sldNum" sz="quarter" idx="5"/>
          </p:nvPr>
        </p:nvSpPr>
        <p:spPr/>
        <p:txBody>
          <a:bodyPr/>
          <a:lstStyle/>
          <a:p>
            <a:fld id="{B7D567F1-434A-F84D-AD0E-3774C11142DC}" type="slidenum">
              <a:rPr kumimoji="1" lang="zh-CN" altLang="en-US" smtClean="0"/>
              <a:t>4</a:t>
            </a:fld>
            <a:endParaRPr kumimoji="1" lang="zh-CN" altLang="en-US"/>
          </a:p>
        </p:txBody>
      </p:sp>
    </p:spTree>
    <p:extLst>
      <p:ext uri="{BB962C8B-B14F-4D97-AF65-F5344CB8AC3E}">
        <p14:creationId xmlns:p14="http://schemas.microsoft.com/office/powerpoint/2010/main" val="30901556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AF868-B58E-646C-B61F-631D97BCD3A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FC4D86-C402-AB24-D97A-124EB9B68D5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DF46E9B-D64B-D08D-0774-8B14EEFB9545}"/>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6D3FEA65-FCC8-BBBC-CA27-893E65E4A1A5}"/>
              </a:ext>
            </a:extLst>
          </p:cNvPr>
          <p:cNvSpPr>
            <a:spLocks noGrp="1"/>
          </p:cNvSpPr>
          <p:nvPr>
            <p:ph type="sldNum" sz="quarter" idx="5"/>
          </p:nvPr>
        </p:nvSpPr>
        <p:spPr/>
        <p:txBody>
          <a:bodyPr/>
          <a:lstStyle/>
          <a:p>
            <a:fld id="{B7D567F1-434A-F84D-AD0E-3774C11142DC}" type="slidenum">
              <a:rPr kumimoji="1" lang="zh-CN" altLang="en-US" smtClean="0"/>
              <a:t>5</a:t>
            </a:fld>
            <a:endParaRPr kumimoji="1" lang="zh-CN" altLang="en-US"/>
          </a:p>
        </p:txBody>
      </p:sp>
    </p:spTree>
    <p:extLst>
      <p:ext uri="{BB962C8B-B14F-4D97-AF65-F5344CB8AC3E}">
        <p14:creationId xmlns:p14="http://schemas.microsoft.com/office/powerpoint/2010/main" val="89399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32C1E-8C50-DFEF-15DE-4C1BB0BC5E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A414417-ACEC-8B79-D4E8-52937748FF7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41F5964-1030-BECE-FD50-977D361769A7}"/>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6E0ED73D-B252-E29B-FFA6-E8E4FD03FBAB}"/>
              </a:ext>
            </a:extLst>
          </p:cNvPr>
          <p:cNvSpPr>
            <a:spLocks noGrp="1"/>
          </p:cNvSpPr>
          <p:nvPr>
            <p:ph type="sldNum" sz="quarter" idx="5"/>
          </p:nvPr>
        </p:nvSpPr>
        <p:spPr/>
        <p:txBody>
          <a:bodyPr/>
          <a:lstStyle/>
          <a:p>
            <a:fld id="{B7D567F1-434A-F84D-AD0E-3774C11142DC}" type="slidenum">
              <a:rPr kumimoji="1" lang="zh-CN" altLang="en-US" smtClean="0"/>
              <a:t>6</a:t>
            </a:fld>
            <a:endParaRPr kumimoji="1" lang="zh-CN" altLang="en-US"/>
          </a:p>
        </p:txBody>
      </p:sp>
    </p:spTree>
    <p:extLst>
      <p:ext uri="{BB962C8B-B14F-4D97-AF65-F5344CB8AC3E}">
        <p14:creationId xmlns:p14="http://schemas.microsoft.com/office/powerpoint/2010/main" val="3066830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74950-5491-DC1D-A051-5A1F49D342B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061C564-CC79-7FF2-B062-6EFC6DFA2C7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8EA7426-E9D1-8FBD-A97C-99EBDA304042}"/>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594555BA-8C3F-DEA8-BE88-DA42EAF4ED96}"/>
              </a:ext>
            </a:extLst>
          </p:cNvPr>
          <p:cNvSpPr>
            <a:spLocks noGrp="1"/>
          </p:cNvSpPr>
          <p:nvPr>
            <p:ph type="sldNum" sz="quarter" idx="5"/>
          </p:nvPr>
        </p:nvSpPr>
        <p:spPr/>
        <p:txBody>
          <a:bodyPr/>
          <a:lstStyle/>
          <a:p>
            <a:fld id="{B7D567F1-434A-F84D-AD0E-3774C11142DC}" type="slidenum">
              <a:rPr kumimoji="1" lang="zh-CN" altLang="en-US" smtClean="0"/>
              <a:t>7</a:t>
            </a:fld>
            <a:endParaRPr kumimoji="1" lang="zh-CN" altLang="en-US"/>
          </a:p>
        </p:txBody>
      </p:sp>
    </p:spTree>
    <p:extLst>
      <p:ext uri="{BB962C8B-B14F-4D97-AF65-F5344CB8AC3E}">
        <p14:creationId xmlns:p14="http://schemas.microsoft.com/office/powerpoint/2010/main" val="3207934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63DDF-94D7-20A8-B7BB-346E3901B6B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B6BBB48-F8B3-F939-0309-6A4D325E533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3E217C4-8233-E7FB-41F4-28D326501315}"/>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7AF5B7BB-C11B-4751-4990-368C073FFC05}"/>
              </a:ext>
            </a:extLst>
          </p:cNvPr>
          <p:cNvSpPr>
            <a:spLocks noGrp="1"/>
          </p:cNvSpPr>
          <p:nvPr>
            <p:ph type="sldNum" sz="quarter" idx="5"/>
          </p:nvPr>
        </p:nvSpPr>
        <p:spPr/>
        <p:txBody>
          <a:bodyPr/>
          <a:lstStyle/>
          <a:p>
            <a:fld id="{B7D567F1-434A-F84D-AD0E-3774C11142DC}" type="slidenum">
              <a:rPr kumimoji="1" lang="zh-CN" altLang="en-US" smtClean="0"/>
              <a:t>8</a:t>
            </a:fld>
            <a:endParaRPr kumimoji="1" lang="zh-CN" altLang="en-US"/>
          </a:p>
        </p:txBody>
      </p:sp>
    </p:spTree>
    <p:extLst>
      <p:ext uri="{BB962C8B-B14F-4D97-AF65-F5344CB8AC3E}">
        <p14:creationId xmlns:p14="http://schemas.microsoft.com/office/powerpoint/2010/main" val="933147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C7EC4-1DB3-0515-7696-E0531C5B0BD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50A22F2-5DA6-7E3A-F1B4-A4BD01B60C3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D378D5-0715-8A07-53F2-B7D875D66FB2}"/>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60B6E74D-3247-CDA7-01E4-1B5B0809E135}"/>
              </a:ext>
            </a:extLst>
          </p:cNvPr>
          <p:cNvSpPr>
            <a:spLocks noGrp="1"/>
          </p:cNvSpPr>
          <p:nvPr>
            <p:ph type="sldNum" sz="quarter" idx="5"/>
          </p:nvPr>
        </p:nvSpPr>
        <p:spPr/>
        <p:txBody>
          <a:bodyPr/>
          <a:lstStyle/>
          <a:p>
            <a:fld id="{B7D567F1-434A-F84D-AD0E-3774C11142DC}" type="slidenum">
              <a:rPr kumimoji="1" lang="zh-CN" altLang="en-US" smtClean="0"/>
              <a:t>9</a:t>
            </a:fld>
            <a:endParaRPr kumimoji="1" lang="zh-CN" altLang="en-US"/>
          </a:p>
        </p:txBody>
      </p:sp>
    </p:spTree>
    <p:extLst>
      <p:ext uri="{BB962C8B-B14F-4D97-AF65-F5344CB8AC3E}">
        <p14:creationId xmlns:p14="http://schemas.microsoft.com/office/powerpoint/2010/main" val="2131258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98CF6-0E1E-4028-A0F2-6C99372FDAC9}"/>
              </a:ext>
            </a:extLst>
          </p:cNvPr>
          <p:cNvSpPr>
            <a:spLocks noGrp="1"/>
          </p:cNvSpPr>
          <p:nvPr>
            <p:ph type="ctrTitle"/>
          </p:nvPr>
        </p:nvSpPr>
        <p:spPr>
          <a:xfrm>
            <a:off x="0" y="491440"/>
            <a:ext cx="4836518" cy="422960"/>
          </a:xfrm>
        </p:spPr>
        <p:txBody>
          <a:bodyPr anchor="b">
            <a:noAutofit/>
          </a:bodyPr>
          <a:lstStyle>
            <a:lvl1pPr algn="ctr">
              <a:defRPr sz="3200">
                <a:latin typeface="+mj-lt"/>
              </a:defRPr>
            </a:lvl1pPr>
          </a:lstStyle>
          <a:p>
            <a:endParaRPr lang="zh-CN" altLang="en-US" dirty="0"/>
          </a:p>
        </p:txBody>
      </p:sp>
      <p:sp>
        <p:nvSpPr>
          <p:cNvPr id="6" name="灯片编号占位符 5">
            <a:extLst>
              <a:ext uri="{FF2B5EF4-FFF2-40B4-BE49-F238E27FC236}">
                <a16:creationId xmlns:a16="http://schemas.microsoft.com/office/drawing/2014/main" id="{EB110D11-B0E4-4050-B279-9CCDEE6D9A18}"/>
              </a:ext>
            </a:extLst>
          </p:cNvPr>
          <p:cNvSpPr>
            <a:spLocks noGrp="1"/>
          </p:cNvSpPr>
          <p:nvPr>
            <p:ph type="sldNum" sz="quarter" idx="12"/>
          </p:nvPr>
        </p:nvSpPr>
        <p:spPr/>
        <p:txBody>
          <a:bodyPr/>
          <a:lstStyle/>
          <a:p>
            <a:fld id="{B9AFAE79-F653-43DB-BF97-E1DAC4232C39}" type="slidenum">
              <a:rPr lang="zh-CN" altLang="en-US" smtClean="0"/>
              <a:t>‹#›</a:t>
            </a:fld>
            <a:endParaRPr lang="zh-CN" altLang="en-US"/>
          </a:p>
        </p:txBody>
      </p:sp>
    </p:spTree>
    <p:extLst>
      <p:ext uri="{BB962C8B-B14F-4D97-AF65-F5344CB8AC3E}">
        <p14:creationId xmlns:p14="http://schemas.microsoft.com/office/powerpoint/2010/main" val="38467102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A84D6DE-A58B-445B-AD5B-23D743BBFEF4}"/>
              </a:ext>
            </a:extLst>
          </p:cNvPr>
          <p:cNvSpPr>
            <a:spLocks noGrp="1"/>
          </p:cNvSpPr>
          <p:nvPr>
            <p:ph type="title"/>
          </p:nvPr>
        </p:nvSpPr>
        <p:spPr>
          <a:xfrm>
            <a:off x="132931" y="507989"/>
            <a:ext cx="8809660" cy="345682"/>
          </a:xfrm>
          <a:prstGeom prst="rect">
            <a:avLst/>
          </a:prstGeom>
        </p:spPr>
        <p:txBody>
          <a:bodyPr vert="horz" lIns="91440" tIns="45720" rIns="91440" bIns="45720" rtlCol="0" anchor="ctr">
            <a:noAutofit/>
          </a:bodyPr>
          <a:lstStyle/>
          <a:p>
            <a:endParaRPr lang="zh-CN" altLang="en-US" dirty="0"/>
          </a:p>
        </p:txBody>
      </p:sp>
      <p:sp>
        <p:nvSpPr>
          <p:cNvPr id="3" name="文本占位符 2">
            <a:extLst>
              <a:ext uri="{FF2B5EF4-FFF2-40B4-BE49-F238E27FC236}">
                <a16:creationId xmlns:a16="http://schemas.microsoft.com/office/drawing/2014/main" id="{1F22B764-1AFD-404B-A112-DA50ACCD9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6" name="灯片编号占位符 5">
            <a:extLst>
              <a:ext uri="{FF2B5EF4-FFF2-40B4-BE49-F238E27FC236}">
                <a16:creationId xmlns:a16="http://schemas.microsoft.com/office/drawing/2014/main" id="{5439A78C-21E8-4B42-964C-2FB987398C17}"/>
              </a:ext>
            </a:extLst>
          </p:cNvPr>
          <p:cNvSpPr>
            <a:spLocks noGrp="1"/>
          </p:cNvSpPr>
          <p:nvPr>
            <p:ph type="sldNum" sz="quarter" idx="4"/>
          </p:nvPr>
        </p:nvSpPr>
        <p:spPr>
          <a:xfrm>
            <a:off x="9055380" y="6529702"/>
            <a:ext cx="2298420" cy="191773"/>
          </a:xfrm>
          <a:prstGeom prst="rect">
            <a:avLst/>
          </a:prstGeom>
        </p:spPr>
        <p:txBody>
          <a:bodyPr vert="horz" lIns="91440" tIns="45720" rIns="91440" bIns="45720" rtlCol="0" anchor="ctr"/>
          <a:lstStyle>
            <a:lvl1pPr algn="r">
              <a:defRPr sz="1200">
                <a:solidFill>
                  <a:schemeClr val="tx1">
                    <a:tint val="75000"/>
                  </a:schemeClr>
                </a:solidFill>
              </a:defRPr>
            </a:lvl1pPr>
          </a:lstStyle>
          <a:p>
            <a:fld id="{B9AFAE79-F653-43DB-BF97-E1DAC4232C39}" type="slidenum">
              <a:rPr lang="zh-CN" altLang="en-US" smtClean="0"/>
              <a:t>‹#›</a:t>
            </a:fld>
            <a:endParaRPr lang="zh-CN" altLang="en-US"/>
          </a:p>
        </p:txBody>
      </p:sp>
      <p:pic>
        <p:nvPicPr>
          <p:cNvPr id="7" name="bg object 22">
            <a:extLst>
              <a:ext uri="{FF2B5EF4-FFF2-40B4-BE49-F238E27FC236}">
                <a16:creationId xmlns:a16="http://schemas.microsoft.com/office/drawing/2014/main" id="{2B749D8D-C62A-49CF-921B-68AE68FA5F95}"/>
              </a:ext>
            </a:extLst>
          </p:cNvPr>
          <p:cNvPicPr/>
          <p:nvPr userDrawn="1"/>
        </p:nvPicPr>
        <p:blipFill>
          <a:blip r:embed="rId3" cstate="print"/>
          <a:stretch>
            <a:fillRect/>
          </a:stretch>
        </p:blipFill>
        <p:spPr>
          <a:xfrm>
            <a:off x="-1" y="0"/>
            <a:ext cx="10674723" cy="345681"/>
          </a:xfrm>
          <a:prstGeom prst="rect">
            <a:avLst/>
          </a:prstGeom>
        </p:spPr>
      </p:pic>
      <p:pic>
        <p:nvPicPr>
          <p:cNvPr id="8" name="图片 7">
            <a:extLst>
              <a:ext uri="{FF2B5EF4-FFF2-40B4-BE49-F238E27FC236}">
                <a16:creationId xmlns:a16="http://schemas.microsoft.com/office/drawing/2014/main" id="{F5F5775E-65E5-43CC-9399-BD476D30636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74722" y="46920"/>
            <a:ext cx="1358156" cy="363717"/>
          </a:xfrm>
          <a:prstGeom prst="rect">
            <a:avLst/>
          </a:prstGeom>
        </p:spPr>
      </p:pic>
      <p:sp>
        <p:nvSpPr>
          <p:cNvPr id="10" name="bg object 23">
            <a:extLst>
              <a:ext uri="{FF2B5EF4-FFF2-40B4-BE49-F238E27FC236}">
                <a16:creationId xmlns:a16="http://schemas.microsoft.com/office/drawing/2014/main" id="{BB49458E-D5FB-4445-AB4A-61CD12A3D954}"/>
              </a:ext>
            </a:extLst>
          </p:cNvPr>
          <p:cNvSpPr/>
          <p:nvPr userDrawn="1"/>
        </p:nvSpPr>
        <p:spPr>
          <a:xfrm>
            <a:off x="0" y="6447156"/>
            <a:ext cx="12187937" cy="45719"/>
          </a:xfrm>
          <a:custGeom>
            <a:avLst/>
            <a:gdLst/>
            <a:ahLst/>
            <a:cxnLst/>
            <a:rect l="l" t="t" r="r" b="b"/>
            <a:pathLst>
              <a:path w="6400800" h="27939">
                <a:moveTo>
                  <a:pt x="0" y="27431"/>
                </a:moveTo>
                <a:lnTo>
                  <a:pt x="6400800" y="27431"/>
                </a:lnTo>
                <a:lnTo>
                  <a:pt x="6400800" y="0"/>
                </a:lnTo>
                <a:lnTo>
                  <a:pt x="0" y="0"/>
                </a:lnTo>
                <a:lnTo>
                  <a:pt x="0" y="27431"/>
                </a:lnTo>
                <a:close/>
              </a:path>
            </a:pathLst>
          </a:custGeom>
          <a:solidFill>
            <a:srgbClr val="000099"/>
          </a:solidFill>
        </p:spPr>
        <p:txBody>
          <a:bodyPr wrap="square" lIns="0" tIns="0" rIns="0" bIns="0" rtlCol="0"/>
          <a:lstStyle/>
          <a:p>
            <a:endParaRPr sz="1800" dirty="0"/>
          </a:p>
        </p:txBody>
      </p:sp>
    </p:spTree>
    <p:extLst>
      <p:ext uri="{BB962C8B-B14F-4D97-AF65-F5344CB8AC3E}">
        <p14:creationId xmlns:p14="http://schemas.microsoft.com/office/powerpoint/2010/main" val="1155102014"/>
      </p:ext>
    </p:extLst>
  </p:cSld>
  <p:clrMap bg1="lt1" tx1="dk1" bg2="lt2" tx2="dk2" accent1="accent1" accent2="accent2" accent3="accent3" accent4="accent4" accent5="accent5" accent6="accent6" hlink="hlink" folHlink="folHlink"/>
  <p:sldLayoutIdLst>
    <p:sldLayoutId id="2147483661" r:id="rId1"/>
  </p:sldLayoutIdLst>
  <p:hf sldNum="0" hdr="0" ft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00" kern="1200" baseline="0">
          <a:solidFill>
            <a:schemeClr val="tx1"/>
          </a:solidFill>
          <a:latin typeface="Arial" panose="020B0604020202020204" pitchFamily="34" charset="0"/>
          <a:ea typeface="黑体" panose="020106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zhuanlan.zhihu.com/p/20021693569"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zhuanlan.zhihu.com/p/657693775" TargetMode="External"/><Relationship Id="rId4" Type="http://schemas.openxmlformats.org/officeDocument/2006/relationships/hyperlink" Target="https://zhuanlan.zhihu.com/p/21046265072"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a:extLst>
              <a:ext uri="{FF2B5EF4-FFF2-40B4-BE49-F238E27FC236}">
                <a16:creationId xmlns:a16="http://schemas.microsoft.com/office/drawing/2014/main" id="{0B52066B-65C8-4044-98A8-A6B5B47C89D6}"/>
              </a:ext>
            </a:extLst>
          </p:cNvPr>
          <p:cNvSpPr txBox="1">
            <a:spLocks noGrp="1"/>
          </p:cNvSpPr>
          <p:nvPr>
            <p:ph type="subTitle" idx="4294967295"/>
          </p:nvPr>
        </p:nvSpPr>
        <p:spPr>
          <a:xfrm>
            <a:off x="4849810" y="4921540"/>
            <a:ext cx="2492375" cy="836126"/>
          </a:xfrm>
          <a:prstGeom prst="rect">
            <a:avLst/>
          </a:prstGeom>
          <a:noFill/>
        </p:spPr>
        <p:txBody>
          <a:bodyPr wrap="square" rtlCol="0">
            <a:spAutoFit/>
          </a:bodyPr>
          <a:lstStyle/>
          <a:p>
            <a:pPr algn="ctr">
              <a:lnSpc>
                <a:spcPct val="100000"/>
              </a:lnSpc>
            </a:pPr>
            <a:r>
              <a:rPr lang="en-US" altLang="zh-CN" sz="2000" dirty="0">
                <a:latin typeface="Times New Roman" panose="02020603050405020304" pitchFamily="18" charset="0"/>
                <a:ea typeface="+mj-ea"/>
                <a:cs typeface="Times New Roman" panose="02020603050405020304" pitchFamily="18" charset="0"/>
              </a:rPr>
              <a:t>TwiL</a:t>
            </a:r>
            <a:endParaRPr lang="en-US" altLang="zh-CN" sz="2000" dirty="0">
              <a:latin typeface="Times New Roman" panose="02020603050405020304" pitchFamily="18" charset="0"/>
              <a:ea typeface="微软雅黑" panose="020B0503020204020204" pitchFamily="34" charset="-122"/>
              <a:cs typeface="Times New Roman" panose="02020603050405020304" pitchFamily="18" charset="0"/>
            </a:endParaRPr>
          </a:p>
          <a:p>
            <a:pPr algn="ctr">
              <a:lnSpc>
                <a:spcPct val="100000"/>
              </a:lnSpc>
            </a:pPr>
            <a:r>
              <a:rPr lang="en-US" altLang="zh-CN" sz="2000" b="1" dirty="0">
                <a:latin typeface="宋体" panose="02010600030101010101" pitchFamily="2" charset="-122"/>
                <a:ea typeface="宋体" panose="02010600030101010101" pitchFamily="2" charset="-122"/>
              </a:rPr>
              <a:t>2025.04.08</a:t>
            </a:r>
          </a:p>
        </p:txBody>
      </p:sp>
      <p:sp>
        <p:nvSpPr>
          <p:cNvPr id="6" name="object 4">
            <a:extLst>
              <a:ext uri="{FF2B5EF4-FFF2-40B4-BE49-F238E27FC236}">
                <a16:creationId xmlns:a16="http://schemas.microsoft.com/office/drawing/2014/main" id="{E84B7AA1-220C-4B50-BFC9-2455A57B76D7}"/>
              </a:ext>
            </a:extLst>
          </p:cNvPr>
          <p:cNvSpPr/>
          <p:nvPr/>
        </p:nvSpPr>
        <p:spPr>
          <a:xfrm>
            <a:off x="1523999" y="2425138"/>
            <a:ext cx="9144000" cy="1129911"/>
          </a:xfrm>
          <a:custGeom>
            <a:avLst/>
            <a:gdLst/>
            <a:ahLst/>
            <a:cxnLst/>
            <a:rect l="l" t="t" r="r" b="b"/>
            <a:pathLst>
              <a:path w="9144000" h="798829">
                <a:moveTo>
                  <a:pt x="0" y="0"/>
                </a:moveTo>
                <a:lnTo>
                  <a:pt x="0" y="798576"/>
                </a:lnTo>
                <a:lnTo>
                  <a:pt x="9143999" y="798576"/>
                </a:lnTo>
                <a:lnTo>
                  <a:pt x="9143999" y="0"/>
                </a:lnTo>
                <a:lnTo>
                  <a:pt x="0" y="0"/>
                </a:lnTo>
                <a:close/>
              </a:path>
            </a:pathLst>
          </a:custGeom>
          <a:solidFill>
            <a:srgbClr val="000080"/>
          </a:solidFill>
        </p:spPr>
        <p:txBody>
          <a:bodyPr wrap="square" lIns="0" tIns="0" rIns="0" bIns="0" rtlCol="0"/>
          <a:lstStyle/>
          <a:p>
            <a:endParaRPr dirty="0"/>
          </a:p>
        </p:txBody>
      </p:sp>
      <p:sp>
        <p:nvSpPr>
          <p:cNvPr id="7" name="object 5">
            <a:extLst>
              <a:ext uri="{FF2B5EF4-FFF2-40B4-BE49-F238E27FC236}">
                <a16:creationId xmlns:a16="http://schemas.microsoft.com/office/drawing/2014/main" id="{8B4111BF-D8BA-4369-9FDB-FDF7A3991BB6}"/>
              </a:ext>
            </a:extLst>
          </p:cNvPr>
          <p:cNvSpPr txBox="1">
            <a:spLocks/>
          </p:cNvSpPr>
          <p:nvPr/>
        </p:nvSpPr>
        <p:spPr>
          <a:xfrm>
            <a:off x="1890462" y="2514070"/>
            <a:ext cx="8411070" cy="998991"/>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12700">
              <a:lnSpc>
                <a:spcPct val="100000"/>
              </a:lnSpc>
              <a:spcBef>
                <a:spcPts val="110"/>
              </a:spcBef>
            </a:pPr>
            <a:r>
              <a:rPr lang="zh-CN" altLang="en-US" b="1" spc="5" dirty="0">
                <a:solidFill>
                  <a:schemeClr val="bg1"/>
                </a:solidFill>
                <a:latin typeface="Arial" panose="020B0604020202020204" pitchFamily="34" charset="0"/>
                <a:cs typeface="Arial" panose="020B0604020202020204" pitchFamily="34" charset="0"/>
              </a:rPr>
              <a:t>强化学习</a:t>
            </a:r>
            <a:r>
              <a:rPr lang="en-US" altLang="zh-CN" b="1" spc="5" dirty="0">
                <a:solidFill>
                  <a:schemeClr val="bg1"/>
                </a:solidFill>
                <a:latin typeface="Arial" panose="020B0604020202020204" pitchFamily="34" charset="0"/>
                <a:cs typeface="Arial" panose="020B0604020202020204" pitchFamily="34" charset="0"/>
              </a:rPr>
              <a:t>—</a:t>
            </a:r>
            <a:r>
              <a:rPr lang="zh-CN" altLang="en-US" b="1" spc="5" dirty="0">
                <a:solidFill>
                  <a:schemeClr val="bg1"/>
                </a:solidFill>
                <a:latin typeface="Arial" panose="020B0604020202020204" pitchFamily="34" charset="0"/>
                <a:cs typeface="Arial" panose="020B0604020202020204" pitchFamily="34" charset="0"/>
              </a:rPr>
              <a:t>群体相对策略优化（</a:t>
            </a:r>
            <a:r>
              <a:rPr lang="en-US" altLang="zh-CN" b="1" spc="5" dirty="0">
                <a:solidFill>
                  <a:schemeClr val="bg1"/>
                </a:solidFill>
                <a:latin typeface="Arial" panose="020B0604020202020204" pitchFamily="34" charset="0"/>
                <a:cs typeface="Arial" panose="020B0604020202020204" pitchFamily="34" charset="0"/>
              </a:rPr>
              <a:t>Group Relative Policy Optimization</a:t>
            </a:r>
            <a:r>
              <a:rPr lang="zh-CN" altLang="en-US" b="1" spc="5" dirty="0">
                <a:solidFill>
                  <a:schemeClr val="bg1"/>
                </a:solidFill>
                <a:latin typeface="Arial" panose="020B0604020202020204" pitchFamily="34" charset="0"/>
                <a:cs typeface="Arial" panose="020B0604020202020204" pitchFamily="34" charset="0"/>
              </a:rPr>
              <a:t>）算法</a:t>
            </a:r>
            <a:endParaRPr lang="en-US" b="1" dirty="0">
              <a:solidFill>
                <a:schemeClr val="bg1"/>
              </a:solidFill>
              <a:latin typeface="宋体"/>
              <a:cs typeface="宋体"/>
            </a:endParaRPr>
          </a:p>
        </p:txBody>
      </p:sp>
    </p:spTree>
    <p:extLst>
      <p:ext uri="{BB962C8B-B14F-4D97-AF65-F5344CB8AC3E}">
        <p14:creationId xmlns:p14="http://schemas.microsoft.com/office/powerpoint/2010/main" val="372106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7425A-3CEB-DF54-C660-66EC688030F1}"/>
            </a:ext>
          </a:extLst>
        </p:cNvPr>
        <p:cNvGrpSpPr/>
        <p:nvPr/>
      </p:nvGrpSpPr>
      <p:grpSpPr>
        <a:xfrm>
          <a:off x="0" y="0"/>
          <a:ext cx="0" cy="0"/>
          <a:chOff x="0" y="0"/>
          <a:chExt cx="0" cy="0"/>
        </a:xfrm>
      </p:grpSpPr>
      <p:sp>
        <p:nvSpPr>
          <p:cNvPr id="8" name="object 5">
            <a:extLst>
              <a:ext uri="{FF2B5EF4-FFF2-40B4-BE49-F238E27FC236}">
                <a16:creationId xmlns:a16="http://schemas.microsoft.com/office/drawing/2014/main" id="{405AEBE7-3856-36A5-DDBA-08BAC1ACED80}"/>
              </a:ext>
            </a:extLst>
          </p:cNvPr>
          <p:cNvSpPr/>
          <p:nvPr/>
        </p:nvSpPr>
        <p:spPr>
          <a:xfrm>
            <a:off x="791196" y="818408"/>
            <a:ext cx="10609604" cy="74289"/>
          </a:xfrm>
          <a:custGeom>
            <a:avLst/>
            <a:gdLst/>
            <a:ahLst/>
            <a:cxnLst/>
            <a:rect l="l" t="t" r="r" b="b"/>
            <a:pathLst>
              <a:path w="9124950">
                <a:moveTo>
                  <a:pt x="0" y="0"/>
                </a:moveTo>
                <a:lnTo>
                  <a:pt x="9124950" y="0"/>
                </a:lnTo>
              </a:path>
            </a:pathLst>
          </a:custGeom>
          <a:ln w="39624">
            <a:solidFill>
              <a:srgbClr val="252599"/>
            </a:solidFill>
          </a:ln>
        </p:spPr>
        <p:txBody>
          <a:bodyPr wrap="square" lIns="0" tIns="0" rIns="0" bIns="0" rtlCol="0"/>
          <a:lstStyle/>
          <a:p>
            <a:pPr algn="ctr"/>
            <a:endParaRPr dirty="0"/>
          </a:p>
        </p:txBody>
      </p:sp>
      <p:sp>
        <p:nvSpPr>
          <p:cNvPr id="4" name="文本框 3">
            <a:extLst>
              <a:ext uri="{FF2B5EF4-FFF2-40B4-BE49-F238E27FC236}">
                <a16:creationId xmlns:a16="http://schemas.microsoft.com/office/drawing/2014/main" id="{D0EF9345-5F60-7332-B06D-98DCFD41046A}"/>
              </a:ext>
            </a:extLst>
          </p:cNvPr>
          <p:cNvSpPr txBox="1"/>
          <p:nvPr/>
        </p:nvSpPr>
        <p:spPr>
          <a:xfrm>
            <a:off x="483557" y="335132"/>
            <a:ext cx="11184472" cy="461665"/>
          </a:xfrm>
          <a:prstGeom prst="rect">
            <a:avLst/>
          </a:prstGeom>
          <a:noFill/>
        </p:spPr>
        <p:txBody>
          <a:bodyPr wrap="none" rtlCol="0">
            <a:spAutoFit/>
          </a:bodyPr>
          <a:lstStyle/>
          <a:p>
            <a:pPr algn="ctr"/>
            <a:r>
              <a:rPr kumimoji="1" lang="zh-CN" altLang="en-US" sz="2400" b="1" dirty="0">
                <a:solidFill>
                  <a:srgbClr val="000099"/>
                </a:solidFill>
              </a:rPr>
              <a:t>强化学习</a:t>
            </a:r>
            <a:r>
              <a:rPr kumimoji="1" lang="en-US" altLang="zh-CN" sz="2400" b="1" dirty="0">
                <a:solidFill>
                  <a:srgbClr val="000099"/>
                </a:solidFill>
              </a:rPr>
              <a:t>——</a:t>
            </a:r>
            <a:r>
              <a:rPr kumimoji="1" lang="zh-CN" altLang="en-US" sz="2400" b="1" dirty="0">
                <a:solidFill>
                  <a:srgbClr val="000099"/>
                </a:solidFill>
              </a:rPr>
              <a:t>群体相对策略优化（</a:t>
            </a:r>
            <a:r>
              <a:rPr kumimoji="1" lang="en-US" altLang="zh-CN" sz="2400" b="1" dirty="0">
                <a:solidFill>
                  <a:srgbClr val="000099"/>
                </a:solidFill>
              </a:rPr>
              <a:t>Group Relative Policy Optimization</a:t>
            </a:r>
            <a:r>
              <a:rPr kumimoji="1" lang="zh-CN" altLang="en-US" sz="2400" b="1" dirty="0">
                <a:solidFill>
                  <a:srgbClr val="000099"/>
                </a:solidFill>
              </a:rPr>
              <a:t>）算法</a:t>
            </a:r>
          </a:p>
        </p:txBody>
      </p:sp>
      <p:sp>
        <p:nvSpPr>
          <p:cNvPr id="2" name="文本框 1">
            <a:extLst>
              <a:ext uri="{FF2B5EF4-FFF2-40B4-BE49-F238E27FC236}">
                <a16:creationId xmlns:a16="http://schemas.microsoft.com/office/drawing/2014/main" id="{65C7149F-5DAC-2151-8A54-F3E094887C58}"/>
              </a:ext>
            </a:extLst>
          </p:cNvPr>
          <p:cNvSpPr txBox="1"/>
          <p:nvPr/>
        </p:nvSpPr>
        <p:spPr>
          <a:xfrm>
            <a:off x="707214" y="2980658"/>
            <a:ext cx="1483568" cy="338554"/>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参考博客：</a:t>
            </a:r>
          </a:p>
        </p:txBody>
      </p:sp>
      <p:sp>
        <p:nvSpPr>
          <p:cNvPr id="3" name="文本框 2">
            <a:extLst>
              <a:ext uri="{FF2B5EF4-FFF2-40B4-BE49-F238E27FC236}">
                <a16:creationId xmlns:a16="http://schemas.microsoft.com/office/drawing/2014/main" id="{51D724BC-CA73-8AB4-8D76-ECD063138237}"/>
              </a:ext>
            </a:extLst>
          </p:cNvPr>
          <p:cNvSpPr txBox="1"/>
          <p:nvPr/>
        </p:nvSpPr>
        <p:spPr>
          <a:xfrm>
            <a:off x="2050822" y="2980658"/>
            <a:ext cx="9579883" cy="830997"/>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[1] GRPO</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Group Relative Policy Optimization</a:t>
            </a:r>
            <a:r>
              <a:rPr lang="zh-CN" altLang="en-US"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hlinkClick r:id="rId3"/>
              </a:rPr>
              <a:t> GRPO</a:t>
            </a:r>
            <a:r>
              <a:rPr lang="zh-CN" altLang="en-US" sz="1600" dirty="0">
                <a:latin typeface="Times New Roman" panose="02020603050405020304" pitchFamily="18" charset="0"/>
                <a:cs typeface="Times New Roman" panose="02020603050405020304" pitchFamily="18" charset="0"/>
                <a:hlinkClick r:id="rId3"/>
              </a:rPr>
              <a:t>：</a:t>
            </a:r>
            <a:r>
              <a:rPr lang="en-US" altLang="zh-CN" sz="1600" dirty="0">
                <a:latin typeface="Times New Roman" panose="02020603050405020304" pitchFamily="18" charset="0"/>
                <a:cs typeface="Times New Roman" panose="02020603050405020304" pitchFamily="18" charset="0"/>
                <a:hlinkClick r:id="rId3"/>
              </a:rPr>
              <a:t>Group Relative Policy Optimization - </a:t>
            </a:r>
            <a:r>
              <a:rPr lang="zh-CN" altLang="en-US" sz="1600" dirty="0">
                <a:latin typeface="Times New Roman" panose="02020603050405020304" pitchFamily="18" charset="0"/>
                <a:cs typeface="Times New Roman" panose="02020603050405020304" pitchFamily="18" charset="0"/>
                <a:hlinkClick r:id="rId3"/>
              </a:rPr>
              <a:t>知乎</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[2] </a:t>
            </a:r>
            <a:r>
              <a:rPr lang="zh-CN" altLang="en-US" sz="1600" dirty="0">
                <a:latin typeface="Times New Roman" panose="02020603050405020304" pitchFamily="18" charset="0"/>
                <a:cs typeface="Times New Roman" panose="02020603050405020304" pitchFamily="18" charset="0"/>
              </a:rPr>
              <a:t>详解</a:t>
            </a:r>
            <a:r>
              <a:rPr lang="en-US" altLang="zh-CN" sz="1600" dirty="0">
                <a:latin typeface="Times New Roman" panose="02020603050405020304" pitchFamily="18" charset="0"/>
                <a:cs typeface="Times New Roman" panose="02020603050405020304" pitchFamily="18" charset="0"/>
              </a:rPr>
              <a:t>DeepSeek-R1</a:t>
            </a:r>
            <a:r>
              <a:rPr lang="zh-CN" altLang="en-US" sz="1600" dirty="0">
                <a:latin typeface="Times New Roman" panose="02020603050405020304" pitchFamily="18" charset="0"/>
                <a:cs typeface="Times New Roman" panose="02020603050405020304" pitchFamily="18" charset="0"/>
              </a:rPr>
              <a:t>核心强化学习算法：</a:t>
            </a:r>
            <a:r>
              <a:rPr lang="en-US" altLang="zh-CN" sz="1600" dirty="0">
                <a:latin typeface="Times New Roman" panose="02020603050405020304" pitchFamily="18" charset="0"/>
                <a:cs typeface="Times New Roman" panose="02020603050405020304" pitchFamily="18" charset="0"/>
              </a:rPr>
              <a:t>GRPO</a:t>
            </a:r>
            <a:r>
              <a:rPr lang="zh-CN" altLang="en-US" sz="1600" dirty="0">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hlinkClick r:id="rId4"/>
              </a:rPr>
              <a:t>详解</a:t>
            </a:r>
            <a:r>
              <a:rPr lang="en-US" altLang="zh-CN" sz="1600" dirty="0">
                <a:latin typeface="Times New Roman" panose="02020603050405020304" pitchFamily="18" charset="0"/>
                <a:cs typeface="Times New Roman" panose="02020603050405020304" pitchFamily="18" charset="0"/>
                <a:hlinkClick r:id="rId4"/>
              </a:rPr>
              <a:t>DeepSeek-R1</a:t>
            </a:r>
            <a:r>
              <a:rPr lang="zh-CN" altLang="en-US" sz="1600" dirty="0">
                <a:latin typeface="Times New Roman" panose="02020603050405020304" pitchFamily="18" charset="0"/>
                <a:cs typeface="Times New Roman" panose="02020603050405020304" pitchFamily="18" charset="0"/>
                <a:hlinkClick r:id="rId4"/>
              </a:rPr>
              <a:t>核心强化学习算法：</a:t>
            </a:r>
            <a:r>
              <a:rPr lang="en-US" altLang="zh-CN" sz="1600" dirty="0">
                <a:latin typeface="Times New Roman" panose="02020603050405020304" pitchFamily="18" charset="0"/>
                <a:cs typeface="Times New Roman" panose="02020603050405020304" pitchFamily="18" charset="0"/>
                <a:hlinkClick r:id="rId4"/>
              </a:rPr>
              <a:t>GRPO - </a:t>
            </a:r>
            <a:r>
              <a:rPr lang="zh-CN" altLang="en-US" sz="1600" dirty="0">
                <a:latin typeface="Times New Roman" panose="02020603050405020304" pitchFamily="18" charset="0"/>
                <a:cs typeface="Times New Roman" panose="02020603050405020304" pitchFamily="18" charset="0"/>
                <a:hlinkClick r:id="rId4"/>
              </a:rPr>
              <a:t>知乎</a:t>
            </a:r>
            <a:endParaRPr lang="en-US" altLang="zh-CN" sz="1600" dirty="0">
              <a:latin typeface="Times New Roman" panose="02020603050405020304" pitchFamily="18" charset="0"/>
              <a:cs typeface="Times New Roman" panose="02020603050405020304" pitchFamily="18" charset="0"/>
            </a:endParaRPr>
          </a:p>
          <a:p>
            <a:r>
              <a:rPr lang="en-US" altLang="zh-CN" sz="1600" dirty="0">
                <a:latin typeface="Times New Roman" panose="02020603050405020304" pitchFamily="18" charset="0"/>
                <a:cs typeface="Times New Roman" panose="02020603050405020304" pitchFamily="18" charset="0"/>
              </a:rPr>
              <a:t>[3]</a:t>
            </a:r>
            <a:r>
              <a:rPr lang="zh-CN" altLang="en-US" sz="1600" dirty="0">
                <a:latin typeface="Times New Roman" panose="02020603050405020304" pitchFamily="18" charset="0"/>
                <a:cs typeface="Times New Roman" panose="02020603050405020304" pitchFamily="18" charset="0"/>
              </a:rPr>
              <a:t>大模型强化学习之</a:t>
            </a:r>
            <a:r>
              <a:rPr lang="en-US" altLang="zh-CN" sz="1600" dirty="0">
                <a:latin typeface="Times New Roman" panose="02020603050405020304" pitchFamily="18" charset="0"/>
                <a:cs typeface="Times New Roman" panose="02020603050405020304" pitchFamily="18" charset="0"/>
              </a:rPr>
              <a:t>GRPO</a:t>
            </a:r>
            <a:r>
              <a:rPr lang="zh-CN" altLang="en-US" sz="1600" dirty="0">
                <a:latin typeface="Times New Roman" panose="02020603050405020304" pitchFamily="18" charset="0"/>
                <a:cs typeface="Times New Roman" panose="02020603050405020304" pitchFamily="18" charset="0"/>
              </a:rPr>
              <a:t>算法原理浅析：</a:t>
            </a:r>
            <a:r>
              <a:rPr lang="zh-CN" altLang="en-US" sz="1600" dirty="0">
                <a:latin typeface="Times New Roman" panose="02020603050405020304" pitchFamily="18" charset="0"/>
                <a:cs typeface="Times New Roman" panose="02020603050405020304" pitchFamily="18" charset="0"/>
                <a:hlinkClick r:id="rId5"/>
              </a:rPr>
              <a:t>大模型强化学习之</a:t>
            </a:r>
            <a:r>
              <a:rPr lang="en-US" altLang="zh-CN" sz="1600" dirty="0">
                <a:latin typeface="Times New Roman" panose="02020603050405020304" pitchFamily="18" charset="0"/>
                <a:cs typeface="Times New Roman" panose="02020603050405020304" pitchFamily="18" charset="0"/>
                <a:hlinkClick r:id="rId5"/>
              </a:rPr>
              <a:t>GRPO</a:t>
            </a:r>
            <a:r>
              <a:rPr lang="zh-CN" altLang="en-US" sz="1600" dirty="0">
                <a:latin typeface="Times New Roman" panose="02020603050405020304" pitchFamily="18" charset="0"/>
                <a:cs typeface="Times New Roman" panose="02020603050405020304" pitchFamily="18" charset="0"/>
                <a:hlinkClick r:id="rId5"/>
              </a:rPr>
              <a:t>算法原理浅析 </a:t>
            </a:r>
            <a:r>
              <a:rPr lang="en-US" altLang="zh-CN" sz="1600" dirty="0">
                <a:latin typeface="Times New Roman" panose="02020603050405020304" pitchFamily="18" charset="0"/>
                <a:cs typeface="Times New Roman" panose="02020603050405020304" pitchFamily="18" charset="0"/>
                <a:hlinkClick r:id="rId5"/>
              </a:rPr>
              <a:t>- </a:t>
            </a:r>
            <a:r>
              <a:rPr lang="zh-CN" altLang="en-US" sz="1600" dirty="0">
                <a:latin typeface="Times New Roman" panose="02020603050405020304" pitchFamily="18" charset="0"/>
                <a:cs typeface="Times New Roman" panose="02020603050405020304" pitchFamily="18" charset="0"/>
                <a:hlinkClick r:id="rId5"/>
              </a:rPr>
              <a:t>知乎</a:t>
            </a:r>
            <a:endParaRPr lang="en-US" altLang="zh-C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7140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4">
            <a:extLst>
              <a:ext uri="{FF2B5EF4-FFF2-40B4-BE49-F238E27FC236}">
                <a16:creationId xmlns:a16="http://schemas.microsoft.com/office/drawing/2014/main" id="{E84B7AA1-220C-4B50-BFC9-2455A57B76D7}"/>
              </a:ext>
            </a:extLst>
          </p:cNvPr>
          <p:cNvSpPr/>
          <p:nvPr/>
        </p:nvSpPr>
        <p:spPr>
          <a:xfrm>
            <a:off x="1523999" y="2425138"/>
            <a:ext cx="9144000" cy="1129911"/>
          </a:xfrm>
          <a:custGeom>
            <a:avLst/>
            <a:gdLst/>
            <a:ahLst/>
            <a:cxnLst/>
            <a:rect l="l" t="t" r="r" b="b"/>
            <a:pathLst>
              <a:path w="9144000" h="798829">
                <a:moveTo>
                  <a:pt x="0" y="0"/>
                </a:moveTo>
                <a:lnTo>
                  <a:pt x="0" y="798576"/>
                </a:lnTo>
                <a:lnTo>
                  <a:pt x="9143999" y="798576"/>
                </a:lnTo>
                <a:lnTo>
                  <a:pt x="9143999" y="0"/>
                </a:lnTo>
                <a:lnTo>
                  <a:pt x="0" y="0"/>
                </a:lnTo>
                <a:close/>
              </a:path>
            </a:pathLst>
          </a:custGeom>
          <a:solidFill>
            <a:srgbClr val="000080"/>
          </a:solidFill>
        </p:spPr>
        <p:txBody>
          <a:bodyPr wrap="square" lIns="0" tIns="0" rIns="0" bIns="0" rtlCol="0"/>
          <a:lstStyle/>
          <a:p>
            <a:endParaRPr dirty="0"/>
          </a:p>
        </p:txBody>
      </p:sp>
      <p:sp>
        <p:nvSpPr>
          <p:cNvPr id="7" name="object 5">
            <a:extLst>
              <a:ext uri="{FF2B5EF4-FFF2-40B4-BE49-F238E27FC236}">
                <a16:creationId xmlns:a16="http://schemas.microsoft.com/office/drawing/2014/main" id="{8B4111BF-D8BA-4369-9FDB-FDF7A3991BB6}"/>
              </a:ext>
            </a:extLst>
          </p:cNvPr>
          <p:cNvSpPr txBox="1">
            <a:spLocks/>
          </p:cNvSpPr>
          <p:nvPr/>
        </p:nvSpPr>
        <p:spPr>
          <a:xfrm>
            <a:off x="1684653" y="2736818"/>
            <a:ext cx="8822690" cy="506549"/>
          </a:xfrm>
          <a:prstGeom prst="rect">
            <a:avLst/>
          </a:prstGeom>
        </p:spPr>
        <p:txBody>
          <a:bodyPr vert="horz" wrap="square" lIns="0" tIns="13970" rIns="0" bIns="0" rtlCol="0" anchor="b">
            <a:spAutoFit/>
          </a:bodyPr>
          <a:lstStyle>
            <a:lvl1pPr algn="ctr" defTabSz="914400" rtl="0" eaLnBrk="1" latinLnBrk="0" hangingPunct="1">
              <a:lnSpc>
                <a:spcPct val="90000"/>
              </a:lnSpc>
              <a:spcBef>
                <a:spcPct val="0"/>
              </a:spcBef>
              <a:buNone/>
              <a:defRPr sz="3200" kern="1200">
                <a:solidFill>
                  <a:schemeClr val="tx1"/>
                </a:solidFill>
                <a:latin typeface="+mj-lt"/>
                <a:ea typeface="+mj-ea"/>
                <a:cs typeface="+mj-cs"/>
              </a:defRPr>
            </a:lvl1pPr>
          </a:lstStyle>
          <a:p>
            <a:pPr marL="12700">
              <a:lnSpc>
                <a:spcPct val="100000"/>
              </a:lnSpc>
              <a:spcBef>
                <a:spcPts val="110"/>
              </a:spcBef>
            </a:pPr>
            <a:r>
              <a:rPr lang="en-US" altLang="zh-CN" spc="5" dirty="0">
                <a:solidFill>
                  <a:schemeClr val="bg1"/>
                </a:solidFill>
                <a:latin typeface="Arial" panose="020B0604020202020204" pitchFamily="34" charset="0"/>
                <a:cs typeface="Arial" panose="020B0604020202020204" pitchFamily="34" charset="0"/>
              </a:rPr>
              <a:t>Thanks</a:t>
            </a:r>
            <a:endParaRPr lang="en-US" dirty="0">
              <a:solidFill>
                <a:schemeClr val="bg1"/>
              </a:solidFill>
              <a:latin typeface="宋体"/>
              <a:cs typeface="宋体"/>
            </a:endParaRPr>
          </a:p>
        </p:txBody>
      </p:sp>
    </p:spTree>
    <p:extLst>
      <p:ext uri="{BB962C8B-B14F-4D97-AF65-F5344CB8AC3E}">
        <p14:creationId xmlns:p14="http://schemas.microsoft.com/office/powerpoint/2010/main" val="2708260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193A7-FFFA-83ED-C601-C9BC5D3A5067}"/>
            </a:ext>
          </a:extLst>
        </p:cNvPr>
        <p:cNvGrpSpPr/>
        <p:nvPr/>
      </p:nvGrpSpPr>
      <p:grpSpPr>
        <a:xfrm>
          <a:off x="0" y="0"/>
          <a:ext cx="0" cy="0"/>
          <a:chOff x="0" y="0"/>
          <a:chExt cx="0" cy="0"/>
        </a:xfrm>
      </p:grpSpPr>
      <p:sp>
        <p:nvSpPr>
          <p:cNvPr id="8" name="object 5">
            <a:extLst>
              <a:ext uri="{FF2B5EF4-FFF2-40B4-BE49-F238E27FC236}">
                <a16:creationId xmlns:a16="http://schemas.microsoft.com/office/drawing/2014/main" id="{A2B1EA0F-0B6A-60FE-0824-6FD91E8008FD}"/>
              </a:ext>
            </a:extLst>
          </p:cNvPr>
          <p:cNvSpPr/>
          <p:nvPr/>
        </p:nvSpPr>
        <p:spPr>
          <a:xfrm>
            <a:off x="791196" y="818408"/>
            <a:ext cx="10609604" cy="74289"/>
          </a:xfrm>
          <a:custGeom>
            <a:avLst/>
            <a:gdLst/>
            <a:ahLst/>
            <a:cxnLst/>
            <a:rect l="l" t="t" r="r" b="b"/>
            <a:pathLst>
              <a:path w="9124950">
                <a:moveTo>
                  <a:pt x="0" y="0"/>
                </a:moveTo>
                <a:lnTo>
                  <a:pt x="9124950" y="0"/>
                </a:lnTo>
              </a:path>
            </a:pathLst>
          </a:custGeom>
          <a:ln w="39624">
            <a:solidFill>
              <a:srgbClr val="252599"/>
            </a:solidFill>
          </a:ln>
        </p:spPr>
        <p:txBody>
          <a:bodyPr wrap="square" lIns="0" tIns="0" rIns="0" bIns="0" rtlCol="0"/>
          <a:lstStyle/>
          <a:p>
            <a:pPr algn="ctr"/>
            <a:endParaRPr dirty="0"/>
          </a:p>
        </p:txBody>
      </p:sp>
      <p:sp>
        <p:nvSpPr>
          <p:cNvPr id="4" name="文本框 3">
            <a:extLst>
              <a:ext uri="{FF2B5EF4-FFF2-40B4-BE49-F238E27FC236}">
                <a16:creationId xmlns:a16="http://schemas.microsoft.com/office/drawing/2014/main" id="{084B8222-5FD7-675D-B89B-71712D38A1C3}"/>
              </a:ext>
            </a:extLst>
          </p:cNvPr>
          <p:cNvSpPr txBox="1"/>
          <p:nvPr/>
        </p:nvSpPr>
        <p:spPr>
          <a:xfrm>
            <a:off x="614715" y="335132"/>
            <a:ext cx="10940817" cy="461665"/>
          </a:xfrm>
          <a:prstGeom prst="rect">
            <a:avLst/>
          </a:prstGeom>
          <a:noFill/>
        </p:spPr>
        <p:txBody>
          <a:bodyPr wrap="none" rtlCol="0">
            <a:spAutoFit/>
          </a:bodyPr>
          <a:lstStyle/>
          <a:p>
            <a:pPr algn="ctr"/>
            <a:r>
              <a:rPr kumimoji="1" lang="zh-CN" altLang="en-US" sz="2400" b="1" dirty="0">
                <a:solidFill>
                  <a:srgbClr val="000099"/>
                </a:solidFill>
              </a:rPr>
              <a:t>强化学习</a:t>
            </a:r>
            <a:r>
              <a:rPr kumimoji="1" lang="en-US" altLang="zh-CN" sz="2400" b="1" dirty="0">
                <a:solidFill>
                  <a:srgbClr val="000099"/>
                </a:solidFill>
              </a:rPr>
              <a:t>——</a:t>
            </a:r>
            <a:r>
              <a:rPr kumimoji="1" lang="zh-CN" altLang="en-US" sz="2400" b="1" dirty="0">
                <a:solidFill>
                  <a:srgbClr val="000099"/>
                </a:solidFill>
              </a:rPr>
              <a:t>群体相对策略优化（</a:t>
            </a:r>
            <a:r>
              <a:rPr kumimoji="1" lang="en-US" altLang="zh-CN" sz="2400" b="1" dirty="0">
                <a:solidFill>
                  <a:srgbClr val="000099"/>
                </a:solidFill>
              </a:rPr>
              <a:t>Group Relative Policy Optimization</a:t>
            </a:r>
            <a:r>
              <a:rPr kumimoji="1" lang="zh-CN" altLang="en-US" sz="2400" b="1" dirty="0">
                <a:solidFill>
                  <a:srgbClr val="000099"/>
                </a:solidFill>
              </a:rPr>
              <a:t>）算法</a:t>
            </a:r>
          </a:p>
        </p:txBody>
      </p:sp>
      <p:sp>
        <p:nvSpPr>
          <p:cNvPr id="5" name="文本框 4">
            <a:extLst>
              <a:ext uri="{FF2B5EF4-FFF2-40B4-BE49-F238E27FC236}">
                <a16:creationId xmlns:a16="http://schemas.microsoft.com/office/drawing/2014/main" id="{2A9E0CFE-B1DB-2638-15D8-B4C2C6D12A06}"/>
              </a:ext>
            </a:extLst>
          </p:cNvPr>
          <p:cNvSpPr txBox="1"/>
          <p:nvPr/>
        </p:nvSpPr>
        <p:spPr>
          <a:xfrm>
            <a:off x="696164" y="991218"/>
            <a:ext cx="6097554" cy="338554"/>
          </a:xfrm>
          <a:prstGeom prst="rect">
            <a:avLst/>
          </a:prstGeom>
          <a:noFill/>
        </p:spPr>
        <p:txBody>
          <a:bodyPr wrap="square">
            <a:spAutoFit/>
          </a:bodyPr>
          <a:lstStyle/>
          <a:p>
            <a:pPr marL="285750" indent="-285750">
              <a:buFont typeface="Wingdings" panose="05000000000000000000" pitchFamily="2" charset="2"/>
              <a:buChar char="p"/>
            </a:pPr>
            <a:r>
              <a:rPr lang="en-US" altLang="zh-CN" sz="1600" b="1" dirty="0">
                <a:solidFill>
                  <a:srgbClr val="FF0000"/>
                </a:solidFill>
                <a:latin typeface="Times New Roman" panose="02020603050405020304" pitchFamily="18" charset="0"/>
                <a:cs typeface="Times New Roman" panose="02020603050405020304" pitchFamily="18" charset="0"/>
              </a:rPr>
              <a:t>1</a:t>
            </a:r>
            <a:r>
              <a:rPr lang="zh-CN" altLang="en-US" sz="1600" b="1" dirty="0">
                <a:solidFill>
                  <a:srgbClr val="FF0000"/>
                </a:solidFill>
                <a:latin typeface="Times New Roman" panose="02020603050405020304" pitchFamily="18" charset="0"/>
                <a:cs typeface="Times New Roman" panose="02020603050405020304" pitchFamily="18" charset="0"/>
              </a:rPr>
              <a:t>、相关背景</a:t>
            </a:r>
          </a:p>
        </p:txBody>
      </p:sp>
      <p:sp>
        <p:nvSpPr>
          <p:cNvPr id="11" name="文本框 10">
            <a:extLst>
              <a:ext uri="{FF2B5EF4-FFF2-40B4-BE49-F238E27FC236}">
                <a16:creationId xmlns:a16="http://schemas.microsoft.com/office/drawing/2014/main" id="{DB17EE87-9608-1E89-F665-9B76D4680159}"/>
              </a:ext>
            </a:extLst>
          </p:cNvPr>
          <p:cNvSpPr txBox="1"/>
          <p:nvPr/>
        </p:nvSpPr>
        <p:spPr>
          <a:xfrm>
            <a:off x="676819" y="1369169"/>
            <a:ext cx="10704636" cy="1077218"/>
          </a:xfrm>
          <a:prstGeom prst="rect">
            <a:avLst/>
          </a:prstGeom>
          <a:noFill/>
        </p:spPr>
        <p:txBody>
          <a:bodyPr wrap="square">
            <a:spAutoFit/>
          </a:bodyPr>
          <a:lstStyle/>
          <a:p>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经过大规模预训练</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(Pretrain)</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和有监督指令微调</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(SFT)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后，大语言模型具备了解决各种任务的通用能力和指令遵循能力，但还是有可能生成</a:t>
            </a:r>
            <a:r>
              <a:rPr lang="zh-CN" altLang="en-US" sz="1600" dirty="0">
                <a:highlight>
                  <a:srgbClr val="FFFFFF"/>
                </a:highlight>
                <a:latin typeface="Times New Roman" panose="02020603050405020304" pitchFamily="18" charset="0"/>
                <a:cs typeface="Times New Roman" panose="02020603050405020304" pitchFamily="18" charset="0"/>
              </a:rPr>
              <a:t>有偏见的、冒犯的以及事实错误的文本内容 </a:t>
            </a:r>
            <a:r>
              <a:rPr lang="en-US" altLang="zh-CN" sz="1600" dirty="0">
                <a:highlight>
                  <a:srgbClr val="FFFFFF"/>
                </a:highlight>
                <a:latin typeface="Times New Roman" panose="02020603050405020304" pitchFamily="18" charset="0"/>
                <a:cs typeface="Times New Roman" panose="02020603050405020304" pitchFamily="18" charset="0"/>
              </a:rPr>
              <a:t>(</a:t>
            </a:r>
            <a:r>
              <a:rPr lang="zh-CN" altLang="en-US" sz="1600" dirty="0">
                <a:highlight>
                  <a:srgbClr val="FFFFFF"/>
                </a:highlight>
                <a:latin typeface="Times New Roman" panose="02020603050405020304" pitchFamily="18" charset="0"/>
                <a:cs typeface="Times New Roman" panose="02020603050405020304" pitchFamily="18" charset="0"/>
              </a:rPr>
              <a:t>幻觉现象</a:t>
            </a:r>
            <a:r>
              <a:rPr lang="en-US" altLang="zh-CN" sz="1600" dirty="0">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。这些潜在的有害行为，可能在下游应用中产生严重的影响与危害。因此，</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OpenAI</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引入了基于人类反馈的强化学习对齐方法</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 (RLHF</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Reinforcement Learning from Human Feedback)</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，在指令微调后使用强化学习加强模型的对齐能力，这里</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RLHF</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的核心部分就是</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a:t>
            </a:r>
          </a:p>
        </p:txBody>
      </p:sp>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908BD3CB-989A-3487-3834-12BC035C6D0B}"/>
                  </a:ext>
                </a:extLst>
              </p:cNvPr>
              <p:cNvSpPr txBox="1"/>
              <p:nvPr/>
            </p:nvSpPr>
            <p:spPr>
              <a:xfrm>
                <a:off x="696164" y="2547801"/>
                <a:ext cx="10704635" cy="584775"/>
              </a:xfrm>
              <a:prstGeom prst="rect">
                <a:avLst/>
              </a:prstGeom>
              <a:noFill/>
            </p:spPr>
            <p:txBody>
              <a:bodyPr wrap="square">
                <a:spAutoFit/>
              </a:bodyPr>
              <a:lstStyle/>
              <a:p>
                <a:r>
                  <a:rPr lang="zh-CN" altLang="en-US" sz="1600" dirty="0">
                    <a:solidFill>
                      <a:srgbClr val="000099"/>
                    </a:solidFill>
                    <a:latin typeface="Times New Roman" panose="02020603050405020304" pitchFamily="18" charset="0"/>
                    <a:cs typeface="Times New Roman" panose="02020603050405020304" pitchFamily="18" charset="0"/>
                  </a:rPr>
                  <a:t>在近端策略优化（</a:t>
                </a:r>
                <a:r>
                  <a:rPr lang="en-US" altLang="zh-CN" sz="1600" dirty="0">
                    <a:solidFill>
                      <a:srgbClr val="000099"/>
                    </a:solidFill>
                    <a:latin typeface="Times New Roman" panose="02020603050405020304" pitchFamily="18" charset="0"/>
                    <a:cs typeface="Times New Roman" panose="02020603050405020304" pitchFamily="18" charset="0"/>
                  </a:rPr>
                  <a:t>Proximal Policy Gradient, PPO</a:t>
                </a:r>
                <a:r>
                  <a:rPr lang="zh-CN" altLang="en-US" sz="1600" dirty="0">
                    <a:solidFill>
                      <a:srgbClr val="000099"/>
                    </a:solidFill>
                    <a:latin typeface="Times New Roman" panose="02020603050405020304" pitchFamily="18" charset="0"/>
                    <a:cs typeface="Times New Roman" panose="02020603050405020304" pitchFamily="18" charset="0"/>
                  </a:rPr>
                  <a:t>）算法中</a:t>
                </a:r>
                <a:r>
                  <a:rPr lang="zh-CN" altLang="en-US" sz="1600" dirty="0">
                    <a:latin typeface="Times New Roman" panose="02020603050405020304" pitchFamily="18" charset="0"/>
                    <a:cs typeface="Times New Roman" panose="02020603050405020304" pitchFamily="18" charset="0"/>
                  </a:rPr>
                  <a:t>，通过重要性采样实现一批采样多次参数更新，同时引入</a:t>
                </a:r>
                <a:r>
                  <a:rPr lang="en-US" altLang="zh-CN" sz="1600" dirty="0">
                    <a:latin typeface="Times New Roman" panose="02020603050405020304" pitchFamily="18" charset="0"/>
                    <a:cs typeface="Times New Roman" panose="02020603050405020304" pitchFamily="18" charset="0"/>
                  </a:rPr>
                  <a:t>Clip</a:t>
                </a:r>
                <a:r>
                  <a:rPr lang="zh-CN" altLang="en-US" sz="1600" dirty="0">
                    <a:latin typeface="Times New Roman" panose="02020603050405020304" pitchFamily="18" charset="0"/>
                    <a:cs typeface="Times New Roman" panose="02020603050405020304" pitchFamily="18" charset="0"/>
                  </a:rPr>
                  <a:t>优化裁剪思想，避免</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a:solidFill>
                              <a:schemeClr val="tx1"/>
                            </a:solidFill>
                            <a:latin typeface="Cambria Math" panose="02040503050406030204" pitchFamily="18" charset="0"/>
                          </a:rPr>
                          <m:t>𝑝</m:t>
                        </m:r>
                      </m:e>
                      <m:sub>
                        <m:r>
                          <a:rPr lang="zh-CN" altLang="en-US" sz="1600" b="0" i="1">
                            <a:solidFill>
                              <a:schemeClr val="tx1"/>
                            </a:solidFill>
                            <a:latin typeface="Cambria Math" panose="02040503050406030204" pitchFamily="18" charset="0"/>
                          </a:rPr>
                          <m:t>𝜃</m:t>
                        </m:r>
                        <m:r>
                          <a:rPr lang="en-US" altLang="zh-CN" sz="1600" b="0" i="1">
                            <a:solidFill>
                              <a:schemeClr val="tx1"/>
                            </a:solidFill>
                            <a:latin typeface="Cambria Math" panose="02040503050406030204" pitchFamily="18" charset="0"/>
                          </a:rPr>
                          <m:t>1</m:t>
                        </m:r>
                      </m:sub>
                    </m:sSub>
                    <m:d>
                      <m:dPr>
                        <m:ctrlPr>
                          <a:rPr lang="en-US" altLang="zh-CN" sz="1600" i="1">
                            <a:solidFill>
                              <a:schemeClr val="tx1"/>
                            </a:solidFill>
                            <a:latin typeface="Cambria Math" panose="02040503050406030204" pitchFamily="18" charset="0"/>
                          </a:rPr>
                        </m:ctrlPr>
                      </m:dPr>
                      <m:e>
                        <m:sSubSup>
                          <m:sSubSupPr>
                            <m:ctrlPr>
                              <a:rPr lang="en-US" altLang="zh-CN" sz="1600" i="1">
                                <a:solidFill>
                                  <a:schemeClr val="tx1"/>
                                </a:solidFill>
                                <a:latin typeface="Cambria Math" panose="02040503050406030204" pitchFamily="18" charset="0"/>
                              </a:rPr>
                            </m:ctrlPr>
                          </m:sSubSupPr>
                          <m:e>
                            <m:r>
                              <a:rPr lang="en-US" altLang="zh-CN" sz="1600" b="0" i="1">
                                <a:solidFill>
                                  <a:schemeClr val="tx1"/>
                                </a:solidFill>
                                <a:latin typeface="Cambria Math" panose="02040503050406030204" pitchFamily="18" charset="0"/>
                              </a:rPr>
                              <m:t>𝑎</m:t>
                            </m:r>
                          </m:e>
                          <m:sub>
                            <m:r>
                              <a:rPr lang="en-US" altLang="zh-CN" sz="1600" b="0" i="1">
                                <a:solidFill>
                                  <a:schemeClr val="tx1"/>
                                </a:solidFill>
                                <a:latin typeface="Cambria Math" panose="02040503050406030204" pitchFamily="18" charset="0"/>
                              </a:rPr>
                              <m:t>𝑡</m:t>
                            </m:r>
                          </m:sub>
                          <m:sup>
                            <m:r>
                              <a:rPr lang="en-US" altLang="zh-CN" sz="1600" b="0" i="1">
                                <a:solidFill>
                                  <a:schemeClr val="tx1"/>
                                </a:solidFill>
                                <a:latin typeface="Cambria Math" panose="02040503050406030204" pitchFamily="18" charset="0"/>
                              </a:rPr>
                              <m:t>𝑛</m:t>
                            </m:r>
                          </m:sup>
                        </m:sSubSup>
                        <m:r>
                          <a:rPr lang="en-US" altLang="zh-CN" sz="1600" b="0" i="1">
                            <a:solidFill>
                              <a:schemeClr val="tx1"/>
                            </a:solidFill>
                            <a:latin typeface="Cambria Math" panose="02040503050406030204" pitchFamily="18" charset="0"/>
                          </a:rPr>
                          <m:t>|</m:t>
                        </m:r>
                        <m:sSubSup>
                          <m:sSubSupPr>
                            <m:ctrlPr>
                              <a:rPr lang="en-US" altLang="zh-CN" sz="1600" i="1">
                                <a:solidFill>
                                  <a:schemeClr val="tx1"/>
                                </a:solidFill>
                                <a:latin typeface="Cambria Math" panose="02040503050406030204" pitchFamily="18" charset="0"/>
                              </a:rPr>
                            </m:ctrlPr>
                          </m:sSubSupPr>
                          <m:e>
                            <m:r>
                              <a:rPr lang="en-US" altLang="zh-CN" sz="1600" b="0" i="1">
                                <a:solidFill>
                                  <a:schemeClr val="tx1"/>
                                </a:solidFill>
                                <a:latin typeface="Cambria Math" panose="02040503050406030204" pitchFamily="18" charset="0"/>
                              </a:rPr>
                              <m:t>𝑠</m:t>
                            </m:r>
                          </m:e>
                          <m:sub>
                            <m:r>
                              <a:rPr lang="en-US" altLang="zh-CN" sz="1600" b="0" i="1">
                                <a:solidFill>
                                  <a:schemeClr val="tx1"/>
                                </a:solidFill>
                                <a:latin typeface="Cambria Math" panose="02040503050406030204" pitchFamily="18" charset="0"/>
                              </a:rPr>
                              <m:t>𝑡</m:t>
                            </m:r>
                          </m:sub>
                          <m:sup>
                            <m:r>
                              <a:rPr lang="en-US" altLang="zh-CN" sz="1600" b="0" i="1">
                                <a:solidFill>
                                  <a:schemeClr val="tx1"/>
                                </a:solidFill>
                                <a:latin typeface="Cambria Math" panose="02040503050406030204" pitchFamily="18" charset="0"/>
                              </a:rPr>
                              <m:t>𝑛</m:t>
                            </m:r>
                          </m:sup>
                        </m:sSubSup>
                      </m:e>
                    </m:d>
                  </m:oMath>
                </a14:m>
                <a:r>
                  <a:rPr lang="zh-CN" altLang="en-US" sz="1600" dirty="0">
                    <a:solidFill>
                      <a:schemeClr val="tx1"/>
                    </a:solidFill>
                    <a:latin typeface="Times New Roman" panose="02020603050405020304" pitchFamily="18" charset="0"/>
                    <a:cs typeface="Times New Roman" panose="02020603050405020304" pitchFamily="18" charset="0"/>
                  </a:rPr>
                  <a:t>和</a:t>
                </a:r>
                <a14:m>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0" i="1">
                            <a:solidFill>
                              <a:schemeClr val="tx1"/>
                            </a:solidFill>
                            <a:latin typeface="Cambria Math" panose="02040503050406030204" pitchFamily="18" charset="0"/>
                          </a:rPr>
                          <m:t>𝑝</m:t>
                        </m:r>
                      </m:e>
                      <m:sub>
                        <m:r>
                          <a:rPr lang="zh-CN" altLang="en-US" sz="1600" b="0" i="1">
                            <a:solidFill>
                              <a:schemeClr val="tx1"/>
                            </a:solidFill>
                            <a:latin typeface="Cambria Math" panose="02040503050406030204" pitchFamily="18" charset="0"/>
                          </a:rPr>
                          <m:t>𝜃</m:t>
                        </m:r>
                      </m:sub>
                    </m:sSub>
                    <m:d>
                      <m:dPr>
                        <m:ctrlPr>
                          <a:rPr lang="en-US" altLang="zh-CN" sz="1600" i="1">
                            <a:solidFill>
                              <a:schemeClr val="tx1"/>
                            </a:solidFill>
                            <a:latin typeface="Cambria Math" panose="02040503050406030204" pitchFamily="18" charset="0"/>
                          </a:rPr>
                        </m:ctrlPr>
                      </m:dPr>
                      <m:e>
                        <m:sSubSup>
                          <m:sSubSupPr>
                            <m:ctrlPr>
                              <a:rPr lang="en-US" altLang="zh-CN" sz="1600" i="1">
                                <a:solidFill>
                                  <a:schemeClr val="tx1"/>
                                </a:solidFill>
                                <a:latin typeface="Cambria Math" panose="02040503050406030204" pitchFamily="18" charset="0"/>
                              </a:rPr>
                            </m:ctrlPr>
                          </m:sSubSupPr>
                          <m:e>
                            <m:r>
                              <a:rPr lang="en-US" altLang="zh-CN" sz="1600" b="0" i="1">
                                <a:solidFill>
                                  <a:schemeClr val="tx1"/>
                                </a:solidFill>
                                <a:latin typeface="Cambria Math" panose="02040503050406030204" pitchFamily="18" charset="0"/>
                              </a:rPr>
                              <m:t>𝑎</m:t>
                            </m:r>
                          </m:e>
                          <m:sub>
                            <m:r>
                              <a:rPr lang="en-US" altLang="zh-CN" sz="1600" b="0" i="1">
                                <a:solidFill>
                                  <a:schemeClr val="tx1"/>
                                </a:solidFill>
                                <a:latin typeface="Cambria Math" panose="02040503050406030204" pitchFamily="18" charset="0"/>
                              </a:rPr>
                              <m:t>𝑡</m:t>
                            </m:r>
                          </m:sub>
                          <m:sup>
                            <m:r>
                              <a:rPr lang="en-US" altLang="zh-CN" sz="1600" b="0" i="1">
                                <a:solidFill>
                                  <a:schemeClr val="tx1"/>
                                </a:solidFill>
                                <a:latin typeface="Cambria Math" panose="02040503050406030204" pitchFamily="18" charset="0"/>
                              </a:rPr>
                              <m:t>𝑛</m:t>
                            </m:r>
                          </m:sup>
                        </m:sSubSup>
                        <m:r>
                          <a:rPr lang="en-US" altLang="zh-CN" sz="1600" b="0" i="1">
                            <a:solidFill>
                              <a:schemeClr val="tx1"/>
                            </a:solidFill>
                            <a:latin typeface="Cambria Math" panose="02040503050406030204" pitchFamily="18" charset="0"/>
                          </a:rPr>
                          <m:t>|</m:t>
                        </m:r>
                        <m:sSubSup>
                          <m:sSubSupPr>
                            <m:ctrlPr>
                              <a:rPr lang="en-US" altLang="zh-CN" sz="1600" i="1">
                                <a:solidFill>
                                  <a:schemeClr val="tx1"/>
                                </a:solidFill>
                                <a:latin typeface="Cambria Math" panose="02040503050406030204" pitchFamily="18" charset="0"/>
                              </a:rPr>
                            </m:ctrlPr>
                          </m:sSubSupPr>
                          <m:e>
                            <m:r>
                              <a:rPr lang="en-US" altLang="zh-CN" sz="1600" b="0" i="1">
                                <a:solidFill>
                                  <a:schemeClr val="tx1"/>
                                </a:solidFill>
                                <a:latin typeface="Cambria Math" panose="02040503050406030204" pitchFamily="18" charset="0"/>
                              </a:rPr>
                              <m:t>𝑠</m:t>
                            </m:r>
                          </m:e>
                          <m:sub>
                            <m:r>
                              <a:rPr lang="en-US" altLang="zh-CN" sz="1600" b="0" i="1">
                                <a:solidFill>
                                  <a:schemeClr val="tx1"/>
                                </a:solidFill>
                                <a:latin typeface="Cambria Math" panose="02040503050406030204" pitchFamily="18" charset="0"/>
                              </a:rPr>
                              <m:t>𝑡</m:t>
                            </m:r>
                          </m:sub>
                          <m:sup>
                            <m:r>
                              <a:rPr lang="en-US" altLang="zh-CN" sz="1600" b="0" i="1">
                                <a:solidFill>
                                  <a:schemeClr val="tx1"/>
                                </a:solidFill>
                                <a:latin typeface="Cambria Math" panose="02040503050406030204" pitchFamily="18" charset="0"/>
                              </a:rPr>
                              <m:t>𝑛</m:t>
                            </m:r>
                          </m:sup>
                        </m:sSubSup>
                      </m:e>
                    </m:d>
                  </m:oMath>
                </a14:m>
                <a:r>
                  <a:rPr lang="zh-CN" altLang="en-US" sz="1600" dirty="0">
                    <a:solidFill>
                      <a:schemeClr val="tx1"/>
                    </a:solidFill>
                    <a:latin typeface="Times New Roman" panose="02020603050405020304" pitchFamily="18" charset="0"/>
                    <a:cs typeface="Times New Roman" panose="02020603050405020304" pitchFamily="18" charset="0"/>
                  </a:rPr>
                  <a:t>差异过大。在网络训练过程中，</a:t>
                </a:r>
                <a:r>
                  <a:rPr lang="en-US" altLang="zh-CN" sz="1600" dirty="0">
                    <a:solidFill>
                      <a:schemeClr val="tx1"/>
                    </a:solidFill>
                    <a:latin typeface="Times New Roman" panose="02020603050405020304" pitchFamily="18" charset="0"/>
                    <a:cs typeface="Times New Roman" panose="02020603050405020304" pitchFamily="18" charset="0"/>
                  </a:rPr>
                  <a:t>PPO</a:t>
                </a:r>
                <a:r>
                  <a:rPr lang="zh-CN" altLang="en-US" sz="1600" dirty="0">
                    <a:solidFill>
                      <a:schemeClr val="tx1"/>
                    </a:solidFill>
                    <a:latin typeface="Times New Roman" panose="02020603050405020304" pitchFamily="18" charset="0"/>
                    <a:cs typeface="Times New Roman" panose="02020603050405020304" pitchFamily="18" charset="0"/>
                  </a:rPr>
                  <a:t>算法最小化如下损失函数：</a:t>
                </a:r>
                <a:endParaRPr lang="zh-CN" altLang="en-US" sz="1600" dirty="0"/>
              </a:p>
            </p:txBody>
          </p:sp>
        </mc:Choice>
        <mc:Fallback>
          <p:sp>
            <p:nvSpPr>
              <p:cNvPr id="12" name="文本框 11">
                <a:extLst>
                  <a:ext uri="{FF2B5EF4-FFF2-40B4-BE49-F238E27FC236}">
                    <a16:creationId xmlns:a16="http://schemas.microsoft.com/office/drawing/2014/main" id="{908BD3CB-989A-3487-3834-12BC035C6D0B}"/>
                  </a:ext>
                </a:extLst>
              </p:cNvPr>
              <p:cNvSpPr txBox="1">
                <a:spLocks noRot="1" noChangeAspect="1" noMove="1" noResize="1" noEditPoints="1" noAdjustHandles="1" noChangeArrowheads="1" noChangeShapeType="1" noTextEdit="1"/>
              </p:cNvSpPr>
              <p:nvPr/>
            </p:nvSpPr>
            <p:spPr>
              <a:xfrm>
                <a:off x="696164" y="2547801"/>
                <a:ext cx="10704635" cy="584775"/>
              </a:xfrm>
              <a:prstGeom prst="rect">
                <a:avLst/>
              </a:prstGeom>
              <a:blipFill>
                <a:blip r:embed="rId3"/>
                <a:stretch>
                  <a:fillRect l="-285" t="-4167" b="-135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EC7BAB9D-90EA-5A86-2311-832A7961D0E3}"/>
                  </a:ext>
                </a:extLst>
              </p:cNvPr>
              <p:cNvSpPr txBox="1"/>
              <p:nvPr/>
            </p:nvSpPr>
            <p:spPr>
              <a:xfrm>
                <a:off x="791196" y="3194367"/>
                <a:ext cx="10505061" cy="784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𝐽</m:t>
                          </m:r>
                        </m:e>
                        <m:sub>
                          <m:r>
                            <a:rPr lang="en-US" altLang="zh-CN" sz="1600" b="0" i="1" smtClean="0">
                              <a:latin typeface="Cambria Math" panose="02040503050406030204" pitchFamily="18" charset="0"/>
                            </a:rPr>
                            <m:t>𝑃𝑃𝑂</m:t>
                          </m:r>
                        </m:sub>
                      </m:sSub>
                      <m:d>
                        <m:dPr>
                          <m:ctrlPr>
                            <a:rPr lang="en-US" altLang="zh-CN" sz="1600" i="1">
                              <a:latin typeface="Cambria Math" panose="02040503050406030204" pitchFamily="18" charset="0"/>
                            </a:rPr>
                          </m:ctrlPr>
                        </m:dPr>
                        <m:e>
                          <m:r>
                            <a:rPr lang="zh-CN" altLang="en-US" sz="1600" i="1">
                              <a:latin typeface="Cambria Math" panose="02040503050406030204" pitchFamily="18" charset="0"/>
                            </a:rPr>
                            <m:t>𝜃</m:t>
                          </m:r>
                          <m:r>
                            <a:rPr lang="en-US" altLang="zh-CN" sz="1600" i="1">
                              <a:latin typeface="Cambria Math" panose="02040503050406030204" pitchFamily="18" charset="0"/>
                            </a:rPr>
                            <m:t>1</m:t>
                          </m:r>
                        </m:e>
                      </m:d>
                      <m:r>
                        <a:rPr lang="en-US" altLang="zh-CN" sz="1600" b="0" i="1" smtClean="0">
                          <a:latin typeface="Cambria Math" panose="02040503050406030204" pitchFamily="18" charset="0"/>
                        </a:rPr>
                        <m:t>=</m:t>
                      </m:r>
                      <m:r>
                        <a:rPr lang="en-US" altLang="zh-CN" sz="1600" i="1" dirty="0">
                          <a:latin typeface="Cambria Math" panose="02040503050406030204" pitchFamily="18" charset="0"/>
                          <a:ea typeface="Cambria Math" panose="02040503050406030204" pitchFamily="18" charset="0"/>
                        </a:rPr>
                        <m:t>−</m:t>
                      </m:r>
                      <m:f>
                        <m:fPr>
                          <m:ctrlPr>
                            <a:rPr lang="en-US" altLang="zh-CN" sz="1600" i="1">
                              <a:latin typeface="Cambria Math" panose="02040503050406030204" pitchFamily="18" charset="0"/>
                              <a:ea typeface="Cambria Math" panose="02040503050406030204" pitchFamily="18" charset="0"/>
                            </a:rPr>
                          </m:ctrlPr>
                        </m:fPr>
                        <m:num>
                          <m:r>
                            <a:rPr lang="en-US" altLang="zh-CN" sz="1600" i="1">
                              <a:latin typeface="Cambria Math" panose="02040503050406030204" pitchFamily="18" charset="0"/>
                              <a:ea typeface="Cambria Math" panose="02040503050406030204" pitchFamily="18" charset="0"/>
                            </a:rPr>
                            <m:t>1</m:t>
                          </m:r>
                        </m:num>
                        <m:den>
                          <m:r>
                            <a:rPr lang="en-US" altLang="zh-CN" sz="1600" i="1">
                              <a:latin typeface="Cambria Math" panose="02040503050406030204" pitchFamily="18" charset="0"/>
                              <a:ea typeface="Cambria Math" panose="02040503050406030204" pitchFamily="18" charset="0"/>
                            </a:rPr>
                            <m:t>𝑁</m:t>
                          </m:r>
                        </m:den>
                      </m:f>
                      <m:nary>
                        <m:naryPr>
                          <m:chr m:val="∑"/>
                          <m:ctrlPr>
                            <a:rPr lang="en-US" altLang="zh-CN" sz="1600" i="1">
                              <a:latin typeface="Cambria Math" panose="02040503050406030204" pitchFamily="18" charset="0"/>
                              <a:ea typeface="Cambria Math" panose="02040503050406030204" pitchFamily="18" charset="0"/>
                            </a:rPr>
                          </m:ctrlPr>
                        </m:naryPr>
                        <m:sub>
                          <m:r>
                            <m:rPr>
                              <m:brk m:alnAt="23"/>
                            </m:rPr>
                            <a:rPr lang="en-US" altLang="zh-CN" sz="1600" i="1">
                              <a:latin typeface="Cambria Math" panose="02040503050406030204" pitchFamily="18" charset="0"/>
                              <a:ea typeface="Cambria Math" panose="02040503050406030204" pitchFamily="18" charset="0"/>
                            </a:rPr>
                            <m:t>𝑛</m:t>
                          </m:r>
                          <m:r>
                            <a:rPr lang="en-US" altLang="zh-CN" sz="1600" i="1">
                              <a:latin typeface="Cambria Math" panose="02040503050406030204" pitchFamily="18" charset="0"/>
                              <a:ea typeface="Cambria Math" panose="02040503050406030204" pitchFamily="18" charset="0"/>
                            </a:rPr>
                            <m:t>=1</m:t>
                          </m:r>
                        </m:sub>
                        <m:sup>
                          <m:r>
                            <a:rPr lang="en-US" altLang="zh-CN" sz="1600" i="1">
                              <a:latin typeface="Cambria Math" panose="02040503050406030204" pitchFamily="18" charset="0"/>
                              <a:ea typeface="Cambria Math" panose="02040503050406030204" pitchFamily="18" charset="0"/>
                            </a:rPr>
                            <m:t>𝑁</m:t>
                          </m:r>
                        </m:sup>
                        <m:e>
                          <m:nary>
                            <m:naryPr>
                              <m:chr m:val="∑"/>
                              <m:ctrlPr>
                                <a:rPr lang="en-US" altLang="zh-CN" sz="1600" i="1">
                                  <a:latin typeface="Cambria Math" panose="02040503050406030204" pitchFamily="18" charset="0"/>
                                  <a:ea typeface="Cambria Math" panose="02040503050406030204" pitchFamily="18" charset="0"/>
                                </a:rPr>
                              </m:ctrlPr>
                            </m:naryPr>
                            <m:sub>
                              <m:r>
                                <m:rPr>
                                  <m:brk m:alnAt="23"/>
                                </m:rPr>
                                <a:rPr lang="en-US" altLang="zh-CN" sz="1600" i="1">
                                  <a:latin typeface="Cambria Math" panose="02040503050406030204" pitchFamily="18" charset="0"/>
                                  <a:ea typeface="Cambria Math" panose="02040503050406030204" pitchFamily="18" charset="0"/>
                                </a:rPr>
                                <m:t>𝑡</m:t>
                              </m:r>
                              <m:r>
                                <a:rPr lang="en-US" altLang="zh-CN" sz="1600" i="1">
                                  <a:latin typeface="Cambria Math" panose="02040503050406030204" pitchFamily="18" charset="0"/>
                                  <a:ea typeface="Cambria Math" panose="02040503050406030204" pitchFamily="18" charset="0"/>
                                </a:rPr>
                                <m:t>=1</m:t>
                              </m:r>
                            </m:sub>
                            <m:sup>
                              <m:r>
                                <a:rPr lang="en-US" altLang="zh-CN" sz="1600" i="1">
                                  <a:latin typeface="Cambria Math" panose="02040503050406030204" pitchFamily="18" charset="0"/>
                                  <a:ea typeface="Cambria Math" panose="02040503050406030204" pitchFamily="18" charset="0"/>
                                </a:rPr>
                                <m:t>𝑇</m:t>
                              </m:r>
                            </m:sup>
                            <m:e>
                              <m:r>
                                <a:rPr lang="en-US" altLang="zh-CN" sz="1600" b="0" i="1" smtClean="0">
                                  <a:latin typeface="Cambria Math" panose="02040503050406030204" pitchFamily="18" charset="0"/>
                                  <a:ea typeface="Cambria Math" panose="02040503050406030204" pitchFamily="18" charset="0"/>
                                </a:rPr>
                                <m:t>𝑚𝑖𝑛</m:t>
                              </m:r>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𝐴𝑑𝑣𝑎𝑛𝑡𝑎𝑔𝑒</m:t>
                              </m:r>
                              <m:r>
                                <a:rPr lang="en-US" altLang="zh-CN" sz="1600" i="1">
                                  <a:latin typeface="Cambria Math" panose="02040503050406030204" pitchFamily="18" charset="0"/>
                                  <a:ea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rPr>
                                <m:t>, </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ea typeface="Cambria Math" panose="02040503050406030204" pitchFamily="18" charset="0"/>
                                </a:rPr>
                                <m:t>)</m:t>
                              </m:r>
                              <m:f>
                                <m:fPr>
                                  <m:ctrlPr>
                                    <a:rPr lang="en-US" altLang="zh-CN" sz="1600" i="1">
                                      <a:latin typeface="Cambria Math" panose="02040503050406030204" pitchFamily="18" charset="0"/>
                                      <a:ea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𝑝</m:t>
                                      </m:r>
                                    </m:e>
                                    <m:sub>
                                      <m:r>
                                        <a:rPr lang="zh-CN" altLang="en-US" sz="1600" i="1">
                                          <a:latin typeface="Cambria Math" panose="02040503050406030204" pitchFamily="18" charset="0"/>
                                        </a:rPr>
                                        <m:t>𝜃</m:t>
                                      </m:r>
                                      <m:r>
                                        <a:rPr lang="en-US" altLang="zh-CN" sz="1600" i="1">
                                          <a:latin typeface="Cambria Math" panose="02040503050406030204" pitchFamily="18" charset="0"/>
                                        </a:rPr>
                                        <m:t>1</m:t>
                                      </m:r>
                                    </m:sub>
                                  </m:sSub>
                                  <m:d>
                                    <m:dPr>
                                      <m:ctrlPr>
                                        <a:rPr lang="en-US" altLang="zh-CN" sz="1600" i="1">
                                          <a:latin typeface="Cambria Math" panose="02040503050406030204" pitchFamily="18" charset="0"/>
                                        </a:rPr>
                                      </m:ctrlPr>
                                    </m:dPr>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e>
                                  </m:d>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𝑝</m:t>
                                      </m:r>
                                    </m:e>
                                    <m:sub>
                                      <m:r>
                                        <a:rPr lang="zh-CN" altLang="en-US" sz="1600" i="1">
                                          <a:latin typeface="Cambria Math" panose="02040503050406030204" pitchFamily="18" charset="0"/>
                                        </a:rPr>
                                        <m:t>𝜃</m:t>
                                      </m:r>
                                    </m:sub>
                                  </m:sSub>
                                  <m:d>
                                    <m:dPr>
                                      <m:ctrlPr>
                                        <a:rPr lang="en-US" altLang="zh-CN" sz="1600" i="1">
                                          <a:latin typeface="Cambria Math" panose="02040503050406030204" pitchFamily="18" charset="0"/>
                                        </a:rPr>
                                      </m:ctrlPr>
                                    </m:dPr>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e>
                                  </m:d>
                                </m:den>
                              </m:f>
                              <m:r>
                                <a:rPr lang="en-US" altLang="zh-CN" sz="1600" b="0" i="1" smtClean="0">
                                  <a:latin typeface="Cambria Math" panose="02040503050406030204" pitchFamily="18" charset="0"/>
                                  <a:ea typeface="Cambria Math" panose="02040503050406030204" pitchFamily="18" charset="0"/>
                                </a:rPr>
                                <m:t>,</m:t>
                              </m:r>
                              <m:r>
                                <a:rPr lang="en-US" altLang="zh-CN" sz="1600" i="1">
                                  <a:latin typeface="Cambria Math" panose="02040503050406030204" pitchFamily="18" charset="0"/>
                                  <a:ea typeface="Cambria Math" panose="02040503050406030204" pitchFamily="18" charset="0"/>
                                </a:rPr>
                                <m:t>𝐴𝑑𝑣𝑎𝑛𝑡𝑎𝑔𝑒</m:t>
                              </m:r>
                              <m:d>
                                <m:dPr>
                                  <m:ctrlPr>
                                    <a:rPr lang="en-US" altLang="zh-CN" sz="1600" i="1">
                                      <a:latin typeface="Cambria Math" panose="02040503050406030204" pitchFamily="18" charset="0"/>
                                      <a:ea typeface="Cambria Math" panose="02040503050406030204" pitchFamily="18" charset="0"/>
                                    </a:rPr>
                                  </m:ctrlPr>
                                </m:dPr>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rPr>
                                    <m:t>, </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e>
                              </m:d>
                              <m:r>
                                <a:rPr lang="en-US" altLang="zh-CN" sz="1600" b="0" i="1" smtClean="0">
                                  <a:latin typeface="Cambria Math" panose="02040503050406030204" pitchFamily="18" charset="0"/>
                                  <a:ea typeface="Cambria Math" panose="02040503050406030204" pitchFamily="18" charset="0"/>
                                </a:rPr>
                                <m:t> </m:t>
                              </m:r>
                              <m:r>
                                <a:rPr lang="en-US" altLang="zh-CN" sz="1600" b="0" i="1" smtClean="0">
                                  <a:latin typeface="Cambria Math" panose="02040503050406030204" pitchFamily="18" charset="0"/>
                                  <a:ea typeface="Cambria Math" panose="02040503050406030204" pitchFamily="18" charset="0"/>
                                </a:rPr>
                                <m:t>𝑐𝑙𝑖𝑝</m:t>
                              </m:r>
                              <m:r>
                                <a:rPr lang="en-US" altLang="zh-CN" sz="1600" b="0" i="1" smtClean="0">
                                  <a:latin typeface="Cambria Math" panose="02040503050406030204" pitchFamily="18" charset="0"/>
                                  <a:ea typeface="Cambria Math" panose="02040503050406030204" pitchFamily="18" charset="0"/>
                                </a:rPr>
                                <m:t>(</m:t>
                              </m:r>
                              <m:f>
                                <m:fPr>
                                  <m:ctrlPr>
                                    <a:rPr lang="en-US" altLang="zh-CN" sz="1600" i="1">
                                      <a:latin typeface="Cambria Math" panose="02040503050406030204" pitchFamily="18" charset="0"/>
                                      <a:ea typeface="Cambria Math" panose="02040503050406030204" pitchFamily="18" charset="0"/>
                                    </a:rPr>
                                  </m:ctrlPr>
                                </m:fPr>
                                <m:num>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𝑝</m:t>
                                      </m:r>
                                    </m:e>
                                    <m:sub>
                                      <m:r>
                                        <a:rPr lang="zh-CN" altLang="en-US" sz="1600" i="1">
                                          <a:latin typeface="Cambria Math" panose="02040503050406030204" pitchFamily="18" charset="0"/>
                                        </a:rPr>
                                        <m:t>𝜃</m:t>
                                      </m:r>
                                      <m:r>
                                        <a:rPr lang="en-US" altLang="zh-CN" sz="1600" i="1">
                                          <a:latin typeface="Cambria Math" panose="02040503050406030204" pitchFamily="18" charset="0"/>
                                        </a:rPr>
                                        <m:t>1</m:t>
                                      </m:r>
                                    </m:sub>
                                  </m:sSub>
                                  <m:d>
                                    <m:dPr>
                                      <m:ctrlPr>
                                        <a:rPr lang="en-US" altLang="zh-CN" sz="1600" i="1">
                                          <a:latin typeface="Cambria Math" panose="02040503050406030204" pitchFamily="18" charset="0"/>
                                        </a:rPr>
                                      </m:ctrlPr>
                                    </m:dPr>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e>
                                  </m:d>
                                </m:num>
                                <m:den>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𝑝</m:t>
                                      </m:r>
                                    </m:e>
                                    <m:sub>
                                      <m:r>
                                        <a:rPr lang="zh-CN" altLang="en-US" sz="1600" i="1">
                                          <a:latin typeface="Cambria Math" panose="02040503050406030204" pitchFamily="18" charset="0"/>
                                        </a:rPr>
                                        <m:t>𝜃</m:t>
                                      </m:r>
                                    </m:sub>
                                  </m:sSub>
                                  <m:d>
                                    <m:dPr>
                                      <m:ctrlPr>
                                        <a:rPr lang="en-US" altLang="zh-CN" sz="1600" i="1">
                                          <a:latin typeface="Cambria Math" panose="02040503050406030204" pitchFamily="18" charset="0"/>
                                        </a:rPr>
                                      </m:ctrlPr>
                                    </m:dPr>
                                    <m:e>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e>
                                  </m:d>
                                </m:den>
                              </m:f>
                              <m:r>
                                <a:rPr lang="en-US" altLang="zh-CN" sz="1600" b="0" i="1" smtClean="0">
                                  <a:latin typeface="Cambria Math" panose="02040503050406030204" pitchFamily="18" charset="0"/>
                                </a:rPr>
                                <m:t>,1−</m:t>
                              </m:r>
                              <m:r>
                                <a:rPr lang="zh-CN" altLang="en-US" sz="1600" b="0" i="1" smtClean="0">
                                  <a:latin typeface="Cambria Math" panose="02040503050406030204" pitchFamily="18" charset="0"/>
                                </a:rPr>
                                <m:t>𝜀</m:t>
                              </m:r>
                              <m:r>
                                <a:rPr lang="en-US" altLang="zh-CN" sz="1600" b="0" i="1" smtClean="0">
                                  <a:latin typeface="Cambria Math" panose="02040503050406030204" pitchFamily="18" charset="0"/>
                                </a:rPr>
                                <m:t>,1+</m:t>
                              </m:r>
                              <m:r>
                                <a:rPr lang="zh-CN" altLang="en-US" sz="1600" b="0" i="1" smtClean="0">
                                  <a:latin typeface="Cambria Math" panose="02040503050406030204" pitchFamily="18" charset="0"/>
                                </a:rPr>
                                <m:t>𝜀</m:t>
                              </m:r>
                              <m:r>
                                <a:rPr lang="en-US" altLang="zh-CN" sz="1600" b="0" i="1" smtClean="0">
                                  <a:latin typeface="Cambria Math" panose="02040503050406030204" pitchFamily="18" charset="0"/>
                                  <a:ea typeface="Cambria Math" panose="02040503050406030204" pitchFamily="18" charset="0"/>
                                </a:rPr>
                                <m:t>))</m:t>
                              </m:r>
                            </m:e>
                          </m:nary>
                        </m:e>
                      </m:nary>
                    </m:oMath>
                  </m:oMathPara>
                </a14:m>
                <a:endParaRPr lang="zh-CN" altLang="en-US" sz="1600" dirty="0"/>
              </a:p>
            </p:txBody>
          </p:sp>
        </mc:Choice>
        <mc:Fallback>
          <p:sp>
            <p:nvSpPr>
              <p:cNvPr id="13" name="文本框 12">
                <a:extLst>
                  <a:ext uri="{FF2B5EF4-FFF2-40B4-BE49-F238E27FC236}">
                    <a16:creationId xmlns:a16="http://schemas.microsoft.com/office/drawing/2014/main" id="{EC7BAB9D-90EA-5A86-2311-832A7961D0E3}"/>
                  </a:ext>
                </a:extLst>
              </p:cNvPr>
              <p:cNvSpPr txBox="1">
                <a:spLocks noRot="1" noChangeAspect="1" noMove="1" noResize="1" noEditPoints="1" noAdjustHandles="1" noChangeArrowheads="1" noChangeShapeType="1" noTextEdit="1"/>
              </p:cNvSpPr>
              <p:nvPr/>
            </p:nvSpPr>
            <p:spPr>
              <a:xfrm>
                <a:off x="791196" y="3194367"/>
                <a:ext cx="10505061" cy="78470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0E8E6C99-A723-847C-8C02-7E2DED48CA2C}"/>
                  </a:ext>
                </a:extLst>
              </p:cNvPr>
              <p:cNvSpPr txBox="1"/>
              <p:nvPr/>
            </p:nvSpPr>
            <p:spPr>
              <a:xfrm>
                <a:off x="726242" y="4050841"/>
                <a:ext cx="10704636" cy="830997"/>
              </a:xfrm>
              <a:prstGeom prst="rect">
                <a:avLst/>
              </a:prstGeom>
              <a:noFill/>
            </p:spPr>
            <p:txBody>
              <a:bodyPr wrap="square">
                <a:spAutoFit/>
              </a:bodyPr>
              <a:lstStyle/>
              <a:p>
                <a:r>
                  <a:rPr lang="zh-CN" altLang="en-US" sz="1600" dirty="0">
                    <a:solidFill>
                      <a:srgbClr val="C00000"/>
                    </a:solidFill>
                    <a:latin typeface="Times New Roman" panose="02020603050405020304" pitchFamily="18" charset="0"/>
                    <a:cs typeface="Times New Roman" panose="02020603050405020304" pitchFamily="18" charset="0"/>
                  </a:rPr>
                  <a:t>在基于大语言模型的强化学习的过程中</a:t>
                </a:r>
                <a:r>
                  <a:rPr lang="zh-CN" altLang="en-US" sz="1600" dirty="0">
                    <a:latin typeface="Times New Roman" panose="02020603050405020304" pitchFamily="18" charset="0"/>
                    <a:cs typeface="Times New Roman" panose="02020603050405020304" pitchFamily="18" charset="0"/>
                  </a:rPr>
                  <a:t>，奖励模型只会对最终生成的</a:t>
                </a:r>
                <a:r>
                  <a:rPr lang="en-US" altLang="zh-CN" sz="1600" dirty="0">
                    <a:latin typeface="Times New Roman" panose="02020603050405020304" pitchFamily="18" charset="0"/>
                    <a:cs typeface="Times New Roman" panose="02020603050405020304" pitchFamily="18" charset="0"/>
                  </a:rPr>
                  <a:t>Response</a:t>
                </a:r>
                <a:r>
                  <a:rPr lang="zh-CN" altLang="en-US" sz="1600" dirty="0">
                    <a:latin typeface="Times New Roman" panose="02020603050405020304" pitchFamily="18" charset="0"/>
                    <a:cs typeface="Times New Roman" panose="02020603050405020304" pitchFamily="18" charset="0"/>
                  </a:rPr>
                  <a:t>进行打分，只有结果奖励没有过程奖励。</a:t>
                </a:r>
                <a:r>
                  <a:rPr lang="zh-CN" altLang="en-US" sz="1600" dirty="0">
                    <a:solidFill>
                      <a:srgbClr val="000099"/>
                    </a:solidFill>
                    <a:latin typeface="Times New Roman" panose="02020603050405020304" pitchFamily="18" charset="0"/>
                    <a:cs typeface="Times New Roman" panose="02020603050405020304" pitchFamily="18" charset="0"/>
                  </a:rPr>
                  <a:t>因此，</a:t>
                </a:r>
                <a:r>
                  <a:rPr lang="en-US" altLang="zh-CN" sz="1600" dirty="0">
                    <a:solidFill>
                      <a:srgbClr val="000099"/>
                    </a:solidFill>
                    <a:latin typeface="Times New Roman" panose="02020603050405020304" pitchFamily="18" charset="0"/>
                    <a:cs typeface="Times New Roman" panose="02020603050405020304" pitchFamily="18" charset="0"/>
                  </a:rPr>
                  <a:t>RLHF</a:t>
                </a:r>
                <a:r>
                  <a:rPr lang="zh-CN" altLang="en-US" sz="1600" dirty="0">
                    <a:solidFill>
                      <a:srgbClr val="000099"/>
                    </a:solidFill>
                    <a:latin typeface="Times New Roman" panose="02020603050405020304" pitchFamily="18" charset="0"/>
                    <a:cs typeface="Times New Roman" panose="02020603050405020304" pitchFamily="18" charset="0"/>
                  </a:rPr>
                  <a:t>进一步引入参考模型</a:t>
                </a:r>
                <a:r>
                  <a:rPr lang="en-US" altLang="zh-CN" sz="1600" dirty="0">
                    <a:solidFill>
                      <a:srgbClr val="000099"/>
                    </a:solidFill>
                    <a:latin typeface="Times New Roman" panose="02020603050405020304" pitchFamily="18" charset="0"/>
                    <a:cs typeface="Times New Roman" panose="02020603050405020304" pitchFamily="18" charset="0"/>
                  </a:rPr>
                  <a:t>(Ref Model)</a:t>
                </a:r>
                <a:r>
                  <a:rPr lang="zh-CN" altLang="en-US" sz="1600" dirty="0">
                    <a:solidFill>
                      <a:srgbClr val="000099"/>
                    </a:solidFill>
                    <a:latin typeface="Times New Roman" panose="02020603050405020304" pitchFamily="18" charset="0"/>
                    <a:cs typeface="Times New Roman" panose="02020603050405020304" pitchFamily="18" charset="0"/>
                  </a:rPr>
                  <a:t>，将每一步的过程奖励设置为</a:t>
                </a:r>
                <a:r>
                  <a:rPr lang="en-US" altLang="zh-CN" sz="1600" dirty="0">
                    <a:solidFill>
                      <a:srgbClr val="000099"/>
                    </a:solidFill>
                    <a:latin typeface="Times New Roman" panose="02020603050405020304" pitchFamily="18" charset="0"/>
                    <a:cs typeface="Times New Roman" panose="02020603050405020304" pitchFamily="18" charset="0"/>
                  </a:rPr>
                  <a:t>Actor Model</a:t>
                </a:r>
                <a:r>
                  <a:rPr lang="zh-CN" altLang="en-US" sz="1600" dirty="0">
                    <a:solidFill>
                      <a:srgbClr val="000099"/>
                    </a:solidFill>
                    <a:latin typeface="Times New Roman" panose="02020603050405020304" pitchFamily="18" charset="0"/>
                    <a:cs typeface="Times New Roman" panose="02020603050405020304" pitchFamily="18" charset="0"/>
                  </a:rPr>
                  <a:t>和</a:t>
                </a:r>
                <a:r>
                  <a:rPr lang="en-US" altLang="zh-CN" sz="1600" dirty="0">
                    <a:solidFill>
                      <a:srgbClr val="000099"/>
                    </a:solidFill>
                    <a:latin typeface="Times New Roman" panose="02020603050405020304" pitchFamily="18" charset="0"/>
                    <a:cs typeface="Times New Roman" panose="02020603050405020304" pitchFamily="18" charset="0"/>
                  </a:rPr>
                  <a:t>Ref Model</a:t>
                </a:r>
                <a:r>
                  <a:rPr lang="zh-CN" altLang="en-US" sz="1600" dirty="0">
                    <a:solidFill>
                      <a:srgbClr val="000099"/>
                    </a:solidFill>
                    <a:latin typeface="Times New Roman" panose="02020603050405020304" pitchFamily="18" charset="0"/>
                    <a:cs typeface="Times New Roman" panose="02020603050405020304" pitchFamily="18" charset="0"/>
                  </a:rPr>
                  <a:t>的负</a:t>
                </a:r>
                <a:r>
                  <a:rPr lang="en-US" altLang="zh-CN" sz="1600" dirty="0">
                    <a:solidFill>
                      <a:srgbClr val="000099"/>
                    </a:solidFill>
                    <a:latin typeface="Times New Roman" panose="02020603050405020304" pitchFamily="18" charset="0"/>
                    <a:cs typeface="Times New Roman" panose="02020603050405020304" pitchFamily="18" charset="0"/>
                  </a:rPr>
                  <a:t>KL</a:t>
                </a:r>
                <a:r>
                  <a:rPr lang="zh-CN" altLang="en-US" sz="1600" dirty="0">
                    <a:solidFill>
                      <a:srgbClr val="000099"/>
                    </a:solidFill>
                    <a:latin typeface="Times New Roman" panose="02020603050405020304" pitchFamily="18" charset="0"/>
                    <a:cs typeface="Times New Roman" panose="02020603050405020304" pitchFamily="18" charset="0"/>
                  </a:rPr>
                  <a:t>散度，旨在策略模型不要偏离参考模型太多</a:t>
                </a:r>
                <a:r>
                  <a:rPr lang="zh-CN" altLang="en-US" sz="1600" dirty="0">
                    <a:latin typeface="Times New Roman" panose="02020603050405020304" pitchFamily="18" charset="0"/>
                    <a:cs typeface="Times New Roman" panose="02020603050405020304" pitchFamily="18" charset="0"/>
                  </a:rPr>
                  <a:t>。此外，在计算优势函数</a:t>
                </a:r>
                <a14:m>
                  <m:oMath xmlns:m="http://schemas.openxmlformats.org/officeDocument/2006/math">
                    <m:r>
                      <a:rPr lang="en-US" altLang="zh-CN" sz="1600" i="1" smtClean="0">
                        <a:latin typeface="Cambria Math" panose="02040503050406030204" pitchFamily="18" charset="0"/>
                        <a:ea typeface="Cambria Math" panose="02040503050406030204" pitchFamily="18" charset="0"/>
                      </a:rPr>
                      <m:t>𝐴𝑑𝑣𝑎𝑛𝑡𝑎𝑔𝑒</m:t>
                    </m:r>
                    <m:r>
                      <a:rPr lang="en-US" altLang="zh-CN" sz="1600" i="1" smtClean="0">
                        <a:latin typeface="Cambria Math" panose="02040503050406030204" pitchFamily="18" charset="0"/>
                        <a:ea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rPr>
                      <m:t>, </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ea typeface="Cambria Math" panose="02040503050406030204" pitchFamily="18" charset="0"/>
                      </a:rPr>
                      <m:t>)</m:t>
                    </m:r>
                  </m:oMath>
                </a14:m>
                <a:r>
                  <a:rPr lang="zh-CN" altLang="en-US" sz="1600" dirty="0">
                    <a:latin typeface="Times New Roman" panose="02020603050405020304" pitchFamily="18" charset="0"/>
                    <a:cs typeface="Times New Roman" panose="02020603050405020304" pitchFamily="18" charset="0"/>
                  </a:rPr>
                  <a:t>时，通过广义优势估计方法进行计算：</a:t>
                </a:r>
              </a:p>
            </p:txBody>
          </p:sp>
        </mc:Choice>
        <mc:Fallback>
          <p:sp>
            <p:nvSpPr>
              <p:cNvPr id="14" name="文本框 13">
                <a:extLst>
                  <a:ext uri="{FF2B5EF4-FFF2-40B4-BE49-F238E27FC236}">
                    <a16:creationId xmlns:a16="http://schemas.microsoft.com/office/drawing/2014/main" id="{0E8E6C99-A723-847C-8C02-7E2DED48CA2C}"/>
                  </a:ext>
                </a:extLst>
              </p:cNvPr>
              <p:cNvSpPr txBox="1">
                <a:spLocks noRot="1" noChangeAspect="1" noMove="1" noResize="1" noEditPoints="1" noAdjustHandles="1" noChangeArrowheads="1" noChangeShapeType="1" noTextEdit="1"/>
              </p:cNvSpPr>
              <p:nvPr/>
            </p:nvSpPr>
            <p:spPr>
              <a:xfrm>
                <a:off x="726242" y="4050841"/>
                <a:ext cx="10704636" cy="830997"/>
              </a:xfrm>
              <a:prstGeom prst="rect">
                <a:avLst/>
              </a:prstGeom>
              <a:blipFill>
                <a:blip r:embed="rId5"/>
                <a:stretch>
                  <a:fillRect l="-285" t="-2941" r="-456" b="-80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76FB8EF4-AD13-C90C-6979-882FC3CFB4A1}"/>
                  </a:ext>
                </a:extLst>
              </p:cNvPr>
              <p:cNvSpPr txBox="1"/>
              <p:nvPr/>
            </p:nvSpPr>
            <p:spPr>
              <a:xfrm>
                <a:off x="6712250" y="5128005"/>
                <a:ext cx="2614904" cy="338554"/>
              </a:xfrm>
              <a:prstGeom prst="rect">
                <a:avLst/>
              </a:prstGeom>
              <a:noFill/>
            </p:spPr>
            <p:txBody>
              <a:bodyPr wrap="square">
                <a:spAutoFit/>
              </a:bodyPr>
              <a:lstStyle/>
              <a:p>
                <a14:m>
                  <m:oMath xmlns:m="http://schemas.openxmlformats.org/officeDocument/2006/math">
                    <m:sSub>
                      <m:sSubPr>
                        <m:ctrlPr>
                          <a:rPr lang="en-US" altLang="zh-CN" sz="1600" i="1" smtClean="0">
                            <a:latin typeface="Cambria Math" panose="02040503050406030204" pitchFamily="18" charset="0"/>
                          </a:rPr>
                        </m:ctrlPr>
                      </m:sSubPr>
                      <m:e>
                        <m:r>
                          <a:rPr lang="zh-CN" altLang="en-US" sz="1600" i="1" smtClean="0">
                            <a:latin typeface="Cambria Math" panose="02040503050406030204" pitchFamily="18" charset="0"/>
                          </a:rPr>
                          <m:t>𝛿</m:t>
                        </m:r>
                      </m:e>
                      <m:sub>
                        <m:r>
                          <a:rPr lang="en-US" altLang="zh-CN" sz="1600" b="0" i="1" smtClean="0">
                            <a:latin typeface="Cambria Math" panose="02040503050406030204" pitchFamily="18" charset="0"/>
                          </a:rPr>
                          <m:t>𝑡</m:t>
                        </m:r>
                      </m:sub>
                    </m:sSub>
                    <m:r>
                      <a:rPr lang="en-US" altLang="zh-CN" sz="1600" b="0" i="1" smtClean="0">
                        <a:latin typeface="Cambria Math" panose="02040503050406030204" pitchFamily="18" charset="0"/>
                      </a:rPr>
                      <m:t>=</m:t>
                    </m:r>
                    <m:sSub>
                      <m:sSubPr>
                        <m:ctrlPr>
                          <a:rPr lang="en-US" altLang="zh-CN" sz="1600" i="1" dirty="0" smtClean="0">
                            <a:latin typeface="Cambria Math" panose="02040503050406030204" pitchFamily="18" charset="0"/>
                          </a:rPr>
                        </m:ctrlPr>
                      </m:sSubPr>
                      <m:e>
                        <m:r>
                          <a:rPr lang="en-US" altLang="zh-CN" sz="1600" b="0" i="1" dirty="0" smtClean="0">
                            <a:latin typeface="Cambria Math" panose="02040503050406030204" pitchFamily="18" charset="0"/>
                          </a:rPr>
                          <m:t>𝑟</m:t>
                        </m:r>
                      </m:e>
                      <m:sub>
                        <m:r>
                          <a:rPr lang="en-US" altLang="zh-CN" sz="1600" b="0" i="1" dirty="0" smtClean="0">
                            <a:latin typeface="Cambria Math" panose="02040503050406030204" pitchFamily="18" charset="0"/>
                          </a:rPr>
                          <m:t>𝑡</m:t>
                        </m:r>
                      </m:sub>
                    </m:sSub>
                    <m:r>
                      <a:rPr lang="en-US" altLang="zh-CN" sz="1600" b="0" i="1" dirty="0" smtClean="0">
                        <a:latin typeface="Cambria Math" panose="02040503050406030204" pitchFamily="18" charset="0"/>
                      </a:rPr>
                      <m:t>+</m:t>
                    </m:r>
                    <m:r>
                      <a:rPr lang="zh-CN" altLang="en-US" sz="1600" b="0" i="1" dirty="0" smtClean="0">
                        <a:latin typeface="Cambria Math" panose="02040503050406030204" pitchFamily="18" charset="0"/>
                      </a:rPr>
                      <m:t>𝛾</m:t>
                    </m:r>
                    <m:r>
                      <a:rPr lang="en-US" altLang="zh-CN" sz="1600" b="0" i="1" dirty="0" smtClean="0">
                        <a:latin typeface="Cambria Math" panose="02040503050406030204" pitchFamily="18" charset="0"/>
                      </a:rPr>
                      <m:t>𝑉</m:t>
                    </m:r>
                    <m:r>
                      <a:rPr lang="en-US" altLang="zh-CN" sz="1600" b="0" i="1" dirty="0"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r>
                          <a:rPr lang="en-US" altLang="zh-CN" sz="1600" b="0" i="1" smtClean="0">
                            <a:latin typeface="Cambria Math" panose="02040503050406030204" pitchFamily="18" charset="0"/>
                          </a:rPr>
                          <m:t>+1</m:t>
                        </m:r>
                      </m:sub>
                    </m:sSub>
                    <m:r>
                      <a:rPr lang="en-US" altLang="zh-CN" sz="1600" b="0" i="1" dirty="0" smtClean="0">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m:t>
                    </m:r>
                    <m:r>
                      <a:rPr lang="en-US" altLang="zh-CN" sz="1600" i="1">
                        <a:latin typeface="Cambria Math" panose="02040503050406030204" pitchFamily="18" charset="0"/>
                      </a:rPr>
                      <m:t>𝑉</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Sub>
                      </m:e>
                    </m:d>
                  </m:oMath>
                </a14:m>
                <a:endParaRPr lang="zh-CN" altLang="en-US" sz="1600" dirty="0"/>
              </a:p>
            </p:txBody>
          </p:sp>
        </mc:Choice>
        <mc:Fallback>
          <p:sp>
            <p:nvSpPr>
              <p:cNvPr id="15" name="文本框 14">
                <a:extLst>
                  <a:ext uri="{FF2B5EF4-FFF2-40B4-BE49-F238E27FC236}">
                    <a16:creationId xmlns:a16="http://schemas.microsoft.com/office/drawing/2014/main" id="{76FB8EF4-AD13-C90C-6979-882FC3CFB4A1}"/>
                  </a:ext>
                </a:extLst>
              </p:cNvPr>
              <p:cNvSpPr txBox="1">
                <a:spLocks noRot="1" noChangeAspect="1" noMove="1" noResize="1" noEditPoints="1" noAdjustHandles="1" noChangeArrowheads="1" noChangeShapeType="1" noTextEdit="1"/>
              </p:cNvSpPr>
              <p:nvPr/>
            </p:nvSpPr>
            <p:spPr>
              <a:xfrm>
                <a:off x="6712250" y="5128005"/>
                <a:ext cx="2614904" cy="338554"/>
              </a:xfrm>
              <a:prstGeom prst="rect">
                <a:avLst/>
              </a:prstGeom>
              <a:blipFill>
                <a:blip r:embed="rId6"/>
                <a:stretch>
                  <a:fillRect b="-107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a:extLst>
                  <a:ext uri="{FF2B5EF4-FFF2-40B4-BE49-F238E27FC236}">
                    <a16:creationId xmlns:a16="http://schemas.microsoft.com/office/drawing/2014/main" id="{136C129E-1ACC-D8EB-18BA-A42701D0DA17}"/>
                  </a:ext>
                </a:extLst>
              </p:cNvPr>
              <p:cNvSpPr txBox="1"/>
              <p:nvPr/>
            </p:nvSpPr>
            <p:spPr>
              <a:xfrm>
                <a:off x="3359030" y="4924650"/>
                <a:ext cx="2988900" cy="76392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smtClean="0">
                          <a:latin typeface="Cambria Math" panose="02040503050406030204" pitchFamily="18" charset="0"/>
                        </a:rPr>
                        <m:t>A</m:t>
                      </m:r>
                      <m:d>
                        <m:dPr>
                          <m:ctrlPr>
                            <a:rPr lang="en-US" altLang="zh-CN" sz="160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Sub>
                        </m:e>
                      </m:d>
                      <m:r>
                        <a:rPr lang="en-US" altLang="zh-CN" sz="1600" b="0" i="1" smtClean="0">
                          <a:latin typeface="Cambria Math" panose="02040503050406030204" pitchFamily="18" charset="0"/>
                        </a:rPr>
                        <m:t>=</m:t>
                      </m:r>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𝑙</m:t>
                          </m:r>
                          <m:r>
                            <a:rPr lang="en-US" altLang="zh-CN" sz="1600" b="0" i="1" smtClean="0">
                              <a:latin typeface="Cambria Math" panose="02040503050406030204" pitchFamily="18" charset="0"/>
                            </a:rPr>
                            <m:t>=0</m:t>
                          </m:r>
                        </m:sub>
                        <m:sup>
                          <m:r>
                            <a:rPr lang="en-US" altLang="zh-CN" sz="1600" b="0" i="1" smtClean="0">
                              <a:latin typeface="Cambria Math" panose="02040503050406030204" pitchFamily="18" charset="0"/>
                              <a:ea typeface="Cambria Math" panose="02040503050406030204" pitchFamily="18" charset="0"/>
                            </a:rPr>
                            <m:t>∞</m:t>
                          </m:r>
                        </m:sup>
                        <m:e>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m:t>
                              </m:r>
                              <m:r>
                                <a:rPr lang="zh-CN" altLang="en-US" sz="1600" b="0" i="1" smtClean="0">
                                  <a:latin typeface="Cambria Math" panose="02040503050406030204" pitchFamily="18" charset="0"/>
                                </a:rPr>
                                <m:t>𝛾𝜆</m:t>
                              </m:r>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𝑙</m:t>
                              </m:r>
                            </m:sup>
                          </m:sSup>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𝛿</m:t>
                              </m:r>
                            </m:e>
                            <m:sub>
                              <m:r>
                                <a:rPr lang="en-US" altLang="zh-CN" sz="1600" i="1">
                                  <a:latin typeface="Cambria Math" panose="02040503050406030204" pitchFamily="18" charset="0"/>
                                </a:rPr>
                                <m:t>𝑡</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𝑙</m:t>
                              </m:r>
                            </m:sub>
                          </m:sSub>
                        </m:e>
                      </m:nary>
                    </m:oMath>
                  </m:oMathPara>
                </a14:m>
                <a:endParaRPr lang="zh-CN" altLang="en-US" sz="1600" dirty="0"/>
              </a:p>
            </p:txBody>
          </p:sp>
        </mc:Choice>
        <mc:Fallback>
          <p:sp>
            <p:nvSpPr>
              <p:cNvPr id="16" name="文本框 15">
                <a:extLst>
                  <a:ext uri="{FF2B5EF4-FFF2-40B4-BE49-F238E27FC236}">
                    <a16:creationId xmlns:a16="http://schemas.microsoft.com/office/drawing/2014/main" id="{136C129E-1ACC-D8EB-18BA-A42701D0DA17}"/>
                  </a:ext>
                </a:extLst>
              </p:cNvPr>
              <p:cNvSpPr txBox="1">
                <a:spLocks noRot="1" noChangeAspect="1" noMove="1" noResize="1" noEditPoints="1" noAdjustHandles="1" noChangeArrowheads="1" noChangeShapeType="1" noTextEdit="1"/>
              </p:cNvSpPr>
              <p:nvPr/>
            </p:nvSpPr>
            <p:spPr>
              <a:xfrm>
                <a:off x="3359030" y="4924650"/>
                <a:ext cx="2988900" cy="763927"/>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a:extLst>
                  <a:ext uri="{FF2B5EF4-FFF2-40B4-BE49-F238E27FC236}">
                    <a16:creationId xmlns:a16="http://schemas.microsoft.com/office/drawing/2014/main" id="{5932257B-7AF2-AD63-4BDA-03E987BEE1D7}"/>
                  </a:ext>
                </a:extLst>
              </p:cNvPr>
              <p:cNvSpPr txBox="1"/>
              <p:nvPr/>
            </p:nvSpPr>
            <p:spPr>
              <a:xfrm>
                <a:off x="726242" y="5742901"/>
                <a:ext cx="10592579" cy="584775"/>
              </a:xfrm>
              <a:prstGeom prst="rect">
                <a:avLst/>
              </a:prstGeom>
              <a:noFill/>
            </p:spPr>
            <p:txBody>
              <a:bodyPr wrap="square">
                <a:spAutoFit/>
              </a:bodyPr>
              <a:lstStyle/>
              <a:p>
                <a:r>
                  <a:rPr lang="zh-CN" altLang="en-US" sz="1600" dirty="0"/>
                  <a:t>其中，</a:t>
                </a:r>
                <a14:m>
                  <m:oMath xmlns:m="http://schemas.openxmlformats.org/officeDocument/2006/math">
                    <m:sSub>
                      <m:sSubPr>
                        <m:ctrlPr>
                          <a:rPr lang="en-US" altLang="zh-CN" sz="1600" i="1">
                            <a:latin typeface="Cambria Math" panose="02040503050406030204" pitchFamily="18" charset="0"/>
                          </a:rPr>
                        </m:ctrlPr>
                      </m:sSubPr>
                      <m:e>
                        <m:r>
                          <a:rPr lang="zh-CN" altLang="en-US" sz="1600" i="1">
                            <a:latin typeface="Cambria Math" panose="02040503050406030204" pitchFamily="18" charset="0"/>
                          </a:rPr>
                          <m:t>𝛿</m:t>
                        </m:r>
                      </m:e>
                      <m:sub>
                        <m:r>
                          <a:rPr lang="en-US" altLang="zh-CN" sz="1600" i="1">
                            <a:latin typeface="Cambria Math" panose="02040503050406030204" pitchFamily="18" charset="0"/>
                          </a:rPr>
                          <m:t>𝑡</m:t>
                        </m:r>
                      </m:sub>
                    </m:sSub>
                  </m:oMath>
                </a14:m>
                <a:r>
                  <a:rPr lang="zh-CN" altLang="en-US" sz="1600" dirty="0"/>
                  <a:t>表示状态</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Sub>
                  </m:oMath>
                </a14:m>
                <a:r>
                  <a:rPr lang="zh-CN" altLang="en-US" sz="1600" dirty="0"/>
                  <a:t>下的时序差分，</a:t>
                </a:r>
                <a14:m>
                  <m:oMath xmlns:m="http://schemas.openxmlformats.org/officeDocument/2006/math">
                    <m:r>
                      <a:rPr lang="zh-CN" altLang="en-US" sz="1600" i="1">
                        <a:latin typeface="Cambria Math" panose="02040503050406030204" pitchFamily="18" charset="0"/>
                      </a:rPr>
                      <m:t>𝛾</m:t>
                    </m:r>
                  </m:oMath>
                </a14:m>
                <a:r>
                  <a:rPr lang="zh-CN" altLang="en-US" sz="1600" dirty="0"/>
                  <a:t>表示累积折扣因子，</a:t>
                </a:r>
                <a14:m>
                  <m:oMath xmlns:m="http://schemas.openxmlformats.org/officeDocument/2006/math">
                    <m:r>
                      <a:rPr lang="zh-CN" altLang="en-US" sz="1600" i="1">
                        <a:latin typeface="Cambria Math" panose="02040503050406030204" pitchFamily="18" charset="0"/>
                      </a:rPr>
                      <m:t>𝜆</m:t>
                    </m:r>
                  </m:oMath>
                </a14:m>
                <a:r>
                  <a:rPr lang="zh-CN" altLang="en-US" sz="1600" dirty="0"/>
                  <a:t>表示平衡方差偏差的因子，</a:t>
                </a:r>
                <a:r>
                  <a:rPr lang="en-US" altLang="zh-CN" sz="1600" dirty="0">
                    <a:latin typeface="Times New Roman" panose="02020603050405020304" pitchFamily="18" charset="0"/>
                    <a:cs typeface="Times New Roman" panose="02020603050405020304" pitchFamily="18" charset="0"/>
                  </a:rPr>
                  <a:t>V(.)</a:t>
                </a:r>
                <a:r>
                  <a:rPr lang="zh-CN" altLang="en-US" sz="1600" dirty="0">
                    <a:latin typeface="Times New Roman" panose="02020603050405020304" pitchFamily="18" charset="0"/>
                    <a:cs typeface="Times New Roman" panose="02020603050405020304" pitchFamily="18" charset="0"/>
                  </a:rPr>
                  <a:t>都是通过</a:t>
                </a:r>
                <a:r>
                  <a:rPr lang="en-US" altLang="zh-CN" sz="1600" dirty="0">
                    <a:latin typeface="Times New Roman" panose="02020603050405020304" pitchFamily="18" charset="0"/>
                    <a:cs typeface="Times New Roman" panose="02020603050405020304" pitchFamily="18" charset="0"/>
                  </a:rPr>
                  <a:t>Critic</a:t>
                </a:r>
                <a:r>
                  <a:rPr lang="zh-CN" altLang="en-US" sz="1600" dirty="0">
                    <a:latin typeface="Times New Roman" panose="02020603050405020304" pitchFamily="18" charset="0"/>
                    <a:cs typeface="Times New Roman" panose="02020603050405020304" pitchFamily="18" charset="0"/>
                  </a:rPr>
                  <a:t>网络估计得到的</a:t>
                </a:r>
                <a:r>
                  <a:rPr lang="zh-CN" altLang="en-US" sz="1600" dirty="0"/>
                  <a:t>，</a:t>
                </a:r>
                <a14:m>
                  <m:oMath xmlns:m="http://schemas.openxmlformats.org/officeDocument/2006/math">
                    <m:r>
                      <a:rPr lang="en-US" altLang="zh-CN" sz="1600" i="1">
                        <a:latin typeface="Cambria Math" panose="02040503050406030204" pitchFamily="18" charset="0"/>
                        <a:ea typeface="Cambria Math" panose="02040503050406030204" pitchFamily="18" charset="0"/>
                      </a:rPr>
                      <m:t>𝐴𝑑𝑣𝑎𝑛𝑡𝑎𝑔𝑒</m:t>
                    </m:r>
                    <m:r>
                      <a:rPr lang="en-US" altLang="zh-CN" sz="1600" i="1">
                        <a:latin typeface="Cambria Math" panose="02040503050406030204" pitchFamily="18" charset="0"/>
                        <a:ea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rPr>
                      <m:t>, </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up>
                        <m:r>
                          <a:rPr lang="en-US" altLang="zh-CN" sz="1600" i="1">
                            <a:latin typeface="Cambria Math" panose="02040503050406030204" pitchFamily="18" charset="0"/>
                          </a:rPr>
                          <m:t>𝑛</m:t>
                        </m:r>
                      </m:sup>
                    </m:sSubSup>
                    <m:r>
                      <a:rPr lang="en-US" altLang="zh-CN" sz="1600" i="1">
                        <a:latin typeface="Cambria Math" panose="02040503050406030204" pitchFamily="18" charset="0"/>
                        <a:ea typeface="Cambria Math" panose="02040503050406030204" pitchFamily="18" charset="0"/>
                      </a:rPr>
                      <m:t>)</m:t>
                    </m:r>
                  </m:oMath>
                </a14:m>
                <a:r>
                  <a:rPr lang="zh-CN" altLang="en-US" sz="1600" dirty="0"/>
                  <a:t>就是</a:t>
                </a:r>
                <a14:m>
                  <m:oMath xmlns:m="http://schemas.openxmlformats.org/officeDocument/2006/math">
                    <m:r>
                      <a:rPr lang="en-US" altLang="zh-CN" sz="1600" i="1">
                        <a:latin typeface="Cambria Math" panose="02040503050406030204" pitchFamily="18" charset="0"/>
                        <a:ea typeface="Cambria Math" panose="02040503050406030204" pitchFamily="18" charset="0"/>
                      </a:rPr>
                      <m:t>𝐴</m:t>
                    </m:r>
                    <m:d>
                      <m:dPr>
                        <m:ctrlPr>
                          <a:rPr lang="en-US" altLang="zh-CN" sz="1600" i="1">
                            <a:latin typeface="Cambria Math" panose="02040503050406030204" pitchFamily="18" charset="0"/>
                            <a:ea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Sub>
                      </m:e>
                    </m:d>
                  </m:oMath>
                </a14:m>
                <a:r>
                  <a:rPr lang="zh-CN" altLang="en-US" sz="1600" dirty="0"/>
                  <a:t>的采样估计值。</a:t>
                </a:r>
              </a:p>
            </p:txBody>
          </p:sp>
        </mc:Choice>
        <mc:Fallback>
          <p:sp>
            <p:nvSpPr>
              <p:cNvPr id="17" name="文本框 16">
                <a:extLst>
                  <a:ext uri="{FF2B5EF4-FFF2-40B4-BE49-F238E27FC236}">
                    <a16:creationId xmlns:a16="http://schemas.microsoft.com/office/drawing/2014/main" id="{5932257B-7AF2-AD63-4BDA-03E987BEE1D7}"/>
                  </a:ext>
                </a:extLst>
              </p:cNvPr>
              <p:cNvSpPr txBox="1">
                <a:spLocks noRot="1" noChangeAspect="1" noMove="1" noResize="1" noEditPoints="1" noAdjustHandles="1" noChangeArrowheads="1" noChangeShapeType="1" noTextEdit="1"/>
              </p:cNvSpPr>
              <p:nvPr/>
            </p:nvSpPr>
            <p:spPr>
              <a:xfrm>
                <a:off x="726242" y="5742901"/>
                <a:ext cx="10592579" cy="584775"/>
              </a:xfrm>
              <a:prstGeom prst="rect">
                <a:avLst/>
              </a:prstGeom>
              <a:blipFill>
                <a:blip r:embed="rId8"/>
                <a:stretch>
                  <a:fillRect l="-288" t="-4167" b="-114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862278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362BD-5776-0C21-F23A-996DA0CA3C02}"/>
            </a:ext>
          </a:extLst>
        </p:cNvPr>
        <p:cNvGrpSpPr/>
        <p:nvPr/>
      </p:nvGrpSpPr>
      <p:grpSpPr>
        <a:xfrm>
          <a:off x="0" y="0"/>
          <a:ext cx="0" cy="0"/>
          <a:chOff x="0" y="0"/>
          <a:chExt cx="0" cy="0"/>
        </a:xfrm>
      </p:grpSpPr>
      <p:sp>
        <p:nvSpPr>
          <p:cNvPr id="8" name="object 5">
            <a:extLst>
              <a:ext uri="{FF2B5EF4-FFF2-40B4-BE49-F238E27FC236}">
                <a16:creationId xmlns:a16="http://schemas.microsoft.com/office/drawing/2014/main" id="{8CA21770-F43D-DC84-51D7-01C00F4531AD}"/>
              </a:ext>
            </a:extLst>
          </p:cNvPr>
          <p:cNvSpPr/>
          <p:nvPr/>
        </p:nvSpPr>
        <p:spPr>
          <a:xfrm>
            <a:off x="791196" y="818408"/>
            <a:ext cx="10609604" cy="74289"/>
          </a:xfrm>
          <a:custGeom>
            <a:avLst/>
            <a:gdLst/>
            <a:ahLst/>
            <a:cxnLst/>
            <a:rect l="l" t="t" r="r" b="b"/>
            <a:pathLst>
              <a:path w="9124950">
                <a:moveTo>
                  <a:pt x="0" y="0"/>
                </a:moveTo>
                <a:lnTo>
                  <a:pt x="9124950" y="0"/>
                </a:lnTo>
              </a:path>
            </a:pathLst>
          </a:custGeom>
          <a:ln w="39624">
            <a:solidFill>
              <a:srgbClr val="252599"/>
            </a:solidFill>
          </a:ln>
        </p:spPr>
        <p:txBody>
          <a:bodyPr wrap="square" lIns="0" tIns="0" rIns="0" bIns="0" rtlCol="0"/>
          <a:lstStyle/>
          <a:p>
            <a:pPr algn="ctr"/>
            <a:endParaRPr dirty="0"/>
          </a:p>
        </p:txBody>
      </p:sp>
      <p:sp>
        <p:nvSpPr>
          <p:cNvPr id="4" name="文本框 3">
            <a:extLst>
              <a:ext uri="{FF2B5EF4-FFF2-40B4-BE49-F238E27FC236}">
                <a16:creationId xmlns:a16="http://schemas.microsoft.com/office/drawing/2014/main" id="{80F333B6-9132-25F0-9752-F651BFD4166C}"/>
              </a:ext>
            </a:extLst>
          </p:cNvPr>
          <p:cNvSpPr txBox="1"/>
          <p:nvPr/>
        </p:nvSpPr>
        <p:spPr>
          <a:xfrm>
            <a:off x="474226" y="335132"/>
            <a:ext cx="11184472" cy="461665"/>
          </a:xfrm>
          <a:prstGeom prst="rect">
            <a:avLst/>
          </a:prstGeom>
          <a:noFill/>
        </p:spPr>
        <p:txBody>
          <a:bodyPr wrap="none" rtlCol="0">
            <a:spAutoFit/>
          </a:bodyPr>
          <a:lstStyle/>
          <a:p>
            <a:pPr algn="ctr"/>
            <a:r>
              <a:rPr kumimoji="1" lang="zh-CN" altLang="en-US" sz="2400" b="1" dirty="0">
                <a:solidFill>
                  <a:srgbClr val="000099"/>
                </a:solidFill>
              </a:rPr>
              <a:t>强化学习</a:t>
            </a:r>
            <a:r>
              <a:rPr kumimoji="1" lang="en-US" altLang="zh-CN" sz="2400" b="1" dirty="0">
                <a:solidFill>
                  <a:srgbClr val="000099"/>
                </a:solidFill>
              </a:rPr>
              <a:t>——</a:t>
            </a:r>
            <a:r>
              <a:rPr kumimoji="1" lang="zh-CN" altLang="en-US" sz="2400" b="1" dirty="0">
                <a:solidFill>
                  <a:srgbClr val="000099"/>
                </a:solidFill>
              </a:rPr>
              <a:t>群体相对策略优化（</a:t>
            </a:r>
            <a:r>
              <a:rPr kumimoji="1" lang="en-US" altLang="zh-CN" sz="2400" b="1" dirty="0">
                <a:solidFill>
                  <a:srgbClr val="000099"/>
                </a:solidFill>
              </a:rPr>
              <a:t>Group Relative Policy Optimization</a:t>
            </a:r>
            <a:r>
              <a:rPr kumimoji="1" lang="zh-CN" altLang="en-US" sz="2400" b="1" dirty="0">
                <a:solidFill>
                  <a:srgbClr val="000099"/>
                </a:solidFill>
              </a:rPr>
              <a:t>）算法</a:t>
            </a:r>
          </a:p>
        </p:txBody>
      </p:sp>
      <p:sp>
        <p:nvSpPr>
          <p:cNvPr id="5" name="文本框 4">
            <a:extLst>
              <a:ext uri="{FF2B5EF4-FFF2-40B4-BE49-F238E27FC236}">
                <a16:creationId xmlns:a16="http://schemas.microsoft.com/office/drawing/2014/main" id="{1528FF46-ACE9-E1DF-E95D-AAE2384F7FB5}"/>
              </a:ext>
            </a:extLst>
          </p:cNvPr>
          <p:cNvSpPr txBox="1"/>
          <p:nvPr/>
        </p:nvSpPr>
        <p:spPr>
          <a:xfrm>
            <a:off x="696164" y="991218"/>
            <a:ext cx="6097554" cy="338554"/>
          </a:xfrm>
          <a:prstGeom prst="rect">
            <a:avLst/>
          </a:prstGeom>
          <a:noFill/>
        </p:spPr>
        <p:txBody>
          <a:bodyPr wrap="square">
            <a:spAutoFit/>
          </a:bodyPr>
          <a:lstStyle/>
          <a:p>
            <a:pPr marL="285750" indent="-285750">
              <a:buFont typeface="Wingdings" panose="05000000000000000000" pitchFamily="2" charset="2"/>
              <a:buChar char="p"/>
            </a:pPr>
            <a:r>
              <a:rPr lang="en-US" altLang="zh-CN" sz="1600" b="1" dirty="0">
                <a:solidFill>
                  <a:srgbClr val="FF0000"/>
                </a:solidFill>
                <a:latin typeface="Times New Roman" panose="02020603050405020304" pitchFamily="18" charset="0"/>
                <a:cs typeface="Times New Roman" panose="02020603050405020304" pitchFamily="18" charset="0"/>
              </a:rPr>
              <a:t>2</a:t>
            </a:r>
            <a:r>
              <a:rPr lang="zh-CN" altLang="en-US" sz="1600" b="1" dirty="0">
                <a:solidFill>
                  <a:srgbClr val="FF0000"/>
                </a:solidFill>
                <a:latin typeface="Times New Roman" panose="02020603050405020304" pitchFamily="18" charset="0"/>
                <a:cs typeface="Times New Roman" panose="02020603050405020304" pitchFamily="18" charset="0"/>
              </a:rPr>
              <a:t>、</a:t>
            </a:r>
            <a:r>
              <a:rPr lang="en-US" altLang="zh-CN" sz="1600" b="1" dirty="0">
                <a:solidFill>
                  <a:srgbClr val="FF0000"/>
                </a:solidFill>
                <a:latin typeface="Times New Roman" panose="02020603050405020304" pitchFamily="18" charset="0"/>
                <a:cs typeface="Times New Roman" panose="02020603050405020304" pitchFamily="18" charset="0"/>
              </a:rPr>
              <a:t>GRPO</a:t>
            </a:r>
            <a:r>
              <a:rPr lang="zh-CN" altLang="en-US" sz="1600" b="1" dirty="0">
                <a:solidFill>
                  <a:srgbClr val="FF0000"/>
                </a:solidFill>
                <a:latin typeface="Times New Roman" panose="02020603050405020304" pitchFamily="18" charset="0"/>
                <a:cs typeface="Times New Roman" panose="02020603050405020304" pitchFamily="18" charset="0"/>
              </a:rPr>
              <a:t>算法原理</a:t>
            </a:r>
          </a:p>
        </p:txBody>
      </p:sp>
      <p:sp>
        <p:nvSpPr>
          <p:cNvPr id="11" name="文本框 10">
            <a:extLst>
              <a:ext uri="{FF2B5EF4-FFF2-40B4-BE49-F238E27FC236}">
                <a16:creationId xmlns:a16="http://schemas.microsoft.com/office/drawing/2014/main" id="{C5C8361F-77A1-76CA-C295-4A92C68664C1}"/>
              </a:ext>
            </a:extLst>
          </p:cNvPr>
          <p:cNvSpPr txBox="1"/>
          <p:nvPr/>
        </p:nvSpPr>
        <p:spPr>
          <a:xfrm>
            <a:off x="676818" y="1415824"/>
            <a:ext cx="10723981" cy="830997"/>
          </a:xfrm>
          <a:prstGeom prst="rect">
            <a:avLst/>
          </a:prstGeom>
          <a:noFill/>
        </p:spPr>
        <p:txBody>
          <a:bodyPr wrap="square">
            <a:spAutoFit/>
          </a:bodyPr>
          <a:lstStyle/>
          <a:p>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GRPO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算法最早由</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DeepSeek</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团队联合清华大学、北京大学在论文</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《DeepSeekMath: Pushing the Limits of Mathematical Reasoning in Open Language Models》</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中提出。该论文于</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2024</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年</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2</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月发布，探讨了如何通过强化学习提升大型语言模型（</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LLM</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）的数学推理能力。作者认为，现有</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RLHF</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框架中的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算法存在以下不足：</a:t>
            </a:r>
          </a:p>
        </p:txBody>
      </p:sp>
      <p:sp>
        <p:nvSpPr>
          <p:cNvPr id="3" name="文本框 2">
            <a:extLst>
              <a:ext uri="{FF2B5EF4-FFF2-40B4-BE49-F238E27FC236}">
                <a16:creationId xmlns:a16="http://schemas.microsoft.com/office/drawing/2014/main" id="{EE744DAD-8ACF-A1E1-13B6-3208536F21EC}"/>
              </a:ext>
            </a:extLst>
          </p:cNvPr>
          <p:cNvSpPr txBox="1"/>
          <p:nvPr/>
        </p:nvSpPr>
        <p:spPr>
          <a:xfrm>
            <a:off x="574180" y="2338084"/>
            <a:ext cx="10723981" cy="584775"/>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在</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RLHF</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框架中，</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算法需要同时加载奖励模型</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用于给生成的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打分</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、参考模型</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用于约束决策模型不偏离太多</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、决策模型</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(Actor Model)</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、状态值模型</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(Critic</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 </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Model)</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所占用的显存过大</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endParaRPr lang="zh-CN" altLang="en-US" sz="1600" dirty="0"/>
          </a:p>
        </p:txBody>
      </p:sp>
      <p:sp>
        <p:nvSpPr>
          <p:cNvPr id="6" name="文本框 5">
            <a:extLst>
              <a:ext uri="{FF2B5EF4-FFF2-40B4-BE49-F238E27FC236}">
                <a16:creationId xmlns:a16="http://schemas.microsoft.com/office/drawing/2014/main" id="{332C7CEF-9C53-2434-D312-585324011C95}"/>
              </a:ext>
            </a:extLst>
          </p:cNvPr>
          <p:cNvSpPr txBox="1"/>
          <p:nvPr/>
        </p:nvSpPr>
        <p:spPr>
          <a:xfrm>
            <a:off x="574180" y="2932190"/>
            <a:ext cx="10723981" cy="830997"/>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奖励模型只会对最终生成的</a:t>
            </a:r>
            <a:r>
              <a:rPr lang="en-US" altLang="zh-CN" sz="1600" dirty="0">
                <a:latin typeface="Times New Roman" panose="02020603050405020304" pitchFamily="18" charset="0"/>
                <a:cs typeface="Times New Roman" panose="02020603050405020304" pitchFamily="18" charset="0"/>
              </a:rPr>
              <a:t>Response</a:t>
            </a:r>
            <a:r>
              <a:rPr lang="zh-CN" altLang="en-US" sz="1600" dirty="0">
                <a:latin typeface="Times New Roman" panose="02020603050405020304" pitchFamily="18" charset="0"/>
                <a:cs typeface="Times New Roman" panose="02020603050405020304" pitchFamily="18" charset="0"/>
              </a:rPr>
              <a:t>进行打分，只有结果奖励没有过程奖励，虽然这里将每一步的过程奖励设置为</a:t>
            </a:r>
            <a:r>
              <a:rPr lang="en-US" altLang="zh-CN" sz="1600" dirty="0">
                <a:latin typeface="Times New Roman" panose="02020603050405020304" pitchFamily="18" charset="0"/>
                <a:cs typeface="Times New Roman" panose="02020603050405020304" pitchFamily="18" charset="0"/>
              </a:rPr>
              <a:t>Actor Model</a:t>
            </a:r>
            <a:r>
              <a:rPr lang="zh-CN" altLang="en-US" sz="1600" dirty="0">
                <a:latin typeface="Times New Roman" panose="02020603050405020304" pitchFamily="18" charset="0"/>
                <a:cs typeface="Times New Roman" panose="02020603050405020304" pitchFamily="18" charset="0"/>
              </a:rPr>
              <a:t>和</a:t>
            </a:r>
            <a:r>
              <a:rPr lang="en-US" altLang="zh-CN" sz="1600" dirty="0">
                <a:latin typeface="Times New Roman" panose="02020603050405020304" pitchFamily="18" charset="0"/>
                <a:cs typeface="Times New Roman" panose="02020603050405020304" pitchFamily="18" charset="0"/>
              </a:rPr>
              <a:t>Ref Model</a:t>
            </a:r>
            <a:r>
              <a:rPr lang="zh-CN" altLang="en-US" sz="1600" dirty="0">
                <a:latin typeface="Times New Roman" panose="02020603050405020304" pitchFamily="18" charset="0"/>
                <a:cs typeface="Times New Roman" panose="02020603050405020304" pitchFamily="18" charset="0"/>
              </a:rPr>
              <a:t>的负</a:t>
            </a:r>
            <a:r>
              <a:rPr lang="en-US" altLang="zh-CN" sz="1600" dirty="0">
                <a:latin typeface="Times New Roman" panose="02020603050405020304" pitchFamily="18" charset="0"/>
                <a:cs typeface="Times New Roman" panose="02020603050405020304" pitchFamily="18" charset="0"/>
              </a:rPr>
              <a:t>KL</a:t>
            </a:r>
            <a:r>
              <a:rPr lang="zh-CN" altLang="en-US" sz="1600" dirty="0">
                <a:latin typeface="Times New Roman" panose="02020603050405020304" pitchFamily="18" charset="0"/>
                <a:cs typeface="Times New Roman" panose="02020603050405020304" pitchFamily="18" charset="0"/>
              </a:rPr>
              <a:t>散度，但在这种设置下，</a:t>
            </a:r>
            <a:r>
              <a:rPr lang="zh-CN" altLang="en-US" sz="1600" dirty="0">
                <a:solidFill>
                  <a:srgbClr val="000099"/>
                </a:solidFill>
                <a:latin typeface="Times New Roman" panose="02020603050405020304" pitchFamily="18" charset="0"/>
                <a:cs typeface="Times New Roman" panose="02020603050405020304" pitchFamily="18" charset="0"/>
              </a:rPr>
              <a:t>每一个时间步的过程奖励的质量并不高，</a:t>
            </a:r>
            <a:r>
              <a:rPr lang="en-US" altLang="zh-CN" sz="1600" dirty="0">
                <a:solidFill>
                  <a:srgbClr val="000099"/>
                </a:solidFill>
                <a:latin typeface="Times New Roman" panose="02020603050405020304" pitchFamily="18" charset="0"/>
                <a:cs typeface="Times New Roman" panose="02020603050405020304" pitchFamily="18" charset="0"/>
              </a:rPr>
              <a:t>Critic</a:t>
            </a:r>
            <a:r>
              <a:rPr lang="zh-CN" altLang="en-US" sz="1600" dirty="0">
                <a:solidFill>
                  <a:srgbClr val="000099"/>
                </a:solidFill>
                <a:latin typeface="Times New Roman" panose="02020603050405020304" pitchFamily="18" charset="0"/>
                <a:cs typeface="Times New Roman" panose="02020603050405020304" pitchFamily="18" charset="0"/>
              </a:rPr>
              <a:t>网络对每一步的状态值估计也难以学习</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endParaRPr lang="zh-CN" altLang="en-US" sz="1600" dirty="0"/>
          </a:p>
        </p:txBody>
      </p:sp>
      <p:sp>
        <p:nvSpPr>
          <p:cNvPr id="9" name="文本框 8">
            <a:extLst>
              <a:ext uri="{FF2B5EF4-FFF2-40B4-BE49-F238E27FC236}">
                <a16:creationId xmlns:a16="http://schemas.microsoft.com/office/drawing/2014/main" id="{2ACF8303-BC5D-37F9-7AA2-78C2C62DBB88}"/>
              </a:ext>
            </a:extLst>
          </p:cNvPr>
          <p:cNvSpPr txBox="1"/>
          <p:nvPr/>
        </p:nvSpPr>
        <p:spPr>
          <a:xfrm>
            <a:off x="574180" y="3872087"/>
            <a:ext cx="6097554" cy="338554"/>
          </a:xfrm>
          <a:prstGeom prst="rect">
            <a:avLst/>
          </a:prstGeom>
          <a:noFill/>
        </p:spPr>
        <p:txBody>
          <a:bodyPr wrap="square">
            <a:spAutoFit/>
          </a:bodyPr>
          <a:lstStyle/>
          <a:p>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因此，</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GRPO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算法在</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算法上做了以下几点改进：</a:t>
            </a:r>
            <a:endParaRPr lang="zh-CN" altLang="en-US" sz="1600" dirty="0"/>
          </a:p>
        </p:txBody>
      </p:sp>
      <p:sp>
        <p:nvSpPr>
          <p:cNvPr id="10" name="文本框 9">
            <a:extLst>
              <a:ext uri="{FF2B5EF4-FFF2-40B4-BE49-F238E27FC236}">
                <a16:creationId xmlns:a16="http://schemas.microsoft.com/office/drawing/2014/main" id="{BA7957D6-FCA9-2EF4-F035-4100353E86EE}"/>
              </a:ext>
            </a:extLst>
          </p:cNvPr>
          <p:cNvSpPr txBox="1"/>
          <p:nvPr/>
        </p:nvSpPr>
        <p:spPr>
          <a:xfrm>
            <a:off x="624893" y="4282217"/>
            <a:ext cx="10571840" cy="338554"/>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舍弃状态值模型</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(Critic Model)</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，只保留奖励模型、参考模型、决策模型，减少训练过程的计算量和显存占用；</a:t>
            </a:r>
            <a:endParaRPr lang="zh-CN" altLang="en-US" sz="1600" dirty="0"/>
          </a:p>
        </p:txBody>
      </p:sp>
      <p:sp>
        <p:nvSpPr>
          <p:cNvPr id="18" name="文本框 17">
            <a:extLst>
              <a:ext uri="{FF2B5EF4-FFF2-40B4-BE49-F238E27FC236}">
                <a16:creationId xmlns:a16="http://schemas.microsoft.com/office/drawing/2014/main" id="{17BBEAFA-67F8-9D6E-DB85-4D561AC8E39F}"/>
              </a:ext>
            </a:extLst>
          </p:cNvPr>
          <p:cNvSpPr txBox="1"/>
          <p:nvPr/>
        </p:nvSpPr>
        <p:spPr>
          <a:xfrm>
            <a:off x="624893" y="4650924"/>
            <a:ext cx="10775906" cy="584775"/>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修改优势函数的计算方法。</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算法基于</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Actor-Critic</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框架，利用广义优势估计方法计算优势值；</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GRPO</a:t>
            </a:r>
            <a:r>
              <a:rPr lang="zh-CN" altLang="en-US" sz="1600" dirty="0">
                <a:highlight>
                  <a:srgbClr val="FFFFFF"/>
                </a:highlight>
                <a:latin typeface="Times New Roman" panose="02020603050405020304" pitchFamily="18" charset="0"/>
                <a:cs typeface="Times New Roman" panose="02020603050405020304" pitchFamily="18" charset="0"/>
              </a:rPr>
              <a:t>提出分组思想，</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在同一个组内对奖励进行归一化操作，直接作为优势值</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endParaRPr lang="zh-CN" altLang="en-US" sz="1600" dirty="0"/>
          </a:p>
        </p:txBody>
      </p:sp>
      <p:sp>
        <p:nvSpPr>
          <p:cNvPr id="19" name="文本框 18">
            <a:extLst>
              <a:ext uri="{FF2B5EF4-FFF2-40B4-BE49-F238E27FC236}">
                <a16:creationId xmlns:a16="http://schemas.microsoft.com/office/drawing/2014/main" id="{56158A49-074A-2D9A-B24B-E54DEDA7D035}"/>
              </a:ext>
            </a:extLst>
          </p:cNvPr>
          <p:cNvSpPr txBox="1"/>
          <p:nvPr/>
        </p:nvSpPr>
        <p:spPr>
          <a:xfrm>
            <a:off x="624892" y="5276085"/>
            <a:ext cx="10898414" cy="584775"/>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舍弃基于过程的奖励，采用基于结果的奖励</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。计算最终生成的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的优势值，将其作为该条轨迹上所有状态动作对的优势值 </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由于没有过程奖励，因此不用累积折扣回报</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endParaRPr lang="zh-CN" altLang="en-US" sz="1600" dirty="0"/>
          </a:p>
        </p:txBody>
      </p:sp>
      <p:sp>
        <p:nvSpPr>
          <p:cNvPr id="20" name="文本框 19">
            <a:extLst>
              <a:ext uri="{FF2B5EF4-FFF2-40B4-BE49-F238E27FC236}">
                <a16:creationId xmlns:a16="http://schemas.microsoft.com/office/drawing/2014/main" id="{2455A8CE-9E1C-1959-5A55-54BE77FFBA05}"/>
              </a:ext>
            </a:extLst>
          </p:cNvPr>
          <p:cNvSpPr txBox="1"/>
          <p:nvPr/>
        </p:nvSpPr>
        <p:spPr>
          <a:xfrm>
            <a:off x="650250" y="5910556"/>
            <a:ext cx="8400444" cy="338554"/>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在损失函数部分，加上</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决策模型</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(Actor Model)</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和参考模型</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(Ref Model)</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的</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KL</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散度约束</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endParaRPr lang="zh-CN" altLang="en-US" sz="1600" dirty="0"/>
          </a:p>
        </p:txBody>
      </p:sp>
    </p:spTree>
    <p:extLst>
      <p:ext uri="{BB962C8B-B14F-4D97-AF65-F5344CB8AC3E}">
        <p14:creationId xmlns:p14="http://schemas.microsoft.com/office/powerpoint/2010/main" val="228800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A5896-1671-C816-04FE-7443FF40EDC8}"/>
            </a:ext>
          </a:extLst>
        </p:cNvPr>
        <p:cNvGrpSpPr/>
        <p:nvPr/>
      </p:nvGrpSpPr>
      <p:grpSpPr>
        <a:xfrm>
          <a:off x="0" y="0"/>
          <a:ext cx="0" cy="0"/>
          <a:chOff x="0" y="0"/>
          <a:chExt cx="0" cy="0"/>
        </a:xfrm>
      </p:grpSpPr>
      <p:sp>
        <p:nvSpPr>
          <p:cNvPr id="8" name="object 5">
            <a:extLst>
              <a:ext uri="{FF2B5EF4-FFF2-40B4-BE49-F238E27FC236}">
                <a16:creationId xmlns:a16="http://schemas.microsoft.com/office/drawing/2014/main" id="{6298BF5E-815E-C008-1D77-1EC4FB290EF6}"/>
              </a:ext>
            </a:extLst>
          </p:cNvPr>
          <p:cNvSpPr/>
          <p:nvPr/>
        </p:nvSpPr>
        <p:spPr>
          <a:xfrm>
            <a:off x="791196" y="818408"/>
            <a:ext cx="10609604" cy="74289"/>
          </a:xfrm>
          <a:custGeom>
            <a:avLst/>
            <a:gdLst/>
            <a:ahLst/>
            <a:cxnLst/>
            <a:rect l="l" t="t" r="r" b="b"/>
            <a:pathLst>
              <a:path w="9124950">
                <a:moveTo>
                  <a:pt x="0" y="0"/>
                </a:moveTo>
                <a:lnTo>
                  <a:pt x="9124950" y="0"/>
                </a:lnTo>
              </a:path>
            </a:pathLst>
          </a:custGeom>
          <a:ln w="39624">
            <a:solidFill>
              <a:srgbClr val="252599"/>
            </a:solidFill>
          </a:ln>
        </p:spPr>
        <p:txBody>
          <a:bodyPr wrap="square" lIns="0" tIns="0" rIns="0" bIns="0" rtlCol="0"/>
          <a:lstStyle/>
          <a:p>
            <a:pPr algn="ctr"/>
            <a:endParaRPr dirty="0"/>
          </a:p>
        </p:txBody>
      </p:sp>
      <p:sp>
        <p:nvSpPr>
          <p:cNvPr id="4" name="文本框 3">
            <a:extLst>
              <a:ext uri="{FF2B5EF4-FFF2-40B4-BE49-F238E27FC236}">
                <a16:creationId xmlns:a16="http://schemas.microsoft.com/office/drawing/2014/main" id="{4A7CAD62-3354-1640-4024-C440AE152CED}"/>
              </a:ext>
            </a:extLst>
          </p:cNvPr>
          <p:cNvSpPr txBox="1"/>
          <p:nvPr/>
        </p:nvSpPr>
        <p:spPr>
          <a:xfrm>
            <a:off x="474226" y="335132"/>
            <a:ext cx="11184472" cy="461665"/>
          </a:xfrm>
          <a:prstGeom prst="rect">
            <a:avLst/>
          </a:prstGeom>
          <a:noFill/>
        </p:spPr>
        <p:txBody>
          <a:bodyPr wrap="none" rtlCol="0">
            <a:spAutoFit/>
          </a:bodyPr>
          <a:lstStyle/>
          <a:p>
            <a:pPr algn="ctr"/>
            <a:r>
              <a:rPr kumimoji="1" lang="zh-CN" altLang="en-US" sz="2400" b="1" dirty="0">
                <a:solidFill>
                  <a:srgbClr val="000099"/>
                </a:solidFill>
              </a:rPr>
              <a:t>强化学习</a:t>
            </a:r>
            <a:r>
              <a:rPr kumimoji="1" lang="en-US" altLang="zh-CN" sz="2400" b="1" dirty="0">
                <a:solidFill>
                  <a:srgbClr val="000099"/>
                </a:solidFill>
              </a:rPr>
              <a:t>——</a:t>
            </a:r>
            <a:r>
              <a:rPr kumimoji="1" lang="zh-CN" altLang="en-US" sz="2400" b="1" dirty="0">
                <a:solidFill>
                  <a:srgbClr val="000099"/>
                </a:solidFill>
              </a:rPr>
              <a:t>群体相对策略优化（</a:t>
            </a:r>
            <a:r>
              <a:rPr kumimoji="1" lang="en-US" altLang="zh-CN" sz="2400" b="1" dirty="0">
                <a:solidFill>
                  <a:srgbClr val="000099"/>
                </a:solidFill>
              </a:rPr>
              <a:t>Group Relative Policy Optimization</a:t>
            </a:r>
            <a:r>
              <a:rPr kumimoji="1" lang="zh-CN" altLang="en-US" sz="2400" b="1" dirty="0">
                <a:solidFill>
                  <a:srgbClr val="000099"/>
                </a:solidFill>
              </a:rPr>
              <a:t>）算法</a:t>
            </a:r>
          </a:p>
        </p:txBody>
      </p:sp>
      <p:sp>
        <p:nvSpPr>
          <p:cNvPr id="11" name="文本框 10">
            <a:extLst>
              <a:ext uri="{FF2B5EF4-FFF2-40B4-BE49-F238E27FC236}">
                <a16:creationId xmlns:a16="http://schemas.microsoft.com/office/drawing/2014/main" id="{9566E0F9-0A02-58E4-67CA-30E018B84231}"/>
              </a:ext>
            </a:extLst>
          </p:cNvPr>
          <p:cNvSpPr txBox="1"/>
          <p:nvPr/>
        </p:nvSpPr>
        <p:spPr>
          <a:xfrm>
            <a:off x="676818" y="1042596"/>
            <a:ext cx="10944556" cy="1323439"/>
          </a:xfrm>
          <a:prstGeom prst="rect">
            <a:avLst/>
          </a:prstGeom>
          <a:noFill/>
        </p:spPr>
        <p:txBody>
          <a:bodyPr wrap="square">
            <a:spAutoFit/>
          </a:bodyPr>
          <a:lstStyle/>
          <a:p>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换句话说，</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GRPO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算法的基本思想就是</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sym typeface="Wingdings" panose="05000000000000000000" pitchFamily="2" charset="2"/>
              </a:rPr>
              <a:t>(1) </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在基于</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LLM</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的强化学习中，既然</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Critic</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模型又占用显存和计算量，又对每一步的状态值估计难以学习</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，干脆舍弃掉</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Actor-Critic</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框架；</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(2) </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那此时每个状态动作对的优势值怎么计算呢？这里提出一种基于分组的归一化方法来计算优势值；</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(3) </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此外，</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由于每一个时间步的奖励质量不高</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，干脆舍弃基于过程的奖励，只保留基于结果的奖励，将最终状态动作对的优势值作为这条轨迹上所有状态动作对的优势值；</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(4) </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最后，参考模型能够有效约束决策模型，使其在训练过程中不会偏离初始情况太多，于是在损失函数这块重新补上。</a:t>
            </a:r>
          </a:p>
        </p:txBody>
      </p:sp>
      <p:pic>
        <p:nvPicPr>
          <p:cNvPr id="7" name="图片 6">
            <a:extLst>
              <a:ext uri="{FF2B5EF4-FFF2-40B4-BE49-F238E27FC236}">
                <a16:creationId xmlns:a16="http://schemas.microsoft.com/office/drawing/2014/main" id="{83A8B609-3DB5-DB4E-A5DF-B46D6348CB50}"/>
              </a:ext>
            </a:extLst>
          </p:cNvPr>
          <p:cNvPicPr>
            <a:picLocks noChangeAspect="1"/>
          </p:cNvPicPr>
          <p:nvPr/>
        </p:nvPicPr>
        <p:blipFill>
          <a:blip r:embed="rId3"/>
          <a:stretch>
            <a:fillRect/>
          </a:stretch>
        </p:blipFill>
        <p:spPr>
          <a:xfrm>
            <a:off x="1982994" y="2465629"/>
            <a:ext cx="8112729" cy="3573963"/>
          </a:xfrm>
          <a:prstGeom prst="rect">
            <a:avLst/>
          </a:prstGeom>
        </p:spPr>
      </p:pic>
      <p:sp>
        <p:nvSpPr>
          <p:cNvPr id="13" name="文本框 12">
            <a:extLst>
              <a:ext uri="{FF2B5EF4-FFF2-40B4-BE49-F238E27FC236}">
                <a16:creationId xmlns:a16="http://schemas.microsoft.com/office/drawing/2014/main" id="{6272A3B6-3268-F708-68E5-2359CA438B17}"/>
              </a:ext>
            </a:extLst>
          </p:cNvPr>
          <p:cNvSpPr txBox="1"/>
          <p:nvPr/>
        </p:nvSpPr>
        <p:spPr>
          <a:xfrm>
            <a:off x="1563120" y="6076556"/>
            <a:ext cx="8887170" cy="307777"/>
          </a:xfrm>
          <a:prstGeom prst="rect">
            <a:avLst/>
          </a:prstGeom>
          <a:noFill/>
        </p:spPr>
        <p:txBody>
          <a:bodyPr wrap="square">
            <a:spAutoFit/>
          </a:bodyPr>
          <a:lstStyle/>
          <a:p>
            <a:r>
              <a:rPr lang="zh-CN" altLang="en-US" sz="1400" dirty="0">
                <a:solidFill>
                  <a:srgbClr val="191B1F"/>
                </a:solidFill>
                <a:highlight>
                  <a:srgbClr val="FFFFFF"/>
                </a:highlight>
                <a:latin typeface="Times New Roman" panose="02020603050405020304" pitchFamily="18" charset="0"/>
                <a:cs typeface="Times New Roman" panose="02020603050405020304" pitchFamily="18" charset="0"/>
              </a:rPr>
              <a:t>图</a:t>
            </a:r>
            <a:r>
              <a:rPr lang="en-US" altLang="zh-CN" sz="1400" dirty="0">
                <a:solidFill>
                  <a:srgbClr val="191B1F"/>
                </a:solidFill>
                <a:highlight>
                  <a:srgbClr val="FFFFFF"/>
                </a:highlight>
                <a:latin typeface="Times New Roman" panose="02020603050405020304" pitchFamily="18" charset="0"/>
                <a:cs typeface="Times New Roman" panose="02020603050405020304" pitchFamily="18" charset="0"/>
              </a:rPr>
              <a:t>1</a:t>
            </a:r>
            <a:r>
              <a:rPr lang="zh-CN" altLang="en-US" sz="1400" dirty="0">
                <a:solidFill>
                  <a:srgbClr val="191B1F"/>
                </a:solidFill>
                <a:highlight>
                  <a:srgbClr val="FFFFFF"/>
                </a:highlight>
                <a:latin typeface="Times New Roman" panose="02020603050405020304" pitchFamily="18" charset="0"/>
                <a:cs typeface="Times New Roman" panose="02020603050405020304" pitchFamily="18" charset="0"/>
              </a:rPr>
              <a:t>：</a:t>
            </a:r>
            <a:r>
              <a:rPr lang="en-US" altLang="zh-CN" sz="1400" dirty="0">
                <a:solidFill>
                  <a:srgbClr val="191B1F"/>
                </a:solidFill>
                <a:highlight>
                  <a:srgbClr val="FFFFFF"/>
                </a:highlight>
                <a:latin typeface="Times New Roman" panose="02020603050405020304" pitchFamily="18" charset="0"/>
                <a:cs typeface="Times New Roman" panose="02020603050405020304" pitchFamily="18" charset="0"/>
              </a:rPr>
              <a:t>PPO</a:t>
            </a:r>
            <a:r>
              <a:rPr lang="zh-CN" altLang="en-US" sz="1400" dirty="0">
                <a:solidFill>
                  <a:srgbClr val="191B1F"/>
                </a:solidFill>
                <a:highlight>
                  <a:srgbClr val="FFFFFF"/>
                </a:highlight>
                <a:latin typeface="Times New Roman" panose="02020603050405020304" pitchFamily="18" charset="0"/>
                <a:cs typeface="Times New Roman" panose="02020603050405020304" pitchFamily="18" charset="0"/>
              </a:rPr>
              <a:t>和</a:t>
            </a:r>
            <a:r>
              <a:rPr lang="en-US" altLang="zh-CN" sz="1400" dirty="0">
                <a:solidFill>
                  <a:srgbClr val="191B1F"/>
                </a:solidFill>
                <a:highlight>
                  <a:srgbClr val="FFFFFF"/>
                </a:highlight>
                <a:latin typeface="Times New Roman" panose="02020603050405020304" pitchFamily="18" charset="0"/>
                <a:cs typeface="Times New Roman" panose="02020603050405020304" pitchFamily="18" charset="0"/>
              </a:rPr>
              <a:t>GRPO</a:t>
            </a:r>
            <a:r>
              <a:rPr lang="zh-CN" altLang="en-US" sz="1400" dirty="0">
                <a:solidFill>
                  <a:srgbClr val="191B1F"/>
                </a:solidFill>
                <a:highlight>
                  <a:srgbClr val="FFFFFF"/>
                </a:highlight>
                <a:latin typeface="Times New Roman" panose="02020603050405020304" pitchFamily="18" charset="0"/>
                <a:cs typeface="Times New Roman" panose="02020603050405020304" pitchFamily="18" charset="0"/>
              </a:rPr>
              <a:t>的对比。</a:t>
            </a:r>
            <a:r>
              <a:rPr lang="en-US" altLang="zh-CN" sz="1400" dirty="0">
                <a:solidFill>
                  <a:srgbClr val="191B1F"/>
                </a:solidFill>
                <a:highlight>
                  <a:srgbClr val="FFFFFF"/>
                </a:highlight>
                <a:latin typeface="Times New Roman" panose="02020603050405020304" pitchFamily="18" charset="0"/>
                <a:cs typeface="Times New Roman" panose="02020603050405020304" pitchFamily="18" charset="0"/>
              </a:rPr>
              <a:t>GRPO</a:t>
            </a:r>
            <a:r>
              <a:rPr lang="zh-CN" altLang="en-US" sz="1400" dirty="0">
                <a:solidFill>
                  <a:srgbClr val="191B1F"/>
                </a:solidFill>
                <a:highlight>
                  <a:srgbClr val="FFFFFF"/>
                </a:highlight>
                <a:latin typeface="Times New Roman" panose="02020603050405020304" pitchFamily="18" charset="0"/>
                <a:cs typeface="Times New Roman" panose="02020603050405020304" pitchFamily="18" charset="0"/>
              </a:rPr>
              <a:t>舍弃了状态值模型，通过分组归一化来估计优势值，大幅降低了训练资源消耗。</a:t>
            </a:r>
            <a:endParaRPr lang="zh-CN" altLang="en-US" sz="1400" dirty="0"/>
          </a:p>
        </p:txBody>
      </p:sp>
    </p:spTree>
    <p:extLst>
      <p:ext uri="{BB962C8B-B14F-4D97-AF65-F5344CB8AC3E}">
        <p14:creationId xmlns:p14="http://schemas.microsoft.com/office/powerpoint/2010/main" val="3695782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A4472-9CFC-50DC-E374-6F7AE3E570E1}"/>
            </a:ext>
          </a:extLst>
        </p:cNvPr>
        <p:cNvGrpSpPr/>
        <p:nvPr/>
      </p:nvGrpSpPr>
      <p:grpSpPr>
        <a:xfrm>
          <a:off x="0" y="0"/>
          <a:ext cx="0" cy="0"/>
          <a:chOff x="0" y="0"/>
          <a:chExt cx="0" cy="0"/>
        </a:xfrm>
      </p:grpSpPr>
      <p:sp>
        <p:nvSpPr>
          <p:cNvPr id="10" name="矩形 9">
            <a:extLst>
              <a:ext uri="{FF2B5EF4-FFF2-40B4-BE49-F238E27FC236}">
                <a16:creationId xmlns:a16="http://schemas.microsoft.com/office/drawing/2014/main" id="{E493DBF9-E38A-6E5B-77EF-33F5DC89E2F5}"/>
              </a:ext>
            </a:extLst>
          </p:cNvPr>
          <p:cNvSpPr/>
          <p:nvPr/>
        </p:nvSpPr>
        <p:spPr>
          <a:xfrm>
            <a:off x="763203" y="4939919"/>
            <a:ext cx="10723982" cy="116077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object 5">
            <a:extLst>
              <a:ext uri="{FF2B5EF4-FFF2-40B4-BE49-F238E27FC236}">
                <a16:creationId xmlns:a16="http://schemas.microsoft.com/office/drawing/2014/main" id="{6CDEEEE0-C644-D19C-46B0-C54F5A6D84D3}"/>
              </a:ext>
            </a:extLst>
          </p:cNvPr>
          <p:cNvSpPr/>
          <p:nvPr/>
        </p:nvSpPr>
        <p:spPr>
          <a:xfrm>
            <a:off x="791196" y="818408"/>
            <a:ext cx="10609604" cy="74289"/>
          </a:xfrm>
          <a:custGeom>
            <a:avLst/>
            <a:gdLst/>
            <a:ahLst/>
            <a:cxnLst/>
            <a:rect l="l" t="t" r="r" b="b"/>
            <a:pathLst>
              <a:path w="9124950">
                <a:moveTo>
                  <a:pt x="0" y="0"/>
                </a:moveTo>
                <a:lnTo>
                  <a:pt x="9124950" y="0"/>
                </a:lnTo>
              </a:path>
            </a:pathLst>
          </a:custGeom>
          <a:ln w="39624">
            <a:solidFill>
              <a:srgbClr val="252599"/>
            </a:solidFill>
          </a:ln>
        </p:spPr>
        <p:txBody>
          <a:bodyPr wrap="square" lIns="0" tIns="0" rIns="0" bIns="0" rtlCol="0"/>
          <a:lstStyle/>
          <a:p>
            <a:pPr algn="ctr"/>
            <a:endParaRPr dirty="0"/>
          </a:p>
        </p:txBody>
      </p:sp>
      <p:sp>
        <p:nvSpPr>
          <p:cNvPr id="4" name="文本框 3">
            <a:extLst>
              <a:ext uri="{FF2B5EF4-FFF2-40B4-BE49-F238E27FC236}">
                <a16:creationId xmlns:a16="http://schemas.microsoft.com/office/drawing/2014/main" id="{5A522651-AF9E-F461-0E6B-844C3D9BB9E5}"/>
              </a:ext>
            </a:extLst>
          </p:cNvPr>
          <p:cNvSpPr txBox="1"/>
          <p:nvPr/>
        </p:nvSpPr>
        <p:spPr>
          <a:xfrm>
            <a:off x="436902" y="335132"/>
            <a:ext cx="11184472" cy="461665"/>
          </a:xfrm>
          <a:prstGeom prst="rect">
            <a:avLst/>
          </a:prstGeom>
          <a:noFill/>
        </p:spPr>
        <p:txBody>
          <a:bodyPr wrap="none" rtlCol="0">
            <a:spAutoFit/>
          </a:bodyPr>
          <a:lstStyle/>
          <a:p>
            <a:pPr algn="ctr"/>
            <a:r>
              <a:rPr kumimoji="1" lang="zh-CN" altLang="en-US" sz="2400" b="1" dirty="0">
                <a:solidFill>
                  <a:srgbClr val="000099"/>
                </a:solidFill>
              </a:rPr>
              <a:t>强化学习</a:t>
            </a:r>
            <a:r>
              <a:rPr kumimoji="1" lang="en-US" altLang="zh-CN" sz="2400" b="1" dirty="0">
                <a:solidFill>
                  <a:srgbClr val="000099"/>
                </a:solidFill>
              </a:rPr>
              <a:t>——</a:t>
            </a:r>
            <a:r>
              <a:rPr kumimoji="1" lang="zh-CN" altLang="en-US" sz="2400" b="1" dirty="0">
                <a:solidFill>
                  <a:srgbClr val="000099"/>
                </a:solidFill>
              </a:rPr>
              <a:t>群体相对策略优化（</a:t>
            </a:r>
            <a:r>
              <a:rPr kumimoji="1" lang="en-US" altLang="zh-CN" sz="2400" b="1" dirty="0">
                <a:solidFill>
                  <a:srgbClr val="000099"/>
                </a:solidFill>
              </a:rPr>
              <a:t>Group Relative Policy Optimization</a:t>
            </a:r>
            <a:r>
              <a:rPr kumimoji="1" lang="zh-CN" altLang="en-US" sz="2400" b="1" dirty="0">
                <a:solidFill>
                  <a:srgbClr val="000099"/>
                </a:solidFill>
              </a:rPr>
              <a:t>）算法</a:t>
            </a:r>
          </a:p>
        </p:txBody>
      </p:sp>
      <p:sp>
        <p:nvSpPr>
          <p:cNvPr id="11" name="文本框 10">
            <a:extLst>
              <a:ext uri="{FF2B5EF4-FFF2-40B4-BE49-F238E27FC236}">
                <a16:creationId xmlns:a16="http://schemas.microsoft.com/office/drawing/2014/main" id="{7FFFD51F-EAF0-3EE8-3188-831EA79F2319}"/>
              </a:ext>
            </a:extLst>
          </p:cNvPr>
          <p:cNvSpPr txBox="1"/>
          <p:nvPr/>
        </p:nvSpPr>
        <p:spPr>
          <a:xfrm>
            <a:off x="676818" y="1098580"/>
            <a:ext cx="10609604" cy="830997"/>
          </a:xfrm>
          <a:prstGeom prst="rect">
            <a:avLst/>
          </a:prstGeom>
          <a:noFill/>
        </p:spPr>
        <p:txBody>
          <a:bodyPr wrap="square">
            <a:spAutoFit/>
          </a:bodyPr>
          <a:lstStyle/>
          <a:p>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在基于</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LLM</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的强化学习过程中，将每个</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Token</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的生成过程视为序列决策。</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状态空间</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就是现有的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Token</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序列；</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动作空间</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就是词表大小；</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初始状态</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就是给定的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Prompt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序列；</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采样轨迹</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就是生成的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序列；</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决策网络</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(Actor Model)</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就是</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LLM Decoder</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架构，输入现有的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Token</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序列，输出下一个</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Token</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的概率分布。</a:t>
            </a:r>
          </a:p>
        </p:txBody>
      </p:sp>
      <p:sp>
        <p:nvSpPr>
          <p:cNvPr id="3" name="文本框 2">
            <a:extLst>
              <a:ext uri="{FF2B5EF4-FFF2-40B4-BE49-F238E27FC236}">
                <a16:creationId xmlns:a16="http://schemas.microsoft.com/office/drawing/2014/main" id="{19E788CA-3F3F-1500-5E6E-30EDF2FD1B66}"/>
              </a:ext>
            </a:extLst>
          </p:cNvPr>
          <p:cNvSpPr txBox="1"/>
          <p:nvPr/>
        </p:nvSpPr>
        <p:spPr>
          <a:xfrm>
            <a:off x="676818" y="2138054"/>
            <a:ext cx="10723982" cy="1077218"/>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在</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算法中，</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输入一个</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Prompt(</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即上图中的</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q)</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，决策网络采样一条轨迹，得到一个最终的</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即上图中的</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。奖励模型</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(Reward Model)</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对最终的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进行打分，作为结果奖励；计算决策模型</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Actor Model)</a:t>
            </a:r>
            <a:r>
              <a:rPr lang="zh-CN" altLang="en-US" sz="1600" dirty="0">
                <a:latin typeface="Times New Roman" panose="02020603050405020304" pitchFamily="18" charset="0"/>
                <a:cs typeface="Times New Roman" panose="02020603050405020304" pitchFamily="18" charset="0"/>
              </a:rPr>
              <a:t>和参考模型</a:t>
            </a:r>
            <a:r>
              <a:rPr lang="en-US" altLang="zh-CN" sz="1600" dirty="0">
                <a:latin typeface="Times New Roman" panose="02020603050405020304" pitchFamily="18" charset="0"/>
                <a:cs typeface="Times New Roman" panose="02020603050405020304" pitchFamily="18" charset="0"/>
              </a:rPr>
              <a:t>(Ref Model)</a:t>
            </a:r>
            <a:r>
              <a:rPr lang="zh-CN" altLang="en-US" sz="1600" dirty="0">
                <a:latin typeface="Times New Roman" panose="02020603050405020304" pitchFamily="18" charset="0"/>
                <a:cs typeface="Times New Roman" panose="02020603050405020304" pitchFamily="18" charset="0"/>
              </a:rPr>
              <a:t>的负</a:t>
            </a:r>
            <a:r>
              <a:rPr lang="en-US" altLang="zh-CN" sz="1600" dirty="0">
                <a:latin typeface="Times New Roman" panose="02020603050405020304" pitchFamily="18" charset="0"/>
                <a:cs typeface="Times New Roman" panose="02020603050405020304" pitchFamily="18" charset="0"/>
              </a:rPr>
              <a:t>KL</a:t>
            </a:r>
            <a:r>
              <a:rPr lang="zh-CN" altLang="en-US" sz="1600" dirty="0">
                <a:latin typeface="Times New Roman" panose="02020603050405020304" pitchFamily="18" charset="0"/>
                <a:cs typeface="Times New Roman" panose="02020603050405020304" pitchFamily="18" charset="0"/>
              </a:rPr>
              <a:t>散度，作为过程奖励。利用状态值模型</a:t>
            </a:r>
            <a:r>
              <a:rPr lang="en-US" altLang="zh-CN" sz="1600" dirty="0">
                <a:latin typeface="Times New Roman" panose="02020603050405020304" pitchFamily="18" charset="0"/>
                <a:cs typeface="Times New Roman" panose="02020603050405020304" pitchFamily="18" charset="0"/>
              </a:rPr>
              <a:t>(Critic Model)</a:t>
            </a:r>
            <a:r>
              <a:rPr lang="zh-CN" altLang="en-US" sz="1600" dirty="0">
                <a:latin typeface="Times New Roman" panose="02020603050405020304" pitchFamily="18" charset="0"/>
                <a:cs typeface="Times New Roman" panose="02020603050405020304" pitchFamily="18" charset="0"/>
              </a:rPr>
              <a:t>估计轨迹每个状态的价值，结合广义优势估计方法计算每个状态动作对的优势值，更新决策模型</a:t>
            </a:r>
            <a:r>
              <a:rPr lang="en-US" altLang="zh-CN" sz="1600" dirty="0">
                <a:latin typeface="Times New Roman" panose="02020603050405020304" pitchFamily="18" charset="0"/>
                <a:cs typeface="Times New Roman" panose="02020603050405020304" pitchFamily="18" charset="0"/>
              </a:rPr>
              <a:t>(Actor Model)</a:t>
            </a:r>
            <a:r>
              <a:rPr lang="zh-CN" altLang="en-US" sz="1600" dirty="0">
                <a:latin typeface="Times New Roman" panose="02020603050405020304" pitchFamily="18" charset="0"/>
                <a:cs typeface="Times New Roman" panose="02020603050405020304" pitchFamily="18" charset="0"/>
              </a:rPr>
              <a:t>和状态值</a:t>
            </a:r>
            <a:r>
              <a:rPr lang="en-US" altLang="zh-CN" sz="1600" dirty="0">
                <a:latin typeface="Times New Roman" panose="02020603050405020304" pitchFamily="18" charset="0"/>
                <a:cs typeface="Times New Roman" panose="02020603050405020304" pitchFamily="18" charset="0"/>
              </a:rPr>
              <a:t>(Critic Model)</a:t>
            </a:r>
            <a:r>
              <a:rPr lang="zh-CN" altLang="en-US" sz="1600" dirty="0">
                <a:latin typeface="Times New Roman" panose="02020603050405020304" pitchFamily="18" charset="0"/>
                <a:cs typeface="Times New Roman" panose="02020603050405020304" pitchFamily="18" charset="0"/>
              </a:rPr>
              <a:t>的参数。</a:t>
            </a:r>
            <a:endParaRPr lang="zh-CN" altLang="en-US" sz="1600" dirty="0"/>
          </a:p>
        </p:txBody>
      </p:sp>
      <p:sp>
        <p:nvSpPr>
          <p:cNvPr id="5" name="文本框 4">
            <a:extLst>
              <a:ext uri="{FF2B5EF4-FFF2-40B4-BE49-F238E27FC236}">
                <a16:creationId xmlns:a16="http://schemas.microsoft.com/office/drawing/2014/main" id="{FDBC92B3-A00A-9ACA-92BA-D53F9C3BEB3A}"/>
              </a:ext>
            </a:extLst>
          </p:cNvPr>
          <p:cNvSpPr txBox="1"/>
          <p:nvPr/>
        </p:nvSpPr>
        <p:spPr>
          <a:xfrm>
            <a:off x="696685" y="3400799"/>
            <a:ext cx="10704115" cy="1323439"/>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在</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GRPO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算法中，</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输入一个</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Prompt(</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即上图中的</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q)</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，决策网络采样多条轨迹，得到多个最终的</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即上图中的</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o1,o2,…,oG)</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。这些轨迹的初始状态相同，因此被归为同一个组</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。奖励模型</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(Reward Model)</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对最终的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进行打分，作为结果奖励</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r1,r2,…,rG</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在同一个组内计算结果奖励的均值和标准差，对这些结果奖励做归一化，作为轨迹的优势值，该条轨迹上的所有状态动作对均采用同一个优势值</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latin typeface="Times New Roman" panose="02020603050405020304" pitchFamily="18" charset="0"/>
                <a:cs typeface="Times New Roman" panose="02020603050405020304" pitchFamily="18" charset="0"/>
              </a:rPr>
              <a:t>更新决策模型</a:t>
            </a:r>
            <a:r>
              <a:rPr lang="en-US" altLang="zh-CN" sz="1600" dirty="0">
                <a:latin typeface="Times New Roman" panose="02020603050405020304" pitchFamily="18" charset="0"/>
                <a:cs typeface="Times New Roman" panose="02020603050405020304" pitchFamily="18" charset="0"/>
              </a:rPr>
              <a:t>(Actor Model)</a:t>
            </a:r>
            <a:r>
              <a:rPr lang="zh-CN" altLang="en-US" sz="1600" dirty="0">
                <a:latin typeface="Times New Roman" panose="02020603050405020304" pitchFamily="18" charset="0"/>
                <a:cs typeface="Times New Roman" panose="02020603050405020304" pitchFamily="18" charset="0"/>
              </a:rPr>
              <a:t>的参数。此外，在损失函数计算过程中，引入决策模型</a:t>
            </a:r>
            <a:r>
              <a:rPr lang="en-US" altLang="zh-CN" sz="1600" dirty="0">
                <a:latin typeface="Times New Roman" panose="02020603050405020304" pitchFamily="18" charset="0"/>
                <a:cs typeface="Times New Roman" panose="02020603050405020304" pitchFamily="18" charset="0"/>
              </a:rPr>
              <a:t>(Actor Model)</a:t>
            </a:r>
            <a:r>
              <a:rPr lang="zh-CN" altLang="en-US" sz="1600" dirty="0">
                <a:latin typeface="Times New Roman" panose="02020603050405020304" pitchFamily="18" charset="0"/>
                <a:cs typeface="Times New Roman" panose="02020603050405020304" pitchFamily="18" charset="0"/>
              </a:rPr>
              <a:t>和参考模型</a:t>
            </a:r>
            <a:r>
              <a:rPr lang="en-US" altLang="zh-CN" sz="1600" dirty="0">
                <a:latin typeface="Times New Roman" panose="02020603050405020304" pitchFamily="18" charset="0"/>
                <a:cs typeface="Times New Roman" panose="02020603050405020304" pitchFamily="18" charset="0"/>
              </a:rPr>
              <a:t>(Ref Model)</a:t>
            </a:r>
            <a:r>
              <a:rPr lang="zh-CN" altLang="en-US" sz="1600" dirty="0">
                <a:latin typeface="Times New Roman" panose="02020603050405020304" pitchFamily="18" charset="0"/>
                <a:cs typeface="Times New Roman" panose="02020603050405020304" pitchFamily="18" charset="0"/>
              </a:rPr>
              <a:t>的</a:t>
            </a:r>
            <a:r>
              <a:rPr lang="en-US" altLang="zh-CN" sz="1600" dirty="0">
                <a:latin typeface="Times New Roman" panose="02020603050405020304" pitchFamily="18" charset="0"/>
                <a:cs typeface="Times New Roman" panose="02020603050405020304" pitchFamily="18" charset="0"/>
              </a:rPr>
              <a:t>KL</a:t>
            </a:r>
            <a:r>
              <a:rPr lang="zh-CN" altLang="en-US" sz="1600" dirty="0">
                <a:latin typeface="Times New Roman" panose="02020603050405020304" pitchFamily="18" charset="0"/>
                <a:cs typeface="Times New Roman" panose="02020603050405020304" pitchFamily="18" charset="0"/>
              </a:rPr>
              <a:t>散度作为约束。</a:t>
            </a:r>
            <a:endParaRPr lang="en-US" altLang="zh-CN" sz="16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0E9220FD-2605-3406-0E2D-3B75B99A7694}"/>
              </a:ext>
            </a:extLst>
          </p:cNvPr>
          <p:cNvSpPr txBox="1"/>
          <p:nvPr/>
        </p:nvSpPr>
        <p:spPr>
          <a:xfrm>
            <a:off x="763203" y="4981696"/>
            <a:ext cx="10704118" cy="1077218"/>
          </a:xfrm>
          <a:prstGeom prst="rect">
            <a:avLst/>
          </a:prstGeom>
          <a:noFill/>
        </p:spPr>
        <p:txBody>
          <a:bodyPr wrap="square">
            <a:spAutoFit/>
          </a:bodyPr>
          <a:lstStyle/>
          <a:p>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举个例子：假设输入一个</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Prompt (1+2</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等于多少</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，决策网络根据该</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Prompt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采用四条轨迹，这些</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分别是</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结果是</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3</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吗</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 (</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结果是</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5) (</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结果是</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1) (</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今天天气很好</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，这四条轨迹由于采样自相同的初始状态，因此属于同一个组，奖励模型对这些</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分别打分，第一个</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得分</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2.1(</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结果正确，格式不正确</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，第二个</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得分</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1.2(</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结果不正确，格式正确</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，第三个</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得分</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3.0(</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结果正确，格式正确</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，第四个</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得分</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0.9(</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结果不正确，格式不正确</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1061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8C569-B690-8C06-C411-D59A0EEFB3F5}"/>
            </a:ext>
          </a:extLst>
        </p:cNvPr>
        <p:cNvGrpSpPr/>
        <p:nvPr/>
      </p:nvGrpSpPr>
      <p:grpSpPr>
        <a:xfrm>
          <a:off x="0" y="0"/>
          <a:ext cx="0" cy="0"/>
          <a:chOff x="0" y="0"/>
          <a:chExt cx="0" cy="0"/>
        </a:xfrm>
      </p:grpSpPr>
      <p:sp>
        <p:nvSpPr>
          <p:cNvPr id="15" name="矩形 14">
            <a:extLst>
              <a:ext uri="{FF2B5EF4-FFF2-40B4-BE49-F238E27FC236}">
                <a16:creationId xmlns:a16="http://schemas.microsoft.com/office/drawing/2014/main" id="{61622109-78CD-4BF1-D32C-EE98264AAAC0}"/>
              </a:ext>
            </a:extLst>
          </p:cNvPr>
          <p:cNvSpPr/>
          <p:nvPr/>
        </p:nvSpPr>
        <p:spPr>
          <a:xfrm>
            <a:off x="753872" y="1030393"/>
            <a:ext cx="10723982" cy="1160773"/>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object 5">
            <a:extLst>
              <a:ext uri="{FF2B5EF4-FFF2-40B4-BE49-F238E27FC236}">
                <a16:creationId xmlns:a16="http://schemas.microsoft.com/office/drawing/2014/main" id="{4853DB3F-17A8-9A60-F8E6-C057D6524BAC}"/>
              </a:ext>
            </a:extLst>
          </p:cNvPr>
          <p:cNvSpPr/>
          <p:nvPr/>
        </p:nvSpPr>
        <p:spPr>
          <a:xfrm>
            <a:off x="791196" y="818408"/>
            <a:ext cx="10609604" cy="74289"/>
          </a:xfrm>
          <a:custGeom>
            <a:avLst/>
            <a:gdLst/>
            <a:ahLst/>
            <a:cxnLst/>
            <a:rect l="l" t="t" r="r" b="b"/>
            <a:pathLst>
              <a:path w="9124950">
                <a:moveTo>
                  <a:pt x="0" y="0"/>
                </a:moveTo>
                <a:lnTo>
                  <a:pt x="9124950" y="0"/>
                </a:lnTo>
              </a:path>
            </a:pathLst>
          </a:custGeom>
          <a:ln w="39624">
            <a:solidFill>
              <a:srgbClr val="252599"/>
            </a:solidFill>
          </a:ln>
        </p:spPr>
        <p:txBody>
          <a:bodyPr wrap="square" lIns="0" tIns="0" rIns="0" bIns="0" rtlCol="0"/>
          <a:lstStyle/>
          <a:p>
            <a:pPr algn="ctr"/>
            <a:endParaRPr dirty="0"/>
          </a:p>
        </p:txBody>
      </p:sp>
      <p:sp>
        <p:nvSpPr>
          <p:cNvPr id="4" name="文本框 3">
            <a:extLst>
              <a:ext uri="{FF2B5EF4-FFF2-40B4-BE49-F238E27FC236}">
                <a16:creationId xmlns:a16="http://schemas.microsoft.com/office/drawing/2014/main" id="{FB9FABFD-2B5F-429C-92E1-1D93B39788B4}"/>
              </a:ext>
            </a:extLst>
          </p:cNvPr>
          <p:cNvSpPr txBox="1"/>
          <p:nvPr/>
        </p:nvSpPr>
        <p:spPr>
          <a:xfrm>
            <a:off x="483557" y="335132"/>
            <a:ext cx="11184472" cy="461665"/>
          </a:xfrm>
          <a:prstGeom prst="rect">
            <a:avLst/>
          </a:prstGeom>
          <a:noFill/>
        </p:spPr>
        <p:txBody>
          <a:bodyPr wrap="none" rtlCol="0">
            <a:spAutoFit/>
          </a:bodyPr>
          <a:lstStyle/>
          <a:p>
            <a:pPr algn="ctr"/>
            <a:r>
              <a:rPr kumimoji="1" lang="zh-CN" altLang="en-US" sz="2400" b="1" dirty="0">
                <a:solidFill>
                  <a:srgbClr val="000099"/>
                </a:solidFill>
              </a:rPr>
              <a:t>强化学习</a:t>
            </a:r>
            <a:r>
              <a:rPr kumimoji="1" lang="en-US" altLang="zh-CN" sz="2400" b="1" dirty="0">
                <a:solidFill>
                  <a:srgbClr val="000099"/>
                </a:solidFill>
              </a:rPr>
              <a:t>——</a:t>
            </a:r>
            <a:r>
              <a:rPr kumimoji="1" lang="zh-CN" altLang="en-US" sz="2400" b="1" dirty="0">
                <a:solidFill>
                  <a:srgbClr val="000099"/>
                </a:solidFill>
              </a:rPr>
              <a:t>群体相对策略优化（</a:t>
            </a:r>
            <a:r>
              <a:rPr kumimoji="1" lang="en-US" altLang="zh-CN" sz="2400" b="1" dirty="0">
                <a:solidFill>
                  <a:srgbClr val="000099"/>
                </a:solidFill>
              </a:rPr>
              <a:t>Group Relative Policy Optimization</a:t>
            </a:r>
            <a:r>
              <a:rPr kumimoji="1" lang="zh-CN" altLang="en-US" sz="2400" b="1" dirty="0">
                <a:solidFill>
                  <a:srgbClr val="000099"/>
                </a:solidFill>
              </a:rPr>
              <a:t>）算法</a:t>
            </a:r>
          </a:p>
        </p:txBody>
      </p:sp>
      <p:sp>
        <p:nvSpPr>
          <p:cNvPr id="9" name="文本框 8">
            <a:extLst>
              <a:ext uri="{FF2B5EF4-FFF2-40B4-BE49-F238E27FC236}">
                <a16:creationId xmlns:a16="http://schemas.microsoft.com/office/drawing/2014/main" id="{1824D20F-EC82-8CBF-A206-684199F7A426}"/>
              </a:ext>
            </a:extLst>
          </p:cNvPr>
          <p:cNvSpPr txBox="1"/>
          <p:nvPr/>
        </p:nvSpPr>
        <p:spPr>
          <a:xfrm>
            <a:off x="781865" y="1079640"/>
            <a:ext cx="10656263" cy="1077218"/>
          </a:xfrm>
          <a:prstGeom prst="rect">
            <a:avLst/>
          </a:prstGeom>
          <a:noFill/>
        </p:spPr>
        <p:txBody>
          <a:bodyPr wrap="square">
            <a:spAutoFit/>
          </a:bodyPr>
          <a:lstStyle/>
          <a:p>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在同一个组内，计算这些</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奖励的均值和标准差，得到该组奖励的均值为</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1.8</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，标准差为</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0.82</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。然后对该组的奖励进行归一化处理，直接作为四个</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的优势值，分别为：</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0.37</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-0.73</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1.46</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-1.10</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。对于某条轨迹上的所有状态动作对，其优势值均取为该</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的优势值。最后在损失函数的计算过程中，引入决策网络</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(Actor Model) </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和参考模型</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(Ref Model)</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KL</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散度，更新决策网络</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(Actor Model)</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参数。</a:t>
            </a:r>
            <a:endParaRPr lang="zh-CN" altLang="en-US" sz="16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E3BA9050-4A76-37F6-38BC-16E55D7928B7}"/>
              </a:ext>
            </a:extLst>
          </p:cNvPr>
          <p:cNvSpPr txBox="1"/>
          <p:nvPr/>
        </p:nvSpPr>
        <p:spPr>
          <a:xfrm>
            <a:off x="735210" y="2383715"/>
            <a:ext cx="6097554" cy="338554"/>
          </a:xfrm>
          <a:prstGeom prst="rect">
            <a:avLst/>
          </a:prstGeom>
          <a:noFill/>
        </p:spPr>
        <p:txBody>
          <a:bodyPr wrap="square">
            <a:spAutoFit/>
          </a:bodyPr>
          <a:lstStyle/>
          <a:p>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GRPO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算法的损失函数如下所示：</a:t>
            </a:r>
            <a:endParaRPr lang="zh-CN" altLang="en-US" sz="1600" dirty="0"/>
          </a:p>
        </p:txBody>
      </p:sp>
      <p:pic>
        <p:nvPicPr>
          <p:cNvPr id="10" name="图片 9">
            <a:extLst>
              <a:ext uri="{FF2B5EF4-FFF2-40B4-BE49-F238E27FC236}">
                <a16:creationId xmlns:a16="http://schemas.microsoft.com/office/drawing/2014/main" id="{92EDD4A5-A1F4-2E5B-DE64-AE87435940D7}"/>
              </a:ext>
            </a:extLst>
          </p:cNvPr>
          <p:cNvPicPr>
            <a:picLocks noChangeAspect="1"/>
          </p:cNvPicPr>
          <p:nvPr/>
        </p:nvPicPr>
        <p:blipFill>
          <a:blip r:embed="rId3"/>
          <a:stretch>
            <a:fillRect/>
          </a:stretch>
        </p:blipFill>
        <p:spPr>
          <a:xfrm>
            <a:off x="1295138" y="2829622"/>
            <a:ext cx="9412013" cy="1124107"/>
          </a:xfrm>
          <a:prstGeom prst="rect">
            <a:avLst/>
          </a:prstGeom>
        </p:spPr>
      </p:pic>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D78ECDF5-1F1A-71D8-DE47-E96F7AD2E0E1}"/>
                  </a:ext>
                </a:extLst>
              </p:cNvPr>
              <p:cNvSpPr txBox="1"/>
              <p:nvPr/>
            </p:nvSpPr>
            <p:spPr>
              <a:xfrm>
                <a:off x="735210" y="4100853"/>
                <a:ext cx="10545500" cy="876907"/>
              </a:xfrm>
              <a:prstGeom prst="rect">
                <a:avLst/>
              </a:prstGeom>
              <a:noFill/>
            </p:spPr>
            <p:txBody>
              <a:bodyPr wrap="square">
                <a:spAutoFit/>
              </a:bodyPr>
              <a:lstStyle/>
              <a:p>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其中，</a:t>
                </a:r>
                <a:r>
                  <a:rPr lang="en-US" altLang="zh-CN" sz="1600" i="0" dirty="0">
                    <a:solidFill>
                      <a:srgbClr val="C00000"/>
                    </a:solidFill>
                    <a:highlight>
                      <a:srgbClr val="FFFFFF"/>
                    </a:highlight>
                    <a:latin typeface="Times New Roman" panose="02020603050405020304" pitchFamily="18" charset="0"/>
                    <a:cs typeface="Times New Roman" panose="02020603050405020304" pitchFamily="18" charset="0"/>
                  </a:rPr>
                  <a:t>G</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表示每个组包含的轨迹数量</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即该组的</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数量</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a:t>
                </a:r>
                <a14:m>
                  <m:oMath xmlns:m="http://schemas.openxmlformats.org/officeDocument/2006/math">
                    <m: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t>|</m:t>
                    </m:r>
                    <m:sSub>
                      <m:sSubPr>
                        <m:ctrlP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ctrlPr>
                      </m:sSubPr>
                      <m:e>
                        <m: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t>𝑜</m:t>
                        </m:r>
                      </m:e>
                      <m:sub>
                        <m: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t>𝑖</m:t>
                        </m:r>
                      </m:sub>
                    </m:sSub>
                    <m: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t>|</m:t>
                    </m:r>
                  </m:oMath>
                </a14:m>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表示每条轨迹的时间步长</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即该条</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的</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Token</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数量</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a:t>
                </a:r>
                <a14:m>
                  <m:oMath xmlns:m="http://schemas.openxmlformats.org/officeDocument/2006/math">
                    <m:sSub>
                      <m:sSubPr>
                        <m:ctrlP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ctrlPr>
                      </m:sSubPr>
                      <m:e>
                        <m:acc>
                          <m:accPr>
                            <m:chr m:val="̂"/>
                            <m:ctrlP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ctrlPr>
                          </m:accPr>
                          <m:e>
                            <m: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t>𝐴</m:t>
                            </m:r>
                          </m:e>
                        </m:acc>
                      </m:e>
                      <m:sub>
                        <m: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t>𝑖</m:t>
                        </m:r>
                        <m: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t>,</m:t>
                        </m:r>
                        <m:r>
                          <a:rPr lang="en-US" altLang="zh-CN" sz="1600" b="0" i="1" smtClean="0">
                            <a:solidFill>
                              <a:srgbClr val="C00000"/>
                            </a:solidFill>
                            <a:highlight>
                              <a:srgbClr val="FFFFFF"/>
                            </a:highlight>
                            <a:latin typeface="Cambria Math" panose="02040503050406030204" pitchFamily="18" charset="0"/>
                            <a:cs typeface="Times New Roman" panose="02020603050405020304" pitchFamily="18" charset="0"/>
                          </a:rPr>
                          <m:t>𝑡</m:t>
                        </m:r>
                      </m:sub>
                    </m:sSub>
                  </m:oMath>
                </a14:m>
                <a:r>
                  <a:rPr lang="zh-CN" altLang="en-US" sz="1600" dirty="0">
                    <a:solidFill>
                      <a:srgbClr val="C00000"/>
                    </a:solidFill>
                  </a:rPr>
                  <a:t>表示该条轨迹的优势值</a:t>
                </a:r>
                <a:r>
                  <a:rPr lang="en-US" altLang="zh-CN" sz="1600" dirty="0">
                    <a:solidFill>
                      <a:srgbClr val="C00000"/>
                    </a:solidFill>
                  </a:rPr>
                  <a:t>(</a:t>
                </a:r>
                <a:r>
                  <a:rPr lang="zh-CN" altLang="en-US" sz="1600" dirty="0">
                    <a:solidFill>
                      <a:srgbClr val="C00000"/>
                    </a:solidFill>
                  </a:rPr>
                  <a:t>该条轨迹上所有</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状态动作对都采用同一优势值</a:t>
                </a:r>
                <a:r>
                  <a:rPr lang="en-US" altLang="zh-CN" sz="1600" dirty="0">
                    <a:solidFill>
                      <a:srgbClr val="C00000"/>
                    </a:solidFill>
                  </a:rPr>
                  <a:t>)</a:t>
                </a:r>
                <a:r>
                  <a:rPr lang="zh-CN" altLang="en-US" sz="1600" dirty="0"/>
                  <a:t>，</a:t>
                </a:r>
                <a14:m>
                  <m:oMath xmlns:m="http://schemas.openxmlformats.org/officeDocument/2006/math">
                    <m:r>
                      <a:rPr lang="zh-CN" altLang="en-US" sz="1600" i="1" smtClean="0">
                        <a:latin typeface="Cambria Math" panose="02040503050406030204" pitchFamily="18" charset="0"/>
                      </a:rPr>
                      <m:t>𝜀</m:t>
                    </m:r>
                  </m:oMath>
                </a14:m>
                <a:r>
                  <a:rPr lang="zh-CN" altLang="en-US" sz="1600" dirty="0"/>
                  <a:t>用于限制概率比值范围，</a:t>
                </a:r>
                <a14:m>
                  <m:oMath xmlns:m="http://schemas.openxmlformats.org/officeDocument/2006/math">
                    <m:r>
                      <a:rPr lang="zh-CN" altLang="en-US" sz="1600" i="1" smtClean="0">
                        <a:latin typeface="Cambria Math" panose="02040503050406030204" pitchFamily="18" charset="0"/>
                      </a:rPr>
                      <m:t>𝛽</m:t>
                    </m:r>
                  </m:oMath>
                </a14:m>
                <a:r>
                  <a:rPr lang="zh-CN" altLang="en-US" sz="1600" dirty="0"/>
                  <a:t>表示</a:t>
                </a:r>
                <a:r>
                  <a:rPr lang="en-US" altLang="zh-CN" sz="1600" dirty="0">
                    <a:latin typeface="Times New Roman" panose="02020603050405020304" pitchFamily="18" charset="0"/>
                    <a:cs typeface="Times New Roman" panose="02020603050405020304" pitchFamily="18" charset="0"/>
                  </a:rPr>
                  <a:t>KL</a:t>
                </a:r>
                <a:r>
                  <a:rPr lang="zh-CN" altLang="en-US" sz="1600" dirty="0"/>
                  <a:t>散度系数，</a:t>
                </a:r>
                <a14:m>
                  <m:oMath xmlns:m="http://schemas.openxmlformats.org/officeDocument/2006/math">
                    <m:sSub>
                      <m:sSubPr>
                        <m:ctrlPr>
                          <a:rPr lang="en-US" altLang="zh-CN" sz="1600" i="1" dirty="0" smtClean="0">
                            <a:latin typeface="Cambria Math" panose="02040503050406030204" pitchFamily="18" charset="0"/>
                          </a:rPr>
                        </m:ctrlPr>
                      </m:sSubPr>
                      <m:e>
                        <m:r>
                          <a:rPr lang="en-US" altLang="zh-CN" sz="1600" b="0" i="1" dirty="0" smtClean="0">
                            <a:latin typeface="Cambria Math" panose="02040503050406030204" pitchFamily="18" charset="0"/>
                          </a:rPr>
                          <m:t>𝐷</m:t>
                        </m:r>
                      </m:e>
                      <m:sub>
                        <m:r>
                          <a:rPr lang="en-US" altLang="zh-CN" sz="1600" b="0" i="1" dirty="0" smtClean="0">
                            <a:latin typeface="Cambria Math" panose="02040503050406030204" pitchFamily="18" charset="0"/>
                          </a:rPr>
                          <m:t>𝐾𝐿</m:t>
                        </m:r>
                      </m:sub>
                    </m:sSub>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zh-CN" altLang="en-US" sz="1600" b="0" i="1" dirty="0" smtClean="0">
                            <a:latin typeface="Cambria Math" panose="02040503050406030204" pitchFamily="18" charset="0"/>
                          </a:rPr>
                          <m:t>𝜋</m:t>
                        </m:r>
                      </m:e>
                      <m:sub>
                        <m:r>
                          <a:rPr lang="zh-CN" altLang="en-US" sz="1600" b="0" i="1" dirty="0" smtClean="0">
                            <a:latin typeface="Cambria Math" panose="02040503050406030204" pitchFamily="18" charset="0"/>
                          </a:rPr>
                          <m:t>𝜃</m:t>
                        </m:r>
                      </m:sub>
                    </m:sSub>
                    <m:r>
                      <a:rPr lang="en-US" altLang="zh-CN" sz="1600" b="0" i="1" dirty="0" smtClean="0">
                        <a:latin typeface="Cambria Math" panose="02040503050406030204" pitchFamily="18" charset="0"/>
                      </a:rPr>
                      <m:t>||</m:t>
                    </m:r>
                    <m:sSub>
                      <m:sSubPr>
                        <m:ctrlPr>
                          <a:rPr lang="en-US" altLang="zh-CN" sz="1600" b="0" i="1" dirty="0" smtClean="0">
                            <a:latin typeface="Cambria Math" panose="02040503050406030204" pitchFamily="18" charset="0"/>
                          </a:rPr>
                        </m:ctrlPr>
                      </m:sSubPr>
                      <m:e>
                        <m:r>
                          <a:rPr lang="zh-CN" altLang="en-US" sz="1600" b="0" i="1" dirty="0" smtClean="0">
                            <a:latin typeface="Cambria Math" panose="02040503050406030204" pitchFamily="18" charset="0"/>
                          </a:rPr>
                          <m:t>𝜋</m:t>
                        </m:r>
                      </m:e>
                      <m:sub>
                        <m:r>
                          <a:rPr lang="en-US" altLang="zh-CN" sz="1600" b="0" i="1" dirty="0" smtClean="0">
                            <a:latin typeface="Cambria Math" panose="02040503050406030204" pitchFamily="18" charset="0"/>
                          </a:rPr>
                          <m:t>𝑟𝑒𝑓</m:t>
                        </m:r>
                      </m:sub>
                    </m:sSub>
                    <m:r>
                      <a:rPr lang="en-US" altLang="zh-CN" sz="1600" b="0" i="1" dirty="0" smtClean="0">
                        <a:latin typeface="Cambria Math" panose="02040503050406030204" pitchFamily="18" charset="0"/>
                      </a:rPr>
                      <m:t>]</m:t>
                    </m:r>
                  </m:oMath>
                </a14:m>
                <a:r>
                  <a:rPr lang="zh-CN" altLang="en-US" sz="1600" dirty="0"/>
                  <a:t>表示决策模型和参考模型的</a:t>
                </a:r>
                <a:r>
                  <a:rPr lang="en-US" altLang="zh-CN" sz="1600" dirty="0">
                    <a:latin typeface="Times New Roman" panose="02020603050405020304" pitchFamily="18" charset="0"/>
                    <a:cs typeface="Times New Roman" panose="02020603050405020304" pitchFamily="18" charset="0"/>
                  </a:rPr>
                  <a:t>KL</a:t>
                </a:r>
                <a:r>
                  <a:rPr lang="zh-CN" altLang="en-US" sz="1600" dirty="0"/>
                  <a:t>散度。</a:t>
                </a:r>
              </a:p>
            </p:txBody>
          </p:sp>
        </mc:Choice>
        <mc:Fallback>
          <p:sp>
            <p:nvSpPr>
              <p:cNvPr id="12" name="文本框 11">
                <a:extLst>
                  <a:ext uri="{FF2B5EF4-FFF2-40B4-BE49-F238E27FC236}">
                    <a16:creationId xmlns:a16="http://schemas.microsoft.com/office/drawing/2014/main" id="{D78ECDF5-1F1A-71D8-DE47-E96F7AD2E0E1}"/>
                  </a:ext>
                </a:extLst>
              </p:cNvPr>
              <p:cNvSpPr txBox="1">
                <a:spLocks noRot="1" noChangeAspect="1" noMove="1" noResize="1" noEditPoints="1" noAdjustHandles="1" noChangeArrowheads="1" noChangeShapeType="1" noTextEdit="1"/>
              </p:cNvSpPr>
              <p:nvPr/>
            </p:nvSpPr>
            <p:spPr>
              <a:xfrm>
                <a:off x="735210" y="4100853"/>
                <a:ext cx="10545500" cy="876907"/>
              </a:xfrm>
              <a:prstGeom prst="rect">
                <a:avLst/>
              </a:prstGeom>
              <a:blipFill>
                <a:blip r:embed="rId4"/>
                <a:stretch>
                  <a:fillRect l="-347" t="-2778" b="-5556"/>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83737E01-CF31-2478-B127-0B505FBAA198}"/>
              </a:ext>
            </a:extLst>
          </p:cNvPr>
          <p:cNvSpPr txBox="1"/>
          <p:nvPr/>
        </p:nvSpPr>
        <p:spPr>
          <a:xfrm>
            <a:off x="752672" y="5178699"/>
            <a:ext cx="10704118" cy="830997"/>
          </a:xfrm>
          <a:prstGeom prst="rect">
            <a:avLst/>
          </a:prstGeom>
          <a:noFill/>
        </p:spPr>
        <p:txBody>
          <a:bodyPr wrap="square">
            <a:spAutoFit/>
          </a:bodyPr>
          <a:lstStyle/>
          <a:p>
            <a:r>
              <a:rPr lang="zh-CN" altLang="en-US" sz="1600" dirty="0">
                <a:highlight>
                  <a:srgbClr val="FFFFFF"/>
                </a:highlight>
                <a:latin typeface="Times New Roman" panose="02020603050405020304" pitchFamily="18" charset="0"/>
                <a:cs typeface="Times New Roman" panose="02020603050405020304" pitchFamily="18" charset="0"/>
              </a:rPr>
              <a:t>假设在训练过程中，</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每次采样一批</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Prompt</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，对于每个</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Prompt</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，决策模型都会生成一组轨迹，该组轨迹包含</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G</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个初始状态相同的</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a:t>
            </a:r>
            <a:r>
              <a:rPr lang="zh-CN" altLang="en-US" sz="1600" dirty="0">
                <a:highlight>
                  <a:srgbClr val="FFFFFF"/>
                </a:highlight>
                <a:latin typeface="Times New Roman" panose="02020603050405020304" pitchFamily="18" charset="0"/>
                <a:cs typeface="Times New Roman" panose="02020603050405020304" pitchFamily="18" charset="0"/>
              </a:rPr>
              <a:t>对于同一个组的轨迹，对奖励进行归一化操作得到该条轨迹的优势值，并将其作为该条轨迹所有状态动作对的优势值。</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综合所有组所有状态动作对的采样数据，对决策网络参数进行更新。</a:t>
            </a:r>
            <a:endParaRPr lang="zh-CN" altLang="en-US" sz="1600" dirty="0">
              <a:solidFill>
                <a:srgbClr val="000099"/>
              </a:solidFill>
            </a:endParaRPr>
          </a:p>
        </p:txBody>
      </p:sp>
    </p:spTree>
    <p:extLst>
      <p:ext uri="{BB962C8B-B14F-4D97-AF65-F5344CB8AC3E}">
        <p14:creationId xmlns:p14="http://schemas.microsoft.com/office/powerpoint/2010/main" val="8251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76052-85B4-D3B6-6B39-B4AB71ED681B}"/>
            </a:ext>
          </a:extLst>
        </p:cNvPr>
        <p:cNvGrpSpPr/>
        <p:nvPr/>
      </p:nvGrpSpPr>
      <p:grpSpPr>
        <a:xfrm>
          <a:off x="0" y="0"/>
          <a:ext cx="0" cy="0"/>
          <a:chOff x="0" y="0"/>
          <a:chExt cx="0" cy="0"/>
        </a:xfrm>
      </p:grpSpPr>
      <p:sp>
        <p:nvSpPr>
          <p:cNvPr id="8" name="object 5">
            <a:extLst>
              <a:ext uri="{FF2B5EF4-FFF2-40B4-BE49-F238E27FC236}">
                <a16:creationId xmlns:a16="http://schemas.microsoft.com/office/drawing/2014/main" id="{17B398D5-3395-29FD-2CD4-FA91501E646D}"/>
              </a:ext>
            </a:extLst>
          </p:cNvPr>
          <p:cNvSpPr/>
          <p:nvPr/>
        </p:nvSpPr>
        <p:spPr>
          <a:xfrm>
            <a:off x="791196" y="818408"/>
            <a:ext cx="10609604" cy="74289"/>
          </a:xfrm>
          <a:custGeom>
            <a:avLst/>
            <a:gdLst/>
            <a:ahLst/>
            <a:cxnLst/>
            <a:rect l="l" t="t" r="r" b="b"/>
            <a:pathLst>
              <a:path w="9124950">
                <a:moveTo>
                  <a:pt x="0" y="0"/>
                </a:moveTo>
                <a:lnTo>
                  <a:pt x="9124950" y="0"/>
                </a:lnTo>
              </a:path>
            </a:pathLst>
          </a:custGeom>
          <a:ln w="39624">
            <a:solidFill>
              <a:srgbClr val="252599"/>
            </a:solidFill>
          </a:ln>
        </p:spPr>
        <p:txBody>
          <a:bodyPr wrap="square" lIns="0" tIns="0" rIns="0" bIns="0" rtlCol="0"/>
          <a:lstStyle/>
          <a:p>
            <a:pPr algn="ctr"/>
            <a:endParaRPr dirty="0"/>
          </a:p>
        </p:txBody>
      </p:sp>
      <p:sp>
        <p:nvSpPr>
          <p:cNvPr id="4" name="文本框 3">
            <a:extLst>
              <a:ext uri="{FF2B5EF4-FFF2-40B4-BE49-F238E27FC236}">
                <a16:creationId xmlns:a16="http://schemas.microsoft.com/office/drawing/2014/main" id="{62818D83-3A0C-94FF-A269-48FBE1E9A049}"/>
              </a:ext>
            </a:extLst>
          </p:cNvPr>
          <p:cNvSpPr txBox="1"/>
          <p:nvPr/>
        </p:nvSpPr>
        <p:spPr>
          <a:xfrm>
            <a:off x="483557" y="335132"/>
            <a:ext cx="11184472" cy="461665"/>
          </a:xfrm>
          <a:prstGeom prst="rect">
            <a:avLst/>
          </a:prstGeom>
          <a:noFill/>
        </p:spPr>
        <p:txBody>
          <a:bodyPr wrap="none" rtlCol="0">
            <a:spAutoFit/>
          </a:bodyPr>
          <a:lstStyle/>
          <a:p>
            <a:pPr algn="ctr"/>
            <a:r>
              <a:rPr kumimoji="1" lang="zh-CN" altLang="en-US" sz="2400" b="1" dirty="0">
                <a:solidFill>
                  <a:srgbClr val="000099"/>
                </a:solidFill>
              </a:rPr>
              <a:t>强化学习</a:t>
            </a:r>
            <a:r>
              <a:rPr kumimoji="1" lang="en-US" altLang="zh-CN" sz="2400" b="1" dirty="0">
                <a:solidFill>
                  <a:srgbClr val="000099"/>
                </a:solidFill>
              </a:rPr>
              <a:t>——</a:t>
            </a:r>
            <a:r>
              <a:rPr kumimoji="1" lang="zh-CN" altLang="en-US" sz="2400" b="1" dirty="0">
                <a:solidFill>
                  <a:srgbClr val="000099"/>
                </a:solidFill>
              </a:rPr>
              <a:t>群体相对策略优化（</a:t>
            </a:r>
            <a:r>
              <a:rPr kumimoji="1" lang="en-US" altLang="zh-CN" sz="2400" b="1" dirty="0">
                <a:solidFill>
                  <a:srgbClr val="000099"/>
                </a:solidFill>
              </a:rPr>
              <a:t>Group Relative Policy Optimization</a:t>
            </a:r>
            <a:r>
              <a:rPr kumimoji="1" lang="zh-CN" altLang="en-US" sz="2400" b="1" dirty="0">
                <a:solidFill>
                  <a:srgbClr val="000099"/>
                </a:solidFill>
              </a:rPr>
              <a:t>）算法</a:t>
            </a:r>
          </a:p>
        </p:txBody>
      </p:sp>
      <p:sp>
        <p:nvSpPr>
          <p:cNvPr id="6" name="文本框 5">
            <a:extLst>
              <a:ext uri="{FF2B5EF4-FFF2-40B4-BE49-F238E27FC236}">
                <a16:creationId xmlns:a16="http://schemas.microsoft.com/office/drawing/2014/main" id="{B078678E-2CDD-F850-5638-88A565A1A971}"/>
              </a:ext>
            </a:extLst>
          </p:cNvPr>
          <p:cNvSpPr txBox="1"/>
          <p:nvPr/>
        </p:nvSpPr>
        <p:spPr>
          <a:xfrm>
            <a:off x="735210" y="1422656"/>
            <a:ext cx="10844080" cy="1077218"/>
          </a:xfrm>
          <a:prstGeom prst="rect">
            <a:avLst/>
          </a:prstGeom>
          <a:noFill/>
        </p:spPr>
        <p:txBody>
          <a:bodyPr wrap="square">
            <a:spAutoFit/>
          </a:bodyPr>
          <a:lstStyle/>
          <a:p>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(1) </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GRPO</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是专门针对大语言模型设计的强化学习算法，因此引入了很多特定的处理技巧</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例如：引入参考模型，确保决策模型在更新时不会偏离初始情况太多；只保留结果奖励，将一条轨迹上所有状态动作对全设为同一优势值。但论文里也提到，如果轨迹存在较为精细的过程奖励，可以按分组思想将每一步的过程奖励进行归一化，再通过累积折扣回报，计算该状态动作对的优势值。</a:t>
            </a:r>
            <a:endParaRPr lang="zh-CN" altLang="en-US" sz="1600" dirty="0"/>
          </a:p>
        </p:txBody>
      </p:sp>
      <p:sp>
        <p:nvSpPr>
          <p:cNvPr id="3" name="文本框 2">
            <a:extLst>
              <a:ext uri="{FF2B5EF4-FFF2-40B4-BE49-F238E27FC236}">
                <a16:creationId xmlns:a16="http://schemas.microsoft.com/office/drawing/2014/main" id="{78690F36-E3B7-AEFA-6046-994F79CE1274}"/>
              </a:ext>
            </a:extLst>
          </p:cNvPr>
          <p:cNvSpPr txBox="1"/>
          <p:nvPr/>
        </p:nvSpPr>
        <p:spPr>
          <a:xfrm>
            <a:off x="696164" y="991218"/>
            <a:ext cx="6097554" cy="338554"/>
          </a:xfrm>
          <a:prstGeom prst="rect">
            <a:avLst/>
          </a:prstGeom>
          <a:noFill/>
        </p:spPr>
        <p:txBody>
          <a:bodyPr wrap="square">
            <a:spAutoFit/>
          </a:bodyPr>
          <a:lstStyle/>
          <a:p>
            <a:pPr marL="285750" indent="-285750">
              <a:buFont typeface="Wingdings" panose="05000000000000000000" pitchFamily="2" charset="2"/>
              <a:buChar char="p"/>
            </a:pPr>
            <a:r>
              <a:rPr lang="en-US" altLang="zh-CN" sz="1600" b="1" dirty="0">
                <a:solidFill>
                  <a:srgbClr val="FF0000"/>
                </a:solidFill>
                <a:latin typeface="Times New Roman" panose="02020603050405020304" pitchFamily="18" charset="0"/>
                <a:cs typeface="Times New Roman" panose="02020603050405020304" pitchFamily="18" charset="0"/>
              </a:rPr>
              <a:t>3</a:t>
            </a:r>
            <a:r>
              <a:rPr lang="zh-CN" altLang="en-US" sz="1600" b="1" dirty="0">
                <a:solidFill>
                  <a:srgbClr val="FF0000"/>
                </a:solidFill>
                <a:latin typeface="Times New Roman" panose="02020603050405020304" pitchFamily="18" charset="0"/>
                <a:cs typeface="Times New Roman" panose="02020603050405020304" pitchFamily="18" charset="0"/>
              </a:rPr>
              <a:t>、深刻思考</a:t>
            </a:r>
          </a:p>
        </p:txBody>
      </p:sp>
      <p:sp>
        <p:nvSpPr>
          <p:cNvPr id="5" name="文本框 4">
            <a:extLst>
              <a:ext uri="{FF2B5EF4-FFF2-40B4-BE49-F238E27FC236}">
                <a16:creationId xmlns:a16="http://schemas.microsoft.com/office/drawing/2014/main" id="{CC04082E-9F99-F98B-BD3D-4CD68D0927EE}"/>
              </a:ext>
            </a:extLst>
          </p:cNvPr>
          <p:cNvSpPr txBox="1"/>
          <p:nvPr/>
        </p:nvSpPr>
        <p:spPr>
          <a:xfrm>
            <a:off x="735210" y="2499874"/>
            <a:ext cx="10844080" cy="1323439"/>
          </a:xfrm>
          <a:prstGeom prst="rect">
            <a:avLst/>
          </a:prstGeom>
          <a:noFill/>
        </p:spPr>
        <p:txBody>
          <a:bodyPr wrap="square">
            <a:spAutoFit/>
          </a:bodyPr>
          <a:lstStyle/>
          <a:p>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(2) </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有个最本源的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Intuition</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LLM</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场景下本来就没有高质量的</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Step (Token) Reward</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，而</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的</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Advantage</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计算其实是高度依赖</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Step Reward</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的，所以</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天然就不适合</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LLM</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场景，只不过先驱巨头</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OpenAI</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这样用了，大家都</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Follow</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。而</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GRPO</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修改了</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里面的</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Advantage</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，抛弃了</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Critic Model</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和基于过程的奖励，索性用</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End-Trajectory-Reward</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作为每一步的</a:t>
            </a:r>
            <a:r>
              <a:rPr lang="en-US" altLang="zh-CN" sz="1600" dirty="0">
                <a:solidFill>
                  <a:srgbClr val="C00000"/>
                </a:solidFill>
                <a:highlight>
                  <a:srgbClr val="FFFFFF"/>
                </a:highlight>
                <a:latin typeface="Times New Roman" panose="02020603050405020304" pitchFamily="18" charset="0"/>
                <a:cs typeface="Times New Roman" panose="02020603050405020304" pitchFamily="18" charset="0"/>
              </a:rPr>
              <a:t>Advantage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。某种意义上讲，现在只是名字叫</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Advantage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，其实已经不是传统意义上的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Advantage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了。现在损失函数的本质，其实是找出最佳</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Action</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使得获取的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Reward</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最大化，又退回到了策略梯度算法最初始的定义。</a:t>
            </a:r>
            <a:endParaRPr lang="zh-CN" altLang="en-US" sz="1600" dirty="0"/>
          </a:p>
        </p:txBody>
      </p:sp>
      <p:sp>
        <p:nvSpPr>
          <p:cNvPr id="7" name="文本框 6">
            <a:extLst>
              <a:ext uri="{FF2B5EF4-FFF2-40B4-BE49-F238E27FC236}">
                <a16:creationId xmlns:a16="http://schemas.microsoft.com/office/drawing/2014/main" id="{1D3B5FF5-F3CF-C74F-9D0F-2D83A8B6AF5A}"/>
              </a:ext>
            </a:extLst>
          </p:cNvPr>
          <p:cNvSpPr txBox="1"/>
          <p:nvPr/>
        </p:nvSpPr>
        <p:spPr>
          <a:xfrm>
            <a:off x="738319" y="3846596"/>
            <a:ext cx="10844080" cy="830997"/>
          </a:xfrm>
          <a:prstGeom prst="rect">
            <a:avLst/>
          </a:prstGeom>
          <a:noFill/>
        </p:spPr>
        <p:txBody>
          <a:bodyPr wrap="square">
            <a:spAutoFit/>
          </a:bodyPr>
          <a:lstStyle/>
          <a:p>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(3) </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我还是认为，基于过程的奖励</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(PRM)</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是可行的路径</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，目前结果只能说，</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GRPO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采用</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End-Trajectory-Reward</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作为每一步的</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Advantage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，做出来的效果不比</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差，但实际上</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PPO</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中基于过程的奖励以及</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Critic</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状态估计看上去太不靠谱，</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倘若能够找到一种针对</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LM</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场景、精细的过程奖励方式，</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PRM</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或许比</a:t>
            </a:r>
            <a:r>
              <a:rPr lang="en-US" altLang="zh-CN" sz="1600" dirty="0">
                <a:solidFill>
                  <a:srgbClr val="000099"/>
                </a:solidFill>
                <a:highlight>
                  <a:srgbClr val="FFFFFF"/>
                </a:highlight>
                <a:latin typeface="Times New Roman" panose="02020603050405020304" pitchFamily="18" charset="0"/>
                <a:cs typeface="Times New Roman" panose="02020603050405020304" pitchFamily="18" charset="0"/>
              </a:rPr>
              <a:t>ORM</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还是更有优势</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a:t>
            </a:r>
            <a:endParaRPr lang="zh-CN" altLang="en-US" sz="1600" dirty="0"/>
          </a:p>
        </p:txBody>
      </p:sp>
      <p:sp>
        <p:nvSpPr>
          <p:cNvPr id="11" name="文本框 10">
            <a:extLst>
              <a:ext uri="{FF2B5EF4-FFF2-40B4-BE49-F238E27FC236}">
                <a16:creationId xmlns:a16="http://schemas.microsoft.com/office/drawing/2014/main" id="{A505026C-862C-3EDB-9D89-7089194D6A18}"/>
              </a:ext>
            </a:extLst>
          </p:cNvPr>
          <p:cNvSpPr txBox="1"/>
          <p:nvPr/>
        </p:nvSpPr>
        <p:spPr>
          <a:xfrm>
            <a:off x="735210" y="4718676"/>
            <a:ext cx="10844080" cy="1323439"/>
          </a:xfrm>
          <a:prstGeom prst="rect">
            <a:avLst/>
          </a:prstGeom>
          <a:noFill/>
        </p:spPr>
        <p:txBody>
          <a:bodyPr wrap="square">
            <a:spAutoFit/>
          </a:bodyPr>
          <a:lstStyle/>
          <a:p>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(4) </a:t>
            </a:r>
            <a:r>
              <a:rPr lang="zh-CN" altLang="en-US" sz="1600" dirty="0">
                <a:solidFill>
                  <a:srgbClr val="C00000"/>
                </a:solidFill>
                <a:highlight>
                  <a:srgbClr val="FFFFFF"/>
                </a:highlight>
                <a:latin typeface="Times New Roman" panose="02020603050405020304" pitchFamily="18" charset="0"/>
                <a:cs typeface="Times New Roman" panose="02020603050405020304" pitchFamily="18" charset="0"/>
              </a:rPr>
              <a:t>在强化学习训练过程中，我认为奖励模型的设定是目前的核心难点</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。一方面，如何高效地构建高质量的过程奖励模型，从而为训练过程提供细粒度的信号；另一方面，如何反映奖励模型的不确定性，不确定性可以潜在地作为弱奖励模型和弱到强学习算法之间的连接桥梁。在基于</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LLM</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的强化学习过程中，实际上难以判断</a:t>
            </a:r>
            <a:r>
              <a:rPr lang="en-US" altLang="zh-CN" sz="1600" dirty="0">
                <a:solidFill>
                  <a:srgbClr val="191B1F"/>
                </a:solidFill>
                <a:highlight>
                  <a:srgbClr val="FFFFFF"/>
                </a:highlight>
                <a:latin typeface="Times New Roman" panose="02020603050405020304" pitchFamily="18" charset="0"/>
                <a:cs typeface="Times New Roman" panose="02020603050405020304" pitchFamily="18" charset="0"/>
              </a:rPr>
              <a:t>Response</a:t>
            </a:r>
            <a:r>
              <a:rPr lang="zh-CN" altLang="en-US" sz="1600" dirty="0">
                <a:solidFill>
                  <a:srgbClr val="191B1F"/>
                </a:solidFill>
                <a:highlight>
                  <a:srgbClr val="FFFFFF"/>
                </a:highlight>
                <a:latin typeface="Times New Roman" panose="02020603050405020304" pitchFamily="18" charset="0"/>
                <a:cs typeface="Times New Roman" panose="02020603050405020304" pitchFamily="18" charset="0"/>
              </a:rPr>
              <a:t>到底是好是差，比如幻觉现象，连人类都不一定能完全把握，所以如何确保奖励的准确可靠性，是目前强化学习一个难题。</a:t>
            </a:r>
            <a:r>
              <a:rPr lang="zh-CN" altLang="en-US" sz="1600" dirty="0">
                <a:solidFill>
                  <a:srgbClr val="000099"/>
                </a:solidFill>
                <a:highlight>
                  <a:srgbClr val="FFFFFF"/>
                </a:highlight>
                <a:latin typeface="Times New Roman" panose="02020603050405020304" pitchFamily="18" charset="0"/>
                <a:cs typeface="Times New Roman" panose="02020603050405020304" pitchFamily="18" charset="0"/>
              </a:rPr>
              <a:t>如果能够对奖励进行不确定性建模，在训练过程中区分哪些是不可靠的弱奖励，哪些是可靠的强奖励，最终性能可能会更好。</a:t>
            </a:r>
            <a:endParaRPr lang="zh-CN" altLang="en-US" sz="1600" dirty="0">
              <a:solidFill>
                <a:srgbClr val="000099"/>
              </a:solidFill>
            </a:endParaRPr>
          </a:p>
        </p:txBody>
      </p:sp>
    </p:spTree>
    <p:extLst>
      <p:ext uri="{BB962C8B-B14F-4D97-AF65-F5344CB8AC3E}">
        <p14:creationId xmlns:p14="http://schemas.microsoft.com/office/powerpoint/2010/main" val="336371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2348F-9402-5601-D6C3-66A26EF6353D}"/>
            </a:ext>
          </a:extLst>
        </p:cNvPr>
        <p:cNvGrpSpPr/>
        <p:nvPr/>
      </p:nvGrpSpPr>
      <p:grpSpPr>
        <a:xfrm>
          <a:off x="0" y="0"/>
          <a:ext cx="0" cy="0"/>
          <a:chOff x="0" y="0"/>
          <a:chExt cx="0" cy="0"/>
        </a:xfrm>
      </p:grpSpPr>
      <p:sp>
        <p:nvSpPr>
          <p:cNvPr id="8" name="object 5">
            <a:extLst>
              <a:ext uri="{FF2B5EF4-FFF2-40B4-BE49-F238E27FC236}">
                <a16:creationId xmlns:a16="http://schemas.microsoft.com/office/drawing/2014/main" id="{D37FE35A-BF58-35C9-BFCD-18727849F96A}"/>
              </a:ext>
            </a:extLst>
          </p:cNvPr>
          <p:cNvSpPr/>
          <p:nvPr/>
        </p:nvSpPr>
        <p:spPr>
          <a:xfrm>
            <a:off x="791196" y="818408"/>
            <a:ext cx="10609604" cy="74289"/>
          </a:xfrm>
          <a:custGeom>
            <a:avLst/>
            <a:gdLst/>
            <a:ahLst/>
            <a:cxnLst/>
            <a:rect l="l" t="t" r="r" b="b"/>
            <a:pathLst>
              <a:path w="9124950">
                <a:moveTo>
                  <a:pt x="0" y="0"/>
                </a:moveTo>
                <a:lnTo>
                  <a:pt x="9124950" y="0"/>
                </a:lnTo>
              </a:path>
            </a:pathLst>
          </a:custGeom>
          <a:ln w="39624">
            <a:solidFill>
              <a:srgbClr val="252599"/>
            </a:solidFill>
          </a:ln>
        </p:spPr>
        <p:txBody>
          <a:bodyPr wrap="square" lIns="0" tIns="0" rIns="0" bIns="0" rtlCol="0"/>
          <a:lstStyle/>
          <a:p>
            <a:pPr algn="ctr"/>
            <a:endParaRPr dirty="0"/>
          </a:p>
        </p:txBody>
      </p:sp>
      <p:sp>
        <p:nvSpPr>
          <p:cNvPr id="4" name="文本框 3">
            <a:extLst>
              <a:ext uri="{FF2B5EF4-FFF2-40B4-BE49-F238E27FC236}">
                <a16:creationId xmlns:a16="http://schemas.microsoft.com/office/drawing/2014/main" id="{CEC4DA77-9320-7201-B51F-3C2C93F60E9B}"/>
              </a:ext>
            </a:extLst>
          </p:cNvPr>
          <p:cNvSpPr txBox="1"/>
          <p:nvPr/>
        </p:nvSpPr>
        <p:spPr>
          <a:xfrm>
            <a:off x="483557" y="335132"/>
            <a:ext cx="11184472" cy="461665"/>
          </a:xfrm>
          <a:prstGeom prst="rect">
            <a:avLst/>
          </a:prstGeom>
          <a:noFill/>
        </p:spPr>
        <p:txBody>
          <a:bodyPr wrap="none" rtlCol="0">
            <a:spAutoFit/>
          </a:bodyPr>
          <a:lstStyle/>
          <a:p>
            <a:pPr algn="ctr"/>
            <a:r>
              <a:rPr kumimoji="1" lang="zh-CN" altLang="en-US" sz="2400" b="1" dirty="0">
                <a:solidFill>
                  <a:srgbClr val="000099"/>
                </a:solidFill>
              </a:rPr>
              <a:t>强化学习</a:t>
            </a:r>
            <a:r>
              <a:rPr kumimoji="1" lang="en-US" altLang="zh-CN" sz="2400" b="1" dirty="0">
                <a:solidFill>
                  <a:srgbClr val="000099"/>
                </a:solidFill>
              </a:rPr>
              <a:t>——</a:t>
            </a:r>
            <a:r>
              <a:rPr kumimoji="1" lang="zh-CN" altLang="en-US" sz="2400" b="1" dirty="0">
                <a:solidFill>
                  <a:srgbClr val="000099"/>
                </a:solidFill>
              </a:rPr>
              <a:t>群体相对策略优化（</a:t>
            </a:r>
            <a:r>
              <a:rPr kumimoji="1" lang="en-US" altLang="zh-CN" sz="2400" b="1" dirty="0">
                <a:solidFill>
                  <a:srgbClr val="000099"/>
                </a:solidFill>
              </a:rPr>
              <a:t>Group Relative Policy Optimization</a:t>
            </a:r>
            <a:r>
              <a:rPr kumimoji="1" lang="zh-CN" altLang="en-US" sz="2400" b="1" dirty="0">
                <a:solidFill>
                  <a:srgbClr val="000099"/>
                </a:solidFill>
              </a:rPr>
              <a:t>）算法</a:t>
            </a:r>
          </a:p>
        </p:txBody>
      </p:sp>
      <p:sp>
        <p:nvSpPr>
          <p:cNvPr id="3" name="文本框 2">
            <a:extLst>
              <a:ext uri="{FF2B5EF4-FFF2-40B4-BE49-F238E27FC236}">
                <a16:creationId xmlns:a16="http://schemas.microsoft.com/office/drawing/2014/main" id="{C285B1ED-2DAE-E4FE-036D-850EC45A6EFB}"/>
              </a:ext>
            </a:extLst>
          </p:cNvPr>
          <p:cNvSpPr txBox="1"/>
          <p:nvPr/>
        </p:nvSpPr>
        <p:spPr>
          <a:xfrm>
            <a:off x="696164" y="991218"/>
            <a:ext cx="6097554" cy="338554"/>
          </a:xfrm>
          <a:prstGeom prst="rect">
            <a:avLst/>
          </a:prstGeom>
          <a:noFill/>
        </p:spPr>
        <p:txBody>
          <a:bodyPr wrap="square">
            <a:spAutoFit/>
          </a:bodyPr>
          <a:lstStyle/>
          <a:p>
            <a:pPr marL="285750" indent="-285750">
              <a:buFont typeface="Wingdings" panose="05000000000000000000" pitchFamily="2" charset="2"/>
              <a:buChar char="p"/>
            </a:pPr>
            <a:r>
              <a:rPr lang="en-US" altLang="zh-CN" sz="1600" b="1" dirty="0">
                <a:solidFill>
                  <a:srgbClr val="FF0000"/>
                </a:solidFill>
                <a:latin typeface="Times New Roman" panose="02020603050405020304" pitchFamily="18" charset="0"/>
                <a:cs typeface="Times New Roman" panose="02020603050405020304" pitchFamily="18" charset="0"/>
              </a:rPr>
              <a:t>4</a:t>
            </a:r>
            <a:r>
              <a:rPr lang="zh-CN" altLang="en-US" sz="1600" b="1" dirty="0">
                <a:solidFill>
                  <a:srgbClr val="FF0000"/>
                </a:solidFill>
                <a:latin typeface="Times New Roman" panose="02020603050405020304" pitchFamily="18" charset="0"/>
                <a:cs typeface="Times New Roman" panose="02020603050405020304" pitchFamily="18" charset="0"/>
              </a:rPr>
              <a:t>、代码实践</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E550944D-583F-40A6-DBC2-C3D8757EB172}"/>
                  </a:ext>
                </a:extLst>
              </p:cNvPr>
              <p:cNvSpPr txBox="1"/>
              <p:nvPr/>
            </p:nvSpPr>
            <p:spPr>
              <a:xfrm>
                <a:off x="667807" y="1415795"/>
                <a:ext cx="10732993" cy="1100429"/>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假设</a:t>
                </a:r>
                <a:r>
                  <a:rPr lang="zh-CN" altLang="en-US" sz="1600" dirty="0"/>
                  <a:t>有一个二维的环境，左边界</a:t>
                </a:r>
                <a14:m>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𝑥</m:t>
                        </m:r>
                      </m:e>
                      <m:sub>
                        <m:r>
                          <a:rPr lang="en-US" altLang="zh-CN" sz="1600" b="0" i="1" smtClean="0">
                            <a:latin typeface="Cambria Math" panose="02040503050406030204" pitchFamily="18" charset="0"/>
                          </a:rPr>
                          <m:t>𝑙𝑒𝑓𝑡</m:t>
                        </m:r>
                      </m:sub>
                    </m:sSub>
                    <m:r>
                      <a:rPr lang="en-US" altLang="zh-CN" sz="1600" b="0" i="1" smtClean="0">
                        <a:latin typeface="Cambria Math" panose="02040503050406030204" pitchFamily="18" charset="0"/>
                      </a:rPr>
                      <m:t>=0</m:t>
                    </m:r>
                  </m:oMath>
                </a14:m>
                <a:r>
                  <a:rPr lang="zh-CN" altLang="en-US" sz="1600" dirty="0"/>
                  <a:t>，右边界</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𝑥</m:t>
                        </m:r>
                      </m:e>
                      <m:sub>
                        <m:r>
                          <m:rPr>
                            <m:sty m:val="p"/>
                          </m:rPr>
                          <a:rPr lang="en-US" altLang="zh-CN" sz="1600" i="1" smtClean="0">
                            <a:latin typeface="Cambria Math" panose="02040503050406030204" pitchFamily="18" charset="0"/>
                          </a:rPr>
                          <m:t>right</m:t>
                        </m:r>
                      </m:sub>
                    </m:sSub>
                    <m:r>
                      <a:rPr lang="en-US" altLang="zh-CN" sz="1600" i="1">
                        <a:latin typeface="Cambria Math" panose="02040503050406030204" pitchFamily="18" charset="0"/>
                      </a:rPr>
                      <m:t>=</m:t>
                    </m:r>
                    <m:r>
                      <a:rPr lang="en-US" altLang="zh-CN" sz="1600" b="0" i="1" smtClean="0">
                        <a:latin typeface="Cambria Math" panose="02040503050406030204" pitchFamily="18" charset="0"/>
                      </a:rPr>
                      <m:t>1</m:t>
                    </m:r>
                    <m:r>
                      <a:rPr lang="en-US" altLang="zh-CN" sz="1600" i="1">
                        <a:latin typeface="Cambria Math" panose="02040503050406030204" pitchFamily="18" charset="0"/>
                      </a:rPr>
                      <m:t>0</m:t>
                    </m:r>
                  </m:oMath>
                </a14:m>
                <a:r>
                  <a:rPr lang="zh-CN" altLang="en-US" sz="1600" dirty="0"/>
                  <a:t>，高度</a:t>
                </a:r>
                <a14:m>
                  <m:oMath xmlns:m="http://schemas.openxmlformats.org/officeDocument/2006/math">
                    <m:r>
                      <a:rPr lang="en-US" altLang="zh-CN" sz="1600" b="0" i="1" smtClean="0">
                        <a:latin typeface="Cambria Math" panose="02040503050406030204" pitchFamily="18" charset="0"/>
                      </a:rPr>
                      <m:t>h</m:t>
                    </m:r>
                    <m:r>
                      <a:rPr lang="en-US" altLang="zh-CN" sz="1600" i="1">
                        <a:latin typeface="Cambria Math" panose="02040503050406030204" pitchFamily="18" charset="0"/>
                      </a:rPr>
                      <m:t>=</m:t>
                    </m:r>
                    <m:r>
                      <a:rPr lang="en-US" altLang="zh-CN" sz="1600" b="0" i="1" smtClean="0">
                        <a:latin typeface="Cambria Math" panose="02040503050406030204" pitchFamily="18" charset="0"/>
                      </a:rPr>
                      <m:t>1</m:t>
                    </m:r>
                    <m:r>
                      <a:rPr lang="en-US" altLang="zh-CN" sz="1600" i="1">
                        <a:latin typeface="Cambria Math" panose="02040503050406030204" pitchFamily="18" charset="0"/>
                      </a:rPr>
                      <m:t>0</m:t>
                    </m:r>
                    <m:r>
                      <a:rPr lang="zh-CN" altLang="en-US" sz="1600" i="1" smtClean="0">
                        <a:latin typeface="Cambria Math" panose="02040503050406030204" pitchFamily="18" charset="0"/>
                      </a:rPr>
                      <m:t>。</m:t>
                    </m:r>
                  </m:oMath>
                </a14:m>
                <a:r>
                  <a:rPr lang="zh-CN" altLang="en-US" sz="1600" dirty="0"/>
                  <a:t>地面位置</a:t>
                </a:r>
                <a:r>
                  <a:rPr lang="en-US" altLang="zh-CN" sz="1600" dirty="0"/>
                  <a:t>(</a:t>
                </a:r>
                <a14:m>
                  <m:oMath xmlns:m="http://schemas.openxmlformats.org/officeDocument/2006/math">
                    <m:r>
                      <a:rPr lang="en-US" altLang="zh-CN" sz="1600" i="1">
                        <a:latin typeface="Cambria Math" panose="02040503050406030204" pitchFamily="18" charset="0"/>
                      </a:rPr>
                      <m:t>h</m:t>
                    </m:r>
                    <m:r>
                      <a:rPr lang="en-US" altLang="zh-CN" sz="1600" i="1">
                        <a:latin typeface="Cambria Math" panose="02040503050406030204" pitchFamily="18" charset="0"/>
                      </a:rPr>
                      <m:t>=0</m:t>
                    </m:r>
                  </m:oMath>
                </a14:m>
                <a:r>
                  <a:rPr lang="en-US" altLang="zh-CN" sz="1600" dirty="0"/>
                  <a:t>)</a:t>
                </a:r>
                <a:r>
                  <a:rPr lang="zh-CN" altLang="en-US" sz="1600" dirty="0"/>
                  <a:t>分为安全区域和危险区域，安全位置的左边界</a:t>
                </a:r>
                <a14:m>
                  <m:oMath xmlns:m="http://schemas.openxmlformats.org/officeDocument/2006/math">
                    <m:r>
                      <a:rPr lang="en-US" altLang="zh-CN" sz="1600" b="0" i="1" dirty="0" smtClean="0">
                        <a:latin typeface="Cambria Math" panose="02040503050406030204" pitchFamily="18" charset="0"/>
                      </a:rPr>
                      <m:t>𝑙𝑒𝑓𝑡</m:t>
                    </m:r>
                    <m:r>
                      <a:rPr lang="en-US" altLang="zh-CN" sz="1600" i="1">
                        <a:latin typeface="Cambria Math" panose="02040503050406030204" pitchFamily="18" charset="0"/>
                      </a:rPr>
                      <m:t>=</m:t>
                    </m:r>
                    <m:r>
                      <a:rPr lang="en-US" altLang="zh-CN" sz="1600" b="0" i="1" smtClean="0">
                        <a:latin typeface="Cambria Math" panose="02040503050406030204" pitchFamily="18" charset="0"/>
                      </a:rPr>
                      <m:t>4</m:t>
                    </m:r>
                  </m:oMath>
                </a14:m>
                <a:r>
                  <a:rPr lang="zh-CN" altLang="en-US" sz="1600" dirty="0"/>
                  <a:t>，右边界</a:t>
                </a:r>
                <a14:m>
                  <m:oMath xmlns:m="http://schemas.openxmlformats.org/officeDocument/2006/math">
                    <m:r>
                      <a:rPr lang="en-US" altLang="zh-CN" sz="1600" b="0" i="1" dirty="0" smtClean="0">
                        <a:latin typeface="Cambria Math" panose="02040503050406030204" pitchFamily="18" charset="0"/>
                      </a:rPr>
                      <m:t>𝑟𝑖𝑔h𝑡</m:t>
                    </m:r>
                    <m:r>
                      <a:rPr lang="en-US" altLang="zh-CN" sz="1600" i="1">
                        <a:latin typeface="Cambria Math" panose="02040503050406030204" pitchFamily="18" charset="0"/>
                      </a:rPr>
                      <m:t>=</m:t>
                    </m:r>
                    <m:r>
                      <a:rPr lang="en-US" altLang="zh-CN" sz="1600" b="0" i="1" smtClean="0">
                        <a:latin typeface="Cambria Math" panose="02040503050406030204" pitchFamily="18" charset="0"/>
                      </a:rPr>
                      <m:t>6</m:t>
                    </m:r>
                  </m:oMath>
                </a14:m>
                <a:r>
                  <a:rPr lang="zh-CN" altLang="en-US" sz="1600" dirty="0"/>
                  <a:t>，其余均为危险区域。</a:t>
                </a:r>
                <a:r>
                  <a:rPr lang="zh-CN" altLang="en-US" sz="1600" dirty="0">
                    <a:latin typeface="Cambria Math" panose="02040503050406030204" pitchFamily="18" charset="0"/>
                  </a:rPr>
                  <a:t>有一个智能体方块，从指定高度</a:t>
                </a:r>
                <a:r>
                  <a:rPr lang="en-US" altLang="zh-CN" sz="1600" dirty="0"/>
                  <a:t>(</a:t>
                </a:r>
                <a14:m>
                  <m:oMath xmlns:m="http://schemas.openxmlformats.org/officeDocument/2006/math">
                    <m:r>
                      <a:rPr lang="en-US" altLang="zh-CN" sz="1600" i="1">
                        <a:latin typeface="Cambria Math" panose="02040503050406030204" pitchFamily="18" charset="0"/>
                      </a:rPr>
                      <m:t>h</m:t>
                    </m:r>
                    <m:r>
                      <a:rPr lang="en-US" altLang="zh-CN" sz="1600" i="1">
                        <a:latin typeface="Cambria Math" panose="02040503050406030204" pitchFamily="18" charset="0"/>
                      </a:rPr>
                      <m:t>=10</m:t>
                    </m:r>
                  </m:oMath>
                </a14:m>
                <a:r>
                  <a:rPr lang="en-US" altLang="zh-CN" sz="1600" dirty="0"/>
                  <a:t>)</a:t>
                </a:r>
                <a:r>
                  <a:rPr lang="zh-CN" altLang="en-US" sz="1600" dirty="0">
                    <a:latin typeface="Cambria Math" panose="02040503050406030204" pitchFamily="18" charset="0"/>
                  </a:rPr>
                  <a:t>的某个随机水平位置开始，每次下降一个单位，下降过程中每次只有两种选择，向左或者向右移动一个单位。</a:t>
                </a:r>
                <a:r>
                  <a:rPr lang="zh-CN" altLang="en-US" sz="1600" dirty="0"/>
                  <a:t>下降过程不能越界，但仍可继续决策。最终目标是落在安全区域。</a:t>
                </a:r>
                <a:endParaRPr lang="zh-CN" altLang="en-US" sz="1600" dirty="0">
                  <a:latin typeface="Cambria Math" panose="02040503050406030204" pitchFamily="18" charset="0"/>
                </a:endParaRPr>
              </a:p>
            </p:txBody>
          </p:sp>
        </mc:Choice>
        <mc:Fallback>
          <p:sp>
            <p:nvSpPr>
              <p:cNvPr id="2" name="文本框 1">
                <a:extLst>
                  <a:ext uri="{FF2B5EF4-FFF2-40B4-BE49-F238E27FC236}">
                    <a16:creationId xmlns:a16="http://schemas.microsoft.com/office/drawing/2014/main" id="{E550944D-583F-40A6-DBC2-C3D8757EB172}"/>
                  </a:ext>
                </a:extLst>
              </p:cNvPr>
              <p:cNvSpPr txBox="1">
                <a:spLocks noRot="1" noChangeAspect="1" noMove="1" noResize="1" noEditPoints="1" noAdjustHandles="1" noChangeArrowheads="1" noChangeShapeType="1" noTextEdit="1"/>
              </p:cNvSpPr>
              <p:nvPr/>
            </p:nvSpPr>
            <p:spPr>
              <a:xfrm>
                <a:off x="667807" y="1415795"/>
                <a:ext cx="10732993" cy="1100429"/>
              </a:xfrm>
              <a:prstGeom prst="rect">
                <a:avLst/>
              </a:prstGeom>
              <a:blipFill>
                <a:blip r:embed="rId3"/>
                <a:stretch>
                  <a:fillRect l="-341" t="-2762" r="-2159" b="-5525"/>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47476A22-E755-90F6-632D-BC56B5FEB5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164" y="2530953"/>
            <a:ext cx="3791860" cy="3791860"/>
          </a:xfrm>
          <a:prstGeom prst="rect">
            <a:avLst/>
          </a:prstGeom>
        </p:spPr>
      </p:pic>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6CE8953A-1DE1-C45B-FDBC-7B9716CF0FC9}"/>
                  </a:ext>
                </a:extLst>
              </p:cNvPr>
              <p:cNvSpPr txBox="1"/>
              <p:nvPr/>
            </p:nvSpPr>
            <p:spPr>
              <a:xfrm>
                <a:off x="4488024" y="2633445"/>
                <a:ext cx="6096000" cy="338554"/>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latin typeface="Cambria Math" panose="02040503050406030204" pitchFamily="18" charset="0"/>
                  </a:rPr>
                  <a:t>状态空间：方块的水平和竖直坐标</a:t>
                </a:r>
                <a14:m>
                  <m:oMath xmlns:m="http://schemas.openxmlformats.org/officeDocument/2006/math">
                    <m:r>
                      <a:rPr lang="en-US" altLang="zh-CN" sz="1600" i="1" dirty="0" smtClean="0">
                        <a:latin typeface="Cambria Math" panose="02040503050406030204" pitchFamily="18" charset="0"/>
                      </a:rPr>
                      <m:t>(</m:t>
                    </m:r>
                    <m:r>
                      <a:rPr lang="en-US" altLang="zh-CN" sz="1600" i="1" dirty="0" smtClean="0">
                        <a:latin typeface="Cambria Math" panose="02040503050406030204" pitchFamily="18" charset="0"/>
                      </a:rPr>
                      <m:t>𝑥</m:t>
                    </m:r>
                    <m:r>
                      <a:rPr lang="en-US" altLang="zh-CN" sz="1600" i="1" dirty="0" smtClean="0">
                        <a:latin typeface="Cambria Math" panose="02040503050406030204" pitchFamily="18" charset="0"/>
                      </a:rPr>
                      <m:t>, </m:t>
                    </m:r>
                    <m:r>
                      <a:rPr lang="en-US" altLang="zh-CN" sz="1600" i="1" dirty="0" smtClean="0">
                        <a:latin typeface="Cambria Math" panose="02040503050406030204" pitchFamily="18" charset="0"/>
                      </a:rPr>
                      <m:t>𝑦</m:t>
                    </m:r>
                    <m:r>
                      <a:rPr lang="en-US" altLang="zh-CN" sz="1600" i="1" dirty="0" smtClean="0">
                        <a:latin typeface="Cambria Math" panose="02040503050406030204" pitchFamily="18" charset="0"/>
                      </a:rPr>
                      <m:t>)</m:t>
                    </m:r>
                  </m:oMath>
                </a14:m>
                <a:r>
                  <a:rPr lang="zh-CN" altLang="en-US" sz="1600" dirty="0"/>
                  <a:t>，有无数种可能状态。</a:t>
                </a:r>
              </a:p>
            </p:txBody>
          </p:sp>
        </mc:Choice>
        <mc:Fallback>
          <p:sp>
            <p:nvSpPr>
              <p:cNvPr id="10" name="文本框 9">
                <a:extLst>
                  <a:ext uri="{FF2B5EF4-FFF2-40B4-BE49-F238E27FC236}">
                    <a16:creationId xmlns:a16="http://schemas.microsoft.com/office/drawing/2014/main" id="{6CE8953A-1DE1-C45B-FDBC-7B9716CF0FC9}"/>
                  </a:ext>
                </a:extLst>
              </p:cNvPr>
              <p:cNvSpPr txBox="1">
                <a:spLocks noRot="1" noChangeAspect="1" noMove="1" noResize="1" noEditPoints="1" noAdjustHandles="1" noChangeArrowheads="1" noChangeShapeType="1" noTextEdit="1"/>
              </p:cNvSpPr>
              <p:nvPr/>
            </p:nvSpPr>
            <p:spPr>
              <a:xfrm>
                <a:off x="4488024" y="2633445"/>
                <a:ext cx="6096000" cy="338554"/>
              </a:xfrm>
              <a:prstGeom prst="rect">
                <a:avLst/>
              </a:prstGeom>
              <a:blipFill>
                <a:blip r:embed="rId5"/>
                <a:stretch>
                  <a:fillRect l="-400" t="-7143" b="-19643"/>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633BDF2A-C8DD-A06E-C184-B1606627B93D}"/>
              </a:ext>
            </a:extLst>
          </p:cNvPr>
          <p:cNvSpPr txBox="1"/>
          <p:nvPr/>
        </p:nvSpPr>
        <p:spPr>
          <a:xfrm>
            <a:off x="4488024" y="3041889"/>
            <a:ext cx="6096000" cy="338554"/>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latin typeface="Cambria Math" panose="02040503050406030204" pitchFamily="18" charset="0"/>
              </a:rPr>
              <a:t>动作空间：向左移动一个单位，或向右移动一个单位</a:t>
            </a:r>
            <a:r>
              <a:rPr lang="zh-CN" altLang="en-US" sz="1600" dirty="0"/>
              <a:t>。</a:t>
            </a:r>
          </a:p>
        </p:txBody>
      </p:sp>
      <p:sp>
        <p:nvSpPr>
          <p:cNvPr id="13" name="文本框 12">
            <a:extLst>
              <a:ext uri="{FF2B5EF4-FFF2-40B4-BE49-F238E27FC236}">
                <a16:creationId xmlns:a16="http://schemas.microsoft.com/office/drawing/2014/main" id="{B1A1A0F8-4EDC-1C54-3004-1CEAEE4917B0}"/>
              </a:ext>
            </a:extLst>
          </p:cNvPr>
          <p:cNvSpPr txBox="1"/>
          <p:nvPr/>
        </p:nvSpPr>
        <p:spPr>
          <a:xfrm>
            <a:off x="4488023" y="3441734"/>
            <a:ext cx="7007813" cy="584775"/>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latin typeface="Cambria Math" panose="02040503050406030204" pitchFamily="18" charset="0"/>
              </a:rPr>
              <a:t>策略网络：采用三层</a:t>
            </a:r>
            <a:r>
              <a:rPr lang="en-US" altLang="zh-CN" sz="1600" dirty="0">
                <a:latin typeface="Cambria Math" panose="02040503050406030204" pitchFamily="18" charset="0"/>
              </a:rPr>
              <a:t>MLP</a:t>
            </a:r>
            <a:r>
              <a:rPr lang="zh-CN" altLang="en-US" sz="1600" dirty="0">
                <a:latin typeface="Cambria Math" panose="02040503050406030204" pitchFamily="18" charset="0"/>
              </a:rPr>
              <a:t>网络，输入归一化后的水平和竖直坐标，网络输出决策概率，是一个二维的向量</a:t>
            </a:r>
            <a:r>
              <a:rPr lang="zh-CN" altLang="en-US" sz="1600" dirty="0"/>
              <a:t>。</a:t>
            </a:r>
          </a:p>
        </p:txBody>
      </p:sp>
      <p:sp>
        <p:nvSpPr>
          <p:cNvPr id="14" name="文本框 13">
            <a:extLst>
              <a:ext uri="{FF2B5EF4-FFF2-40B4-BE49-F238E27FC236}">
                <a16:creationId xmlns:a16="http://schemas.microsoft.com/office/drawing/2014/main" id="{D540E3A2-79E4-D05E-4E6C-1A5F60C4DC9D}"/>
              </a:ext>
            </a:extLst>
          </p:cNvPr>
          <p:cNvSpPr txBox="1"/>
          <p:nvPr/>
        </p:nvSpPr>
        <p:spPr>
          <a:xfrm>
            <a:off x="4488023" y="4127441"/>
            <a:ext cx="2062067" cy="338554"/>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latin typeface="Cambria Math" panose="02040503050406030204" pitchFamily="18" charset="0"/>
              </a:rPr>
              <a:t>奖励机制：</a:t>
            </a:r>
          </a:p>
        </p:txBody>
      </p:sp>
      <p:sp>
        <p:nvSpPr>
          <p:cNvPr id="15" name="文本框 14">
            <a:extLst>
              <a:ext uri="{FF2B5EF4-FFF2-40B4-BE49-F238E27FC236}">
                <a16:creationId xmlns:a16="http://schemas.microsoft.com/office/drawing/2014/main" id="{ADF338A0-F766-3437-8E5E-231BF0CA686D}"/>
              </a:ext>
            </a:extLst>
          </p:cNvPr>
          <p:cNvSpPr txBox="1"/>
          <p:nvPr/>
        </p:nvSpPr>
        <p:spPr>
          <a:xfrm>
            <a:off x="4677264" y="4503319"/>
            <a:ext cx="6818572" cy="1077218"/>
          </a:xfrm>
          <a:prstGeom prst="rect">
            <a:avLst/>
          </a:prstGeom>
          <a:noFill/>
        </p:spPr>
        <p:txBody>
          <a:bodyPr wrap="square">
            <a:spAutoFit/>
          </a:bodyPr>
          <a:lstStyle/>
          <a:p>
            <a:pPr marL="285750" indent="-285750">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过程奖励：奖励初始化为</a:t>
            </a:r>
            <a:r>
              <a:rPr lang="en-US" altLang="zh-CN" sz="1600" dirty="0">
                <a:latin typeface="Times New Roman" panose="02020603050405020304" pitchFamily="18" charset="0"/>
                <a:cs typeface="Times New Roman" panose="02020603050405020304" pitchFamily="18" charset="0"/>
              </a:rPr>
              <a:t>0</a:t>
            </a:r>
            <a:r>
              <a:rPr lang="zh-CN" altLang="en-US" sz="1600" dirty="0">
                <a:latin typeface="Times New Roman" panose="02020603050405020304" pitchFamily="18" charset="0"/>
                <a:cs typeface="Times New Roman" panose="02020603050405020304" pitchFamily="18" charset="0"/>
              </a:rPr>
              <a:t>，如果此时水平位置在</a:t>
            </a:r>
            <a:r>
              <a:rPr lang="en-US" altLang="zh-CN" sz="1600" dirty="0">
                <a:latin typeface="Times New Roman" panose="02020603050405020304" pitchFamily="18" charset="0"/>
                <a:cs typeface="Times New Roman" panose="02020603050405020304" pitchFamily="18" charset="0"/>
              </a:rPr>
              <a:t>(4.0, 6.0)</a:t>
            </a:r>
            <a:r>
              <a:rPr lang="zh-CN" altLang="en-US" sz="1600" dirty="0">
                <a:latin typeface="Times New Roman" panose="02020603050405020304" pitchFamily="18" charset="0"/>
                <a:cs typeface="Times New Roman" panose="02020603050405020304" pitchFamily="18" charset="0"/>
              </a:rPr>
              <a:t>内，则奖励加</a:t>
            </a:r>
            <a:r>
              <a:rPr lang="en-US" altLang="zh-CN" sz="1600" dirty="0">
                <a:latin typeface="Times New Roman" panose="02020603050405020304" pitchFamily="18" charset="0"/>
                <a:cs typeface="Times New Roman" panose="02020603050405020304" pitchFamily="18" charset="0"/>
              </a:rPr>
              <a:t>0.2</a:t>
            </a:r>
            <a:r>
              <a:rPr lang="zh-CN" altLang="en-US" sz="1600" dirty="0">
                <a:latin typeface="Times New Roman" panose="02020603050405020304" pitchFamily="18" charset="0"/>
                <a:cs typeface="Times New Roman" panose="02020603050405020304" pitchFamily="18" charset="0"/>
              </a:rPr>
              <a:t>，否则减</a:t>
            </a:r>
            <a:r>
              <a:rPr lang="en-US" altLang="zh-CN" sz="1600" dirty="0">
                <a:latin typeface="Times New Roman" panose="02020603050405020304" pitchFamily="18" charset="0"/>
                <a:cs typeface="Times New Roman" panose="02020603050405020304" pitchFamily="18" charset="0"/>
              </a:rPr>
              <a:t>0.1</a:t>
            </a:r>
            <a:r>
              <a:rPr lang="zh-CN" altLang="en-US" sz="1600" dirty="0">
                <a:latin typeface="Times New Roman" panose="02020603050405020304" pitchFamily="18" charset="0"/>
                <a:cs typeface="Times New Roman" panose="02020603050405020304" pitchFamily="18" charset="0"/>
              </a:rPr>
              <a:t>；将水平位置和</a:t>
            </a:r>
            <a:r>
              <a:rPr lang="en-US" altLang="zh-CN" sz="1600" dirty="0">
                <a:latin typeface="Times New Roman" panose="02020603050405020304" pitchFamily="18" charset="0"/>
                <a:cs typeface="Times New Roman" panose="02020603050405020304" pitchFamily="18" charset="0"/>
              </a:rPr>
              <a:t>5.0</a:t>
            </a:r>
            <a:r>
              <a:rPr lang="zh-CN" altLang="en-US" sz="1600" dirty="0">
                <a:latin typeface="Times New Roman" panose="02020603050405020304" pitchFamily="18" charset="0"/>
                <a:cs typeface="Times New Roman" panose="02020603050405020304" pitchFamily="18" charset="0"/>
              </a:rPr>
              <a:t>（目标区域的中心）的绝对值视为距离，奖励值减去</a:t>
            </a:r>
            <a:r>
              <a:rPr lang="en-US" altLang="zh-CN" sz="1600" dirty="0">
                <a:latin typeface="Times New Roman" panose="02020603050405020304" pitchFamily="18" charset="0"/>
                <a:cs typeface="Times New Roman" panose="02020603050405020304" pitchFamily="18" charset="0"/>
              </a:rPr>
              <a:t>0.05</a:t>
            </a:r>
            <a:r>
              <a:rPr lang="zh-CN" altLang="en-US" sz="1600" dirty="0">
                <a:latin typeface="Times New Roman" panose="02020603050405020304" pitchFamily="18" charset="0"/>
                <a:cs typeface="Times New Roman" panose="02020603050405020304" pitchFamily="18" charset="0"/>
              </a:rPr>
              <a:t>倍的距离；最后引入时间惩罚，奖励值减去</a:t>
            </a:r>
            <a:r>
              <a:rPr lang="en-US" altLang="zh-CN" sz="1600" dirty="0">
                <a:latin typeface="Times New Roman" panose="02020603050405020304" pitchFamily="18" charset="0"/>
                <a:cs typeface="Times New Roman" panose="02020603050405020304" pitchFamily="18" charset="0"/>
              </a:rPr>
              <a:t>0.1</a:t>
            </a:r>
            <a:r>
              <a:rPr lang="zh-CN" altLang="en-US" sz="1600" dirty="0">
                <a:latin typeface="Times New Roman" panose="02020603050405020304" pitchFamily="18" charset="0"/>
                <a:cs typeface="Times New Roman" panose="02020603050405020304" pitchFamily="18" charset="0"/>
              </a:rPr>
              <a:t>，促使智能体尽可能在较短的步骤内实现预期目标。</a:t>
            </a:r>
          </a:p>
        </p:txBody>
      </p:sp>
      <p:sp>
        <p:nvSpPr>
          <p:cNvPr id="16" name="文本框 15">
            <a:extLst>
              <a:ext uri="{FF2B5EF4-FFF2-40B4-BE49-F238E27FC236}">
                <a16:creationId xmlns:a16="http://schemas.microsoft.com/office/drawing/2014/main" id="{C330D227-531E-AB5D-509D-86180B1058E0}"/>
              </a:ext>
            </a:extLst>
          </p:cNvPr>
          <p:cNvSpPr txBox="1"/>
          <p:nvPr/>
        </p:nvSpPr>
        <p:spPr>
          <a:xfrm>
            <a:off x="4677264" y="5653476"/>
            <a:ext cx="6818572" cy="338554"/>
          </a:xfrm>
          <a:prstGeom prst="rect">
            <a:avLst/>
          </a:prstGeom>
          <a:noFill/>
        </p:spPr>
        <p:txBody>
          <a:bodyPr wrap="square">
            <a:spAutoFit/>
          </a:bodyPr>
          <a:lstStyle/>
          <a:p>
            <a:pPr marL="285750" indent="-285750">
              <a:buFont typeface="Arial" panose="020B0604020202020204" pitchFamily="34" charset="0"/>
              <a:buChar char="•"/>
            </a:pPr>
            <a:r>
              <a:rPr lang="zh-CN" altLang="en-US" sz="1600" dirty="0">
                <a:latin typeface="Times New Roman" panose="02020603050405020304" pitchFamily="18" charset="0"/>
                <a:cs typeface="Times New Roman" panose="02020603050405020304" pitchFamily="18" charset="0"/>
              </a:rPr>
              <a:t>结果奖励：如果水平位置在</a:t>
            </a:r>
            <a:r>
              <a:rPr lang="en-US" altLang="zh-CN" sz="1600" dirty="0">
                <a:latin typeface="Times New Roman" panose="02020603050405020304" pitchFamily="18" charset="0"/>
                <a:cs typeface="Times New Roman" panose="02020603050405020304" pitchFamily="18" charset="0"/>
              </a:rPr>
              <a:t>(4.0, 6.0)</a:t>
            </a:r>
            <a:r>
              <a:rPr lang="zh-CN" altLang="en-US" sz="1600" dirty="0">
                <a:latin typeface="Times New Roman" panose="02020603050405020304" pitchFamily="18" charset="0"/>
                <a:cs typeface="Times New Roman" panose="02020603050405020304" pitchFamily="18" charset="0"/>
              </a:rPr>
              <a:t>内，则奖励为</a:t>
            </a:r>
            <a:r>
              <a:rPr lang="en-US" altLang="zh-CN" sz="1600" dirty="0">
                <a:latin typeface="Times New Roman" panose="02020603050405020304" pitchFamily="18" charset="0"/>
                <a:cs typeface="Times New Roman" panose="02020603050405020304" pitchFamily="18" charset="0"/>
              </a:rPr>
              <a:t>10.0</a:t>
            </a:r>
            <a:r>
              <a:rPr lang="zh-CN" altLang="en-US" sz="1600" dirty="0">
                <a:latin typeface="Times New Roman" panose="02020603050405020304" pitchFamily="18" charset="0"/>
                <a:cs typeface="Times New Roman" panose="02020603050405020304" pitchFamily="18" charset="0"/>
              </a:rPr>
              <a:t>；否则为</a:t>
            </a:r>
            <a:r>
              <a:rPr lang="en-US" altLang="zh-CN" sz="1600" dirty="0">
                <a:latin typeface="Times New Roman" panose="02020603050405020304" pitchFamily="18" charset="0"/>
                <a:cs typeface="Times New Roman" panose="02020603050405020304" pitchFamily="18" charset="0"/>
              </a:rPr>
              <a:t>-10.0 </a:t>
            </a:r>
            <a:r>
              <a:rPr lang="zh-CN" altLang="en-US"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6230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D7409-8AEA-178E-9819-34413AE280A2}"/>
            </a:ext>
          </a:extLst>
        </p:cNvPr>
        <p:cNvGrpSpPr/>
        <p:nvPr/>
      </p:nvGrpSpPr>
      <p:grpSpPr>
        <a:xfrm>
          <a:off x="0" y="0"/>
          <a:ext cx="0" cy="0"/>
          <a:chOff x="0" y="0"/>
          <a:chExt cx="0" cy="0"/>
        </a:xfrm>
      </p:grpSpPr>
      <p:sp>
        <p:nvSpPr>
          <p:cNvPr id="8" name="object 5">
            <a:extLst>
              <a:ext uri="{FF2B5EF4-FFF2-40B4-BE49-F238E27FC236}">
                <a16:creationId xmlns:a16="http://schemas.microsoft.com/office/drawing/2014/main" id="{01B03117-143E-EA77-E2E8-D42B56B2848F}"/>
              </a:ext>
            </a:extLst>
          </p:cNvPr>
          <p:cNvSpPr/>
          <p:nvPr/>
        </p:nvSpPr>
        <p:spPr>
          <a:xfrm>
            <a:off x="791196" y="818408"/>
            <a:ext cx="10609604" cy="74289"/>
          </a:xfrm>
          <a:custGeom>
            <a:avLst/>
            <a:gdLst/>
            <a:ahLst/>
            <a:cxnLst/>
            <a:rect l="l" t="t" r="r" b="b"/>
            <a:pathLst>
              <a:path w="9124950">
                <a:moveTo>
                  <a:pt x="0" y="0"/>
                </a:moveTo>
                <a:lnTo>
                  <a:pt x="9124950" y="0"/>
                </a:lnTo>
              </a:path>
            </a:pathLst>
          </a:custGeom>
          <a:ln w="39624">
            <a:solidFill>
              <a:srgbClr val="252599"/>
            </a:solidFill>
          </a:ln>
        </p:spPr>
        <p:txBody>
          <a:bodyPr wrap="square" lIns="0" tIns="0" rIns="0" bIns="0" rtlCol="0"/>
          <a:lstStyle/>
          <a:p>
            <a:pPr algn="ctr"/>
            <a:endParaRPr dirty="0"/>
          </a:p>
        </p:txBody>
      </p:sp>
      <p:sp>
        <p:nvSpPr>
          <p:cNvPr id="4" name="文本框 3">
            <a:extLst>
              <a:ext uri="{FF2B5EF4-FFF2-40B4-BE49-F238E27FC236}">
                <a16:creationId xmlns:a16="http://schemas.microsoft.com/office/drawing/2014/main" id="{95BB6F48-A94E-25D3-BC56-12EB94DA68BB}"/>
              </a:ext>
            </a:extLst>
          </p:cNvPr>
          <p:cNvSpPr txBox="1"/>
          <p:nvPr/>
        </p:nvSpPr>
        <p:spPr>
          <a:xfrm>
            <a:off x="483557" y="335132"/>
            <a:ext cx="11184472" cy="461665"/>
          </a:xfrm>
          <a:prstGeom prst="rect">
            <a:avLst/>
          </a:prstGeom>
          <a:noFill/>
        </p:spPr>
        <p:txBody>
          <a:bodyPr wrap="none" rtlCol="0">
            <a:spAutoFit/>
          </a:bodyPr>
          <a:lstStyle/>
          <a:p>
            <a:pPr algn="ctr"/>
            <a:r>
              <a:rPr kumimoji="1" lang="zh-CN" altLang="en-US" sz="2400" b="1" dirty="0">
                <a:solidFill>
                  <a:srgbClr val="000099"/>
                </a:solidFill>
              </a:rPr>
              <a:t>强化学习</a:t>
            </a:r>
            <a:r>
              <a:rPr kumimoji="1" lang="en-US" altLang="zh-CN" sz="2400" b="1" dirty="0">
                <a:solidFill>
                  <a:srgbClr val="000099"/>
                </a:solidFill>
              </a:rPr>
              <a:t>——</a:t>
            </a:r>
            <a:r>
              <a:rPr kumimoji="1" lang="zh-CN" altLang="en-US" sz="2400" b="1" dirty="0">
                <a:solidFill>
                  <a:srgbClr val="000099"/>
                </a:solidFill>
              </a:rPr>
              <a:t>群体相对策略优化（</a:t>
            </a:r>
            <a:r>
              <a:rPr kumimoji="1" lang="en-US" altLang="zh-CN" sz="2400" b="1" dirty="0">
                <a:solidFill>
                  <a:srgbClr val="000099"/>
                </a:solidFill>
              </a:rPr>
              <a:t>Group Relative Policy Optimization</a:t>
            </a:r>
            <a:r>
              <a:rPr kumimoji="1" lang="zh-CN" altLang="en-US" sz="2400" b="1" dirty="0">
                <a:solidFill>
                  <a:srgbClr val="000099"/>
                </a:solidFill>
              </a:rPr>
              <a:t>）算法</a:t>
            </a:r>
          </a:p>
        </p:txBody>
      </p:sp>
      <p:sp>
        <p:nvSpPr>
          <p:cNvPr id="5" name="文本框 4">
            <a:extLst>
              <a:ext uri="{FF2B5EF4-FFF2-40B4-BE49-F238E27FC236}">
                <a16:creationId xmlns:a16="http://schemas.microsoft.com/office/drawing/2014/main" id="{DB5B0C85-3916-DEBC-4385-C7ADEF98D223}"/>
              </a:ext>
            </a:extLst>
          </p:cNvPr>
          <p:cNvSpPr txBox="1"/>
          <p:nvPr/>
        </p:nvSpPr>
        <p:spPr>
          <a:xfrm>
            <a:off x="791196" y="3106897"/>
            <a:ext cx="10800184" cy="830997"/>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具体实验过程中：总共迭代</a:t>
            </a:r>
            <a:r>
              <a:rPr lang="en-US" altLang="zh-CN" sz="1600" dirty="0">
                <a:latin typeface="Times New Roman" panose="02020603050405020304" pitchFamily="18" charset="0"/>
                <a:cs typeface="Times New Roman" panose="02020603050405020304" pitchFamily="18" charset="0"/>
              </a:rPr>
              <a:t>2500</a:t>
            </a:r>
            <a:r>
              <a:rPr lang="zh-CN" altLang="en-US" sz="1600" dirty="0">
                <a:latin typeface="Times New Roman" panose="02020603050405020304" pitchFamily="18" charset="0"/>
                <a:cs typeface="Times New Roman" panose="02020603050405020304" pitchFamily="18" charset="0"/>
              </a:rPr>
              <a:t>次，每次迭代采样</a:t>
            </a:r>
            <a:r>
              <a:rPr lang="en-US" altLang="zh-CN" sz="1600" dirty="0">
                <a:latin typeface="Times New Roman" panose="02020603050405020304" pitchFamily="18" charset="0"/>
                <a:cs typeface="Times New Roman" panose="02020603050405020304" pitchFamily="18" charset="0"/>
              </a:rPr>
              <a:t>10</a:t>
            </a:r>
            <a:r>
              <a:rPr lang="zh-CN" altLang="en-US" sz="1600" dirty="0">
                <a:latin typeface="Times New Roman" panose="02020603050405020304" pitchFamily="18" charset="0"/>
                <a:cs typeface="Times New Roman" panose="02020603050405020304" pitchFamily="18" charset="0"/>
              </a:rPr>
              <a:t>组，每组包含</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条轨迹，这些轨迹的初始状态就相同，即都是从同一个二维坐标点开始运动的，利用该批采样的数据更新</a:t>
            </a:r>
            <a:r>
              <a:rPr lang="en-US" altLang="zh-CN" sz="1600" dirty="0">
                <a:latin typeface="Times New Roman" panose="02020603050405020304" pitchFamily="18" charset="0"/>
                <a:cs typeface="Times New Roman" panose="02020603050405020304" pitchFamily="18" charset="0"/>
              </a:rPr>
              <a:t>4</a:t>
            </a:r>
            <a:r>
              <a:rPr lang="zh-CN" altLang="en-US" sz="1600" dirty="0">
                <a:latin typeface="Times New Roman" panose="02020603050405020304" pitchFamily="18" charset="0"/>
                <a:cs typeface="Times New Roman" panose="02020603050405020304" pitchFamily="18" charset="0"/>
              </a:rPr>
              <a:t>次参数。在计算每个状态动作对的优势值时，我们按分组思想，对相同时间步位置的奖励进行归一化，并通过累积折扣回报得到优势值。</a:t>
            </a:r>
          </a:p>
        </p:txBody>
      </p:sp>
      <p:sp>
        <p:nvSpPr>
          <p:cNvPr id="6" name="文本框 5">
            <a:extLst>
              <a:ext uri="{FF2B5EF4-FFF2-40B4-BE49-F238E27FC236}">
                <a16:creationId xmlns:a16="http://schemas.microsoft.com/office/drawing/2014/main" id="{1B2F1DA0-DAE8-6422-FAC5-737F237E9E0E}"/>
              </a:ext>
            </a:extLst>
          </p:cNvPr>
          <p:cNvSpPr txBox="1"/>
          <p:nvPr/>
        </p:nvSpPr>
        <p:spPr>
          <a:xfrm>
            <a:off x="791196" y="1113259"/>
            <a:ext cx="10800184" cy="338554"/>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由于该问题和</a:t>
            </a:r>
            <a:r>
              <a:rPr lang="en-US" altLang="zh-CN" sz="1600" dirty="0">
                <a:latin typeface="Times New Roman" panose="02020603050405020304" pitchFamily="18" charset="0"/>
                <a:cs typeface="Times New Roman" panose="02020603050405020304" pitchFamily="18" charset="0"/>
              </a:rPr>
              <a:t>LLM</a:t>
            </a:r>
            <a:r>
              <a:rPr lang="zh-CN" altLang="en-US" sz="1600" dirty="0">
                <a:latin typeface="Times New Roman" panose="02020603050405020304" pitchFamily="18" charset="0"/>
                <a:cs typeface="Times New Roman" panose="02020603050405020304" pitchFamily="18" charset="0"/>
              </a:rPr>
              <a:t>稍有区别，因此基于</a:t>
            </a:r>
            <a:r>
              <a:rPr lang="en-US" altLang="zh-CN" sz="1600" dirty="0">
                <a:latin typeface="Times New Roman" panose="02020603050405020304" pitchFamily="18" charset="0"/>
                <a:cs typeface="Times New Roman" panose="02020603050405020304" pitchFamily="18" charset="0"/>
              </a:rPr>
              <a:t>GRPO</a:t>
            </a:r>
            <a:r>
              <a:rPr lang="zh-CN" altLang="en-US" sz="1600" dirty="0">
                <a:latin typeface="Times New Roman" panose="02020603050405020304" pitchFamily="18" charset="0"/>
                <a:cs typeface="Times New Roman" panose="02020603050405020304" pitchFamily="18" charset="0"/>
              </a:rPr>
              <a:t>算法做了如下处理：</a:t>
            </a:r>
          </a:p>
        </p:txBody>
      </p:sp>
      <p:sp>
        <p:nvSpPr>
          <p:cNvPr id="7" name="文本框 6">
            <a:extLst>
              <a:ext uri="{FF2B5EF4-FFF2-40B4-BE49-F238E27FC236}">
                <a16:creationId xmlns:a16="http://schemas.microsoft.com/office/drawing/2014/main" id="{CA3E005D-AA95-166C-7297-0573A02E01CE}"/>
              </a:ext>
            </a:extLst>
          </p:cNvPr>
          <p:cNvSpPr txBox="1"/>
          <p:nvPr/>
        </p:nvSpPr>
        <p:spPr>
          <a:xfrm>
            <a:off x="791196" y="1503098"/>
            <a:ext cx="10609604" cy="830997"/>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原始</a:t>
            </a:r>
            <a:r>
              <a:rPr lang="en-US" altLang="zh-CN" sz="1600" dirty="0">
                <a:latin typeface="Times New Roman" panose="02020603050405020304" pitchFamily="18" charset="0"/>
                <a:cs typeface="Times New Roman" panose="02020603050405020304" pitchFamily="18" charset="0"/>
              </a:rPr>
              <a:t>GRPO</a:t>
            </a:r>
            <a:r>
              <a:rPr lang="zh-CN" altLang="en-US" sz="1600" dirty="0">
                <a:latin typeface="Times New Roman" panose="02020603050405020304" pitchFamily="18" charset="0"/>
                <a:cs typeface="Times New Roman" panose="02020603050405020304" pitchFamily="18" charset="0"/>
              </a:rPr>
              <a:t>算法，参考模型</a:t>
            </a:r>
            <a:r>
              <a:rPr lang="en-US" altLang="zh-CN" sz="1600" dirty="0">
                <a:latin typeface="Times New Roman" panose="02020603050405020304" pitchFamily="18" charset="0"/>
                <a:cs typeface="Times New Roman" panose="02020603050405020304" pitchFamily="18" charset="0"/>
              </a:rPr>
              <a:t>(Ref Model)</a:t>
            </a:r>
            <a:r>
              <a:rPr lang="zh-CN" altLang="en-US" sz="1600" dirty="0">
                <a:latin typeface="Times New Roman" panose="02020603050405020304" pitchFamily="18" charset="0"/>
                <a:cs typeface="Times New Roman" panose="02020603050405020304" pitchFamily="18" charset="0"/>
              </a:rPr>
              <a:t>是直接加载经过</a:t>
            </a:r>
            <a:r>
              <a:rPr lang="en-US" altLang="zh-CN" sz="1600" dirty="0">
                <a:latin typeface="Times New Roman" panose="02020603050405020304" pitchFamily="18" charset="0"/>
                <a:cs typeface="Times New Roman" panose="02020603050405020304" pitchFamily="18" charset="0"/>
              </a:rPr>
              <a:t>SFT</a:t>
            </a:r>
            <a:r>
              <a:rPr lang="zh-CN" altLang="en-US" sz="1600" dirty="0">
                <a:latin typeface="Times New Roman" panose="02020603050405020304" pitchFamily="18" charset="0"/>
                <a:cs typeface="Times New Roman" panose="02020603050405020304" pitchFamily="18" charset="0"/>
              </a:rPr>
              <a:t>训练好的权重的，在训练过程参考模型</a:t>
            </a:r>
            <a:r>
              <a:rPr lang="en-US" altLang="zh-CN" sz="1600" dirty="0">
                <a:latin typeface="Times New Roman" panose="02020603050405020304" pitchFamily="18" charset="0"/>
                <a:cs typeface="Times New Roman" panose="02020603050405020304" pitchFamily="18" charset="0"/>
              </a:rPr>
              <a:t>(Ref Model)</a:t>
            </a:r>
            <a:r>
              <a:rPr lang="zh-CN" altLang="en-US" sz="1600" dirty="0">
                <a:latin typeface="Times New Roman" panose="02020603050405020304" pitchFamily="18" charset="0"/>
                <a:cs typeface="Times New Roman" panose="02020603050405020304" pitchFamily="18" charset="0"/>
              </a:rPr>
              <a:t>的参数始终不变。而在这里我们并没有初始的预训练权重，索性每隔一段时间将决策网络</a:t>
            </a:r>
            <a:r>
              <a:rPr lang="en-US" altLang="zh-CN" sz="1600" dirty="0">
                <a:latin typeface="Times New Roman" panose="02020603050405020304" pitchFamily="18" charset="0"/>
                <a:cs typeface="Times New Roman" panose="02020603050405020304" pitchFamily="18" charset="0"/>
              </a:rPr>
              <a:t>(Actor Model)</a:t>
            </a:r>
            <a:r>
              <a:rPr lang="zh-CN" altLang="en-US" sz="1600" dirty="0">
                <a:latin typeface="Times New Roman" panose="02020603050405020304" pitchFamily="18" charset="0"/>
                <a:cs typeface="Times New Roman" panose="02020603050405020304" pitchFamily="18" charset="0"/>
              </a:rPr>
              <a:t>的权重赋值给参考模型</a:t>
            </a:r>
            <a:r>
              <a:rPr lang="en-US" altLang="zh-CN" sz="1600" dirty="0">
                <a:latin typeface="Times New Roman" panose="02020603050405020304" pitchFamily="18" charset="0"/>
                <a:cs typeface="Times New Roman" panose="02020603050405020304" pitchFamily="18" charset="0"/>
              </a:rPr>
              <a:t>(Ref Model)</a:t>
            </a:r>
            <a:r>
              <a:rPr lang="zh-CN" altLang="en-US" sz="1600" dirty="0">
                <a:latin typeface="Times New Roman" panose="02020603050405020304" pitchFamily="18" charset="0"/>
                <a:cs typeface="Times New Roman" panose="02020603050405020304" pitchFamily="18" charset="0"/>
              </a:rPr>
              <a:t>，其余时刻参考模型</a:t>
            </a:r>
            <a:r>
              <a:rPr lang="en-US" altLang="zh-CN" sz="1600" dirty="0">
                <a:latin typeface="Times New Roman" panose="02020603050405020304" pitchFamily="18" charset="0"/>
                <a:cs typeface="Times New Roman" panose="02020603050405020304" pitchFamily="18" charset="0"/>
              </a:rPr>
              <a:t>(Ref Model)</a:t>
            </a:r>
            <a:r>
              <a:rPr lang="zh-CN" altLang="en-US" sz="1600" dirty="0">
                <a:latin typeface="Times New Roman" panose="02020603050405020304" pitchFamily="18" charset="0"/>
                <a:cs typeface="Times New Roman" panose="02020603050405020304" pitchFamily="18" charset="0"/>
              </a:rPr>
              <a:t>的参数始终不变。</a:t>
            </a:r>
          </a:p>
        </p:txBody>
      </p:sp>
      <p:sp>
        <p:nvSpPr>
          <p:cNvPr id="11" name="文本框 10">
            <a:extLst>
              <a:ext uri="{FF2B5EF4-FFF2-40B4-BE49-F238E27FC236}">
                <a16:creationId xmlns:a16="http://schemas.microsoft.com/office/drawing/2014/main" id="{D7512948-9A48-E753-5AAF-E1DAE5AEE970}"/>
              </a:ext>
            </a:extLst>
          </p:cNvPr>
          <p:cNvSpPr txBox="1"/>
          <p:nvPr/>
        </p:nvSpPr>
        <p:spPr>
          <a:xfrm>
            <a:off x="791196" y="2361172"/>
            <a:ext cx="10609604" cy="584775"/>
          </a:xfrm>
          <a:prstGeom prst="rect">
            <a:avLst/>
          </a:prstGeom>
          <a:noFill/>
        </p:spPr>
        <p:txBody>
          <a:bodyPr wrap="square">
            <a:spAutoFit/>
          </a:bodyPr>
          <a:lstStyle/>
          <a:p>
            <a:pPr marL="285750" indent="-285750">
              <a:buFont typeface="Wingdings" panose="05000000000000000000" pitchFamily="2" charset="2"/>
              <a:buChar char="ü"/>
            </a:pPr>
            <a:r>
              <a:rPr lang="zh-CN" altLang="en-US" sz="1600" dirty="0">
                <a:latin typeface="Times New Roman" panose="02020603050405020304" pitchFamily="18" charset="0"/>
                <a:cs typeface="Times New Roman" panose="02020603050405020304" pitchFamily="18" charset="0"/>
              </a:rPr>
              <a:t>原始</a:t>
            </a:r>
            <a:r>
              <a:rPr lang="en-US" altLang="zh-CN" sz="1600" dirty="0">
                <a:latin typeface="Times New Roman" panose="02020603050405020304" pitchFamily="18" charset="0"/>
                <a:cs typeface="Times New Roman" panose="02020603050405020304" pitchFamily="18" charset="0"/>
              </a:rPr>
              <a:t>GRPO</a:t>
            </a:r>
            <a:r>
              <a:rPr lang="zh-CN" altLang="en-US" sz="1600" dirty="0">
                <a:latin typeface="Times New Roman" panose="02020603050405020304" pitchFamily="18" charset="0"/>
                <a:cs typeface="Times New Roman" panose="02020603050405020304" pitchFamily="18" charset="0"/>
              </a:rPr>
              <a:t>算法，奖励模型</a:t>
            </a:r>
            <a:r>
              <a:rPr lang="en-US" altLang="zh-CN" sz="1600" dirty="0">
                <a:latin typeface="Times New Roman" panose="02020603050405020304" pitchFamily="18" charset="0"/>
                <a:cs typeface="Times New Roman" panose="02020603050405020304" pitchFamily="18" charset="0"/>
              </a:rPr>
              <a:t>(Reward Model)</a:t>
            </a:r>
            <a:r>
              <a:rPr lang="zh-CN" altLang="en-US" sz="1600" dirty="0">
                <a:latin typeface="Times New Roman" panose="02020603050405020304" pitchFamily="18" charset="0"/>
                <a:cs typeface="Times New Roman" panose="02020603050405020304" pitchFamily="18" charset="0"/>
              </a:rPr>
              <a:t>只对最终生成的</a:t>
            </a:r>
            <a:r>
              <a:rPr lang="en-US" altLang="zh-CN" sz="1600" dirty="0">
                <a:latin typeface="Times New Roman" panose="02020603050405020304" pitchFamily="18" charset="0"/>
                <a:cs typeface="Times New Roman" panose="02020603050405020304" pitchFamily="18" charset="0"/>
              </a:rPr>
              <a:t>Response</a:t>
            </a:r>
            <a:r>
              <a:rPr lang="zh-CN" altLang="en-US" sz="1600" dirty="0">
                <a:latin typeface="Times New Roman" panose="02020603050405020304" pitchFamily="18" charset="0"/>
                <a:cs typeface="Times New Roman" panose="02020603050405020304" pitchFamily="18" charset="0"/>
              </a:rPr>
              <a:t>进行打分，只有结果奖励没有过程奖励。而在这里我们采用基于规则的奖励方式，同时包含过程奖励和结果奖励。</a:t>
            </a:r>
          </a:p>
        </p:txBody>
      </p:sp>
      <p:sp>
        <p:nvSpPr>
          <p:cNvPr id="18" name="文本框 17">
            <a:extLst>
              <a:ext uri="{FF2B5EF4-FFF2-40B4-BE49-F238E27FC236}">
                <a16:creationId xmlns:a16="http://schemas.microsoft.com/office/drawing/2014/main" id="{F9E359B8-C000-1148-A5A1-665A4785F401}"/>
              </a:ext>
            </a:extLst>
          </p:cNvPr>
          <p:cNvSpPr txBox="1"/>
          <p:nvPr/>
        </p:nvSpPr>
        <p:spPr>
          <a:xfrm>
            <a:off x="791196" y="4050869"/>
            <a:ext cx="10442862" cy="338554"/>
          </a:xfrm>
          <a:prstGeom prst="rect">
            <a:avLst/>
          </a:prstGeom>
          <a:noFill/>
        </p:spPr>
        <p:txBody>
          <a:bodyPr wrap="square">
            <a:spAutoFit/>
          </a:bodyPr>
          <a:lstStyle/>
          <a:p>
            <a:r>
              <a:rPr lang="zh-CN" altLang="en-US" sz="1600" dirty="0">
                <a:latin typeface="Times New Roman" panose="02020603050405020304" pitchFamily="18" charset="0"/>
                <a:cs typeface="Times New Roman" panose="02020603050405020304" pitchFamily="18" charset="0"/>
              </a:rPr>
              <a:t>实验结果显示，当网络参数随机初始化时，轨迹的成功率为</a:t>
            </a:r>
            <a:r>
              <a:rPr lang="en-US" altLang="zh-CN" sz="1600" dirty="0">
                <a:latin typeface="Times New Roman" panose="02020603050405020304" pitchFamily="18" charset="0"/>
                <a:cs typeface="Times New Roman" panose="02020603050405020304" pitchFamily="18" charset="0"/>
              </a:rPr>
              <a:t>14.84%</a:t>
            </a:r>
            <a:r>
              <a:rPr lang="zh-CN" altLang="en-US" sz="1600" dirty="0">
                <a:latin typeface="Times New Roman" panose="02020603050405020304" pitchFamily="18" charset="0"/>
                <a:cs typeface="Times New Roman" panose="02020603050405020304" pitchFamily="18" charset="0"/>
              </a:rPr>
              <a:t>；而当训练结束后，轨迹的成功率为</a:t>
            </a:r>
            <a:r>
              <a:rPr lang="en-US" altLang="zh-CN" sz="1600" dirty="0">
                <a:latin typeface="Times New Roman" panose="02020603050405020304" pitchFamily="18" charset="0"/>
                <a:cs typeface="Times New Roman" panose="02020603050405020304" pitchFamily="18" charset="0"/>
              </a:rPr>
              <a:t>97.77%</a:t>
            </a:r>
            <a:r>
              <a:rPr lang="zh-CN" altLang="en-US" sz="1600" dirty="0">
                <a:latin typeface="Times New Roman" panose="02020603050405020304" pitchFamily="18" charset="0"/>
                <a:cs typeface="Times New Roman" panose="02020603050405020304" pitchFamily="18" charset="0"/>
              </a:rPr>
              <a:t>。</a:t>
            </a:r>
            <a:endParaRPr lang="zh-CN" altLang="en-US" sz="1600" dirty="0"/>
          </a:p>
        </p:txBody>
      </p:sp>
      <p:pic>
        <p:nvPicPr>
          <p:cNvPr id="20" name="图片 19">
            <a:extLst>
              <a:ext uri="{FF2B5EF4-FFF2-40B4-BE49-F238E27FC236}">
                <a16:creationId xmlns:a16="http://schemas.microsoft.com/office/drawing/2014/main" id="{788F5C4B-2B4F-2CEC-97E6-DB7A15E8A713}"/>
              </a:ext>
            </a:extLst>
          </p:cNvPr>
          <p:cNvPicPr>
            <a:picLocks noChangeAspect="1"/>
          </p:cNvPicPr>
          <p:nvPr/>
        </p:nvPicPr>
        <p:blipFill>
          <a:blip r:embed="rId3"/>
          <a:stretch>
            <a:fillRect/>
          </a:stretch>
        </p:blipFill>
        <p:spPr>
          <a:xfrm>
            <a:off x="3595991" y="4545195"/>
            <a:ext cx="4029637" cy="1533739"/>
          </a:xfrm>
          <a:prstGeom prst="rect">
            <a:avLst/>
          </a:prstGeom>
        </p:spPr>
      </p:pic>
    </p:spTree>
    <p:extLst>
      <p:ext uri="{BB962C8B-B14F-4D97-AF65-F5344CB8AC3E}">
        <p14:creationId xmlns:p14="http://schemas.microsoft.com/office/powerpoint/2010/main" val="1580680668"/>
      </p:ext>
    </p:extLst>
  </p:cSld>
  <p:clrMapOvr>
    <a:masterClrMapping/>
  </p:clrMapOvr>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16610</TotalTime>
  <Words>2962</Words>
  <Application>Microsoft Office PowerPoint</Application>
  <PresentationFormat>宽屏</PresentationFormat>
  <Paragraphs>74</Paragraphs>
  <Slides>11</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等线</vt:lpstr>
      <vt:lpstr>宋体</vt:lpstr>
      <vt:lpstr>Arial</vt:lpstr>
      <vt:lpstr>Cambria Math</vt:lpstr>
      <vt:lpstr>Times New Roman</vt:lpstr>
      <vt:lpstr>Wingdings</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Robin·Chen</dc:creator>
  <cp:lastModifiedBy>3078266536@qq.com</cp:lastModifiedBy>
  <cp:revision>439</cp:revision>
  <dcterms:created xsi:type="dcterms:W3CDTF">2021-12-13T10:24:19Z</dcterms:created>
  <dcterms:modified xsi:type="dcterms:W3CDTF">2025-04-08T10:37:06Z</dcterms:modified>
</cp:coreProperties>
</file>