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17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CC"/>
    <a:srgbClr val="000099"/>
    <a:srgbClr val="5E5EC2"/>
    <a:srgbClr val="3131B1"/>
    <a:srgbClr val="FFFFFF"/>
    <a:srgbClr val="0C34CC"/>
    <a:srgbClr val="1D39CC"/>
    <a:srgbClr val="3647CE"/>
    <a:srgbClr val="5B6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>
        <p:scale>
          <a:sx n="80" d="100"/>
          <a:sy n="80" d="100"/>
        </p:scale>
        <p:origin x="7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DE1D-8D41-594B-B3DA-76F6B9652D53}" type="datetimeFigureOut">
              <a:rPr kumimoji="1" lang="zh-CN" altLang="en-US" smtClean="0"/>
              <a:t>2025/3/20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67F1-434A-F84D-AD0E-3774C1114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大家下午好，下面是我的年终总结。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757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C878-BD74-99DC-2CD8-3A9A2961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26B8CA-6734-E21B-DC78-68E05F6B5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D3B39D-6474-5D58-2A4A-FBF045F33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5A5DD-BEDF-D2D1-AA66-F842ACE26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647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09252-4271-C899-3700-46332A6C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927497-F487-0780-6ACD-A4ACB4995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0383B6-9222-0F39-4F03-7609B5AA8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ED6F9-7971-7E38-CE95-2F007BA1A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234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BAA1-215F-B89B-1C44-2581E95A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FA0971-13B1-AED5-6635-441FA4E5F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88C6AC-F0EE-E5D1-ABBE-3351E5987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7ABD3-4B24-6050-F776-219A49516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54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7A6E-D1F1-B856-00EB-788D76FDF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976FDB-C33D-B5E4-9EBD-5554AA6D7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D668D5-BFAA-23AD-1EA8-0E55BBD45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96F12-01EF-D797-D0E3-76947893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312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ACBB6-50D7-7F9A-A2C0-F046369E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9A42DB-9BD9-BCCF-9778-F8770DBF0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2D0784-90D2-3132-0529-571010DAF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ED49A-53F9-0B9D-70D7-BD443F7FE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633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24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8953E-6F6E-2C5E-9D92-3A725C49A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756DE-9146-05A4-658A-796318235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F9EE1B-AD97-1B25-025B-1EDFC656F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86D08-C219-B098-CAEB-30AAC74B6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8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8516-5A7E-BD2A-C8D7-458B07C6A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92C4A5-FEEB-7E67-1E6C-60CE9B420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E57291-FDBE-3FDD-F054-3BD1788BF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79A54C-1FBB-3165-EF8A-99D74488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8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8525E-BDEB-AF74-984A-135CC5D2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9F7086-023F-2FD4-6214-997003A5C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E4546D-B15B-9952-2BCC-2320C4BFA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B02EF-890C-498D-8B73-D213521A6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30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A06A7-237B-9346-1823-0147C172F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948BF6-EAF2-046F-B85F-EC9D919C6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EC3441-5A6A-2057-0569-7183E505A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4B9DB-A04B-7B2B-F57C-D7C0AFD53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853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11054-4764-072E-9683-E7CE84B1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07447E-C618-36E9-D45B-A289B8C6A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9C4FF7-F8B7-F5F6-3B72-B5406DC0E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4D155C-6BC5-B49D-C46A-CC51F4D35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132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ECFFB-C5F1-C578-06B8-DC5B79645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C9C7C7-E879-CA6A-94FA-EAD6F4473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DCC83B-D629-B469-3001-F30F137E4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B3E755-28B2-2B5A-45C4-9C351D8E1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39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94A86-AD54-9834-41B1-EBECA7D86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012311-7B51-903D-D287-9F762DA9D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A1F72B-03E2-7CD1-95F4-2DABD3045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336B5E-9915-9475-91C4-A06ED093F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20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E17F-46BC-61A5-97A3-D6DC194CA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AA2FD3-5BC4-56F1-1883-0DF3B7698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3A85FB-7258-BA4D-498A-52481C8B7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2F94B-62B7-66A3-2262-FA16F0FF2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274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98CF6-0E1E-4028-A0F2-6C99372FD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1440"/>
            <a:ext cx="4836518" cy="422960"/>
          </a:xfrm>
        </p:spPr>
        <p:txBody>
          <a:bodyPr anchor="b">
            <a:noAutofit/>
          </a:bodyPr>
          <a:lstStyle>
            <a:lvl1pPr algn="ctr">
              <a:defRPr sz="3200">
                <a:latin typeface="+mj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10D11-B0E4-4050-B279-9CCDEE6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AE79-F653-43DB-BF97-E1DAC423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84D6DE-A58B-445B-AD5B-23D743BB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1" y="507989"/>
            <a:ext cx="8809660" cy="345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2B764-1AFD-404B-A112-DA50ACCD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9A78C-21E8-4B42-964C-2FB987398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380" y="6529702"/>
            <a:ext cx="2298420" cy="191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AE79-F653-43DB-BF97-E1DAC4232C3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bg object 22">
            <a:extLst>
              <a:ext uri="{FF2B5EF4-FFF2-40B4-BE49-F238E27FC236}">
                <a16:creationId xmlns:a16="http://schemas.microsoft.com/office/drawing/2014/main" id="{2B749D8D-C62A-49CF-921B-68AE68FA5F95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10674723" cy="345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F5775E-65E5-43CC-9399-BD476D3063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22" y="46920"/>
            <a:ext cx="1358156" cy="363717"/>
          </a:xfrm>
          <a:prstGeom prst="rect">
            <a:avLst/>
          </a:prstGeom>
        </p:spPr>
      </p:pic>
      <p:sp>
        <p:nvSpPr>
          <p:cNvPr id="10" name="bg object 23">
            <a:extLst>
              <a:ext uri="{FF2B5EF4-FFF2-40B4-BE49-F238E27FC236}">
                <a16:creationId xmlns:a16="http://schemas.microsoft.com/office/drawing/2014/main" id="{BB49458E-D5FB-4445-AB4A-61CD12A3D954}"/>
              </a:ext>
            </a:extLst>
          </p:cNvPr>
          <p:cNvSpPr/>
          <p:nvPr userDrawn="1"/>
        </p:nvSpPr>
        <p:spPr>
          <a:xfrm>
            <a:off x="0" y="6447156"/>
            <a:ext cx="12187937" cy="45719"/>
          </a:xfrm>
          <a:custGeom>
            <a:avLst/>
            <a:gdLst/>
            <a:ahLst/>
            <a:cxnLst/>
            <a:rect l="l" t="t" r="r" b="b"/>
            <a:pathLst>
              <a:path w="6400800" h="27939">
                <a:moveTo>
                  <a:pt x="0" y="27431"/>
                </a:moveTo>
                <a:lnTo>
                  <a:pt x="6400800" y="27431"/>
                </a:lnTo>
                <a:lnTo>
                  <a:pt x="6400800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5510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75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7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73.png"/><Relationship Id="rId5" Type="http://schemas.microsoft.com/office/2007/relationships/media" Target="../media/media3.mp4"/><Relationship Id="rId15" Type="http://schemas.openxmlformats.org/officeDocument/2006/relationships/image" Target="../media/image77.png"/><Relationship Id="rId10" Type="http://schemas.openxmlformats.org/officeDocument/2006/relationships/notesSlide" Target="../notesSlides/notesSlide12.xml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6e095b7c0c8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ianshu.com/p/9f113adc0c50" TargetMode="External"/><Relationship Id="rId4" Type="http://schemas.openxmlformats.org/officeDocument/2006/relationships/hyperlink" Target="https://www.jianshu.com/p/67c7f608d64d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0B52066B-65C8-4044-98A8-A6B5B47C89D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49810" y="4921540"/>
            <a:ext cx="2492375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TwiL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2025.03.20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84B7AA1-220C-4B50-BFC9-2455A57B76D7}"/>
              </a:ext>
            </a:extLst>
          </p:cNvPr>
          <p:cNvSpPr/>
          <p:nvPr/>
        </p:nvSpPr>
        <p:spPr>
          <a:xfrm>
            <a:off x="1523999" y="2425138"/>
            <a:ext cx="9144000" cy="1129911"/>
          </a:xfrm>
          <a:custGeom>
            <a:avLst/>
            <a:gdLst/>
            <a:ahLst/>
            <a:cxnLst/>
            <a:rect l="l" t="t" r="r" b="b"/>
            <a:pathLst>
              <a:path w="9144000" h="798829">
                <a:moveTo>
                  <a:pt x="0" y="0"/>
                </a:moveTo>
                <a:lnTo>
                  <a:pt x="0" y="798576"/>
                </a:lnTo>
                <a:lnTo>
                  <a:pt x="9143999" y="798576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4111BF-D8BA-4369-9FDB-FDF7A3991BB6}"/>
              </a:ext>
            </a:extLst>
          </p:cNvPr>
          <p:cNvSpPr txBox="1">
            <a:spLocks/>
          </p:cNvSpPr>
          <p:nvPr/>
        </p:nvSpPr>
        <p:spPr>
          <a:xfrm>
            <a:off x="1684653" y="2736818"/>
            <a:ext cx="8822690" cy="506549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强化学习</a:t>
            </a:r>
            <a:r>
              <a:rPr lang="en-US" altLang="zh-CN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en-US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策略梯度（</a:t>
            </a:r>
            <a:r>
              <a:rPr lang="en-US" altLang="zh-CN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Policy-Gradient </a:t>
            </a:r>
            <a:r>
              <a:rPr lang="zh-CN" altLang="en-US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）算法</a:t>
            </a:r>
            <a:endParaRPr lang="en-US" b="1" dirty="0">
              <a:solidFill>
                <a:schemeClr val="bg1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106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142A-CF50-EBDB-3463-B50E0D613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88CD5D19-C806-264E-23D2-1C7D91E7F9BD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D016BA-3291-913A-52C8-E6E8CBE30BF6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269CE1-DEBE-6C85-10F8-396DFAE13F0D}"/>
                  </a:ext>
                </a:extLst>
              </p:cNvPr>
              <p:cNvSpPr txBox="1"/>
              <p:nvPr/>
            </p:nvSpPr>
            <p:spPr>
              <a:xfrm>
                <a:off x="667807" y="1087477"/>
                <a:ext cx="107329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假设决策网络是随机初始化的，对于智能体方块的某一条轨迹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600" dirty="0"/>
                  <a:t>，其状态和决策动作如下所示：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269CE1-DEBE-6C85-10F8-396DFAE13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7" y="1087477"/>
                <a:ext cx="10732993" cy="338554"/>
              </a:xfrm>
              <a:prstGeom prst="rect">
                <a:avLst/>
              </a:prstGeom>
              <a:blipFill>
                <a:blip r:embed="rId3"/>
                <a:stretch>
                  <a:fillRect l="-341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317ACF-CB4C-C6DF-1478-ADBC2E3084FB}"/>
                  </a:ext>
                </a:extLst>
              </p:cNvPr>
              <p:cNvSpPr txBox="1"/>
              <p:nvPr/>
            </p:nvSpPr>
            <p:spPr>
              <a:xfrm>
                <a:off x="667807" y="1487461"/>
                <a:ext cx="107329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初始状态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(9.51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10.0) 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：向左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(8.51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9.0)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：向右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(9.51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8.0)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317ACF-CB4C-C6DF-1478-ADBC2E308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7" y="1487461"/>
                <a:ext cx="10732993" cy="338554"/>
              </a:xfrm>
              <a:prstGeom prst="rect">
                <a:avLst/>
              </a:prstGeom>
              <a:blipFill>
                <a:blip r:embed="rId4"/>
                <a:stretch>
                  <a:fillRect l="-341"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31495B-C6FE-10C4-ACA5-92CC18331F66}"/>
                  </a:ext>
                </a:extLst>
              </p:cNvPr>
              <p:cNvSpPr txBox="1"/>
              <p:nvPr/>
            </p:nvSpPr>
            <p:spPr>
              <a:xfrm>
                <a:off x="3048000" y="1855209"/>
                <a:ext cx="74866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：向左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(8.51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7.0)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：向右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5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(9.51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6.0)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A31495B-C6FE-10C4-ACA5-92CC18331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55209"/>
                <a:ext cx="7486650" cy="338554"/>
              </a:xfrm>
              <a:prstGeom prst="rect">
                <a:avLst/>
              </a:prstGeom>
              <a:blipFill>
                <a:blip r:embed="rId5"/>
                <a:stretch>
                  <a:fillRect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33058B-96C1-0863-AF31-1540463D2F47}"/>
                  </a:ext>
                </a:extLst>
              </p:cNvPr>
              <p:cNvSpPr txBox="1"/>
              <p:nvPr/>
            </p:nvSpPr>
            <p:spPr>
              <a:xfrm>
                <a:off x="3048000" y="2213432"/>
                <a:ext cx="74866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5</a:t>
                </a:r>
                <a:r>
                  <a:rPr lang="zh-CN" altLang="en-US" sz="1600" dirty="0"/>
                  <a:t>：向右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6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(10.0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5.0)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6</a:t>
                </a:r>
                <a:r>
                  <a:rPr lang="zh-CN" altLang="en-US" sz="1600" dirty="0"/>
                  <a:t>：向右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7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(10.0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4.0)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33058B-96C1-0863-AF31-1540463D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13432"/>
                <a:ext cx="7486650" cy="338554"/>
              </a:xfrm>
              <a:prstGeom prst="rect">
                <a:avLst/>
              </a:prstGeom>
              <a:blipFill>
                <a:blip r:embed="rId6"/>
                <a:stretch>
                  <a:fillRect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7E466C1-A1B8-298B-DC61-601F0135F458}"/>
                  </a:ext>
                </a:extLst>
              </p:cNvPr>
              <p:cNvSpPr txBox="1"/>
              <p:nvPr/>
            </p:nvSpPr>
            <p:spPr>
              <a:xfrm>
                <a:off x="3048000" y="2562130"/>
                <a:ext cx="74866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7</a:t>
                </a:r>
                <a:r>
                  <a:rPr lang="zh-CN" altLang="en-US" sz="1600" dirty="0"/>
                  <a:t>：向左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8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(9.0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3.0)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8</a:t>
                </a:r>
                <a:r>
                  <a:rPr lang="zh-CN" altLang="en-US" sz="1600" dirty="0"/>
                  <a:t>：向左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9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(8.0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2.0)</a:t>
                </a:r>
                <a:r>
                  <a:rPr lang="zh-CN" altLang="en-US" sz="1600" dirty="0"/>
                  <a:t> 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7E466C1-A1B8-298B-DC61-601F0135F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62130"/>
                <a:ext cx="7486650" cy="338554"/>
              </a:xfrm>
              <a:prstGeom prst="rect">
                <a:avLst/>
              </a:prstGeom>
              <a:blipFill>
                <a:blip r:embed="rId7"/>
                <a:stretch>
                  <a:fillRect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6BDF885-A3A2-C26E-BC9B-6089D829B0ED}"/>
                  </a:ext>
                </a:extLst>
              </p:cNvPr>
              <p:cNvSpPr txBox="1"/>
              <p:nvPr/>
            </p:nvSpPr>
            <p:spPr>
              <a:xfrm>
                <a:off x="3048000" y="2921265"/>
                <a:ext cx="85915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9</a:t>
                </a:r>
                <a:r>
                  <a:rPr lang="zh-CN" altLang="en-US" sz="1600" dirty="0"/>
                  <a:t>：向右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9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(9.0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1.0)</a:t>
                </a:r>
                <a:r>
                  <a:rPr lang="zh-CN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动作</a:t>
                </a:r>
                <a:r>
                  <a:rPr lang="en-US" altLang="zh-CN" sz="1600" dirty="0"/>
                  <a:t>10</a:t>
                </a:r>
                <a:r>
                  <a:rPr lang="zh-CN" altLang="en-US" sz="1600" dirty="0"/>
                  <a:t>：向右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状态</a:t>
                </a:r>
                <a:r>
                  <a:rPr lang="en-US" altLang="zh-CN" sz="1600" dirty="0"/>
                  <a:t>10</a:t>
                </a:r>
                <a:r>
                  <a:rPr lang="zh-CN" altLang="en-US" sz="1600" dirty="0"/>
                  <a:t>：</a:t>
                </a:r>
                <a:r>
                  <a:rPr lang="en-US" altLang="zh-CN" sz="1600" dirty="0"/>
                  <a:t>(10.0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0)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1600" dirty="0"/>
                  <a:t>    结束 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6BDF885-A3A2-C26E-BC9B-6089D829B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21265"/>
                <a:ext cx="8591550" cy="338554"/>
              </a:xfrm>
              <a:prstGeom prst="rect">
                <a:avLst/>
              </a:prstGeom>
              <a:blipFill>
                <a:blip r:embed="rId8"/>
                <a:stretch>
                  <a:fillRect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6362747-CA74-6DE3-CFDF-24ED50E123B3}"/>
              </a:ext>
            </a:extLst>
          </p:cNvPr>
          <p:cNvSpPr txBox="1"/>
          <p:nvPr/>
        </p:nvSpPr>
        <p:spPr>
          <a:xfrm>
            <a:off x="695325" y="3485251"/>
            <a:ext cx="10420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这里定义每一步动作的奖励机制：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2292A2-5830-6007-8577-EE2CDF913EE3}"/>
              </a:ext>
            </a:extLst>
          </p:cNvPr>
          <p:cNvSpPr txBox="1"/>
          <p:nvPr/>
        </p:nvSpPr>
        <p:spPr>
          <a:xfrm>
            <a:off x="695324" y="3883777"/>
            <a:ext cx="10420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对于动作</a:t>
            </a:r>
            <a:r>
              <a:rPr lang="en-US" altLang="zh-CN" sz="1600" dirty="0"/>
              <a:t>1-</a:t>
            </a:r>
            <a:r>
              <a:rPr lang="zh-CN" altLang="en-US" sz="1600" dirty="0"/>
              <a:t>动作</a:t>
            </a:r>
            <a:r>
              <a:rPr lang="en-US" altLang="zh-CN" sz="1600" dirty="0"/>
              <a:t>9</a:t>
            </a:r>
            <a:r>
              <a:rPr lang="zh-CN" altLang="en-US" sz="1600" dirty="0"/>
              <a:t>，采用过程奖励：奖励初始化为</a:t>
            </a:r>
            <a:r>
              <a:rPr lang="en-US" altLang="zh-CN" sz="1600" dirty="0"/>
              <a:t>0</a:t>
            </a:r>
            <a:r>
              <a:rPr lang="zh-CN" altLang="en-US" sz="1600" dirty="0"/>
              <a:t>，如果此时水平位置在</a:t>
            </a:r>
            <a:r>
              <a:rPr lang="en-US" altLang="zh-CN" sz="1600" dirty="0"/>
              <a:t>(4.0, 6.0)</a:t>
            </a:r>
            <a:r>
              <a:rPr lang="zh-CN" altLang="en-US" sz="1600" dirty="0"/>
              <a:t>内，则奖励加</a:t>
            </a:r>
            <a:r>
              <a:rPr lang="en-US" altLang="zh-CN" sz="1600" dirty="0"/>
              <a:t>0.2</a:t>
            </a:r>
            <a:r>
              <a:rPr lang="zh-CN" altLang="en-US" sz="1600" dirty="0"/>
              <a:t>，否则减</a:t>
            </a:r>
            <a:r>
              <a:rPr lang="en-US" altLang="zh-CN" sz="1600" dirty="0"/>
              <a:t>0.1</a:t>
            </a:r>
            <a:r>
              <a:rPr lang="zh-CN" altLang="en-US" sz="1600" dirty="0"/>
              <a:t>；将水平位置和</a:t>
            </a:r>
            <a:r>
              <a:rPr lang="en-US" altLang="zh-CN" sz="1600" dirty="0"/>
              <a:t>5.0</a:t>
            </a:r>
            <a:r>
              <a:rPr lang="zh-CN" altLang="en-US" sz="1600" dirty="0"/>
              <a:t>（目标区域的中心）的绝对值视为距离，奖励值减去</a:t>
            </a:r>
            <a:r>
              <a:rPr lang="en-US" altLang="zh-CN" sz="1600" dirty="0"/>
              <a:t>0.05</a:t>
            </a:r>
            <a:r>
              <a:rPr lang="zh-CN" altLang="en-US" sz="1600" dirty="0"/>
              <a:t>倍的距离；最后引入时间惩罚，奖励值减去</a:t>
            </a:r>
            <a:r>
              <a:rPr lang="en-US" altLang="zh-CN" sz="1600" dirty="0"/>
              <a:t>0.1</a:t>
            </a:r>
            <a:r>
              <a:rPr lang="zh-CN" altLang="en-US" sz="1600" dirty="0"/>
              <a:t>，这样可以促使智能体尽可能在较短的步骤内实现预期目标。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DB8421-31B0-9B52-439F-4BBCC254DD87}"/>
              </a:ext>
            </a:extLst>
          </p:cNvPr>
          <p:cNvSpPr txBox="1"/>
          <p:nvPr/>
        </p:nvSpPr>
        <p:spPr>
          <a:xfrm>
            <a:off x="695324" y="4736545"/>
            <a:ext cx="104203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对于动作</a:t>
            </a:r>
            <a:r>
              <a:rPr lang="en-US" altLang="zh-CN" sz="1600" dirty="0"/>
              <a:t>10</a:t>
            </a:r>
            <a:r>
              <a:rPr lang="zh-CN" altLang="en-US" sz="1600" dirty="0"/>
              <a:t>，采用结果奖励：如果此时水平位置在</a:t>
            </a:r>
            <a:r>
              <a:rPr lang="en-US" altLang="zh-CN" sz="1600" dirty="0"/>
              <a:t>(4.0, 6.0)</a:t>
            </a:r>
            <a:r>
              <a:rPr lang="zh-CN" altLang="en-US" sz="1600" dirty="0"/>
              <a:t>内，则奖励为</a:t>
            </a:r>
            <a:r>
              <a:rPr lang="en-US" altLang="zh-CN" sz="1600" dirty="0"/>
              <a:t>10.0</a:t>
            </a:r>
            <a:r>
              <a:rPr lang="zh-CN" altLang="en-US" sz="1600" dirty="0"/>
              <a:t>；否则为</a:t>
            </a:r>
            <a:r>
              <a:rPr lang="en-US" altLang="zh-CN" sz="1600" dirty="0"/>
              <a:t>-10.0 </a:t>
            </a:r>
            <a:r>
              <a:rPr lang="zh-CN" altLang="en-US" sz="1600" dirty="0"/>
              <a:t>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800ED1-8F21-451D-354A-DFCFE334551B}"/>
                  </a:ext>
                </a:extLst>
              </p:cNvPr>
              <p:cNvSpPr txBox="1"/>
              <p:nvPr/>
            </p:nvSpPr>
            <p:spPr>
              <a:xfrm>
                <a:off x="695324" y="5201262"/>
                <a:ext cx="9839325" cy="344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计算得到智能体每一步的奖励值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如下。可以看出，错误动作的奖励确实比正确动作的奖励更低：</a:t>
                </a: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800ED1-8F21-451D-354A-DFCFE334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5201262"/>
                <a:ext cx="9839325" cy="344005"/>
              </a:xfrm>
              <a:prstGeom prst="rect">
                <a:avLst/>
              </a:prstGeom>
              <a:blipFill>
                <a:blip r:embed="rId9"/>
                <a:stretch>
                  <a:fillRect l="-310" t="-8772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67E1EAB8-B616-70EB-8356-41761FC08B33}"/>
              </a:ext>
            </a:extLst>
          </p:cNvPr>
          <p:cNvSpPr txBox="1"/>
          <p:nvPr/>
        </p:nvSpPr>
        <p:spPr>
          <a:xfrm>
            <a:off x="695324" y="5605095"/>
            <a:ext cx="99250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奖励</a:t>
            </a:r>
            <a:r>
              <a:rPr lang="en-US" altLang="zh-CN" sz="1600" dirty="0"/>
              <a:t>1</a:t>
            </a:r>
            <a:r>
              <a:rPr lang="zh-CN" altLang="en-US" sz="1600" dirty="0"/>
              <a:t>：</a:t>
            </a:r>
            <a:r>
              <a:rPr lang="en-US" altLang="zh-CN" sz="1600" dirty="0"/>
              <a:t>-0.38</a:t>
            </a:r>
            <a:r>
              <a:rPr lang="zh-CN" altLang="en-US" sz="1600" dirty="0"/>
              <a:t>；奖励</a:t>
            </a:r>
            <a:r>
              <a:rPr lang="en-US" altLang="zh-CN" sz="1600" dirty="0"/>
              <a:t>2</a:t>
            </a:r>
            <a:r>
              <a:rPr lang="zh-CN" altLang="en-US" sz="1600" dirty="0"/>
              <a:t>：</a:t>
            </a:r>
            <a:r>
              <a:rPr lang="en-US" altLang="zh-CN" sz="1600" dirty="0"/>
              <a:t>-0.43</a:t>
            </a:r>
            <a:r>
              <a:rPr lang="zh-CN" altLang="en-US" sz="1600" dirty="0"/>
              <a:t>；奖励</a:t>
            </a:r>
            <a:r>
              <a:rPr lang="en-US" altLang="zh-CN" sz="1600" dirty="0"/>
              <a:t>3</a:t>
            </a:r>
            <a:r>
              <a:rPr lang="zh-CN" altLang="en-US" sz="1600" dirty="0"/>
              <a:t>：</a:t>
            </a:r>
            <a:r>
              <a:rPr lang="en-US" altLang="zh-CN" sz="1600" dirty="0"/>
              <a:t>-0.38</a:t>
            </a:r>
            <a:r>
              <a:rPr lang="zh-CN" altLang="en-US" sz="1600" dirty="0"/>
              <a:t>；奖励</a:t>
            </a:r>
            <a:r>
              <a:rPr lang="en-US" altLang="zh-CN" sz="1600" dirty="0"/>
              <a:t>4</a:t>
            </a:r>
            <a:r>
              <a:rPr lang="zh-CN" altLang="en-US" sz="1600" dirty="0"/>
              <a:t>：</a:t>
            </a:r>
            <a:r>
              <a:rPr lang="en-US" altLang="zh-CN" sz="1600" dirty="0"/>
              <a:t>-0.43</a:t>
            </a:r>
            <a:r>
              <a:rPr lang="zh-CN" altLang="en-US" sz="1600" dirty="0"/>
              <a:t>；奖励</a:t>
            </a:r>
            <a:r>
              <a:rPr lang="en-US" altLang="zh-CN" sz="1600" dirty="0"/>
              <a:t>5</a:t>
            </a:r>
            <a:r>
              <a:rPr lang="zh-CN" altLang="en-US" sz="1600" dirty="0"/>
              <a:t>：</a:t>
            </a:r>
            <a:r>
              <a:rPr lang="en-US" altLang="zh-CN" sz="1600" dirty="0"/>
              <a:t>-0.45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zh-CN" altLang="en-US" sz="1600" dirty="0"/>
              <a:t>奖励</a:t>
            </a:r>
            <a:r>
              <a:rPr lang="en-US" altLang="zh-CN" sz="1600" dirty="0"/>
              <a:t>6</a:t>
            </a:r>
            <a:r>
              <a:rPr lang="zh-CN" altLang="en-US" sz="1600" dirty="0"/>
              <a:t>：</a:t>
            </a:r>
            <a:r>
              <a:rPr lang="en-US" altLang="zh-CN" sz="1600" dirty="0"/>
              <a:t>-0.45</a:t>
            </a:r>
            <a:r>
              <a:rPr lang="zh-CN" altLang="en-US" sz="1600" dirty="0"/>
              <a:t>；奖励</a:t>
            </a:r>
            <a:r>
              <a:rPr lang="en-US" altLang="zh-CN" sz="1600" dirty="0"/>
              <a:t>7</a:t>
            </a:r>
            <a:r>
              <a:rPr lang="zh-CN" altLang="en-US" sz="1600" dirty="0"/>
              <a:t>：</a:t>
            </a:r>
            <a:r>
              <a:rPr lang="en-US" altLang="zh-CN" sz="1600" dirty="0"/>
              <a:t>-0.40</a:t>
            </a:r>
            <a:r>
              <a:rPr lang="zh-CN" altLang="en-US" sz="1600" dirty="0"/>
              <a:t>；奖励</a:t>
            </a:r>
            <a:r>
              <a:rPr lang="en-US" altLang="zh-CN" sz="1600" dirty="0"/>
              <a:t>8</a:t>
            </a:r>
            <a:r>
              <a:rPr lang="zh-CN" altLang="en-US" sz="1600" dirty="0"/>
              <a:t>：</a:t>
            </a:r>
            <a:r>
              <a:rPr lang="en-US" altLang="zh-CN" sz="1600" dirty="0"/>
              <a:t>-0.35</a:t>
            </a:r>
            <a:r>
              <a:rPr lang="zh-CN" altLang="en-US" sz="1600" dirty="0"/>
              <a:t>；奖励</a:t>
            </a:r>
            <a:r>
              <a:rPr lang="en-US" altLang="zh-CN" sz="1600" dirty="0"/>
              <a:t>9</a:t>
            </a:r>
            <a:r>
              <a:rPr lang="zh-CN" altLang="en-US" sz="1600" dirty="0"/>
              <a:t>：</a:t>
            </a:r>
            <a:r>
              <a:rPr lang="en-US" altLang="zh-CN" sz="1600" dirty="0"/>
              <a:t>-0.40</a:t>
            </a:r>
            <a:r>
              <a:rPr lang="zh-CN" altLang="en-US" sz="1600" dirty="0"/>
              <a:t>；奖励</a:t>
            </a:r>
            <a:r>
              <a:rPr lang="en-US" altLang="zh-CN" sz="1600" dirty="0"/>
              <a:t>10</a:t>
            </a:r>
            <a:r>
              <a:rPr lang="zh-CN" altLang="en-US" sz="1600" dirty="0"/>
              <a:t>：</a:t>
            </a:r>
            <a:r>
              <a:rPr lang="en-US" altLang="zh-CN" sz="1600" dirty="0"/>
              <a:t>-10.0</a:t>
            </a:r>
            <a:r>
              <a:rPr lang="zh-CN" altLang="en-US" sz="16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1022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24265-2ABE-18C7-B3AA-01B6BEB63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BE35E942-8F8F-8FFA-31CB-078EF5B0E2A2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B29A96-42C2-87C7-6920-85EC7B04124E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53A98D-2AE2-9D85-5FDA-114BCBBAF686}"/>
                  </a:ext>
                </a:extLst>
              </p:cNvPr>
              <p:cNvSpPr txBox="1"/>
              <p:nvPr/>
            </p:nvSpPr>
            <p:spPr>
              <a:xfrm>
                <a:off x="667807" y="1154152"/>
                <a:ext cx="10732993" cy="344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智能体每一步的奖励值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如下：</a:t>
                </a:r>
                <a:r>
                  <a:rPr lang="en-US" altLang="zh-CN" sz="1600" dirty="0"/>
                  <a:t>[-0.38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-0.43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-0.38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-0.43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-0.45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 -0.45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-0.40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-0.35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-0.40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-10.0]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53A98D-2AE2-9D85-5FDA-114BCBBA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7" y="1154152"/>
                <a:ext cx="10732993" cy="344005"/>
              </a:xfrm>
              <a:prstGeom prst="rect">
                <a:avLst/>
              </a:prstGeom>
              <a:blipFill>
                <a:blip r:embed="rId3"/>
                <a:stretch>
                  <a:fillRect l="-341" t="-8772" b="-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4901F0-7C3B-E855-79B5-F3CB5A72D651}"/>
                  </a:ext>
                </a:extLst>
              </p:cNvPr>
              <p:cNvSpPr txBox="1"/>
              <p:nvPr/>
            </p:nvSpPr>
            <p:spPr>
              <a:xfrm>
                <a:off x="667807" y="1687408"/>
                <a:ext cx="9714443" cy="613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对奖励值进行累积折扣，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累加从这个动作执行后所得到的奖励，每一步的奖励值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1600" dirty="0">
                    <a:latin typeface="Inter"/>
                  </a:rPr>
                  <a:t>如下</a:t>
                </a:r>
                <a:r>
                  <a:rPr lang="zh-CN" altLang="en-US" sz="1600" dirty="0"/>
                  <a:t>：</a:t>
                </a:r>
                <a:endParaRPr lang="en-US" altLang="zh-CN" sz="1600" dirty="0"/>
              </a:p>
              <a:p>
                <a:r>
                  <a:rPr lang="en-US" altLang="zh-CN" sz="1600" dirty="0"/>
                  <a:t>[-12.64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-12. 39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-12.09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-11.83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 -11. 52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-11.18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-10.84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-10.55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-10.3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-10.0]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4901F0-7C3B-E855-79B5-F3CB5A72D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7" y="1687408"/>
                <a:ext cx="9714443" cy="613053"/>
              </a:xfrm>
              <a:prstGeom prst="rect">
                <a:avLst/>
              </a:prstGeom>
              <a:blipFill>
                <a:blip r:embed="rId4"/>
                <a:stretch>
                  <a:fillRect l="-377" t="-57000" b="-5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EF1E082-49DA-2A8D-15AA-FEA6BBCB2B99}"/>
              </a:ext>
            </a:extLst>
          </p:cNvPr>
          <p:cNvSpPr txBox="1"/>
          <p:nvPr/>
        </p:nvSpPr>
        <p:spPr>
          <a:xfrm>
            <a:off x="667806" y="2514511"/>
            <a:ext cx="10819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这里在用蒙特卡洛算法近似梯度时，只采样一条轨迹，</a:t>
            </a:r>
            <a:r>
              <a:rPr lang="zh-CN" altLang="en-US" sz="1600" b="0" i="0" dirty="0">
                <a:effectLst/>
                <a:latin typeface="Inter"/>
              </a:rPr>
              <a:t>这意味着智能体会频繁地根据当前采样到的轨迹信息来调整策略。在训练初期，这种频繁的更新能够让智能体快速地对环境做出反应，探索不同的策略。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A2D04D-0B30-5767-176E-C3582239FEAD}"/>
                  </a:ext>
                </a:extLst>
              </p:cNvPr>
              <p:cNvSpPr txBox="1"/>
              <p:nvPr/>
            </p:nvSpPr>
            <p:spPr>
              <a:xfrm>
                <a:off x="667805" y="4133791"/>
                <a:ext cx="108193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利用神经网络，计算得到每一步动作的决策概率的对数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zh-CN" altLang="en-US" sz="1600" dirty="0"/>
                  <a:t>如下：</a:t>
                </a:r>
                <a:endParaRPr lang="en-US" altLang="zh-CN" sz="1600" dirty="0"/>
              </a:p>
              <a:p>
                <a:r>
                  <a:rPr lang="en-US" altLang="zh-CN" sz="1600" dirty="0"/>
                  <a:t>[-0.6615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-0.7216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-0.6651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-0.7174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-0.7165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-0.7167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-0.6710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-0.6767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-0.6993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-0.6944]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FA2D04D-0B30-5767-176E-C3582239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5" y="4133791"/>
                <a:ext cx="10819343" cy="584775"/>
              </a:xfrm>
              <a:prstGeom prst="rect">
                <a:avLst/>
              </a:prstGeom>
              <a:blipFill>
                <a:blip r:embed="rId5"/>
                <a:stretch>
                  <a:fillRect l="-338" t="-4167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5CD8A1D-AE83-6FB3-C94B-6CDAE7519B0F}"/>
                  </a:ext>
                </a:extLst>
              </p:cNvPr>
              <p:cNvSpPr txBox="1"/>
              <p:nvPr/>
            </p:nvSpPr>
            <p:spPr>
              <a:xfrm>
                <a:off x="667804" y="4982974"/>
                <a:ext cx="10819343" cy="960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进行逐项累乘求和，并添加负号 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因为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Pytorch</a:t>
                </a:r>
                <a:r>
                  <a:rPr lang="zh-CN" altLang="en-US" sz="1600" dirty="0"/>
                  <a:t>优化器是梯度下降，这里需要梯度上升</a:t>
                </a:r>
                <a:r>
                  <a:rPr lang="en-US" altLang="zh-CN" sz="1600" dirty="0"/>
                  <a:t>)</a:t>
                </a:r>
                <a:r>
                  <a:rPr lang="zh-CN" altLang="en-US" sz="1600" dirty="0"/>
                  <a:t>，由此得到网络总体损失函数：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Policy-Loss = Tensor(0.0043)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。可以发现，前面一系列的计算过程，实际上是在求决策网络的损失函数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𝑙𝑜𝑠𝑠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m:rPr>
                                    <m:brk m:alnAt="23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600" i="1" dirty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直接通过网络反向传播更新梯度即可。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5CD8A1D-AE83-6FB3-C94B-6CDAE7519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4" y="4982974"/>
                <a:ext cx="10819343" cy="960712"/>
              </a:xfrm>
              <a:prstGeom prst="rect">
                <a:avLst/>
              </a:prstGeom>
              <a:blipFill>
                <a:blip r:embed="rId6"/>
                <a:stretch>
                  <a:fillRect l="-338" t="-36076" r="-338" b="-5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5C839F2-7FCA-6099-4051-419019FAFF53}"/>
                  </a:ext>
                </a:extLst>
              </p:cNvPr>
              <p:cNvSpPr txBox="1"/>
              <p:nvPr/>
            </p:nvSpPr>
            <p:spPr>
              <a:xfrm>
                <a:off x="667803" y="3316815"/>
                <a:ext cx="10466921" cy="613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添加基线。</a:t>
                </a:r>
                <a:r>
                  <a:rPr lang="zh-CN" altLang="en-US" sz="1600" b="0" i="0" dirty="0">
                    <a:effectLst/>
                    <a:latin typeface="Inter"/>
                  </a:rPr>
                  <a:t>现在对奖励值减去均值再除以标准差，每一步的奖励值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b="0" i="0" dirty="0">
                    <a:effectLst/>
                    <a:latin typeface="Inter"/>
                  </a:rPr>
                  <a:t>如下：</a:t>
                </a:r>
                <a:endParaRPr lang="en-US" altLang="zh-CN" sz="1600" b="0" i="0" dirty="0">
                  <a:effectLst/>
                  <a:latin typeface="Inter"/>
                </a:endParaRPr>
              </a:p>
              <a:p>
                <a:r>
                  <a:rPr lang="en-US" altLang="zh-CN" sz="1600" dirty="0"/>
                  <a:t>[-1.44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-1.16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-0.83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-0.55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 -0.21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0.17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0.54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0.87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1.14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1.47]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5C839F2-7FCA-6099-4051-419019FAF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3" y="3316815"/>
                <a:ext cx="10466921" cy="613053"/>
              </a:xfrm>
              <a:prstGeom prst="rect">
                <a:avLst/>
              </a:prstGeom>
              <a:blipFill>
                <a:blip r:embed="rId7"/>
                <a:stretch>
                  <a:fillRect l="-349" t="-56436" b="-52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16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1C6EF-7524-FFEB-D074-9828E697E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9E9D5876-4B39-B6F7-570E-A81ACF6713D8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8E088-D4AC-1038-C263-F31C4DFCD987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3CA457-99ED-468C-C220-79C7EA51A097}"/>
              </a:ext>
            </a:extLst>
          </p:cNvPr>
          <p:cNvSpPr txBox="1"/>
          <p:nvPr/>
        </p:nvSpPr>
        <p:spPr>
          <a:xfrm>
            <a:off x="685800" y="1082159"/>
            <a:ext cx="10609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实验结果如下：当网络参数随机初始化时，智能体决策的成功率为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20.4%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；而当训练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优化器，学习率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，每次梯度更新只采样一条轨迹时，智能体决策的成功率为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95.9%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91BEF9-33B0-34D7-E720-6E96B2F9D8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196" y="1863637"/>
            <a:ext cx="5272567" cy="4380398"/>
          </a:xfrm>
          <a:prstGeom prst="rect">
            <a:avLst/>
          </a:prstGeom>
        </p:spPr>
      </p:pic>
      <p:pic>
        <p:nvPicPr>
          <p:cNvPr id="9" name="defeat1">
            <a:hlinkClick r:id="" action="ppaction://media"/>
            <a:extLst>
              <a:ext uri="{FF2B5EF4-FFF2-40B4-BE49-F238E27FC236}">
                <a16:creationId xmlns:a16="http://schemas.microsoft.com/office/drawing/2014/main" id="{837CA64F-76E3-E840-1DC7-4E9DECCAAE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612106" y="1631646"/>
            <a:ext cx="2274720" cy="2274720"/>
          </a:xfrm>
          <a:prstGeom prst="rect">
            <a:avLst/>
          </a:prstGeom>
        </p:spPr>
      </p:pic>
      <p:pic>
        <p:nvPicPr>
          <p:cNvPr id="10" name="success">
            <a:hlinkClick r:id="" action="ppaction://media"/>
            <a:extLst>
              <a:ext uri="{FF2B5EF4-FFF2-40B4-BE49-F238E27FC236}">
                <a16:creationId xmlns:a16="http://schemas.microsoft.com/office/drawing/2014/main" id="{520CBD2F-AC9F-7B0D-E5FC-C7DE99DD055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6612106" y="3969315"/>
            <a:ext cx="2274720" cy="2274720"/>
          </a:xfrm>
          <a:prstGeom prst="rect">
            <a:avLst/>
          </a:prstGeom>
        </p:spPr>
      </p:pic>
      <p:pic>
        <p:nvPicPr>
          <p:cNvPr id="12" name="output">
            <a:hlinkClick r:id="" action="ppaction://media"/>
            <a:extLst>
              <a:ext uri="{FF2B5EF4-FFF2-40B4-BE49-F238E27FC236}">
                <a16:creationId xmlns:a16="http://schemas.microsoft.com/office/drawing/2014/main" id="{E4D81E24-47DD-4417-C9B5-F237035D14D0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982076" y="3969315"/>
            <a:ext cx="2274720" cy="2274720"/>
          </a:xfrm>
          <a:prstGeom prst="rect">
            <a:avLst/>
          </a:prstGeom>
        </p:spPr>
      </p:pic>
      <p:pic>
        <p:nvPicPr>
          <p:cNvPr id="13" name="output">
            <a:hlinkClick r:id="" action="ppaction://media"/>
            <a:extLst>
              <a:ext uri="{FF2B5EF4-FFF2-40B4-BE49-F238E27FC236}">
                <a16:creationId xmlns:a16="http://schemas.microsoft.com/office/drawing/2014/main" id="{90C5F1F7-C7F6-9962-CE31-7792BA9D6EB6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886826" y="1618589"/>
            <a:ext cx="2369970" cy="23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5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5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5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75450-A76A-FEA7-55DC-9F60FC8E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0116586E-C143-B825-38FB-B072D7D66E4D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6FC7D9-3497-377B-EAB0-FEA85D68C29E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5E8595-223E-BD6A-AD7D-967029BE5F59}"/>
              </a:ext>
            </a:extLst>
          </p:cNvPr>
          <p:cNvSpPr txBox="1"/>
          <p:nvPr/>
        </p:nvSpPr>
        <p:spPr>
          <a:xfrm>
            <a:off x="685800" y="1082159"/>
            <a:ext cx="10609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当加载训练好的决策网络，智能体依旧决策失败的可视化例子。从下图可以看出，智能体大部分的行为都是正确的，只是稍有不慎才导致最终失败，说明决策网络依旧是有效的。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AD3FD8-B3DC-E29A-E9D8-632EDCDFC10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813146"/>
            <a:ext cx="2160000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740716-481E-9616-76D5-2F2C6FD58C3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30" y="1813146"/>
            <a:ext cx="2160000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DBD793-E697-F1C7-A316-A399F7AD753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0" y="1813146"/>
            <a:ext cx="2160000" cy="216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AC393B-9188-81C8-F827-6C12DE44BBEF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90" y="1813146"/>
            <a:ext cx="2160000" cy="21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367A99-24B6-2D2C-B826-5571D611792D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46" y="1813146"/>
            <a:ext cx="2160000" cy="21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FDAB6C8-0115-ACF5-49F2-A4ADD99B75B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0" y="4328266"/>
            <a:ext cx="1800000" cy="180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24473BA-F18D-339B-3CC6-363B4E7E9260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90" y="4328266"/>
            <a:ext cx="1800000" cy="18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7B16D32-D55B-2584-0145-7743F5E0148A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60" y="4328266"/>
            <a:ext cx="1800000" cy="180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C35AB6C-D8F6-63BF-2D07-11C6708E45E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4328266"/>
            <a:ext cx="1800000" cy="180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62F63E2-1A95-2FF4-60C5-1E66457026A5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49" y="4328266"/>
            <a:ext cx="1800000" cy="180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9CE84E9-0EA5-55A3-9657-4BE9C641F0D5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626" y="432826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6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68E0D-5244-DE3A-FE3A-BFA108111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8C5B8E97-1405-0759-750D-B5E485B03940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B2B4D7-FEF8-0B84-2B39-21187899685A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C9438D-B6DA-7969-995E-F958DE0AA39A}"/>
              </a:ext>
            </a:extLst>
          </p:cNvPr>
          <p:cNvSpPr txBox="1"/>
          <p:nvPr/>
        </p:nvSpPr>
        <p:spPr>
          <a:xfrm>
            <a:off x="791196" y="2444234"/>
            <a:ext cx="106096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参考博客：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2023B-24D1-0E12-0F0A-C73FAA99FC4F}"/>
              </a:ext>
            </a:extLst>
          </p:cNvPr>
          <p:cNvSpPr txBox="1"/>
          <p:nvPr/>
        </p:nvSpPr>
        <p:spPr>
          <a:xfrm>
            <a:off x="791196" y="3044309"/>
            <a:ext cx="106096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详解策略梯度算法：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https://www.jianshu.com/p/6e095b7c0c8d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浅谈策略梯度（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）算法：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https://www.jianshu.com/p/67c7f608d64d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Proximal Policy Optimization(PPO)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算法原理及实现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https://www.jianshu.com/p/9f113adc0c50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2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E84B7AA1-220C-4B50-BFC9-2455A57B76D7}"/>
              </a:ext>
            </a:extLst>
          </p:cNvPr>
          <p:cNvSpPr/>
          <p:nvPr/>
        </p:nvSpPr>
        <p:spPr>
          <a:xfrm>
            <a:off x="1523999" y="2425138"/>
            <a:ext cx="9144000" cy="1129911"/>
          </a:xfrm>
          <a:custGeom>
            <a:avLst/>
            <a:gdLst/>
            <a:ahLst/>
            <a:cxnLst/>
            <a:rect l="l" t="t" r="r" b="b"/>
            <a:pathLst>
              <a:path w="9144000" h="798829">
                <a:moveTo>
                  <a:pt x="0" y="0"/>
                </a:moveTo>
                <a:lnTo>
                  <a:pt x="0" y="798576"/>
                </a:lnTo>
                <a:lnTo>
                  <a:pt x="9143999" y="798576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4111BF-D8BA-4369-9FDB-FDF7A3991BB6}"/>
              </a:ext>
            </a:extLst>
          </p:cNvPr>
          <p:cNvSpPr txBox="1">
            <a:spLocks/>
          </p:cNvSpPr>
          <p:nvPr/>
        </p:nvSpPr>
        <p:spPr>
          <a:xfrm>
            <a:off x="1684653" y="2736818"/>
            <a:ext cx="8822690" cy="506549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dirty="0">
              <a:solidFill>
                <a:schemeClr val="bg1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0826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193A7-FFFA-83ED-C601-C9BC5D3A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DAF429E-4B09-BCFC-8F63-A75E12CDB72D}"/>
              </a:ext>
            </a:extLst>
          </p:cNvPr>
          <p:cNvCxnSpPr>
            <a:cxnSpLocks/>
          </p:cNvCxnSpPr>
          <p:nvPr/>
        </p:nvCxnSpPr>
        <p:spPr>
          <a:xfrm flipV="1">
            <a:off x="2467229" y="2364718"/>
            <a:ext cx="719492" cy="16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440F894-240F-E716-6D73-D8A58B8D624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6889" y="2560326"/>
            <a:ext cx="1" cy="5243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5">
            <a:extLst>
              <a:ext uri="{FF2B5EF4-FFF2-40B4-BE49-F238E27FC236}">
                <a16:creationId xmlns:a16="http://schemas.microsoft.com/office/drawing/2014/main" id="{A2B1EA0F-0B6A-60FE-0824-6FD91E8008FD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B8222-5FD7-675D-B89B-71712D38A1C3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D70E4A-68A2-E3F6-5B08-8D17A6A76D92}"/>
              </a:ext>
            </a:extLst>
          </p:cNvPr>
          <p:cNvSpPr/>
          <p:nvPr/>
        </p:nvSpPr>
        <p:spPr>
          <a:xfrm>
            <a:off x="928743" y="3085328"/>
            <a:ext cx="1250783" cy="858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6EF4D7-F3CC-4E90-E27C-A312B1BF449A}"/>
              </a:ext>
            </a:extLst>
          </p:cNvPr>
          <p:cNvSpPr/>
          <p:nvPr/>
        </p:nvSpPr>
        <p:spPr>
          <a:xfrm>
            <a:off x="2801498" y="3084692"/>
            <a:ext cx="1250783" cy="858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9249D0-AC41-B4B3-64F4-4C661465E5C9}"/>
              </a:ext>
            </a:extLst>
          </p:cNvPr>
          <p:cNvSpPr txBox="1"/>
          <p:nvPr/>
        </p:nvSpPr>
        <p:spPr>
          <a:xfrm>
            <a:off x="1147532" y="3252291"/>
            <a:ext cx="80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7E2675-E95B-51AF-3DCA-4A3979C03FD2}"/>
              </a:ext>
            </a:extLst>
          </p:cNvPr>
          <p:cNvSpPr txBox="1"/>
          <p:nvPr/>
        </p:nvSpPr>
        <p:spPr>
          <a:xfrm>
            <a:off x="2908270" y="3210027"/>
            <a:ext cx="10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B558F4-24F7-FD04-8F6D-A3E77D60B697}"/>
              </a:ext>
            </a:extLst>
          </p:cNvPr>
          <p:cNvSpPr/>
          <p:nvPr/>
        </p:nvSpPr>
        <p:spPr>
          <a:xfrm>
            <a:off x="4636342" y="3084692"/>
            <a:ext cx="1250783" cy="858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8690B5-34A9-4EE7-3EAA-EA49BAAE8082}"/>
              </a:ext>
            </a:extLst>
          </p:cNvPr>
          <p:cNvSpPr txBox="1"/>
          <p:nvPr/>
        </p:nvSpPr>
        <p:spPr>
          <a:xfrm>
            <a:off x="4855131" y="3251655"/>
            <a:ext cx="80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D0B78E-78E6-EC39-8F0A-6DD395300822}"/>
              </a:ext>
            </a:extLst>
          </p:cNvPr>
          <p:cNvSpPr/>
          <p:nvPr/>
        </p:nvSpPr>
        <p:spPr>
          <a:xfrm>
            <a:off x="6471186" y="3084692"/>
            <a:ext cx="1250783" cy="858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68F0C9-FD59-D642-DB66-F1842A2ACF2E}"/>
              </a:ext>
            </a:extLst>
          </p:cNvPr>
          <p:cNvSpPr txBox="1"/>
          <p:nvPr/>
        </p:nvSpPr>
        <p:spPr>
          <a:xfrm>
            <a:off x="6577958" y="3210027"/>
            <a:ext cx="109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C78442-9A93-552D-4B7F-0BCD4BA4C1FA}"/>
              </a:ext>
            </a:extLst>
          </p:cNvPr>
          <p:cNvSpPr/>
          <p:nvPr/>
        </p:nvSpPr>
        <p:spPr>
          <a:xfrm>
            <a:off x="8306030" y="3084692"/>
            <a:ext cx="1250783" cy="858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F1DC1A-8B6A-D63B-B843-D863417720BA}"/>
              </a:ext>
            </a:extLst>
          </p:cNvPr>
          <p:cNvSpPr txBox="1"/>
          <p:nvPr/>
        </p:nvSpPr>
        <p:spPr>
          <a:xfrm>
            <a:off x="8524819" y="3251655"/>
            <a:ext cx="80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127ABA-034E-6CE1-EBDE-5828ED24331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54135" y="3943745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2F29E4E-042F-5C05-DC6B-4A5E6B2BC817}"/>
              </a:ext>
            </a:extLst>
          </p:cNvPr>
          <p:cNvCxnSpPr>
            <a:cxnSpLocks/>
          </p:cNvCxnSpPr>
          <p:nvPr/>
        </p:nvCxnSpPr>
        <p:spPr>
          <a:xfrm>
            <a:off x="3404707" y="3943109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55B9856-32A6-9B55-50DF-DC98AE9922B6}"/>
              </a:ext>
            </a:extLst>
          </p:cNvPr>
          <p:cNvCxnSpPr>
            <a:cxnSpLocks/>
          </p:cNvCxnSpPr>
          <p:nvPr/>
        </p:nvCxnSpPr>
        <p:spPr>
          <a:xfrm>
            <a:off x="5263651" y="3943109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BD3A93A-166E-CDF7-76C3-50B583EFE4E0}"/>
              </a:ext>
            </a:extLst>
          </p:cNvPr>
          <p:cNvCxnSpPr>
            <a:cxnSpLocks/>
          </p:cNvCxnSpPr>
          <p:nvPr/>
        </p:nvCxnSpPr>
        <p:spPr>
          <a:xfrm>
            <a:off x="7092452" y="3943109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8D3A5F-97C4-BCD4-724B-4680DF983FC4}"/>
              </a:ext>
            </a:extLst>
          </p:cNvPr>
          <p:cNvCxnSpPr>
            <a:cxnSpLocks/>
          </p:cNvCxnSpPr>
          <p:nvPr/>
        </p:nvCxnSpPr>
        <p:spPr>
          <a:xfrm>
            <a:off x="8931300" y="3943109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CF8FE0-60F0-21C0-19F9-592D011FAC23}"/>
                  </a:ext>
                </a:extLst>
              </p:cNvPr>
              <p:cNvSpPr txBox="1"/>
              <p:nvPr/>
            </p:nvSpPr>
            <p:spPr>
              <a:xfrm>
                <a:off x="1305858" y="4325370"/>
                <a:ext cx="5400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0CF8FE0-60F0-21C0-19F9-592D011FA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58" y="4325370"/>
                <a:ext cx="5400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BD4246-CA03-2D5D-19C8-FFFED0A008A5}"/>
                  </a:ext>
                </a:extLst>
              </p:cNvPr>
              <p:cNvSpPr txBox="1"/>
              <p:nvPr/>
            </p:nvSpPr>
            <p:spPr>
              <a:xfrm>
                <a:off x="3163126" y="4325370"/>
                <a:ext cx="5400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5BD4246-CA03-2D5D-19C8-FFFED0A00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126" y="4325370"/>
                <a:ext cx="5400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8259137-E713-7775-F6E8-F963C554AD34}"/>
                  </a:ext>
                </a:extLst>
              </p:cNvPr>
              <p:cNvSpPr txBox="1"/>
              <p:nvPr/>
            </p:nvSpPr>
            <p:spPr>
              <a:xfrm>
                <a:off x="5015312" y="4325370"/>
                <a:ext cx="5400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8259137-E713-7775-F6E8-F963C554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12" y="4325370"/>
                <a:ext cx="5400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31C5DB8-302C-C27F-F589-323F0362A46A}"/>
                  </a:ext>
                </a:extLst>
              </p:cNvPr>
              <p:cNvSpPr txBox="1"/>
              <p:nvPr/>
            </p:nvSpPr>
            <p:spPr>
              <a:xfrm>
                <a:off x="6858462" y="4325370"/>
                <a:ext cx="5400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31C5DB8-302C-C27F-F589-323F0362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62" y="4325370"/>
                <a:ext cx="5400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85D5173-6743-9B32-B83D-C91B344931E4}"/>
                  </a:ext>
                </a:extLst>
              </p:cNvPr>
              <p:cNvSpPr txBox="1"/>
              <p:nvPr/>
            </p:nvSpPr>
            <p:spPr>
              <a:xfrm>
                <a:off x="8707114" y="4325370"/>
                <a:ext cx="5400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85D5173-6743-9B32-B83D-C91B3449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114" y="4325370"/>
                <a:ext cx="54009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C8441E-2E71-0B13-B113-375618C1E1A8}"/>
                  </a:ext>
                </a:extLst>
              </p:cNvPr>
              <p:cNvSpPr txBox="1"/>
              <p:nvPr/>
            </p:nvSpPr>
            <p:spPr>
              <a:xfrm>
                <a:off x="9968178" y="3159322"/>
                <a:ext cx="11609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⋯⋯</m:t>
                      </m:r>
                    </m:oMath>
                  </m:oMathPara>
                </a14:m>
                <a:endParaRPr lang="zh-CN" altLang="en-US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C8441E-2E71-0B13-B113-375618C1E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178" y="3159322"/>
                <a:ext cx="116096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24CB44-F3B2-41EE-2548-3AB932BFB65D}"/>
              </a:ext>
            </a:extLst>
          </p:cNvPr>
          <p:cNvCxnSpPr>
            <a:cxnSpLocks/>
          </p:cNvCxnSpPr>
          <p:nvPr/>
        </p:nvCxnSpPr>
        <p:spPr>
          <a:xfrm>
            <a:off x="1845956" y="4624257"/>
            <a:ext cx="6347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4CE0C9F-E461-0868-97BB-7F764A16617E}"/>
              </a:ext>
            </a:extLst>
          </p:cNvPr>
          <p:cNvCxnSpPr>
            <a:cxnSpLocks/>
          </p:cNvCxnSpPr>
          <p:nvPr/>
        </p:nvCxnSpPr>
        <p:spPr>
          <a:xfrm flipV="1">
            <a:off x="2480675" y="2364718"/>
            <a:ext cx="0" cy="226715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4375940-31C8-9E19-DE0B-E6C46954D421}"/>
              </a:ext>
            </a:extLst>
          </p:cNvPr>
          <p:cNvCxnSpPr>
            <a:cxnSpLocks/>
          </p:cNvCxnSpPr>
          <p:nvPr/>
        </p:nvCxnSpPr>
        <p:spPr>
          <a:xfrm>
            <a:off x="3689996" y="4624257"/>
            <a:ext cx="6347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64ED6B2-9652-0927-5F12-B20A6E2E99E7}"/>
              </a:ext>
            </a:extLst>
          </p:cNvPr>
          <p:cNvCxnSpPr>
            <a:cxnSpLocks/>
          </p:cNvCxnSpPr>
          <p:nvPr/>
        </p:nvCxnSpPr>
        <p:spPr>
          <a:xfrm flipV="1">
            <a:off x="4324715" y="2364718"/>
            <a:ext cx="0" cy="22834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4ABC21B-BEE1-F575-0383-502EEAD2F4F0}"/>
              </a:ext>
            </a:extLst>
          </p:cNvPr>
          <p:cNvCxnSpPr>
            <a:cxnSpLocks/>
          </p:cNvCxnSpPr>
          <p:nvPr/>
        </p:nvCxnSpPr>
        <p:spPr>
          <a:xfrm flipV="1">
            <a:off x="4311269" y="2364718"/>
            <a:ext cx="704043" cy="16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5343E5A-AAD7-7E79-8E0F-69CCF8430F55}"/>
              </a:ext>
            </a:extLst>
          </p:cNvPr>
          <p:cNvCxnSpPr>
            <a:cxnSpLocks/>
          </p:cNvCxnSpPr>
          <p:nvPr/>
        </p:nvCxnSpPr>
        <p:spPr>
          <a:xfrm>
            <a:off x="5270930" y="2560326"/>
            <a:ext cx="0" cy="52436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3168F73-E491-6AFD-543F-4F541EE9A5EC}"/>
              </a:ext>
            </a:extLst>
          </p:cNvPr>
          <p:cNvCxnSpPr>
            <a:cxnSpLocks/>
          </p:cNvCxnSpPr>
          <p:nvPr/>
        </p:nvCxnSpPr>
        <p:spPr>
          <a:xfrm>
            <a:off x="5518796" y="4631877"/>
            <a:ext cx="6347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33F2947-B923-3195-7D79-02BA92A532EA}"/>
              </a:ext>
            </a:extLst>
          </p:cNvPr>
          <p:cNvCxnSpPr>
            <a:cxnSpLocks/>
          </p:cNvCxnSpPr>
          <p:nvPr/>
        </p:nvCxnSpPr>
        <p:spPr>
          <a:xfrm flipV="1">
            <a:off x="6138335" y="2372338"/>
            <a:ext cx="15180" cy="227586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DCBA7FA-B89D-54A4-56A7-6C05935B4F0A}"/>
              </a:ext>
            </a:extLst>
          </p:cNvPr>
          <p:cNvCxnSpPr>
            <a:cxnSpLocks/>
          </p:cNvCxnSpPr>
          <p:nvPr/>
        </p:nvCxnSpPr>
        <p:spPr>
          <a:xfrm>
            <a:off x="6140069" y="2374012"/>
            <a:ext cx="62660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FD9E1FB-5C4F-0B31-FE27-84888F71090D}"/>
              </a:ext>
            </a:extLst>
          </p:cNvPr>
          <p:cNvCxnSpPr>
            <a:cxnSpLocks/>
          </p:cNvCxnSpPr>
          <p:nvPr/>
        </p:nvCxnSpPr>
        <p:spPr>
          <a:xfrm>
            <a:off x="7099730" y="2621286"/>
            <a:ext cx="0" cy="47102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78D1EB1C-236C-A2E6-C29D-C4193D8DF6BA}"/>
              </a:ext>
            </a:extLst>
          </p:cNvPr>
          <p:cNvCxnSpPr>
            <a:cxnSpLocks/>
          </p:cNvCxnSpPr>
          <p:nvPr/>
        </p:nvCxnSpPr>
        <p:spPr>
          <a:xfrm>
            <a:off x="7347596" y="4616637"/>
            <a:ext cx="63471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508C084-0029-6A97-CC74-84337F93079A}"/>
              </a:ext>
            </a:extLst>
          </p:cNvPr>
          <p:cNvCxnSpPr>
            <a:cxnSpLocks/>
          </p:cNvCxnSpPr>
          <p:nvPr/>
        </p:nvCxnSpPr>
        <p:spPr>
          <a:xfrm flipV="1">
            <a:off x="7968869" y="2357098"/>
            <a:ext cx="13446" cy="227477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8BDA214-B8FE-4029-06D2-34A3C93DA573}"/>
              </a:ext>
            </a:extLst>
          </p:cNvPr>
          <p:cNvCxnSpPr>
            <a:cxnSpLocks/>
          </p:cNvCxnSpPr>
          <p:nvPr/>
        </p:nvCxnSpPr>
        <p:spPr>
          <a:xfrm flipV="1">
            <a:off x="7968869" y="2357098"/>
            <a:ext cx="738245" cy="16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77B41DB-6BDF-39E9-F972-6413814DDB45}"/>
              </a:ext>
            </a:extLst>
          </p:cNvPr>
          <p:cNvCxnSpPr>
            <a:cxnSpLocks/>
          </p:cNvCxnSpPr>
          <p:nvPr/>
        </p:nvCxnSpPr>
        <p:spPr>
          <a:xfrm>
            <a:off x="8928530" y="2560326"/>
            <a:ext cx="0" cy="51674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54FE4AA-6146-2019-E38D-421E779A70AC}"/>
                  </a:ext>
                </a:extLst>
              </p:cNvPr>
              <p:cNvSpPr txBox="1"/>
              <p:nvPr/>
            </p:nvSpPr>
            <p:spPr>
              <a:xfrm>
                <a:off x="3178805" y="2037106"/>
                <a:ext cx="5400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54FE4AA-6146-2019-E38D-421E779A7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805" y="2037106"/>
                <a:ext cx="54009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E622BF7-53D9-9F8F-2586-CE5E72B476D6}"/>
                  </a:ext>
                </a:extLst>
              </p:cNvPr>
              <p:cNvSpPr txBox="1"/>
              <p:nvPr/>
            </p:nvSpPr>
            <p:spPr>
              <a:xfrm>
                <a:off x="5036725" y="2028510"/>
                <a:ext cx="5400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E622BF7-53D9-9F8F-2586-CE5E72B47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25" y="2028510"/>
                <a:ext cx="54009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C24E445-003D-7948-C0CC-433B221CD818}"/>
                  </a:ext>
                </a:extLst>
              </p:cNvPr>
              <p:cNvSpPr txBox="1"/>
              <p:nvPr/>
            </p:nvSpPr>
            <p:spPr>
              <a:xfrm>
                <a:off x="6813464" y="2022912"/>
                <a:ext cx="5400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9C24E445-003D-7948-C0CC-433B221CD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464" y="2022912"/>
                <a:ext cx="54009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062E3851-5C30-7E9B-35BC-8B9951005B69}"/>
                  </a:ext>
                </a:extLst>
              </p:cNvPr>
              <p:cNvSpPr txBox="1"/>
              <p:nvPr/>
            </p:nvSpPr>
            <p:spPr>
              <a:xfrm>
                <a:off x="8656763" y="2016003"/>
                <a:ext cx="5400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062E3851-5C30-7E9B-35BC-8B9951005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763" y="2016003"/>
                <a:ext cx="54009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0A75578-B50F-D314-5F61-824F68B06D3D}"/>
                  </a:ext>
                </a:extLst>
              </p:cNvPr>
              <p:cNvSpPr txBox="1"/>
              <p:nvPr/>
            </p:nvSpPr>
            <p:spPr>
              <a:xfrm>
                <a:off x="696165" y="1123676"/>
                <a:ext cx="108155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在强化学习框架中，其核心架构由智能体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(Agent)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、环境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(Environment)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和奖励函数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(Reward Function)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三部分组成。其中，环境和奖励函数在开始学习之前就已经预先设定，而智能体具备自主决策的能力，通过策略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来确定其每一步的动作。当将深度学习和强化学习相结合时，策略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就是一个神经网络，用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的参数。</a:t>
                </a: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0A75578-B50F-D314-5F61-824F68B0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1123676"/>
                <a:ext cx="10815586" cy="830997"/>
              </a:xfrm>
              <a:prstGeom prst="rect">
                <a:avLst/>
              </a:prstGeom>
              <a:blipFill>
                <a:blip r:embed="rId13"/>
                <a:stretch>
                  <a:fillRect l="-282" t="-2920" b="-7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B42C1C7-DF46-1547-DD90-FCED4B6BBD12}"/>
                  </a:ext>
                </a:extLst>
              </p:cNvPr>
              <p:cNvSpPr txBox="1"/>
              <p:nvPr/>
            </p:nvSpPr>
            <p:spPr>
              <a:xfrm>
                <a:off x="696165" y="5064461"/>
                <a:ext cx="1095521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假设智能体的初始状态为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。将初始状态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输入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神经网络，网络会输出动作概率分布，从中采样得到动作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，同时获得奖励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，智能体进入下一个状态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；再将状态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6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输入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神经网络，网络会输出新的动作概率分布，从中采样得到动作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，同时获得奖励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。依次进行下去，最终得到一条轨迹</a:t>
                </a:r>
                <a14:m>
                  <m:oMath xmlns:m="http://schemas.openxmlformats.org/officeDocument/2006/math">
                    <m:r>
                      <a:rPr lang="zh-CN" altLang="en-US" sz="16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，以及该轨迹的奖励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B42C1C7-DF46-1547-DD90-FCED4B6BB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5064461"/>
                <a:ext cx="10955213" cy="830997"/>
              </a:xfrm>
              <a:prstGeom prst="rect">
                <a:avLst/>
              </a:prstGeom>
              <a:blipFill>
                <a:blip r:embed="rId14"/>
                <a:stretch>
                  <a:fillRect l="-278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22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4C412-332E-24E7-FFB6-E663EECCF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0033D235-7F29-9FB0-B175-73D157612B37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532E6E-28C6-546D-7FEC-AD3FFAD2BA3A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509AC894-899C-4962-24B4-109124C8E76D}"/>
                  </a:ext>
                </a:extLst>
              </p:cNvPr>
              <p:cNvSpPr txBox="1"/>
              <p:nvPr/>
            </p:nvSpPr>
            <p:spPr>
              <a:xfrm>
                <a:off x="670764" y="1149078"/>
                <a:ext cx="106096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假设当前智能体的策略网络参数是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，我们可以计算这条轨迹</a:t>
                </a:r>
                <a14:m>
                  <m:oMath xmlns:m="http://schemas.openxmlformats.org/officeDocument/2006/math">
                    <m:r>
                      <a:rPr lang="zh-CN" altLang="en-US" sz="16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发生的概率，它取决于两部分，环境的改变和智能体的动作，如下式所示：</a:t>
                </a: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509AC894-899C-4962-24B4-109124C8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4" y="1149078"/>
                <a:ext cx="10609604" cy="584775"/>
              </a:xfrm>
              <a:prstGeom prst="rect">
                <a:avLst/>
              </a:prstGeom>
              <a:blipFill>
                <a:blip r:embed="rId3"/>
                <a:stretch>
                  <a:fillRect l="-287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0CB2CD-7D70-E064-53EB-40050C657A5A}"/>
                  </a:ext>
                </a:extLst>
              </p:cNvPr>
              <p:cNvSpPr txBox="1"/>
              <p:nvPr/>
            </p:nvSpPr>
            <p:spPr>
              <a:xfrm>
                <a:off x="1142999" y="1891696"/>
                <a:ext cx="9614235" cy="28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F0CB2CD-7D70-E064-53EB-40050C657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1891696"/>
                <a:ext cx="9614235" cy="281744"/>
              </a:xfrm>
              <a:prstGeom prst="rect">
                <a:avLst/>
              </a:prstGeom>
              <a:blipFill>
                <a:blip r:embed="rId4"/>
                <a:stretch>
                  <a:fillRect l="-824" t="-165957" b="-25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73C479-2BBE-A360-D1FC-7A1D2E7F78BA}"/>
                  </a:ext>
                </a:extLst>
              </p:cNvPr>
              <p:cNvSpPr txBox="1"/>
              <p:nvPr/>
            </p:nvSpPr>
            <p:spPr>
              <a:xfrm>
                <a:off x="670763" y="2408542"/>
                <a:ext cx="109116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表示环境的改变，是由环境内部规则预先设定的，其更新过程是确定性的，与参数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无关；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表示智能体的行为决策，给定一个状态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，智能体会采取什么样的动作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取决于策略网络参数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73C479-2BBE-A360-D1FC-7A1D2E7F7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3" y="2408542"/>
                <a:ext cx="10911637" cy="584775"/>
              </a:xfrm>
              <a:prstGeom prst="rect">
                <a:avLst/>
              </a:prstGeom>
              <a:blipFill>
                <a:blip r:embed="rId5"/>
                <a:stretch>
                  <a:fillRect l="-279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4A8EF9-FD17-0861-3F08-D12F06FBAA62}"/>
                  </a:ext>
                </a:extLst>
              </p:cNvPr>
              <p:cNvSpPr txBox="1"/>
              <p:nvPr/>
            </p:nvSpPr>
            <p:spPr>
              <a:xfrm>
                <a:off x="670762" y="3212075"/>
                <a:ext cx="10403637" cy="342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对于这条轨迹</a:t>
                </a:r>
                <a14:m>
                  <m:oMath xmlns:m="http://schemas.openxmlformats.org/officeDocument/2006/math">
                    <m:r>
                      <a:rPr lang="zh-CN" altLang="en-US" sz="16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zh-CN" sz="16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zh-CN" altLang="en-US" sz="1600" dirty="0"/>
                  <a:t>，我们也能够计算得到轨迹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zh-CN" altLang="en-US" sz="1600" dirty="0"/>
                  <a:t>的奖励值：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4A8EF9-FD17-0861-3F08-D12F06FBA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2" y="3212075"/>
                <a:ext cx="10403637" cy="342851"/>
              </a:xfrm>
              <a:prstGeom prst="rect">
                <a:avLst/>
              </a:prstGeom>
              <a:blipFill>
                <a:blip r:embed="rId6"/>
                <a:stretch>
                  <a:fillRect l="-293" t="-105357" b="-17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3AC821-0D44-C8C1-7045-F6D2FB7201C3}"/>
                  </a:ext>
                </a:extLst>
              </p:cNvPr>
              <p:cNvSpPr txBox="1"/>
              <p:nvPr/>
            </p:nvSpPr>
            <p:spPr>
              <a:xfrm>
                <a:off x="652620" y="3849887"/>
                <a:ext cx="106096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假设可以穷举所有可能的轨迹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，每个轨迹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都有一个概率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和一个总奖励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zh-CN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我们希望通过调整网络参数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/>
                  <a:t>，使得所有轨迹的平均奖励值尽可能得大，即最大化奖励期望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3AC821-0D44-C8C1-7045-F6D2FB72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20" y="3849887"/>
                <a:ext cx="10609604" cy="584775"/>
              </a:xfrm>
              <a:prstGeom prst="rect">
                <a:avLst/>
              </a:prstGeom>
              <a:blipFill>
                <a:blip r:embed="rId7"/>
                <a:stretch>
                  <a:fillRect l="-287" t="-4211" b="-1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374A88-AD9A-8957-6048-E2AFC8EDCAB7}"/>
                  </a:ext>
                </a:extLst>
              </p:cNvPr>
              <p:cNvSpPr txBox="1"/>
              <p:nvPr/>
            </p:nvSpPr>
            <p:spPr>
              <a:xfrm>
                <a:off x="3979049" y="4609680"/>
                <a:ext cx="3481402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374A88-AD9A-8957-6048-E2AFC8ED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49" y="4609680"/>
                <a:ext cx="3481402" cy="597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B05227-7889-F43B-F823-7F3CBF1F357C}"/>
                  </a:ext>
                </a:extLst>
              </p:cNvPr>
              <p:cNvSpPr txBox="1"/>
              <p:nvPr/>
            </p:nvSpPr>
            <p:spPr>
              <a:xfrm>
                <a:off x="670762" y="5348302"/>
                <a:ext cx="107046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换句话说，如果某条轨迹的奖励值较大，我们希望调整网络参数</a:t>
                </a:r>
                <a14:m>
                  <m:oMath xmlns:m="http://schemas.openxmlformats.org/officeDocument/2006/math">
                    <m:r>
                      <a:rPr lang="zh-CN" altLang="en-US" sz="16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/>
                  <a:t>，使得这种轨迹出现的概率值尽可能大；反之，如果某条轨迹的奖励值较小，我们希望调整网络参数</a:t>
                </a:r>
                <a14:m>
                  <m:oMath xmlns:m="http://schemas.openxmlformats.org/officeDocument/2006/math">
                    <m:r>
                      <a:rPr lang="zh-CN" altLang="en-US" sz="16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/>
                  <a:t>，使得这种轨迹出现的概率值尽可能小。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B05227-7889-F43B-F823-7F3CBF1F3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2" y="5348302"/>
                <a:ext cx="10704637" cy="584775"/>
              </a:xfrm>
              <a:prstGeom prst="rect">
                <a:avLst/>
              </a:prstGeom>
              <a:blipFill>
                <a:blip r:embed="rId9"/>
                <a:stretch>
                  <a:fillRect l="-285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60E-076C-5D94-D11D-1CC7A566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0DA5D1D2-5829-09F0-91D4-A72F9EBF8968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2AF5F5-0239-993E-4BFF-6E7422CCC18A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6FBB33F-D416-CAC2-0C17-9290B8E7B7A8}"/>
                  </a:ext>
                </a:extLst>
              </p:cNvPr>
              <p:cNvSpPr txBox="1"/>
              <p:nvPr/>
            </p:nvSpPr>
            <p:spPr>
              <a:xfrm>
                <a:off x="670764" y="1149078"/>
                <a:ext cx="106096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/>
                  <a:t>目标是最大化奖励期望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，可以通过梯度上升的方式更新网络的参数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求梯度，这里只有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是和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有关，整个梯度策略公式如下所示：</a:t>
                </a: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6FBB33F-D416-CAC2-0C17-9290B8E7B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4" y="1149078"/>
                <a:ext cx="10609604" cy="584775"/>
              </a:xfrm>
              <a:prstGeom prst="rect">
                <a:avLst/>
              </a:prstGeom>
              <a:blipFill>
                <a:blip r:embed="rId3"/>
                <a:stretch>
                  <a:fillRect l="-287" t="-4167" r="-5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7D4CF2-1D6F-7EC8-B009-18B8DBD89E31}"/>
                  </a:ext>
                </a:extLst>
              </p:cNvPr>
              <p:cNvSpPr txBox="1"/>
              <p:nvPr/>
            </p:nvSpPr>
            <p:spPr>
              <a:xfrm>
                <a:off x="1292269" y="1930967"/>
                <a:ext cx="9175140" cy="601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7D4CF2-1D6F-7EC8-B009-18B8DBD89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69" y="1930967"/>
                <a:ext cx="9175140" cy="601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418025-99FA-53E8-423C-AEBF7975FF17}"/>
                  </a:ext>
                </a:extLst>
              </p:cNvPr>
              <p:cNvSpPr txBox="1"/>
              <p:nvPr/>
            </p:nvSpPr>
            <p:spPr>
              <a:xfrm>
                <a:off x="670764" y="2729912"/>
                <a:ext cx="107300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这里通过数学变换，将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梯度转化成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的期望进行求解。假设可以穷举所有可能的轨迹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，对于每条轨迹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，可以通过神经网络计算得到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。进一步采用蒙特卡洛的思想，通过采样的方式得到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个轨迹，计算这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每条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轨迹的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值，将其全部加起来取平均，近似得到梯度，从而更新参数：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418025-99FA-53E8-423C-AEBF7975F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4" y="2729912"/>
                <a:ext cx="10730036" cy="830997"/>
              </a:xfrm>
              <a:prstGeom prst="rect">
                <a:avLst/>
              </a:prstGeom>
              <a:blipFill>
                <a:blip r:embed="rId5"/>
                <a:stretch>
                  <a:fillRect l="-284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E7C121-E52E-78F4-5CBE-92F322379118}"/>
                  </a:ext>
                </a:extLst>
              </p:cNvPr>
              <p:cNvSpPr txBox="1"/>
              <p:nvPr/>
            </p:nvSpPr>
            <p:spPr>
              <a:xfrm>
                <a:off x="2927566" y="3528857"/>
                <a:ext cx="6096000" cy="810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E7C121-E52E-78F4-5CBE-92F322379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566" y="3528857"/>
                <a:ext cx="6096000" cy="810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8C19B1E-E55B-798C-9514-91B809B290E6}"/>
                  </a:ext>
                </a:extLst>
              </p:cNvPr>
              <p:cNvSpPr txBox="1"/>
              <p:nvPr/>
            </p:nvSpPr>
            <p:spPr>
              <a:xfrm>
                <a:off x="1116293" y="4767946"/>
                <a:ext cx="9959410" cy="810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s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8C19B1E-E55B-798C-9514-91B809B29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93" y="4767946"/>
                <a:ext cx="9959410" cy="810607"/>
              </a:xfrm>
              <a:prstGeom prst="rect">
                <a:avLst/>
              </a:prstGeom>
              <a:blipFill>
                <a:blip r:embed="rId7"/>
                <a:stretch>
                  <a:fillRect r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DB38CAA-1F8E-447E-2BA3-D5E19B12CBFE}"/>
                  </a:ext>
                </a:extLst>
              </p:cNvPr>
              <p:cNvSpPr txBox="1"/>
              <p:nvPr/>
            </p:nvSpPr>
            <p:spPr>
              <a:xfrm>
                <a:off x="2095557" y="5578553"/>
                <a:ext cx="4220575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DB38CAA-1F8E-447E-2BA3-D5E19B12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57" y="5578553"/>
                <a:ext cx="4220575" cy="784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999DCE-5A30-97F8-17DC-CF30685D9C76}"/>
                  </a:ext>
                </a:extLst>
              </p:cNvPr>
              <p:cNvSpPr txBox="1"/>
              <p:nvPr/>
            </p:nvSpPr>
            <p:spPr>
              <a:xfrm>
                <a:off x="670764" y="4429392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</a:t>
                </a:r>
                <a:r>
                  <a:rPr lang="zh-CN" altLang="en-US" sz="1600" dirty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/>
                  <a:t>表达式，对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sz="1600" dirty="0"/>
                  <a:t>进一步化简，如下所示：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999DCE-5A30-97F8-17DC-CF30685D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4" y="4429392"/>
                <a:ext cx="6096000" cy="338554"/>
              </a:xfrm>
              <a:prstGeom prst="rect">
                <a:avLst/>
              </a:prstGeom>
              <a:blipFill>
                <a:blip r:embed="rId9"/>
                <a:stretch>
                  <a:fillRect l="-500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0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A183-5A80-C12E-EDD8-4BD14294F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2FCEF0D-3DB4-4915-B2E9-260B86681E08}"/>
              </a:ext>
            </a:extLst>
          </p:cNvPr>
          <p:cNvSpPr/>
          <p:nvPr/>
        </p:nvSpPr>
        <p:spPr>
          <a:xfrm>
            <a:off x="347133" y="3539896"/>
            <a:ext cx="6155267" cy="2750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455663D-4B20-D979-24E5-EB2879C128E8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E9DBC7-FDA3-085B-9FCC-7D426D128DC1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B431CCC-D058-5D78-A2EE-23A61C45EF40}"/>
                  </a:ext>
                </a:extLst>
              </p:cNvPr>
              <p:cNvSpPr txBox="1"/>
              <p:nvPr/>
            </p:nvSpPr>
            <p:spPr>
              <a:xfrm>
                <a:off x="535298" y="1146947"/>
                <a:ext cx="106096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在上式中，由于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来自环境，与参数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无关，因此梯度求解时为零。将上式整体合并如下：</a:t>
                </a: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B431CCC-D058-5D78-A2EE-23A61C45E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8" y="1146947"/>
                <a:ext cx="10609604" cy="338554"/>
              </a:xfrm>
              <a:prstGeom prst="rect">
                <a:avLst/>
              </a:prstGeom>
              <a:blipFill>
                <a:blip r:embed="rId3"/>
                <a:stretch>
                  <a:fillRect l="-345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07ACB7-E0F5-6E37-1D21-E4F8DADD7EAE}"/>
                  </a:ext>
                </a:extLst>
              </p:cNvPr>
              <p:cNvSpPr txBox="1"/>
              <p:nvPr/>
            </p:nvSpPr>
            <p:spPr>
              <a:xfrm>
                <a:off x="84405" y="1581401"/>
                <a:ext cx="11590867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07ACB7-E0F5-6E37-1D21-E4F8DADD7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" y="1581401"/>
                <a:ext cx="11590867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23CC9A-EA9D-D646-0A67-1838C155495E}"/>
                  </a:ext>
                </a:extLst>
              </p:cNvPr>
              <p:cNvSpPr txBox="1"/>
              <p:nvPr/>
            </p:nvSpPr>
            <p:spPr>
              <a:xfrm>
                <a:off x="476028" y="2504335"/>
                <a:ext cx="10941705" cy="849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假设一条轨迹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，对应奖励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。对于这条轨迹的每一步动作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可以看作是对每一步动作的加权。可以看到，这里每一步动作的权重都取为整个轨迹的累积奖励，是相同的。通过加权求和的形式，就能得到这条轨迹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关于参数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的梯度。再将若干条轨迹的梯度进行平均，就能近似总体梯度。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23CC9A-EA9D-D646-0A67-1838C1554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28" y="2504335"/>
                <a:ext cx="10941705" cy="849400"/>
              </a:xfrm>
              <a:prstGeom prst="rect">
                <a:avLst/>
              </a:prstGeom>
              <a:blipFill>
                <a:blip r:embed="rId5"/>
                <a:stretch>
                  <a:fillRect l="-279" t="-41727" r="-2228" b="-10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D550F8-AB20-5093-3C79-A4E5B6DCAECE}"/>
                  </a:ext>
                </a:extLst>
              </p:cNvPr>
              <p:cNvSpPr txBox="1"/>
              <p:nvPr/>
            </p:nvSpPr>
            <p:spPr>
              <a:xfrm>
                <a:off x="407349" y="3604949"/>
                <a:ext cx="60348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固定网络参数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rgbClr val="FF0000"/>
                        </a:solidFill>
                      </a:rPr>
                      <m:t>采样</m:t>
                    </m:r>
                    <m:r>
                      <a:rPr lang="zh-CN" alt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若干条轨迹</m:t>
                    </m:r>
                    <m:r>
                      <a:rPr lang="zh-CN" altLang="en-US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这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批数据是为了拟合特定</a:t>
                </a: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值下的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分布，因此仅能使用一次，更新完后立即丢弃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D550F8-AB20-5093-3C79-A4E5B6DCA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49" y="3604949"/>
                <a:ext cx="6034834" cy="584775"/>
              </a:xfrm>
              <a:prstGeom prst="rect">
                <a:avLst/>
              </a:prstGeom>
              <a:blipFill>
                <a:blip r:embed="rId6"/>
                <a:stretch>
                  <a:fillRect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5FFB832-DD4F-D411-25F7-3D0C7D9625D8}"/>
                  </a:ext>
                </a:extLst>
              </p:cNvPr>
              <p:cNvSpPr txBox="1"/>
              <p:nvPr/>
            </p:nvSpPr>
            <p:spPr>
              <a:xfrm>
                <a:off x="535298" y="4298298"/>
                <a:ext cx="5469468" cy="374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5FFB832-DD4F-D411-25F7-3D0C7D962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8" y="4298298"/>
                <a:ext cx="5469468" cy="374077"/>
              </a:xfrm>
              <a:prstGeom prst="rect">
                <a:avLst/>
              </a:prstGeom>
              <a:blipFill>
                <a:blip r:embed="rId7"/>
                <a:stretch>
                  <a:fillRect t="-116393" r="-1115" b="-186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F0DB4A3-F939-1747-A36D-0AA1FA808B8B}"/>
                  </a:ext>
                </a:extLst>
              </p:cNvPr>
              <p:cNvSpPr txBox="1"/>
              <p:nvPr/>
            </p:nvSpPr>
            <p:spPr>
              <a:xfrm>
                <a:off x="535298" y="4755498"/>
                <a:ext cx="5469468" cy="374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F0DB4A3-F939-1747-A36D-0AA1FA80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8" y="4755498"/>
                <a:ext cx="5469468" cy="374077"/>
              </a:xfrm>
              <a:prstGeom prst="rect">
                <a:avLst/>
              </a:prstGeom>
              <a:blipFill>
                <a:blip r:embed="rId8"/>
                <a:stretch>
                  <a:fillRect t="-116393" r="-1672" b="-186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E79750-0012-9F03-4050-F79C8612A7CB}"/>
                  </a:ext>
                </a:extLst>
              </p:cNvPr>
              <p:cNvSpPr txBox="1"/>
              <p:nvPr/>
            </p:nvSpPr>
            <p:spPr>
              <a:xfrm>
                <a:off x="652881" y="5235263"/>
                <a:ext cx="52343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E79750-0012-9F03-4050-F79C8612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81" y="5235263"/>
                <a:ext cx="52343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25B8DB3-0AFF-B29D-80DC-9DF100DE66AE}"/>
                  </a:ext>
                </a:extLst>
              </p:cNvPr>
              <p:cNvSpPr txBox="1"/>
              <p:nvPr/>
            </p:nvSpPr>
            <p:spPr>
              <a:xfrm>
                <a:off x="535298" y="5693894"/>
                <a:ext cx="5636902" cy="374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25B8DB3-0AFF-B29D-80DC-9DF100DE6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8" y="5693894"/>
                <a:ext cx="5636902" cy="374077"/>
              </a:xfrm>
              <a:prstGeom prst="rect">
                <a:avLst/>
              </a:prstGeom>
              <a:blipFill>
                <a:blip r:embed="rId10"/>
                <a:stretch>
                  <a:fillRect t="-116393" r="-1946" b="-186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626ACF0-AAE3-2D26-C422-CEDE7C6CA7A4}"/>
              </a:ext>
            </a:extLst>
          </p:cNvPr>
          <p:cNvSpPr/>
          <p:nvPr/>
        </p:nvSpPr>
        <p:spPr>
          <a:xfrm>
            <a:off x="7654817" y="3776352"/>
            <a:ext cx="3858899" cy="2212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0B0391-7FA6-364C-4FD4-ABAB269C9B21}"/>
                  </a:ext>
                </a:extLst>
              </p:cNvPr>
              <p:cNvSpPr txBox="1"/>
              <p:nvPr/>
            </p:nvSpPr>
            <p:spPr>
              <a:xfrm>
                <a:off x="7679049" y="4924614"/>
                <a:ext cx="3810434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0B0391-7FA6-364C-4FD4-ABAB269C9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49" y="4924614"/>
                <a:ext cx="3810434" cy="7847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531FA4-8611-C3E0-F5B3-182FF85B9431}"/>
                  </a:ext>
                </a:extLst>
              </p:cNvPr>
              <p:cNvSpPr txBox="1"/>
              <p:nvPr/>
            </p:nvSpPr>
            <p:spPr>
              <a:xfrm>
                <a:off x="8231349" y="4501647"/>
                <a:ext cx="2839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̅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F531FA4-8611-C3E0-F5B3-182FF85B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349" y="4501647"/>
                <a:ext cx="2839183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D3DDB6-0E94-B241-E045-7043E4DF5389}"/>
                  </a:ext>
                </a:extLst>
              </p:cNvPr>
              <p:cNvSpPr txBox="1"/>
              <p:nvPr/>
            </p:nvSpPr>
            <p:spPr>
              <a:xfrm>
                <a:off x="7907867" y="4019597"/>
                <a:ext cx="35098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针对策略网络参数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</a:rPr>
                  <a:t>，进行梯度更新</a:t>
                </a: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6D3DDB6-0E94-B241-E045-7043E4DF5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867" y="4019597"/>
                <a:ext cx="3509867" cy="338554"/>
              </a:xfrm>
              <a:prstGeom prst="rect">
                <a:avLst/>
              </a:prstGeom>
              <a:blipFill>
                <a:blip r:embed="rId13"/>
                <a:stretch>
                  <a:fillRect l="-868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65BE40F3-A8FF-00FE-89A1-218ABD956000}"/>
              </a:ext>
            </a:extLst>
          </p:cNvPr>
          <p:cNvSpPr/>
          <p:nvPr/>
        </p:nvSpPr>
        <p:spPr>
          <a:xfrm>
            <a:off x="6351900" y="3945629"/>
            <a:ext cx="1471300" cy="35343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上弧形 28">
            <a:extLst>
              <a:ext uri="{FF2B5EF4-FFF2-40B4-BE49-F238E27FC236}">
                <a16:creationId xmlns:a16="http://schemas.microsoft.com/office/drawing/2014/main" id="{DB1FF8BB-66C6-93EB-5314-6744986308F6}"/>
              </a:ext>
            </a:extLst>
          </p:cNvPr>
          <p:cNvSpPr/>
          <p:nvPr/>
        </p:nvSpPr>
        <p:spPr>
          <a:xfrm rot="10800000">
            <a:off x="6351900" y="5711200"/>
            <a:ext cx="1453417" cy="35343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5204AD-8F83-35E6-908F-8DCDBA91AA85}"/>
              </a:ext>
            </a:extLst>
          </p:cNvPr>
          <p:cNvSpPr txBox="1"/>
          <p:nvPr/>
        </p:nvSpPr>
        <p:spPr>
          <a:xfrm>
            <a:off x="6573417" y="3607075"/>
            <a:ext cx="114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更新模型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47730D-7ED9-A0F2-E1FA-C6C17A750014}"/>
              </a:ext>
            </a:extLst>
          </p:cNvPr>
          <p:cNvSpPr txBox="1"/>
          <p:nvPr/>
        </p:nvSpPr>
        <p:spPr>
          <a:xfrm>
            <a:off x="6606333" y="5609063"/>
            <a:ext cx="1214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采样数据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27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E5305-A44B-56A3-7391-E6FE1FBF1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69104628-03B5-9C2C-BBF8-397A2A186A23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F6A3DD-980D-3531-3AE4-0EC5360F64DF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4467684-026F-904E-6894-2D5105CD1D59}"/>
              </a:ext>
            </a:extLst>
          </p:cNvPr>
          <p:cNvSpPr txBox="1"/>
          <p:nvPr/>
        </p:nvSpPr>
        <p:spPr>
          <a:xfrm>
            <a:off x="535298" y="1189282"/>
            <a:ext cx="24873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优化一：添加基线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577D82-D908-A6FA-E43E-78BF5AA9A306}"/>
                  </a:ext>
                </a:extLst>
              </p:cNvPr>
              <p:cNvSpPr txBox="1"/>
              <p:nvPr/>
            </p:nvSpPr>
            <p:spPr>
              <a:xfrm>
                <a:off x="601132" y="1708835"/>
                <a:ext cx="10609603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算法在更新策略时，基本思想就是增加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大的动作出现的概率，减小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小的策略出现的概率。假设现在有一种情况，所有可能动作的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都是正的，对于没有采样到的动作，其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。如果一个比较好的动作没有被采样到，而采样到的不好的动作得到了一个比较小的正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，由于概率归一化，会导致没有被采样到的好的动作的出现概率越来越小。因此，一种想法是，增加一个奖励的基线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，让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有正有负。只有动作的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远高于平均基线时，才会给予正向激励；如果动作的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reward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只是一个很小的正数，也会被认为是不好的动作。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577D82-D908-A6FA-E43E-78BF5AA9A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2" y="1708835"/>
                <a:ext cx="10609603" cy="1323439"/>
              </a:xfrm>
              <a:prstGeom prst="rect">
                <a:avLst/>
              </a:prstGeom>
              <a:blipFill>
                <a:blip r:embed="rId3"/>
                <a:stretch>
                  <a:fillRect l="-345" t="-1843" r="-57" b="-5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B8A36A-1370-8951-AAD6-B8AB61042B3D}"/>
                  </a:ext>
                </a:extLst>
              </p:cNvPr>
              <p:cNvSpPr txBox="1"/>
              <p:nvPr/>
            </p:nvSpPr>
            <p:spPr>
              <a:xfrm>
                <a:off x="1943100" y="4328353"/>
                <a:ext cx="8915400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B8A36A-1370-8951-AAD6-B8AB61042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4328353"/>
                <a:ext cx="8915400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B66CF8-7295-C5BA-C54A-D0ABE23FD058}"/>
                  </a:ext>
                </a:extLst>
              </p:cNvPr>
              <p:cNvSpPr txBox="1"/>
              <p:nvPr/>
            </p:nvSpPr>
            <p:spPr>
              <a:xfrm>
                <a:off x="5103534" y="3334129"/>
                <a:ext cx="1604798" cy="692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B66CF8-7295-C5BA-C54A-D0ABE23FD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534" y="3334129"/>
                <a:ext cx="1604798" cy="692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6BED8-B2F5-CE93-D0B8-BD75A3A2835C}"/>
                  </a:ext>
                </a:extLst>
              </p:cNvPr>
              <p:cNvSpPr txBox="1"/>
              <p:nvPr/>
            </p:nvSpPr>
            <p:spPr>
              <a:xfrm>
                <a:off x="601133" y="5473706"/>
                <a:ext cx="1079966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这里直接将基线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取为这一批数据中，所有轨迹所有动作的平均奖励，此时每个动作的奖励权重</a:t>
                </a:r>
                <a:r>
                  <a:rPr lang="en-US" altLang="zh-CN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/>
                  <a:t>有正有负。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5B6BED8-B2F5-CE93-D0B8-BD75A3A2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3" y="5473706"/>
                <a:ext cx="10799668" cy="338554"/>
              </a:xfrm>
              <a:prstGeom prst="rect">
                <a:avLst/>
              </a:prstGeom>
              <a:blipFill>
                <a:blip r:embed="rId6"/>
                <a:stretch>
                  <a:fillRect l="-339" t="-7273" r="-282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3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C8E9B-C085-B8BC-04AF-8D38A470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0D996B30-14EE-B1CF-1626-062D28DF87A3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537390-B39C-6369-0A42-4B260DCA22F8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EAC7A8F-CD12-03EE-B540-45D52236F8FE}"/>
              </a:ext>
            </a:extLst>
          </p:cNvPr>
          <p:cNvSpPr txBox="1"/>
          <p:nvPr/>
        </p:nvSpPr>
        <p:spPr>
          <a:xfrm>
            <a:off x="535297" y="1084507"/>
            <a:ext cx="26820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优化二：折扣累积回报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98F455C-6FEE-CBCF-8F0B-792D6C0A3739}"/>
                  </a:ext>
                </a:extLst>
              </p:cNvPr>
              <p:cNvSpPr txBox="1"/>
              <p:nvPr/>
            </p:nvSpPr>
            <p:spPr>
              <a:xfrm>
                <a:off x="601132" y="1561725"/>
                <a:ext cx="106096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通过上面推导可知，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算法在计算</a:t>
                </a:r>
                <a:r>
                  <a:rPr lang="zh-CN" altLang="en-US" sz="1600" dirty="0"/>
                  <a:t>奖励期望梯度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时，公式如下：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98F455C-6FEE-CBCF-8F0B-792D6C0A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2" y="1561725"/>
                <a:ext cx="10609603" cy="338554"/>
              </a:xfrm>
              <a:prstGeom prst="rect">
                <a:avLst/>
              </a:prstGeom>
              <a:blipFill>
                <a:blip r:embed="rId3"/>
                <a:stretch>
                  <a:fillRect l="-345"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862B41-EB5A-4984-A7C9-E0151731ECDF}"/>
                  </a:ext>
                </a:extLst>
              </p:cNvPr>
              <p:cNvSpPr txBox="1"/>
              <p:nvPr/>
            </p:nvSpPr>
            <p:spPr>
              <a:xfrm>
                <a:off x="601131" y="3998526"/>
                <a:ext cx="108712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举个例子，假设游戏很短，在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的奖励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是</a:t>
                </a:r>
                <a:r>
                  <a:rPr lang="en-US" altLang="zh-CN" sz="1600" dirty="0"/>
                  <a:t>5</a:t>
                </a:r>
                <a:r>
                  <a:rPr lang="zh-CN" altLang="en-US" sz="1600" dirty="0"/>
                  <a:t>，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的奖励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是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/>
                  <a:t>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/>
                  <a:t>的奖励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/>
                  <a:t>是</a:t>
                </a:r>
                <a:r>
                  <a:rPr lang="en-US" altLang="zh-CN" sz="1600" dirty="0"/>
                  <a:t>-2</a:t>
                </a:r>
                <a:r>
                  <a:rPr lang="zh-CN" altLang="en-US" sz="1600" dirty="0"/>
                  <a:t>，整场游戏结束。此时总奖励是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，但并不代表在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是好的，因为这个正的总奖励主要来自于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，和在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是没有关系的，也许在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反而是不好的，因为它导致接下来会进入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/>
                  <a:t>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/>
                  <a:t>被扣分。如果采用原始的公式，这里每一个动作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都</m:t>
                    </m:r>
                  </m:oMath>
                </a14:m>
                <a:r>
                  <a:rPr lang="zh-CN" altLang="en-US" sz="1600" dirty="0"/>
                  <a:t>会被给予奖励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（先忽略基线处理），并不合理。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862B41-EB5A-4984-A7C9-E0151731E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" y="3998526"/>
                <a:ext cx="10871201" cy="1077218"/>
              </a:xfrm>
              <a:prstGeom prst="rect">
                <a:avLst/>
              </a:prstGeom>
              <a:blipFill>
                <a:blip r:embed="rId4"/>
                <a:stretch>
                  <a:fillRect l="-337" t="-2260" r="-2131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AAEA66-330B-2C5E-2D11-CB1E67A9831E}"/>
                  </a:ext>
                </a:extLst>
              </p:cNvPr>
              <p:cNvSpPr txBox="1"/>
              <p:nvPr/>
            </p:nvSpPr>
            <p:spPr>
              <a:xfrm>
                <a:off x="1736464" y="2054095"/>
                <a:ext cx="8131436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AAEA66-330B-2C5E-2D11-CB1E67A9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64" y="2054095"/>
                <a:ext cx="8131436" cy="784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202232-5F64-9057-01CF-28F2DB809699}"/>
                  </a:ext>
                </a:extLst>
              </p:cNvPr>
              <p:cNvSpPr txBox="1"/>
              <p:nvPr/>
            </p:nvSpPr>
            <p:spPr>
              <a:xfrm>
                <a:off x="601131" y="2976810"/>
                <a:ext cx="112014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可以看到，</a:t>
                </a:r>
                <a:r>
                  <a:rPr lang="en-US" altLang="zh-CN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/>
                  <a:t>这项与第一重求和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/>
                  <a:t>有关，与第二重求和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600" dirty="0"/>
                  <a:t>无关。换言之，如果将奖励视为对每个动作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/>
                  <a:t>加权，则对于同一轨迹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/>
                  <a:t>，该轨迹下所有动作的奖励值都是相同的，取为整条轨迹的累积奖励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，</m:t>
                    </m:r>
                  </m:oMath>
                </a14:m>
                <a:r>
                  <a:rPr lang="zh-CN" altLang="en-US" sz="1600" dirty="0"/>
                  <a:t>这显然不合适。对于整条轨迹来说，哪怕最终累积奖励是正的，中间过程可能包含某些错误的动作，这些动作不应该被施加正向奖励。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202232-5F64-9057-01CF-28F2DB80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" y="2976810"/>
                <a:ext cx="11201401" cy="830997"/>
              </a:xfrm>
              <a:prstGeom prst="rect">
                <a:avLst/>
              </a:prstGeom>
              <a:blipFill>
                <a:blip r:embed="rId6"/>
                <a:stretch>
                  <a:fillRect l="-327" t="-2920" b="-7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986652A-3C9E-EC8E-9130-DEE73E8338F5}"/>
                  </a:ext>
                </a:extLst>
              </p:cNvPr>
              <p:cNvSpPr txBox="1"/>
              <p:nvPr/>
            </p:nvSpPr>
            <p:spPr>
              <a:xfrm>
                <a:off x="601131" y="5266463"/>
                <a:ext cx="112014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这里对上述公式进一步改进，在计算某个状态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动作奖励对时，不将整个轨迹得到的全部奖励加起来，只计算从这个动作执行后所得到的奖励，因为在这个动作之前得到的奖励是跟这个动作没有关系的，</a:t>
                </a:r>
                <a:r>
                  <a:rPr lang="zh-CN" altLang="en-US" sz="1600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只有在执行这个动作以后发生的所有的奖励把它加起来，才是这个动作真正的贡献。例如，此时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都</m:t>
                    </m:r>
                  </m:oMath>
                </a14:m>
                <a:r>
                  <a:rPr lang="zh-CN" altLang="en-US" sz="1600" dirty="0"/>
                  <a:t>会被给予奖励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-2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-2</a:t>
                </a:r>
                <a:r>
                  <a:rPr lang="zh-CN" altLang="en-US" sz="1600" dirty="0"/>
                  <a:t> （先忽略基线处理） 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986652A-3C9E-EC8E-9130-DEE73E83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" y="5266463"/>
                <a:ext cx="11201401" cy="830997"/>
              </a:xfrm>
              <a:prstGeom prst="rect">
                <a:avLst/>
              </a:prstGeom>
              <a:blipFill>
                <a:blip r:embed="rId7"/>
                <a:stretch>
                  <a:fillRect l="-327" t="-2941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61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A8361-62D1-D0D7-F1CA-B890722C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12160EB5-782D-D466-5D9B-DA439E328877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9F1749-7290-376B-7EC3-2A2C136179E6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B0FB22-A68A-CFDE-FF6A-9FE3DB091B07}"/>
                  </a:ext>
                </a:extLst>
              </p:cNvPr>
              <p:cNvSpPr txBox="1"/>
              <p:nvPr/>
            </p:nvSpPr>
            <p:spPr>
              <a:xfrm>
                <a:off x="601132" y="1124633"/>
                <a:ext cx="106096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此时，</a:t>
                </a:r>
                <a:r>
                  <a:rPr lang="zh-CN" altLang="en-US" sz="1600" dirty="0"/>
                  <a:t>奖励期望梯度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dirty="0"/>
                  <a:t>计算公式如下：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B0FB22-A68A-CFDE-FF6A-9FE3DB09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2" y="1124633"/>
                <a:ext cx="10609603" cy="338554"/>
              </a:xfrm>
              <a:prstGeom prst="rect">
                <a:avLst/>
              </a:prstGeom>
              <a:blipFill>
                <a:blip r:embed="rId3"/>
                <a:stretch>
                  <a:fillRect l="-345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D5885-12A2-70DA-16E6-12BFF7F84190}"/>
                  </a:ext>
                </a:extLst>
              </p:cNvPr>
              <p:cNvSpPr txBox="1"/>
              <p:nvPr/>
            </p:nvSpPr>
            <p:spPr>
              <a:xfrm>
                <a:off x="2687905" y="1598656"/>
                <a:ext cx="60960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D5885-12A2-70DA-16E6-12BFF7F84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905" y="1598656"/>
                <a:ext cx="6096000" cy="806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F1F084-EEBE-3384-8595-22BDDA826C4C}"/>
                  </a:ext>
                </a:extLst>
              </p:cNvPr>
              <p:cNvSpPr txBox="1"/>
              <p:nvPr/>
            </p:nvSpPr>
            <p:spPr>
              <a:xfrm>
                <a:off x="601131" y="2521634"/>
                <a:ext cx="1109980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研究者认为，对于一段轨迹，在前期执行正确的动作要比在后期执行正确的动作更为重要，因此前期动作的奖励比后期动作的奖励更加宝贵。因此，这里对未来的奖励引入一个折扣，时间越久，奖励的重要性就越小，折扣因子记为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zh-CN" altLang="en-US" sz="1600" dirty="0"/>
                  <a:t>，一般设置为</a:t>
                </a:r>
                <a:r>
                  <a:rPr lang="en-US" altLang="zh-CN" sz="1600" dirty="0"/>
                  <a:t>0.9</a:t>
                </a:r>
                <a:r>
                  <a:rPr lang="zh-CN" altLang="en-US" sz="1600" dirty="0"/>
                  <a:t>或</a:t>
                </a:r>
                <a:r>
                  <a:rPr lang="en-US" altLang="zh-CN" sz="1600" dirty="0"/>
                  <a:t>0.99</a:t>
                </a:r>
                <a:r>
                  <a:rPr lang="zh-CN" altLang="en-US" sz="1600" dirty="0"/>
                  <a:t>。如果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600" dirty="0"/>
                  <a:t>，这表示只关心即时奖励；如果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，这表示未来奖励等同于即时奖励。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5F1F084-EEBE-3384-8595-22BDDA826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" y="2521634"/>
                <a:ext cx="11099802" cy="830997"/>
              </a:xfrm>
              <a:prstGeom prst="rect">
                <a:avLst/>
              </a:prstGeom>
              <a:blipFill>
                <a:blip r:embed="rId5"/>
                <a:stretch>
                  <a:fillRect l="-330" t="-2206" r="-2143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201CAA7-9A7D-DFA0-0DE3-AC84C293DB46}"/>
                  </a:ext>
                </a:extLst>
              </p:cNvPr>
              <p:cNvSpPr txBox="1"/>
              <p:nvPr/>
            </p:nvSpPr>
            <p:spPr>
              <a:xfrm>
                <a:off x="2687905" y="4265713"/>
                <a:ext cx="60960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 dirty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201CAA7-9A7D-DFA0-0DE3-AC84C293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905" y="4265713"/>
                <a:ext cx="6096000" cy="806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101847-5C8F-C9DC-9452-920528D13198}"/>
                  </a:ext>
                </a:extLst>
              </p:cNvPr>
              <p:cNvSpPr txBox="1"/>
              <p:nvPr/>
            </p:nvSpPr>
            <p:spPr>
              <a:xfrm>
                <a:off x="601131" y="3692239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最终，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</a:t>
                </a:r>
                <a:r>
                  <a:rPr lang="zh-CN" altLang="en-US" sz="1600" dirty="0"/>
                  <a:t>期望梯度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1600" dirty="0"/>
                  <a:t>计算公式如下：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101847-5C8F-C9DC-9452-920528D13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" y="3692239"/>
                <a:ext cx="6096000" cy="338554"/>
              </a:xfrm>
              <a:prstGeom prst="rect">
                <a:avLst/>
              </a:prstGeom>
              <a:blipFill>
                <a:blip r:embed="rId7"/>
                <a:stretch>
                  <a:fillRect l="-600"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D8F44AF-12E0-26E6-58B0-7925BB0684DD}"/>
                  </a:ext>
                </a:extLst>
              </p:cNvPr>
              <p:cNvSpPr txBox="1"/>
              <p:nvPr/>
            </p:nvSpPr>
            <p:spPr>
              <a:xfrm>
                <a:off x="601131" y="5259344"/>
                <a:ext cx="10989736" cy="59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/>
                  <a:t>采样的轨迹总数，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/>
                  <a:t>表示每条轨迹的步长，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1600" dirty="0"/>
                  <a:t>表示折扣因子，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表示每个动作的施加奖励，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600" dirty="0"/>
                  <a:t>表示基线，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zh-CN" altLang="en-US" sz="1600" dirty="0"/>
                  <a:t>表示决策网络对于采样动作概率的对数梯度。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D8F44AF-12E0-26E6-58B0-7925BB06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1" y="5259344"/>
                <a:ext cx="10989736" cy="590226"/>
              </a:xfrm>
              <a:prstGeom prst="rect">
                <a:avLst/>
              </a:prstGeom>
              <a:blipFill>
                <a:blip r:embed="rId8"/>
                <a:stretch>
                  <a:fillRect l="-333" t="-5155" b="-11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9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914B0-29B0-2064-27B7-2289E99D7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7FA748DA-6B80-7466-E248-F3E46D41D895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6F935E-024B-632E-DDBF-9760ED8815E9}"/>
              </a:ext>
            </a:extLst>
          </p:cNvPr>
          <p:cNvSpPr txBox="1"/>
          <p:nvPr/>
        </p:nvSpPr>
        <p:spPr>
          <a:xfrm>
            <a:off x="2486923" y="335132"/>
            <a:ext cx="678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策略梯度（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Policy-Gradient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FA076B-0C99-1156-6BC1-A242255AB996}"/>
                  </a:ext>
                </a:extLst>
              </p:cNvPr>
              <p:cNvSpPr txBox="1"/>
              <p:nvPr/>
            </p:nvSpPr>
            <p:spPr>
              <a:xfrm>
                <a:off x="667807" y="1173202"/>
                <a:ext cx="10732993" cy="627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zh-CN" altLang="en-US" sz="1600" dirty="0"/>
                  <a:t>有一个二维的环境，左边界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600" dirty="0"/>
                  <a:t>，右边界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right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600" dirty="0"/>
                  <a:t>，高度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600" dirty="0"/>
                  <a:t>地面位置</a:t>
                </a:r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600" dirty="0"/>
                  <a:t>)</a:t>
                </a:r>
                <a:r>
                  <a:rPr lang="zh-CN" altLang="en-US" sz="1600" dirty="0"/>
                  <a:t>分为安全区域和危险区域，安全位置的左边界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 dirty="0"/>
                  <a:t>，右边界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600" dirty="0"/>
                  <a:t>，其余均为危险区域。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FA076B-0C99-1156-6BC1-A242255A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7" y="1173202"/>
                <a:ext cx="10732993" cy="627736"/>
              </a:xfrm>
              <a:prstGeom prst="rect">
                <a:avLst/>
              </a:prstGeom>
              <a:blipFill>
                <a:blip r:embed="rId3"/>
                <a:stretch>
                  <a:fillRect l="-341" t="-4854" r="-2159"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F907EF8-387F-434B-DE08-128AC4523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2" y="1858738"/>
            <a:ext cx="4180854" cy="41808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311AE9-4DED-8FB5-3926-E32586CDB60A}"/>
                  </a:ext>
                </a:extLst>
              </p:cNvPr>
              <p:cNvSpPr txBox="1"/>
              <p:nvPr/>
            </p:nvSpPr>
            <p:spPr>
              <a:xfrm>
                <a:off x="4915145" y="1986201"/>
                <a:ext cx="66856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Cambria Math" panose="02040503050406030204" pitchFamily="18" charset="0"/>
                  </a:rPr>
                  <a:t>有一个智能体方块，从指定高度</a:t>
                </a:r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sz="1600" dirty="0"/>
                  <a:t>)</a:t>
                </a:r>
                <a:r>
                  <a:rPr lang="zh-CN" altLang="en-US" sz="1600" dirty="0">
                    <a:latin typeface="Cambria Math" panose="02040503050406030204" pitchFamily="18" charset="0"/>
                  </a:rPr>
                  <a:t>的某个随机水平位置开始，每次下降一个单位，下降过程中每次只有两种选择，向左或者向右移动一个单位。</a:t>
                </a:r>
                <a:r>
                  <a:rPr lang="zh-CN" altLang="en-US" sz="1600" dirty="0"/>
                  <a:t>下降过程不能越界，但仍可继续决策。最终目标是落在安全区域。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311AE9-4DED-8FB5-3926-E32586CDB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45" y="1986201"/>
                <a:ext cx="6685683" cy="830997"/>
              </a:xfrm>
              <a:prstGeom prst="rect">
                <a:avLst/>
              </a:prstGeom>
              <a:blipFill>
                <a:blip r:embed="rId5"/>
                <a:stretch>
                  <a:fillRect l="-456" t="-2941" r="-547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BBB8322-B0E6-92BC-B792-73B1A398D9D5}"/>
                  </a:ext>
                </a:extLst>
              </p:cNvPr>
              <p:cNvSpPr txBox="1"/>
              <p:nvPr/>
            </p:nvSpPr>
            <p:spPr>
              <a:xfrm>
                <a:off x="4915145" y="2997342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latin typeface="Cambria Math" panose="02040503050406030204" pitchFamily="18" charset="0"/>
                  </a:rPr>
                  <a:t>状态空间：方块的水平和竖直坐标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，有无数种可能状态。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BBB8322-B0E6-92BC-B792-73B1A398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45" y="2997342"/>
                <a:ext cx="6096000" cy="338554"/>
              </a:xfrm>
              <a:prstGeom prst="rect">
                <a:avLst/>
              </a:prstGeom>
              <a:blipFill>
                <a:blip r:embed="rId6"/>
                <a:stretch>
                  <a:fillRect l="-400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4E51CB1-64E7-86BC-0E29-B9A1B93E4A8E}"/>
              </a:ext>
            </a:extLst>
          </p:cNvPr>
          <p:cNvSpPr txBox="1"/>
          <p:nvPr/>
        </p:nvSpPr>
        <p:spPr>
          <a:xfrm>
            <a:off x="4915145" y="340691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Cambria Math" panose="02040503050406030204" pitchFamily="18" charset="0"/>
              </a:rPr>
              <a:t>动作空间：向左移动一个单位，或向右移动一个单位</a:t>
            </a:r>
            <a:r>
              <a:rPr lang="zh-CN" altLang="en-US" sz="1600" dirty="0"/>
              <a:t>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88A998-6A62-483D-6783-01D0C6F6B85A}"/>
                  </a:ext>
                </a:extLst>
              </p:cNvPr>
              <p:cNvSpPr txBox="1"/>
              <p:nvPr/>
            </p:nvSpPr>
            <p:spPr>
              <a:xfrm>
                <a:off x="4915145" y="3835542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latin typeface="Cambria Math" panose="02040503050406030204" pitchFamily="18" charset="0"/>
                  </a:rPr>
                  <a:t>策略网络：采用三层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MLP</a:t>
                </a:r>
                <a:r>
                  <a:rPr lang="zh-CN" altLang="en-US" sz="1600" dirty="0">
                    <a:latin typeface="Cambria Math" panose="02040503050406030204" pitchFamily="18" charset="0"/>
                  </a:rPr>
                  <a:t>网络，输入归一化后的水平和竖直坐标，网络输出决策概率，是一个二维的向量，例如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(0.8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0.2)</m:t>
                    </m:r>
                  </m:oMath>
                </a14:m>
                <a:r>
                  <a:rPr lang="zh-CN" altLang="en-US" sz="1600" dirty="0"/>
                  <a:t>。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288A998-6A62-483D-6783-01D0C6F6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45" y="3835542"/>
                <a:ext cx="6096000" cy="584775"/>
              </a:xfrm>
              <a:prstGeom prst="rect">
                <a:avLst/>
              </a:prstGeom>
              <a:blipFill>
                <a:blip r:embed="rId7"/>
                <a:stretch>
                  <a:fillRect l="-400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5E3B5D5-33B5-E609-84C3-03B2768A05D6}"/>
              </a:ext>
            </a:extLst>
          </p:cNvPr>
          <p:cNvSpPr txBox="1"/>
          <p:nvPr/>
        </p:nvSpPr>
        <p:spPr>
          <a:xfrm>
            <a:off x="4915144" y="4491338"/>
            <a:ext cx="63338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Cambria Math" panose="02040503050406030204" pitchFamily="18" charset="0"/>
              </a:rPr>
              <a:t>状态更新：根据网络输出的决策概率，从中采样得到具体动作（向左移动一格或者向右移动一格），更新状态空间。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3650573-6307-A3A1-5380-12CEEBBAD780}"/>
                  </a:ext>
                </a:extLst>
              </p:cNvPr>
              <p:cNvSpPr txBox="1"/>
              <p:nvPr/>
            </p:nvSpPr>
            <p:spPr>
              <a:xfrm>
                <a:off x="4915144" y="5254796"/>
                <a:ext cx="668568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Cambria Math" panose="02040503050406030204" pitchFamily="18" charset="0"/>
                  </a:rPr>
                  <a:t>实际上我们想做的事情是训练好一个策略网络，该策略网络能够告诉智能体，对于每个状态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</a:rPr>
                  <a:t>的最佳决策是什么。例如，在偏左边的位置尽量往右移动，在偏右边的位置尽量往左移动。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3650573-6307-A3A1-5380-12CEEBBA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44" y="5254796"/>
                <a:ext cx="6685684" cy="830997"/>
              </a:xfrm>
              <a:prstGeom prst="rect">
                <a:avLst/>
              </a:prstGeom>
              <a:blipFill>
                <a:blip r:embed="rId8"/>
                <a:stretch>
                  <a:fillRect l="-456" t="-2206" r="-547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2793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14507</TotalTime>
  <Words>3052</Words>
  <Application>Microsoft Office PowerPoint</Application>
  <PresentationFormat>宽屏</PresentationFormat>
  <Paragraphs>128</Paragraphs>
  <Slides>15</Slides>
  <Notes>15</Notes>
  <HiddenSlides>0</HiddenSlides>
  <MMClips>4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-apple-system</vt:lpstr>
      <vt:lpstr>Inter</vt:lpstr>
      <vt:lpstr>等线</vt:lpstr>
      <vt:lpstr>宋体</vt:lpstr>
      <vt:lpstr>微软雅黑</vt:lpstr>
      <vt:lpstr>Arial</vt:lpstr>
      <vt:lpstr>Cambria Math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Robin·Chen</dc:creator>
  <cp:lastModifiedBy>3078266536@qq.com</cp:lastModifiedBy>
  <cp:revision>378</cp:revision>
  <dcterms:created xsi:type="dcterms:W3CDTF">2021-12-13T10:24:19Z</dcterms:created>
  <dcterms:modified xsi:type="dcterms:W3CDTF">2025-03-20T11:46:45Z</dcterms:modified>
</cp:coreProperties>
</file>