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21"/>
  </p:notesMasterIdLst>
  <p:sldIdLst>
    <p:sldId id="256" r:id="rId2"/>
    <p:sldId id="285" r:id="rId3"/>
    <p:sldId id="300" r:id="rId4"/>
    <p:sldId id="301" r:id="rId5"/>
    <p:sldId id="305" r:id="rId6"/>
    <p:sldId id="306" r:id="rId7"/>
    <p:sldId id="307" r:id="rId8"/>
    <p:sldId id="308" r:id="rId9"/>
    <p:sldId id="309" r:id="rId10"/>
    <p:sldId id="310" r:id="rId11"/>
    <p:sldId id="315" r:id="rId12"/>
    <p:sldId id="311" r:id="rId13"/>
    <p:sldId id="312" r:id="rId14"/>
    <p:sldId id="313" r:id="rId15"/>
    <p:sldId id="314" r:id="rId16"/>
    <p:sldId id="295" r:id="rId17"/>
    <p:sldId id="297" r:id="rId18"/>
    <p:sldId id="298" r:id="rId19"/>
    <p:sldId id="272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CC"/>
    <a:srgbClr val="000099"/>
    <a:srgbClr val="5E5EC2"/>
    <a:srgbClr val="3131B1"/>
    <a:srgbClr val="FFFFFF"/>
    <a:srgbClr val="0C34CC"/>
    <a:srgbClr val="1D39CC"/>
    <a:srgbClr val="3647CE"/>
    <a:srgbClr val="5B6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37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DE1D-8D41-594B-B3DA-76F6B9652D53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67F1-434A-F84D-AD0E-3774C1114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大家下午好，下面是我的年终总结。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757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F0D88-189F-DE72-22D4-32E878081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B59823-F125-FB8B-7593-D44CD00830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31C15B-9385-1D53-1856-081B2B748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EC4F8D-1A88-A9F7-52F6-A0FCAFF75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3601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765FC-D528-AA92-1E64-18555A45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402265-B722-AB73-9684-A1BB69701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9A5154-9179-7D64-B43A-EF526E0375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F49E71-FBEE-E31D-A31F-E5A2F910A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79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8BAFF-8101-FD74-18D1-AA25EACA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7242597-4995-1E7B-AC37-037544AE4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3108A9D-94D0-6DBB-AE48-C187243E4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44688F-11E9-74A5-4F5E-97C7AC817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4945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E4670-EC19-632F-5175-CB29DFE6E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0AC5FB-F02F-EBD2-240F-4A2A7BFFE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FBCDD02-982B-759E-2EA4-4DC9C0BBA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84BAB4-43BA-41BD-1220-8DBB6A777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291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6BA6B-9C7E-006E-1797-B706E4458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BFBEDC6-0C1E-606C-3318-6A67A557F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3E0EED-4D54-BD34-A483-22150349B1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05F23-2A4B-4E82-6089-290FF6A7C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8208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4870A-325F-7A41-C19E-6C09CCFCF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2F2DAC8-AE9A-B30F-2201-6C70D7FCD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DA686D-0278-800A-F6B1-7FC6D6FA0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BA8DD9-B9F5-92BB-EB7E-CF5BFBB418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406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BAA1-215F-B89B-1C44-2581E95AE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FA0971-13B1-AED5-6635-441FA4E5F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88C6AC-F0EE-E5D1-ABBE-3351E5987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37ABD3-4B24-6050-F776-219A49516E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3540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7A6E-D1F1-B856-00EB-788D76FDF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F976FDB-C33D-B5E4-9EBD-5554AA6D7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CD668D5-BFAA-23AD-1EA8-0E55BBD45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896F12-01EF-D797-D0E3-76947893D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83121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ACBB6-50D7-7F9A-A2C0-F046369EA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A9A42DB-9BD9-BCCF-9778-F8770DBF0B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2D0784-90D2-3132-0529-571010DAF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AED49A-53F9-0B9D-70D7-BD443F7FE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06331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24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8953E-6F6E-2C5E-9D92-3A725C49A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756DE-9146-05A4-658A-796318235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F9EE1B-AD97-1B25-025B-1EDFC656F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86D08-C219-B098-CAEB-30AAC74B6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8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99A9A-773B-09EF-CCDF-1E687D509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C6BE6A-1A3B-340A-B12F-B24967C97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C5A0D6-ABD5-8480-5843-8F8F04AF2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301FE-6306-4B6B-6746-54EAF32A0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9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D983C-911E-C36E-6981-C13BFBEAB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AAC780-06F5-6F6B-075A-8ED120857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85D1F0-50B2-BB72-232D-837DECF2E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D4F36-6E1A-4409-2701-1BE5CE387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7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9D39C-8673-173B-6C56-696E3A42F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8FFFA21-6378-0554-93F4-F6A98F5E4A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89107F-9483-0072-4F77-38CE039FB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0243B6-E025-E198-083B-22386F858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803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FDA87-AB45-A4E2-860A-B15AC35BA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4DB95A-06E9-9DB1-09B4-86279EFD2D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4D5D5E-17FB-8A64-EC15-84D81107D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8447AF-C4A4-3982-431B-8B1DB2BEE8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4267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AF32C-61E4-FD58-0255-F404E44C8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D82853-BD0C-D3D5-A82A-F4B7D17EEB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8D3033E-8369-0E51-C35E-84F50A328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08BF21-107B-AB47-6D48-DCBB91090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422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11D17-28E8-93E2-1B7A-7A36DE287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7371E5-669B-4514-8696-E419A16D6B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F39A409-ADF9-E073-BF2F-56F9059CF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5F43F-A832-25CF-A48E-FAF5EF7099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5499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267A5-AFA8-CB7E-133D-471C44367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9A4213-9540-A4A9-939C-3E0F6202C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1B00A17-315F-77F6-0084-6A59FDC99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7C5856-E0E9-B67F-4905-9E9403590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5225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98CF6-0E1E-4028-A0F2-6C99372FD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1440"/>
            <a:ext cx="4836518" cy="422960"/>
          </a:xfrm>
        </p:spPr>
        <p:txBody>
          <a:bodyPr anchor="b">
            <a:noAutofit/>
          </a:bodyPr>
          <a:lstStyle>
            <a:lvl1pPr algn="ctr">
              <a:defRPr sz="3200">
                <a:latin typeface="+mj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10D11-B0E4-4050-B279-9CCDEE6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AE79-F653-43DB-BF97-E1DAC423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84D6DE-A58B-445B-AD5B-23D743BB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1" y="507989"/>
            <a:ext cx="8809660" cy="345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2B764-1AFD-404B-A112-DA50ACCD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9A78C-21E8-4B42-964C-2FB987398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380" y="6529702"/>
            <a:ext cx="2298420" cy="191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AE79-F653-43DB-BF97-E1DAC4232C3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bg object 22">
            <a:extLst>
              <a:ext uri="{FF2B5EF4-FFF2-40B4-BE49-F238E27FC236}">
                <a16:creationId xmlns:a16="http://schemas.microsoft.com/office/drawing/2014/main" id="{2B749D8D-C62A-49CF-921B-68AE68FA5F95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10674723" cy="345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F5775E-65E5-43CC-9399-BD476D3063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22" y="46920"/>
            <a:ext cx="1358156" cy="363717"/>
          </a:xfrm>
          <a:prstGeom prst="rect">
            <a:avLst/>
          </a:prstGeom>
        </p:spPr>
      </p:pic>
      <p:sp>
        <p:nvSpPr>
          <p:cNvPr id="10" name="bg object 23">
            <a:extLst>
              <a:ext uri="{FF2B5EF4-FFF2-40B4-BE49-F238E27FC236}">
                <a16:creationId xmlns:a16="http://schemas.microsoft.com/office/drawing/2014/main" id="{BB49458E-D5FB-4445-AB4A-61CD12A3D954}"/>
              </a:ext>
            </a:extLst>
          </p:cNvPr>
          <p:cNvSpPr/>
          <p:nvPr userDrawn="1"/>
        </p:nvSpPr>
        <p:spPr>
          <a:xfrm>
            <a:off x="0" y="6447156"/>
            <a:ext cx="12187937" cy="45719"/>
          </a:xfrm>
          <a:custGeom>
            <a:avLst/>
            <a:gdLst/>
            <a:ahLst/>
            <a:cxnLst/>
            <a:rect l="l" t="t" r="r" b="b"/>
            <a:pathLst>
              <a:path w="6400800" h="27939">
                <a:moveTo>
                  <a:pt x="0" y="27431"/>
                </a:moveTo>
                <a:lnTo>
                  <a:pt x="6400800" y="27431"/>
                </a:lnTo>
                <a:lnTo>
                  <a:pt x="6400800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5510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microsoft.com/office/2007/relationships/media" Target="../media/media2.mp4"/><Relationship Id="rId7" Type="http://schemas.openxmlformats.org/officeDocument/2006/relationships/image" Target="../media/image7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8803cb2d4e3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0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0B52066B-65C8-4044-98A8-A6B5B47C89D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49810" y="4921540"/>
            <a:ext cx="2492375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TwiL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000" dirty="0">
                <a:latin typeface="黑体" panose="02010609060101010101" pitchFamily="49" charset="-122"/>
              </a:rPr>
              <a:t>2025.03.22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84B7AA1-220C-4B50-BFC9-2455A57B76D7}"/>
              </a:ext>
            </a:extLst>
          </p:cNvPr>
          <p:cNvSpPr/>
          <p:nvPr/>
        </p:nvSpPr>
        <p:spPr>
          <a:xfrm>
            <a:off x="1523999" y="2425138"/>
            <a:ext cx="9144000" cy="1129911"/>
          </a:xfrm>
          <a:custGeom>
            <a:avLst/>
            <a:gdLst/>
            <a:ahLst/>
            <a:cxnLst/>
            <a:rect l="l" t="t" r="r" b="b"/>
            <a:pathLst>
              <a:path w="9144000" h="798829">
                <a:moveTo>
                  <a:pt x="0" y="0"/>
                </a:moveTo>
                <a:lnTo>
                  <a:pt x="0" y="798576"/>
                </a:lnTo>
                <a:lnTo>
                  <a:pt x="9143999" y="798576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4111BF-D8BA-4369-9FDB-FDF7A3991BB6}"/>
              </a:ext>
            </a:extLst>
          </p:cNvPr>
          <p:cNvSpPr txBox="1">
            <a:spLocks/>
          </p:cNvSpPr>
          <p:nvPr/>
        </p:nvSpPr>
        <p:spPr>
          <a:xfrm>
            <a:off x="2020554" y="2495326"/>
            <a:ext cx="7897887" cy="998991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强化学习</a:t>
            </a:r>
            <a:r>
              <a:rPr lang="en-US" altLang="zh-CN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en-US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近端策略优化（</a:t>
            </a:r>
            <a:r>
              <a:rPr lang="en-US" altLang="zh-CN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Proximal Policy Optimization </a:t>
            </a:r>
            <a:r>
              <a:rPr lang="zh-CN" altLang="en-US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）算法</a:t>
            </a:r>
            <a:endParaRPr lang="en-US" b="1" dirty="0">
              <a:solidFill>
                <a:schemeClr val="bg1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106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36275-ECCD-5291-98C2-7C9D4C05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37B054E2-CEE5-3D85-6191-261D33BACBED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331130-C302-FE76-ED26-C6F1AA8AC761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BEA6749-1F82-B876-FF4A-D03260B30391}"/>
              </a:ext>
            </a:extLst>
          </p:cNvPr>
          <p:cNvSpPr txBox="1"/>
          <p:nvPr/>
        </p:nvSpPr>
        <p:spPr>
          <a:xfrm>
            <a:off x="846751" y="954909"/>
            <a:ext cx="29601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这个表达式的含义是：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005CF5-40AD-4BC1-D424-BD94B55449ED}"/>
                  </a:ext>
                </a:extLst>
              </p:cNvPr>
              <p:cNvSpPr txBox="1"/>
              <p:nvPr/>
            </p:nvSpPr>
            <p:spPr>
              <a:xfrm>
                <a:off x="837420" y="1356059"/>
                <a:ext cx="104242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sz="16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大于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，我们希望在状态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下出现动作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的概率越大越好，即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越大越好，但最大不能超过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，一旦超过，这一项就会蜕变为常数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/>
                  <a:t>，不再起到任何优化作用；而如果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非常小，哪怕小于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，也应该一直被优化，起到优化作用。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C005CF5-40AD-4BC1-D424-BD94B5544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20" y="1356059"/>
                <a:ext cx="10424200" cy="830997"/>
              </a:xfrm>
              <a:prstGeom prst="rect">
                <a:avLst/>
              </a:prstGeom>
              <a:blipFill>
                <a:blip r:embed="rId3"/>
                <a:stretch>
                  <a:fillRect l="-234" t="-2920" b="-7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E9A14AF-B75A-9116-9323-2C7420B170B5}"/>
                  </a:ext>
                </a:extLst>
              </p:cNvPr>
              <p:cNvSpPr txBox="1"/>
              <p:nvPr/>
            </p:nvSpPr>
            <p:spPr>
              <a:xfrm>
                <a:off x="791196" y="2258979"/>
                <a:ext cx="104242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u"/>
                </a:pPr>
                <a:r>
                  <a:rPr lang="zh-CN" altLang="en-US" sz="1600" dirty="0"/>
                  <a:t>如果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小于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，我们希望在状态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下出现动作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的概率越小越好，即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越小越好，但最小不能低于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，一旦低于，这一项就会蜕变为常数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/>
                  <a:t>，不再起到任何优化作用；而如果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非常大，哪怕超过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，也应该一直被优化，起到优化作用。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E9A14AF-B75A-9116-9323-2C7420B17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96" y="2258979"/>
                <a:ext cx="10424200" cy="830997"/>
              </a:xfrm>
              <a:prstGeom prst="rect">
                <a:avLst/>
              </a:prstGeom>
              <a:blipFill>
                <a:blip r:embed="rId4"/>
                <a:stretch>
                  <a:fillRect l="-234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A66D8126-AD7E-6E0D-3B5B-3FBA69B44B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0912" y="3096971"/>
            <a:ext cx="6119199" cy="2395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78944F6-3947-A1F3-E6AB-E2116145E5CD}"/>
                  </a:ext>
                </a:extLst>
              </p:cNvPr>
              <p:cNvSpPr txBox="1"/>
              <p:nvPr/>
            </p:nvSpPr>
            <p:spPr>
              <a:xfrm>
                <a:off x="1080017" y="5458006"/>
                <a:ext cx="10424200" cy="9461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在上图中，绿色的线表示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zh-CN" altLang="en-US" sz="1600" dirty="0"/>
                  <a:t>，蓝色的线表示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𝑐𝑙𝑖𝑝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,1−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,1+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，红色的线是根据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是否大于零，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𝑐𝑙𝑖𝑝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,1−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,1+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sz="1600" dirty="0"/>
                  <a:t>的最终取值，一旦蜕变为常数，该项就不再起优化作用。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78944F6-3947-A1F3-E6AB-E2116145E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017" y="5458006"/>
                <a:ext cx="10424200" cy="946156"/>
              </a:xfrm>
              <a:prstGeom prst="rect">
                <a:avLst/>
              </a:prstGeom>
              <a:blipFill>
                <a:blip r:embed="rId6"/>
                <a:stretch>
                  <a:fillRect l="-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184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3862E-5E84-F91F-B9F5-E798A638D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3E8CAAEA-D2CF-C09D-9521-B485739F711A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CF38BF-0342-1D7C-11B1-C4E65BF1380D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389BAD-DA28-79C6-4F44-C47FE5CE0BFA}"/>
              </a:ext>
            </a:extLst>
          </p:cNvPr>
          <p:cNvSpPr txBox="1"/>
          <p:nvPr/>
        </p:nvSpPr>
        <p:spPr>
          <a:xfrm>
            <a:off x="791196" y="1150852"/>
            <a:ext cx="68972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另外有几个问题值得深刻思考，有助于加深对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算法、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算法的理解：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BBC4ED9-1AEB-482C-4A89-ADC4943B2F05}"/>
              </a:ext>
            </a:extLst>
          </p:cNvPr>
          <p:cNvSpPr txBox="1"/>
          <p:nvPr/>
        </p:nvSpPr>
        <p:spPr>
          <a:xfrm>
            <a:off x="725455" y="1658130"/>
            <a:ext cx="109937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既然在代码里是最小化损失函数，为什么不一开始就通过蒙特卡洛采样轨迹，最小化负的奖励期望呢，非得绕一大圈？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ED353A-DFBC-D5F7-3E15-182BF3A967B7}"/>
                  </a:ext>
                </a:extLst>
              </p:cNvPr>
              <p:cNvSpPr txBox="1"/>
              <p:nvPr/>
            </p:nvSpPr>
            <p:spPr>
              <a:xfrm>
                <a:off x="3768143" y="2070023"/>
                <a:ext cx="4223400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fName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𝑙𝑜𝑠𝑠</m:t>
                          </m:r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acc>
                            <m:accPr>
                              <m:chr m:val="̅"/>
                              <m:ctrl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  <m:sup/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EED353A-DFBC-D5F7-3E15-182BF3A96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43" y="2070023"/>
                <a:ext cx="4223400" cy="597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18C889AE-A795-874C-41AA-E6703A8992D5}"/>
              </a:ext>
            </a:extLst>
          </p:cNvPr>
          <p:cNvSpPr txBox="1"/>
          <p:nvPr/>
        </p:nvSpPr>
        <p:spPr>
          <a:xfrm>
            <a:off x="949389" y="2712840"/>
            <a:ext cx="106765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为采样操作是不可微的，无法通过反向传播来更新梯度，从而让神经网络学习这些分布参数。虽然我们可以通过蒙特卡洛算法采样计算出损失函数值，但在最优化过程中，损失函数值没有意义，我们需要得到的是损失函数的梯度值。此外，在使用蒙特卡洛算法近似奖励期望的梯度时，采样操作不可微并不影响，因为这里我们只需要梯度的数值，不需要再去计算梯度的梯度。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0D344FF-649C-06A3-0836-C9C2F751040D}"/>
              </a:ext>
            </a:extLst>
          </p:cNvPr>
          <p:cNvSpPr txBox="1"/>
          <p:nvPr/>
        </p:nvSpPr>
        <p:spPr>
          <a:xfrm>
            <a:off x="691845" y="3947240"/>
            <a:ext cx="113073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为什么在代码里最后需要最小化的损失函数的表达式，和一开始的损失函数表达式不相同，并不是奖励期望表达式了？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6514A6-3A51-0169-7864-24194AC004EE}"/>
                  </a:ext>
                </a:extLst>
              </p:cNvPr>
              <p:cNvSpPr txBox="1"/>
              <p:nvPr/>
            </p:nvSpPr>
            <p:spPr>
              <a:xfrm>
                <a:off x="3973721" y="4353828"/>
                <a:ext cx="3714703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06514A6-3A51-0169-7864-24194AC00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21" y="4353828"/>
                <a:ext cx="3714703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A1B444C-BC2D-27B7-965C-F2D2431D99B4}"/>
                  </a:ext>
                </a:extLst>
              </p:cNvPr>
              <p:cNvSpPr txBox="1"/>
              <p:nvPr/>
            </p:nvSpPr>
            <p:spPr>
              <a:xfrm>
                <a:off x="940058" y="5216802"/>
                <a:ext cx="10564587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其实整体是这么一个逻辑：我们想要最小化某个含未知参数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的损失函数，但损失函数值必须通过概率采样获得，无法直接进行反向传播。因此我们近似去求解这个损失函数在参数为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时梯度表达式，根据这个梯度表达式，重新构建一个新的损失函数，这个新的损失虽然和原有的损失函数数值不同，但在参数为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1600" dirty="0"/>
                  <a:t>的梯度值却是相同的，因此能够以正确的方式梯度更新，具体损失函数值是多少其实无所谓，甚至损失函数表达式其实一直都在变。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A1B444C-BC2D-27B7-965C-F2D2431D9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58" y="5216802"/>
                <a:ext cx="10564587" cy="1077218"/>
              </a:xfrm>
              <a:prstGeom prst="rect">
                <a:avLst/>
              </a:prstGeom>
              <a:blipFill>
                <a:blip r:embed="rId5"/>
                <a:stretch>
                  <a:fillRect l="-289" t="-2273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098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00C71-78D6-05E7-C525-FD54D7C0A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0FC05BB3-B767-6AD0-0F07-72E36C970028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5D14F0-2BEB-7B5A-1A63-C7346AC02345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E13E24-8762-4100-BDED-00320439C2A9}"/>
              </a:ext>
            </a:extLst>
          </p:cNvPr>
          <p:cNvSpPr txBox="1"/>
          <p:nvPr/>
        </p:nvSpPr>
        <p:spPr>
          <a:xfrm>
            <a:off x="696164" y="1056531"/>
            <a:ext cx="224297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、代码实践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415F7D-9C93-58A3-2D11-4A2901CA05F2}"/>
                  </a:ext>
                </a:extLst>
              </p:cNvPr>
              <p:cNvSpPr txBox="1"/>
              <p:nvPr/>
            </p:nvSpPr>
            <p:spPr>
              <a:xfrm>
                <a:off x="667807" y="1415795"/>
                <a:ext cx="10732993" cy="11004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</a:t>
                </a:r>
                <a:r>
                  <a:rPr lang="zh-CN" altLang="en-US" sz="1600" dirty="0"/>
                  <a:t>有一个二维的环境，左边界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𝑙𝑒𝑓𝑡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600" dirty="0"/>
                  <a:t>，右边界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right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1600" dirty="0"/>
                  <a:t>，高度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sz="1600" dirty="0"/>
                  <a:t>地面位置</a:t>
                </a:r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1600" dirty="0"/>
                  <a:t>)</a:t>
                </a:r>
                <a:r>
                  <a:rPr lang="zh-CN" altLang="en-US" sz="1600" dirty="0"/>
                  <a:t>分为安全区域和危险区域，安全位置的左边界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𝑙𝑒𝑓𝑡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sz="1600" dirty="0"/>
                  <a:t>，右边界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𝑟𝑖𝑔h𝑡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sz="1600" dirty="0"/>
                  <a:t>，其余均为危险区域。</a:t>
                </a:r>
                <a:r>
                  <a:rPr lang="zh-CN" altLang="en-US" sz="1600" dirty="0">
                    <a:latin typeface="Cambria Math" panose="02040503050406030204" pitchFamily="18" charset="0"/>
                  </a:rPr>
                  <a:t>有一个智能体方块，从指定高度</a:t>
                </a:r>
                <a:r>
                  <a:rPr lang="en-US" altLang="zh-CN" sz="1600" dirty="0"/>
                  <a:t>(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altLang="zh-CN" sz="1600" dirty="0"/>
                  <a:t>)</a:t>
                </a:r>
                <a:r>
                  <a:rPr lang="zh-CN" altLang="en-US" sz="1600" dirty="0">
                    <a:latin typeface="Cambria Math" panose="02040503050406030204" pitchFamily="18" charset="0"/>
                  </a:rPr>
                  <a:t>的某个随机水平位置开始，每次下降一个单位，下降过程中每次只有两种选择，向左或者向右移动一个单位。</a:t>
                </a:r>
                <a:r>
                  <a:rPr lang="zh-CN" altLang="en-US" sz="1600" dirty="0"/>
                  <a:t>下降过程不能越界，但仍可继续决策。最终目标是落在安全区域。</a:t>
                </a:r>
                <a:endParaRPr lang="zh-CN" altLang="en-US" sz="16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415F7D-9C93-58A3-2D11-4A2901CA0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07" y="1415795"/>
                <a:ext cx="10732993" cy="1100429"/>
              </a:xfrm>
              <a:prstGeom prst="rect">
                <a:avLst/>
              </a:prstGeom>
              <a:blipFill>
                <a:blip r:embed="rId3"/>
                <a:stretch>
                  <a:fillRect l="-341" t="-2762" r="-2159" b="-5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09EB807-DE1B-7AB8-66C4-B48D303E1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64" y="2530953"/>
            <a:ext cx="3791860" cy="37918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7519398-8AF5-04CE-8758-413FCCB6B13B}"/>
                  </a:ext>
                </a:extLst>
              </p:cNvPr>
              <p:cNvSpPr txBox="1"/>
              <p:nvPr/>
            </p:nvSpPr>
            <p:spPr>
              <a:xfrm>
                <a:off x="4488024" y="2633445"/>
                <a:ext cx="60960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latin typeface="Cambria Math" panose="02040503050406030204" pitchFamily="18" charset="0"/>
                  </a:rPr>
                  <a:t>状态空间：方块的水平和竖直坐标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，有无数种可能状态。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7519398-8AF5-04CE-8758-413FCCB6B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24" y="2633445"/>
                <a:ext cx="6096000" cy="338554"/>
              </a:xfrm>
              <a:prstGeom prst="rect">
                <a:avLst/>
              </a:prstGeom>
              <a:blipFill>
                <a:blip r:embed="rId5"/>
                <a:stretch>
                  <a:fillRect l="-400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58027219-FD62-621A-EB29-DD7292125D1A}"/>
              </a:ext>
            </a:extLst>
          </p:cNvPr>
          <p:cNvSpPr txBox="1"/>
          <p:nvPr/>
        </p:nvSpPr>
        <p:spPr>
          <a:xfrm>
            <a:off x="4488024" y="3041889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Cambria Math" panose="02040503050406030204" pitchFamily="18" charset="0"/>
              </a:rPr>
              <a:t>动作空间：向左移动一个单位，或向右移动一个单位</a:t>
            </a:r>
            <a:r>
              <a:rPr lang="zh-CN" altLang="en-US" sz="1600" dirty="0"/>
              <a:t>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AF16FD-FA3D-AB10-19A8-EFF3FD0B2A4E}"/>
              </a:ext>
            </a:extLst>
          </p:cNvPr>
          <p:cNvSpPr txBox="1"/>
          <p:nvPr/>
        </p:nvSpPr>
        <p:spPr>
          <a:xfrm>
            <a:off x="4488023" y="3441734"/>
            <a:ext cx="70078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Cambria Math" panose="02040503050406030204" pitchFamily="18" charset="0"/>
              </a:rPr>
              <a:t>策略网络：采用三层</a:t>
            </a:r>
            <a:r>
              <a:rPr lang="en-US" altLang="zh-CN" sz="1600" dirty="0">
                <a:latin typeface="Cambria Math" panose="02040503050406030204" pitchFamily="18" charset="0"/>
              </a:rPr>
              <a:t>MLP</a:t>
            </a:r>
            <a:r>
              <a:rPr lang="zh-CN" altLang="en-US" sz="1600" dirty="0">
                <a:latin typeface="Cambria Math" panose="02040503050406030204" pitchFamily="18" charset="0"/>
              </a:rPr>
              <a:t>网络，输入归一化后的水平和竖直坐标，网络输出决策概率，是一个二维的向量</a:t>
            </a:r>
            <a:r>
              <a:rPr lang="zh-CN" altLang="en-US" sz="1600" dirty="0"/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EFAEFF8-A4CE-02F5-F1AF-99738BDE67F2}"/>
              </a:ext>
            </a:extLst>
          </p:cNvPr>
          <p:cNvSpPr txBox="1"/>
          <p:nvPr/>
        </p:nvSpPr>
        <p:spPr>
          <a:xfrm>
            <a:off x="4488023" y="4127441"/>
            <a:ext cx="20620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Cambria Math" panose="02040503050406030204" pitchFamily="18" charset="0"/>
              </a:rPr>
              <a:t>奖励机制：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1398229-6C66-5132-71E8-9376137CB501}"/>
              </a:ext>
            </a:extLst>
          </p:cNvPr>
          <p:cNvSpPr txBox="1"/>
          <p:nvPr/>
        </p:nvSpPr>
        <p:spPr>
          <a:xfrm>
            <a:off x="4677264" y="4503319"/>
            <a:ext cx="68185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过程奖励：奖励初始化为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，如果此时水平位置在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(4.0, 6.0)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内，则奖励加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，否则减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；将水平位置和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（目标区域的中心）的绝对值视为距离，奖励值减去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0.05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倍的距离；最后引入时间惩罚，奖励值减去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，促使智能体尽可能在较短的步骤内实现预期目标。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53F0EB-F5A9-3118-A744-8AE19CCC9529}"/>
              </a:ext>
            </a:extLst>
          </p:cNvPr>
          <p:cNvSpPr txBox="1"/>
          <p:nvPr/>
        </p:nvSpPr>
        <p:spPr>
          <a:xfrm>
            <a:off x="4677264" y="5653476"/>
            <a:ext cx="68185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结果奖励：如果水平位置在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(4.0, 6.0)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内，则奖励为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；否则为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-10.0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5216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73CF6-FCD1-525F-92DB-53291127E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2297F51B-CBCC-6C88-BAFA-751B883B23CE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1F4DE3-9E63-655E-3406-94FEE9D8C610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3A1BBB-6B01-3103-09DF-4E4D93651E5D}"/>
              </a:ext>
            </a:extLst>
          </p:cNvPr>
          <p:cNvSpPr txBox="1"/>
          <p:nvPr/>
        </p:nvSpPr>
        <p:spPr>
          <a:xfrm>
            <a:off x="660141" y="1129201"/>
            <a:ext cx="56193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步：初始化环境，初始化智能体状态，定义决策网络。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98AE890-02B6-B9D8-CC34-9D97BD66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43" y="1713424"/>
            <a:ext cx="5545920" cy="33431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EB7056F-6E01-D521-2AE0-C1FF3E8DC0FC}"/>
              </a:ext>
            </a:extLst>
          </p:cNvPr>
          <p:cNvSpPr txBox="1"/>
          <p:nvPr/>
        </p:nvSpPr>
        <p:spPr>
          <a:xfrm>
            <a:off x="660141" y="5351532"/>
            <a:ext cx="107656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智能体的初始状态为二维坐标，水平坐标随机生成，竖直坐标为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。决策网络是一个三层的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神经网络，输入二维的状态，即归一化后的水平和垂直坐标，输出动作概率分布，即当前状态下向左移动一格和向右移动一格的概率，是一个二维的概率向量。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7403A0F5-1FEC-DC37-94B5-AC0CB48B1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196" y="1713424"/>
            <a:ext cx="4871375" cy="33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0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D3DDA-D7AD-38D6-1962-FDAA930F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004E91B3-CA3F-50D3-4222-B50931A4BC7C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DE4669-BBC5-BA47-8C37-29AE67BE78F1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B283BD-F84E-03AF-0C1D-9E9216C2CD14}"/>
                  </a:ext>
                </a:extLst>
              </p:cNvPr>
              <p:cNvSpPr txBox="1"/>
              <p:nvPr/>
            </p:nvSpPr>
            <p:spPr>
              <a:xfrm>
                <a:off x="660141" y="979911"/>
                <a:ext cx="103779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步：固定决策网络的参数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，通过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torch.no_grad()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函数避免梯度更新，采样一批满足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分布的轨迹数据。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CB283BD-F84E-03AF-0C1D-9E9216C2C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1" y="979911"/>
                <a:ext cx="10377973" cy="338554"/>
              </a:xfrm>
              <a:prstGeom prst="rect">
                <a:avLst/>
              </a:prstGeom>
              <a:blipFill>
                <a:blip r:embed="rId3"/>
                <a:stretch>
                  <a:fillRect l="-294"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448D52-9729-892B-EA7E-A188A71AC146}"/>
                  </a:ext>
                </a:extLst>
              </p:cNvPr>
              <p:cNvSpPr txBox="1"/>
              <p:nvPr/>
            </p:nvSpPr>
            <p:spPr>
              <a:xfrm>
                <a:off x="660141" y="5823934"/>
                <a:ext cx="1060960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这里采样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条轨迹，每条轨迹包含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个动作状态对，同时存储这些动作状态对的采样概率、决策动作、奖励值，并进一步计算每个动作状态对的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，形成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</a:t>
                </a:r>
                <a14:m>
                  <m:oMath xmlns:m="http://schemas.openxmlformats.org/officeDocument/2006/math">
                    <m:r>
                      <a:rPr lang="en-US" altLang="zh-CN" sz="16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样本对。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C7448D52-9729-892B-EA7E-A188A71AC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1" y="5823934"/>
                <a:ext cx="10609604" cy="584775"/>
              </a:xfrm>
              <a:prstGeom prst="rect">
                <a:avLst/>
              </a:prstGeom>
              <a:blipFill>
                <a:blip r:embed="rId4"/>
                <a:stretch>
                  <a:fillRect l="-287" t="-4167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5C96F193-7258-2779-6663-6BFC83A8D2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6452" y="1405679"/>
            <a:ext cx="5539720" cy="431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743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0E4F9-9F66-FDB2-4C12-58A0C0BA0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16AFD897-6798-075D-8813-44A876E1E87A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C66BD7-4A00-5150-3AE5-003DC0B83D4C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75726E-F09E-5F55-2724-F1DEA79CFAD8}"/>
                  </a:ext>
                </a:extLst>
              </p:cNvPr>
              <p:cNvSpPr txBox="1"/>
              <p:nvPr/>
            </p:nvSpPr>
            <p:spPr>
              <a:xfrm>
                <a:off x="660141" y="979911"/>
                <a:ext cx="1037797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步：利用这批满足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分布的轨迹数据，对决策网络进行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次梯度更新，假设现在决策网络参数为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F75726E-F09E-5F55-2724-F1DEA79CF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41" y="979911"/>
                <a:ext cx="10377973" cy="338554"/>
              </a:xfrm>
              <a:prstGeom prst="rect">
                <a:avLst/>
              </a:prstGeom>
              <a:blipFill>
                <a:blip r:embed="rId3"/>
                <a:stretch>
                  <a:fillRect l="-294"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5DE2D8-33E4-B489-1FFE-923473E9BA4F}"/>
                  </a:ext>
                </a:extLst>
              </p:cNvPr>
              <p:cNvSpPr txBox="1"/>
              <p:nvPr/>
            </p:nvSpPr>
            <p:spPr>
              <a:xfrm>
                <a:off x="725668" y="5133474"/>
                <a:ext cx="10740660" cy="1192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个满足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</a:t>
                </a:r>
                <a14:m>
                  <m:oMath xmlns:m="http://schemas.openxmlformats.org/officeDocument/2006/math">
                    <m:r>
                      <a:rPr lang="en-US" altLang="zh-CN" sz="160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样本对中，随机选取出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64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个状态动作对，然后计算这些动作在决策网络参数为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下的出现概率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。定义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𝑠𝑢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den>
                    </m:f>
                  </m:oMath>
                </a14:m>
                <a:r>
                  <a:rPr lang="zh-CN" altLang="en-US" sz="1600" dirty="0"/>
                  <a:t>，定义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𝑠𝑢𝑟𝑟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𝑐𝑙𝑖𝑝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den>
                    </m:f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,1+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，损失函数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𝑙𝑜𝑠𝑠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fName>
                      <m:e>
                        <m:d>
                          <m:d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𝑠𝑢𝑟𝑟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r>
                  <a:rPr lang="zh-CN" altLang="en-US" sz="1600" i="1" dirty="0"/>
                  <a:t>，</a:t>
                </a:r>
                <a:r>
                  <a:rPr lang="zh-CN" altLang="en-US" sz="1600" dirty="0"/>
                  <a:t>进行参数更新</a:t>
                </a:r>
                <a:r>
                  <a:rPr lang="zh-CN" altLang="en-US" sz="1600" i="1" dirty="0"/>
                  <a:t>。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55DE2D8-33E4-B489-1FFE-923473E9B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68" y="5133474"/>
                <a:ext cx="10740660" cy="1192378"/>
              </a:xfrm>
              <a:prstGeom prst="rect">
                <a:avLst/>
              </a:prstGeom>
              <a:blipFill>
                <a:blip r:embed="rId4"/>
                <a:stretch>
                  <a:fillRect l="-284" t="-2041" r="-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06F50A7-1A86-A606-A957-5298DF244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141" y="1489658"/>
            <a:ext cx="5988958" cy="341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12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1C6EF-7524-FFEB-D074-9828E697E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9E9D5876-4B39-B6F7-570E-A81ACF6713D8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38E088-D4AC-1038-C263-F31C4DFCD987}"/>
              </a:ext>
            </a:extLst>
          </p:cNvPr>
          <p:cNvSpPr txBox="1"/>
          <p:nvPr/>
        </p:nvSpPr>
        <p:spPr>
          <a:xfrm>
            <a:off x="1195704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3CA457-99ED-468C-C220-79C7EA51A097}"/>
              </a:ext>
            </a:extLst>
          </p:cNvPr>
          <p:cNvSpPr txBox="1"/>
          <p:nvPr/>
        </p:nvSpPr>
        <p:spPr>
          <a:xfrm>
            <a:off x="695906" y="1063497"/>
            <a:ext cx="108001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实验结果如下：假设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采样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条轨迹，总共训练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（即采样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2500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次），每累积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条轨迹后进行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次参数更新（即总共更新参数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次），训练效率大幅提升。当网络参数随机初始化时，智能体决策的成功率为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14.84%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；而当训练结束后，智能体决策的成功率为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96.86%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7EECF9-29B2-1BF6-13D3-75614326FB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790" y="2004055"/>
            <a:ext cx="3986807" cy="42101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D6E3E7D-B3AB-4B50-232B-9550669720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582" y="2004055"/>
            <a:ext cx="4314088" cy="421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63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75450-A76A-FEA7-55DC-9F60FC8E6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0116586E-C143-B825-38FB-B072D7D66E4D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6FC7D9-3497-377B-EAB0-FEA85D68C29E}"/>
              </a:ext>
            </a:extLst>
          </p:cNvPr>
          <p:cNvSpPr txBox="1"/>
          <p:nvPr/>
        </p:nvSpPr>
        <p:spPr>
          <a:xfrm>
            <a:off x="1195704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pic>
        <p:nvPicPr>
          <p:cNvPr id="2" name="video1">
            <a:hlinkClick r:id="" action="ppaction://media"/>
            <a:extLst>
              <a:ext uri="{FF2B5EF4-FFF2-40B4-BE49-F238E27FC236}">
                <a16:creationId xmlns:a16="http://schemas.microsoft.com/office/drawing/2014/main" id="{58676BAF-106E-A01C-4AF1-E653C15722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91196" y="999075"/>
            <a:ext cx="5040517" cy="5040517"/>
          </a:xfrm>
          <a:prstGeom prst="rect">
            <a:avLst/>
          </a:prstGeom>
        </p:spPr>
      </p:pic>
      <p:pic>
        <p:nvPicPr>
          <p:cNvPr id="6" name="output">
            <a:hlinkClick r:id="" action="ppaction://media"/>
            <a:extLst>
              <a:ext uri="{FF2B5EF4-FFF2-40B4-BE49-F238E27FC236}">
                <a16:creationId xmlns:a16="http://schemas.microsoft.com/office/drawing/2014/main" id="{BABB6585-9B38-500A-96BC-69AE813F3AD6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645101" y="943089"/>
            <a:ext cx="5146895" cy="514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269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5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5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68E0D-5244-DE3A-FE3A-BFA108111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8C5B8E97-1405-0759-750D-B5E485B03940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EB2B4D7-FEF8-0B84-2B39-21187899685A}"/>
              </a:ext>
            </a:extLst>
          </p:cNvPr>
          <p:cNvSpPr txBox="1"/>
          <p:nvPr/>
        </p:nvSpPr>
        <p:spPr>
          <a:xfrm>
            <a:off x="1195704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C9438D-B6DA-7969-995E-F958DE0AA39A}"/>
              </a:ext>
            </a:extLst>
          </p:cNvPr>
          <p:cNvSpPr txBox="1"/>
          <p:nvPr/>
        </p:nvSpPr>
        <p:spPr>
          <a:xfrm>
            <a:off x="2284094" y="2961999"/>
            <a:ext cx="1483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参考博客：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2023B-24D1-0E12-0F0A-C73FAA99FC4F}"/>
              </a:ext>
            </a:extLst>
          </p:cNvPr>
          <p:cNvSpPr txBox="1"/>
          <p:nvPr/>
        </p:nvSpPr>
        <p:spPr>
          <a:xfrm>
            <a:off x="3627703" y="2961999"/>
            <a:ext cx="6393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详解近端策略优化：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https://www.jianshu.com/p/8803cb2d4e30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271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E84B7AA1-220C-4B50-BFC9-2455A57B76D7}"/>
              </a:ext>
            </a:extLst>
          </p:cNvPr>
          <p:cNvSpPr/>
          <p:nvPr/>
        </p:nvSpPr>
        <p:spPr>
          <a:xfrm>
            <a:off x="1523999" y="2425138"/>
            <a:ext cx="9144000" cy="1129911"/>
          </a:xfrm>
          <a:custGeom>
            <a:avLst/>
            <a:gdLst/>
            <a:ahLst/>
            <a:cxnLst/>
            <a:rect l="l" t="t" r="r" b="b"/>
            <a:pathLst>
              <a:path w="9144000" h="798829">
                <a:moveTo>
                  <a:pt x="0" y="0"/>
                </a:moveTo>
                <a:lnTo>
                  <a:pt x="0" y="798576"/>
                </a:lnTo>
                <a:lnTo>
                  <a:pt x="9143999" y="798576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4111BF-D8BA-4369-9FDB-FDF7A3991BB6}"/>
              </a:ext>
            </a:extLst>
          </p:cNvPr>
          <p:cNvSpPr txBox="1">
            <a:spLocks/>
          </p:cNvSpPr>
          <p:nvPr/>
        </p:nvSpPr>
        <p:spPr>
          <a:xfrm>
            <a:off x="1684653" y="2736818"/>
            <a:ext cx="8822690" cy="506549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dirty="0">
              <a:solidFill>
                <a:schemeClr val="bg1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0826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193A7-FFFA-83ED-C601-C9BC5D3A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A2B1EA0F-0B6A-60FE-0824-6FD91E8008FD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B8222-5FD7-675D-B89B-71712D38A1C3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0A75578-B50F-D314-5F61-824F68B06D3D}"/>
                  </a:ext>
                </a:extLst>
              </p:cNvPr>
              <p:cNvSpPr txBox="1"/>
              <p:nvPr/>
            </p:nvSpPr>
            <p:spPr>
              <a:xfrm>
                <a:off x="696165" y="1571548"/>
                <a:ext cx="1070463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强化学习的问题建模如下：智能体具备自主决策能力，策略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就是一个神经网络，用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参数。智能体初始处于某个状态，将状态输入策略网络，策略网络会输出决策动作的概率分布，智能体从概率分布中进行采样，执行相应动作，从而更新到下一个状态，不断持续下去形成一条轨迹，直至触发终止条件。</a:t>
                </a: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0A75578-B50F-D314-5F61-824F68B0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1571548"/>
                <a:ext cx="10704635" cy="830997"/>
              </a:xfrm>
              <a:prstGeom prst="rect">
                <a:avLst/>
              </a:prstGeom>
              <a:blipFill>
                <a:blip r:embed="rId3"/>
                <a:stretch>
                  <a:fillRect l="-285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B4F340-AE9C-6B57-8C7F-34E50D27C857}"/>
                  </a:ext>
                </a:extLst>
              </p:cNvPr>
              <p:cNvSpPr txBox="1"/>
              <p:nvPr/>
            </p:nvSpPr>
            <p:spPr>
              <a:xfrm>
                <a:off x="696165" y="2605531"/>
                <a:ext cx="98678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在策略梯度（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）算法中，旨在最大化奖励期望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，通过梯度上升算法来更新网络参数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B4F340-AE9C-6B57-8C7F-34E50D27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2605531"/>
                <a:ext cx="9867813" cy="338554"/>
              </a:xfrm>
              <a:prstGeom prst="rect">
                <a:avLst/>
              </a:prstGeom>
              <a:blipFill>
                <a:blip r:embed="rId4"/>
                <a:stretch>
                  <a:fillRect l="-309"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14C54F-4CD4-F901-46EA-B94E87003616}"/>
                  </a:ext>
                </a:extLst>
              </p:cNvPr>
              <p:cNvSpPr txBox="1"/>
              <p:nvPr/>
            </p:nvSpPr>
            <p:spPr>
              <a:xfrm>
                <a:off x="4205749" y="3105722"/>
                <a:ext cx="3481402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14C54F-4CD4-F901-46EA-B94E8700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5749" y="3105722"/>
                <a:ext cx="3481402" cy="59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56D1A60-361B-D337-3129-57FD44A04C39}"/>
                  </a:ext>
                </a:extLst>
              </p:cNvPr>
              <p:cNvSpPr txBox="1"/>
              <p:nvPr/>
            </p:nvSpPr>
            <p:spPr>
              <a:xfrm>
                <a:off x="1508428" y="4640940"/>
                <a:ext cx="9628674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56D1A60-361B-D337-3129-57FD44A04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28" y="4640940"/>
                <a:ext cx="9628674" cy="784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FFD6C2-31A6-D32D-9604-612E86B3BD78}"/>
                  </a:ext>
                </a:extLst>
              </p:cNvPr>
              <p:cNvSpPr txBox="1"/>
              <p:nvPr/>
            </p:nvSpPr>
            <p:spPr>
              <a:xfrm>
                <a:off x="1508428" y="3932858"/>
                <a:ext cx="9175140" cy="601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FFD6C2-31A6-D32D-9604-612E86B3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28" y="3932858"/>
                <a:ext cx="9175140" cy="6018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29EFCBD-D7C8-702C-5D27-D72EC2BC24D5}"/>
                  </a:ext>
                </a:extLst>
              </p:cNvPr>
              <p:cNvSpPr txBox="1"/>
              <p:nvPr/>
            </p:nvSpPr>
            <p:spPr>
              <a:xfrm>
                <a:off x="696164" y="5660965"/>
                <a:ext cx="107046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/>
                  <a:t>表示采样自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/>
                  <a:t>的某条轨迹，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表示输入状态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神经网络输出动作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/>
                  <a:t>表示这条轨迹的累积奖励总和，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600" dirty="0"/>
                  <a:t>表示采样的轨迹总条数，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/>
                  <a:t>表示每条轨迹的动作总数。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这是最基础的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算法版本。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29EFCBD-D7C8-702C-5D27-D72EC2BC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4" y="5660965"/>
                <a:ext cx="10704635" cy="584775"/>
              </a:xfrm>
              <a:prstGeom prst="rect">
                <a:avLst/>
              </a:prstGeom>
              <a:blipFill>
                <a:blip r:embed="rId8"/>
                <a:stretch>
                  <a:fillRect l="-285" t="-4167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A9E0CFE-B1DB-2638-15D8-B4C2C6D12A06}"/>
              </a:ext>
            </a:extLst>
          </p:cNvPr>
          <p:cNvSpPr txBox="1"/>
          <p:nvPr/>
        </p:nvSpPr>
        <p:spPr>
          <a:xfrm>
            <a:off x="696164" y="1103185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Policy Gradient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算法回顾</a:t>
            </a:r>
          </a:p>
        </p:txBody>
      </p:sp>
    </p:spTree>
    <p:extLst>
      <p:ext uri="{BB962C8B-B14F-4D97-AF65-F5344CB8AC3E}">
        <p14:creationId xmlns:p14="http://schemas.microsoft.com/office/powerpoint/2010/main" val="48622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56F07-4516-C5EC-5E94-93DACBCAB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37B62D61-F32B-A121-C58E-5CB72E2CE2CF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7D20C8-E23F-D88E-6CF6-3DC71F0474C4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3E22157-72CD-1A63-BA40-8F9449968A58}"/>
                  </a:ext>
                </a:extLst>
              </p:cNvPr>
              <p:cNvSpPr txBox="1"/>
              <p:nvPr/>
            </p:nvSpPr>
            <p:spPr>
              <a:xfrm>
                <a:off x="696165" y="1151669"/>
                <a:ext cx="1070463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后续对基础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引入两个改进：添加基线、折扣累积回报。</a:t>
                </a:r>
                <a:r>
                  <a:rPr lang="zh-CN" altLang="en-US" sz="1600" dirty="0"/>
                  <a:t>期望梯度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1600" dirty="0"/>
                  <a:t>计算公式更新如下：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33E22157-72CD-1A63-BA40-8F9449968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1151669"/>
                <a:ext cx="10704635" cy="338554"/>
              </a:xfrm>
              <a:prstGeom prst="rect">
                <a:avLst/>
              </a:prstGeom>
              <a:blipFill>
                <a:blip r:embed="rId3"/>
                <a:stretch>
                  <a:fillRect l="-285"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F426AD-C84D-E168-0C3C-6F98A7109115}"/>
                  </a:ext>
                </a:extLst>
              </p:cNvPr>
              <p:cNvSpPr txBox="1"/>
              <p:nvPr/>
            </p:nvSpPr>
            <p:spPr>
              <a:xfrm>
                <a:off x="3000482" y="1566835"/>
                <a:ext cx="6096000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7F426AD-C84D-E168-0C3C-6F98A7109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82" y="1566835"/>
                <a:ext cx="6096000" cy="806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D117F4-B33E-D27D-B581-518A28CBCBD5}"/>
                  </a:ext>
                </a:extLst>
              </p:cNvPr>
              <p:cNvSpPr txBox="1"/>
              <p:nvPr/>
            </p:nvSpPr>
            <p:spPr>
              <a:xfrm>
                <a:off x="696165" y="2504131"/>
                <a:ext cx="10704635" cy="59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/>
                  <a:t>采样的轨迹总数，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/>
                  <a:t>表示每条轨迹的步长，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1600" dirty="0"/>
                  <a:t>表示折扣因子，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表示每个动作的施加奖励，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600" dirty="0"/>
                  <a:t>表示基线，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表示输入状态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神经网络输出动作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的概率。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这里可以引入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表示，对上述公式进一步简化：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D117F4-B33E-D27D-B581-518A28CB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2504131"/>
                <a:ext cx="10704635" cy="590226"/>
              </a:xfrm>
              <a:prstGeom prst="rect">
                <a:avLst/>
              </a:prstGeom>
              <a:blipFill>
                <a:blip r:embed="rId5"/>
                <a:stretch>
                  <a:fillRect l="-285" t="-5155" b="-12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17102D-8A07-11A9-1BE1-A10D472E0D80}"/>
                  </a:ext>
                </a:extLst>
              </p:cNvPr>
              <p:cNvSpPr txBox="1"/>
              <p:nvPr/>
            </p:nvSpPr>
            <p:spPr>
              <a:xfrm>
                <a:off x="1578336" y="3183093"/>
                <a:ext cx="4922765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17102D-8A07-11A9-1BE1-A10D472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36" y="3183093"/>
                <a:ext cx="4922765" cy="8063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3B6B68-271F-4526-45C3-DA3CBE1BDD70}"/>
                  </a:ext>
                </a:extLst>
              </p:cNvPr>
              <p:cNvSpPr txBox="1"/>
              <p:nvPr/>
            </p:nvSpPr>
            <p:spPr>
              <a:xfrm>
                <a:off x="6927110" y="3183093"/>
                <a:ext cx="3191069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𝐴𝑑𝑣𝑎𝑛𝑡𝑎𝑔𝑒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3B6B68-271F-4526-45C3-DA3CBE1BD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110" y="3183093"/>
                <a:ext cx="3191069" cy="7847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6A87EB-472F-98C1-681D-5D79027A1C6B}"/>
                  </a:ext>
                </a:extLst>
              </p:cNvPr>
              <p:cNvSpPr txBox="1"/>
              <p:nvPr/>
            </p:nvSpPr>
            <p:spPr>
              <a:xfrm>
                <a:off x="696165" y="4124232"/>
                <a:ext cx="108737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此时期望奖励梯度可以通过采样近似出来，由于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Pytorch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框架是通过损失函数自动反向传播，这里进一步由梯度反推损失函数。在网络训练过程中，等价于最小化如下损失函数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</a:t>
                </a:r>
                <a:endParaRPr lang="en-US" altLang="zh-CN" sz="160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6A87EB-472F-98C1-681D-5D79027A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4124232"/>
                <a:ext cx="10873794" cy="584775"/>
              </a:xfrm>
              <a:prstGeom prst="rect">
                <a:avLst/>
              </a:prstGeom>
              <a:blipFill>
                <a:blip r:embed="rId8"/>
                <a:stretch>
                  <a:fillRect l="-280" t="-4211" b="-1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27BE64F-C272-AF16-E644-89FF7B1490A6}"/>
                  </a:ext>
                </a:extLst>
              </p:cNvPr>
              <p:cNvSpPr txBox="1"/>
              <p:nvPr/>
            </p:nvSpPr>
            <p:spPr>
              <a:xfrm>
                <a:off x="3084285" y="4797116"/>
                <a:ext cx="6097554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27BE64F-C272-AF16-E644-89FF7B14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85" y="4797116"/>
                <a:ext cx="6097554" cy="784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D2E9DA-A278-4AB6-01D0-D90924018672}"/>
                  </a:ext>
                </a:extLst>
              </p:cNvPr>
              <p:cNvSpPr txBox="1"/>
              <p:nvPr/>
            </p:nvSpPr>
            <p:spPr>
              <a:xfrm>
                <a:off x="696165" y="5691994"/>
                <a:ext cx="107046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实际上，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可以有多种表达式，表示对状态动作对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的加权。如果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大于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，则在状态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下出现动作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的概率越大越好；如果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小</m:t>
                    </m:r>
                  </m:oMath>
                </a14:m>
                <a:r>
                  <a:rPr lang="zh-CN" altLang="en-US" sz="1600" dirty="0"/>
                  <a:t>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，则在状态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的概率越小越好。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FD2E9DA-A278-4AB6-01D0-D90924018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5691994"/>
                <a:ext cx="10704634" cy="584775"/>
              </a:xfrm>
              <a:prstGeom prst="rect">
                <a:avLst/>
              </a:prstGeom>
              <a:blipFill>
                <a:blip r:embed="rId10"/>
                <a:stretch>
                  <a:fillRect l="-285" t="-4167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9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6DD36-EE64-2AE7-76E6-DED3CE42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EF88CA57-3DEC-E6F4-FFD6-5C3D0AF9F1F7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DD6C82B-6A4A-FA12-8F29-AC932856A03E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123C47A-1594-E9AA-8F3F-A880AF1D57C8}"/>
                  </a:ext>
                </a:extLst>
              </p:cNvPr>
              <p:cNvSpPr txBox="1"/>
              <p:nvPr/>
            </p:nvSpPr>
            <p:spPr>
              <a:xfrm>
                <a:off x="696166" y="1571542"/>
                <a:ext cx="10609604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算法中，由于轨迹采样是在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分布下进行的，一旦参数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被更新，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也会随之改变，上一批采样的轨迹数据就不再满足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分布了，无法再使用下式来近似期望奖励梯度。因此，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算法每次采样的轨迹数据只能使用一次，一旦参数更新，必须要基于新的参数重新采样一批轨迹数据，导致训练时间太慢。</a:t>
                </a: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E123C47A-1594-E9AA-8F3F-A880AF1D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6" y="1571542"/>
                <a:ext cx="10609604" cy="830997"/>
              </a:xfrm>
              <a:prstGeom prst="rect">
                <a:avLst/>
              </a:prstGeom>
              <a:blipFill>
                <a:blip r:embed="rId3"/>
                <a:stretch>
                  <a:fillRect l="-287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E87BA6-0C97-E48A-F6AB-3AD07CA5C074}"/>
                  </a:ext>
                </a:extLst>
              </p:cNvPr>
              <p:cNvSpPr txBox="1"/>
              <p:nvPr/>
            </p:nvSpPr>
            <p:spPr>
              <a:xfrm>
                <a:off x="2915041" y="2402539"/>
                <a:ext cx="6097554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FE87BA6-0C97-E48A-F6AB-3AD07CA5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041" y="2402539"/>
                <a:ext cx="6097554" cy="7846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D07680-6169-41DE-56EF-F841403D56C0}"/>
                  </a:ext>
                </a:extLst>
              </p:cNvPr>
              <p:cNvSpPr txBox="1"/>
              <p:nvPr/>
            </p:nvSpPr>
            <p:spPr>
              <a:xfrm>
                <a:off x="696163" y="3270668"/>
                <a:ext cx="10780489" cy="1592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Proximal Policy Optimization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算法的想法是：首先基于参数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采样一批轨迹数据，这批轨迹数据满足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分布；然后借助重要性采样，对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 i="1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公式进行调整，利用这批满足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分布的数据，将参数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；再利用这批满足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分布的数据，将参数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；再利用这批满足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分布的数据，将参数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；类似多执行几次，将参数更新为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；最后再基于参数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采样一批新的轨迹数据，这批轨迹数据满足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分布，继续执行上述流程。换句话说，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Proximal Policy Optimization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算法的基本思想是：一次采样轨迹，多次更新参数。现在核心要解决的是：假设有一批满足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分布的数据，如何在参数为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1 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，估计此时的奖励期望梯度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 i="1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，从而进行参数更新。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FD07680-6169-41DE-56EF-F841403D5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3" y="3270668"/>
                <a:ext cx="10780489" cy="1592103"/>
              </a:xfrm>
              <a:prstGeom prst="rect">
                <a:avLst/>
              </a:prstGeom>
              <a:blipFill>
                <a:blip r:embed="rId5"/>
                <a:stretch>
                  <a:fillRect l="-283" t="-1533" r="-283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A70F3C-BDBD-F82A-CAA2-7D61F74A1244}"/>
                  </a:ext>
                </a:extLst>
              </p:cNvPr>
              <p:cNvSpPr txBox="1"/>
              <p:nvPr/>
            </p:nvSpPr>
            <p:spPr>
              <a:xfrm>
                <a:off x="696162" y="5065264"/>
                <a:ext cx="107046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假设有一个函数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600" dirty="0"/>
                  <a:t>服从分布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，在不使用数值积分的前提下，如何计算分布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下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的期望呢？可以从分布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中采样一批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，然后计算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，通过蒙特卡洛算法近似：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FA70F3C-BDBD-F82A-CAA2-7D61F74A1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2" y="5065264"/>
                <a:ext cx="10704637" cy="584775"/>
              </a:xfrm>
              <a:prstGeom prst="rect">
                <a:avLst/>
              </a:prstGeom>
              <a:blipFill>
                <a:blip r:embed="rId6"/>
                <a:stretch>
                  <a:fillRect l="-228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626FBB-D1F8-D049-9CAD-5D3F6952C465}"/>
                  </a:ext>
                </a:extLst>
              </p:cNvPr>
              <p:cNvSpPr txBox="1"/>
              <p:nvPr/>
            </p:nvSpPr>
            <p:spPr>
              <a:xfrm>
                <a:off x="4761993" y="5597279"/>
                <a:ext cx="2551724" cy="6923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)]≈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E626FBB-D1F8-D049-9CAD-5D3F6952C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993" y="5597279"/>
                <a:ext cx="2551724" cy="6923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73D998B-5963-96CF-1C64-AEB4F6D98860}"/>
              </a:ext>
            </a:extLst>
          </p:cNvPr>
          <p:cNvSpPr txBox="1"/>
          <p:nvPr/>
        </p:nvSpPr>
        <p:spPr>
          <a:xfrm>
            <a:off x="696164" y="1103185"/>
            <a:ext cx="99687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PPO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算法的第一个改进点：提升数据利用效率，一次采样多次更新梯度</a:t>
            </a:r>
          </a:p>
        </p:txBody>
      </p:sp>
    </p:spTree>
    <p:extLst>
      <p:ext uri="{BB962C8B-B14F-4D97-AF65-F5344CB8AC3E}">
        <p14:creationId xmlns:p14="http://schemas.microsoft.com/office/powerpoint/2010/main" val="3052402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84165-A62C-D633-2679-B4B6048E2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D32148AA-5042-D7DC-318D-F432E5448C30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6F1751-C838-835A-11DB-49B1559D3AA5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16B998-5D87-A7A2-A1E8-380E99E23616}"/>
                  </a:ext>
                </a:extLst>
              </p:cNvPr>
              <p:cNvSpPr txBox="1"/>
              <p:nvPr/>
            </p:nvSpPr>
            <p:spPr>
              <a:xfrm>
                <a:off x="696163" y="1161134"/>
                <a:ext cx="110510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假设有一个函数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600" dirty="0"/>
                  <a:t>服从分布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，但现在只能从分布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中对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sz="1600" dirty="0"/>
                  <a:t>进行采样，如何计算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下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的期望呢？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16B998-5D87-A7A2-A1E8-380E99E2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3" y="1161134"/>
                <a:ext cx="11051078" cy="338554"/>
              </a:xfrm>
              <a:prstGeom prst="rect">
                <a:avLst/>
              </a:prstGeom>
              <a:blipFill>
                <a:blip r:embed="rId3"/>
                <a:stretch>
                  <a:fillRect l="-221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5BFB3852-CF9F-B5E6-F08A-CA60F37BC44D}"/>
                  </a:ext>
                </a:extLst>
              </p:cNvPr>
              <p:cNvSpPr txBox="1"/>
              <p:nvPr/>
            </p:nvSpPr>
            <p:spPr>
              <a:xfrm>
                <a:off x="1466297" y="1668314"/>
                <a:ext cx="8590493" cy="7159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5D6CF6-32F7-F0D7-8CE8-F62DA00D3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297" y="1668314"/>
                <a:ext cx="8590493" cy="7159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9A4FE8-20EB-D248-2B3B-AEB9C68C0B41}"/>
                  </a:ext>
                </a:extLst>
              </p:cNvPr>
              <p:cNvSpPr txBox="1"/>
              <p:nvPr/>
            </p:nvSpPr>
            <p:spPr>
              <a:xfrm>
                <a:off x="989045" y="2403549"/>
                <a:ext cx="10411754" cy="1136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因此，可以从分布</a:t>
                </a:r>
                <a14:m>
                  <m:oMath xmlns:m="http://schemas.openxmlformats.org/officeDocument/2006/math"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中采样一批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，然后计算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zh-CN" altLang="en-US" sz="1600" dirty="0"/>
                  <a:t>，利用蒙特卡洛算法近似，这就是重要性采样的基本思想。换句话说，原先需要从分布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中采样，现在变成了从分布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采样，因此从分布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采样得到的每一个数据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，都需要乘以一个重要性权重</a:t>
                </a:r>
                <a:r>
                  <a:rPr lang="en-US" altLang="zh-CN" sz="1600" dirty="0"/>
                  <a:t>(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importance weight</a:t>
                </a:r>
                <a:r>
                  <a:rPr lang="en-US" altLang="zh-CN" sz="1600" dirty="0"/>
                  <a:t>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zh-CN" altLang="en-US" sz="1600" dirty="0"/>
                  <a:t>，来修正这两个分布的差异，这里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可以是任意分布。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9A4FE8-20EB-D248-2B3B-AEB9C68C0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45" y="2403549"/>
                <a:ext cx="10411754" cy="1136593"/>
              </a:xfrm>
              <a:prstGeom prst="rect">
                <a:avLst/>
              </a:prstGeom>
              <a:blipFill>
                <a:blip r:embed="rId5"/>
                <a:stretch>
                  <a:fillRect l="-293" r="-2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3C9E3E-160F-8472-FF5D-661522A640AE}"/>
                  </a:ext>
                </a:extLst>
              </p:cNvPr>
              <p:cNvSpPr txBox="1"/>
              <p:nvPr/>
            </p:nvSpPr>
            <p:spPr>
              <a:xfrm>
                <a:off x="620005" y="3662116"/>
                <a:ext cx="1088463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将重要性采样的思想代入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PPO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算法流程。假设有一批采样自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分布的轨迹数据，现在决策网络参数是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，如何计算网络参数是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时的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奖励期望梯度</a:t>
                </a:r>
                <a:r>
                  <a:rPr lang="zh-CN" altLang="en-US" sz="1600" dirty="0"/>
                  <a:t>？这里依旧是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最大化奖励期望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，求解关于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1 </m:t>
                    </m:r>
                  </m:oMath>
                </a14:m>
                <a:r>
                  <a:rPr lang="zh-CN" altLang="en-US" sz="1600" dirty="0"/>
                  <a:t>的期望奖励梯度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 i="1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：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3C9E3E-160F-8472-FF5D-661522A64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5" y="3662116"/>
                <a:ext cx="10884639" cy="584775"/>
              </a:xfrm>
              <a:prstGeom prst="rect">
                <a:avLst/>
              </a:prstGeom>
              <a:blipFill>
                <a:blip r:embed="rId6"/>
                <a:stretch>
                  <a:fillRect l="-336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BA711A2-39A7-4E1D-2D8F-274748C61C5D}"/>
                  </a:ext>
                </a:extLst>
              </p:cNvPr>
              <p:cNvSpPr txBox="1"/>
              <p:nvPr/>
            </p:nvSpPr>
            <p:spPr>
              <a:xfrm>
                <a:off x="4137816" y="4294218"/>
                <a:ext cx="3745128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BA711A2-39A7-4E1D-2D8F-274748C61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816" y="4294218"/>
                <a:ext cx="3745128" cy="5974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D78332-AC71-7577-60F0-793087963BCA}"/>
                  </a:ext>
                </a:extLst>
              </p:cNvPr>
              <p:cNvSpPr txBox="1"/>
              <p:nvPr/>
            </p:nvSpPr>
            <p:spPr>
              <a:xfrm>
                <a:off x="1362357" y="5661510"/>
                <a:ext cx="9571817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5D78332-AC71-7577-60F0-793087963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57" y="5661510"/>
                <a:ext cx="9571817" cy="6403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E7035C-3402-F08A-37AB-B2362733F14B}"/>
                  </a:ext>
                </a:extLst>
              </p:cNvPr>
              <p:cNvSpPr txBox="1"/>
              <p:nvPr/>
            </p:nvSpPr>
            <p:spPr>
              <a:xfrm>
                <a:off x="1084595" y="4939016"/>
                <a:ext cx="10220653" cy="694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EE7035C-3402-F08A-37AB-B2362733F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595" y="4939016"/>
                <a:ext cx="10220653" cy="6941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17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1E829-2836-46BD-6F1C-5E04B87B3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E90ACA7D-D93E-BEA5-1F13-5C1ACCF5C174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E106E12-E4CE-6D86-5D03-A4CD8E1C947B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F3A5AF-EA9A-82A5-DF35-44FCDAC1EA11}"/>
                  </a:ext>
                </a:extLst>
              </p:cNvPr>
              <p:cNvSpPr txBox="1"/>
              <p:nvPr/>
            </p:nvSpPr>
            <p:spPr>
              <a:xfrm>
                <a:off x="696163" y="1123810"/>
                <a:ext cx="64790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进一步代入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/>
                  <a:t>、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/>
                  <a:t>表达式，期望梯度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 i="1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zh-CN" altLang="en-US" sz="1600" dirty="0"/>
                  <a:t>求解公式如下：</a:t>
                </a:r>
                <a:endParaRPr lang="en-US" altLang="zh-CN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BF3A5AF-EA9A-82A5-DF35-44FCDAC1E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3" y="1123810"/>
                <a:ext cx="6479078" cy="338554"/>
              </a:xfrm>
              <a:prstGeom prst="rect">
                <a:avLst/>
              </a:prstGeom>
              <a:blipFill>
                <a:blip r:embed="rId3"/>
                <a:stretch>
                  <a:fillRect l="-470" t="-7143" b="-196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A16B11-64F2-0D44-5F52-29066F88E4DD}"/>
                  </a:ext>
                </a:extLst>
              </p:cNvPr>
              <p:cNvSpPr txBox="1"/>
              <p:nvPr/>
            </p:nvSpPr>
            <p:spPr>
              <a:xfrm>
                <a:off x="5999586" y="1552793"/>
                <a:ext cx="3979507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FA16B11-64F2-0D44-5F52-29066F88E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586" y="1552793"/>
                <a:ext cx="3979507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FC51453-9963-89E0-1380-A931584251D3}"/>
                  </a:ext>
                </a:extLst>
              </p:cNvPr>
              <p:cNvSpPr txBox="1"/>
              <p:nvPr/>
            </p:nvSpPr>
            <p:spPr>
              <a:xfrm>
                <a:off x="1365379" y="1552793"/>
                <a:ext cx="4158345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nary>
                        <m:naryPr>
                          <m:chr m:val="∏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FC51453-9963-89E0-1380-A93158425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379" y="1552793"/>
                <a:ext cx="4158345" cy="784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67E7EF5-9F04-3119-4369-F5CC9210DDFD}"/>
                  </a:ext>
                </a:extLst>
              </p:cNvPr>
              <p:cNvSpPr txBox="1"/>
              <p:nvPr/>
            </p:nvSpPr>
            <p:spPr>
              <a:xfrm>
                <a:off x="1261025" y="2410006"/>
                <a:ext cx="9263908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den>
                          </m:f>
                        </m:e>
                      </m:d>
                      <m:r>
                        <a:rPr lang="zh-CN" altLang="en-US" sz="160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nary>
                                <m:naryPr>
                                  <m:chr m:val="∏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67E7EF5-9F04-3119-4369-F5CC9210D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025" y="2410006"/>
                <a:ext cx="9263908" cy="7846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8F25D2B-4AA2-4B6B-2FC6-426F3E665B7E}"/>
                  </a:ext>
                </a:extLst>
              </p:cNvPr>
              <p:cNvSpPr txBox="1"/>
              <p:nvPr/>
            </p:nvSpPr>
            <p:spPr>
              <a:xfrm>
                <a:off x="696163" y="3313130"/>
                <a:ext cx="1070463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zh-CN" altLang="en-US" sz="1600" dirty="0"/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分布中采样出的轨迹，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时状态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的概率，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/>
                  <a:t>时状态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的概率。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/>
                  <a:t>表示这条轨迹的累积奖励总和，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600" dirty="0"/>
                  <a:t>表示采样的轨迹总条数，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/>
                  <a:t>表示每条轨迹的动作总数。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28F25D2B-4AA2-4B6B-2FC6-426F3E66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3" y="3313130"/>
                <a:ext cx="10704637" cy="584775"/>
              </a:xfrm>
              <a:prstGeom prst="rect">
                <a:avLst/>
              </a:prstGeom>
              <a:blipFill>
                <a:blip r:embed="rId7"/>
                <a:stretch>
                  <a:fillRect l="-285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50933C-684C-7DD8-F679-11EF00C617AC}"/>
                  </a:ext>
                </a:extLst>
              </p:cNvPr>
              <p:cNvSpPr txBox="1"/>
              <p:nvPr/>
            </p:nvSpPr>
            <p:spPr>
              <a:xfrm>
                <a:off x="696165" y="4058915"/>
                <a:ext cx="1079914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此时期望奖励梯度可以通过采样近似出来，由于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Pytorch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框架是通过损失函数自动反向传播，这里进一步由梯度反推损失函数。在网络训练过程中，等价于最小化如下损失函数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</a:t>
                </a:r>
                <a:endParaRPr lang="en-US" altLang="zh-CN" sz="160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E50933C-684C-7DD8-F679-11EF00C61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4058915"/>
                <a:ext cx="10799149" cy="584775"/>
              </a:xfrm>
              <a:prstGeom prst="rect">
                <a:avLst/>
              </a:prstGeom>
              <a:blipFill>
                <a:blip r:embed="rId8"/>
                <a:stretch>
                  <a:fillRect l="-282" t="-4167" r="-226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AAE33C-8A27-F88B-FF0C-E9A7FA7D354C}"/>
                  </a:ext>
                </a:extLst>
              </p:cNvPr>
              <p:cNvSpPr txBox="1"/>
              <p:nvPr/>
            </p:nvSpPr>
            <p:spPr>
              <a:xfrm>
                <a:off x="1342489" y="4739266"/>
                <a:ext cx="9314194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nary>
                                <m:naryPr>
                                  <m:chr m:val="∏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num>
                            <m:den>
                              <m:nary>
                                <m:naryPr>
                                  <m:chr m:val="∏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den>
                          </m:f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∏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nary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nary>
                                <m:naryPr>
                                  <m:chr m:val="∏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1600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16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0AAE33C-8A27-F88B-FF0C-E9A7FA7D3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489" y="4739266"/>
                <a:ext cx="9314194" cy="784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D43AC2-CE15-C145-963C-C54697D09311}"/>
                  </a:ext>
                </a:extLst>
              </p:cNvPr>
              <p:cNvSpPr txBox="1"/>
              <p:nvPr/>
            </p:nvSpPr>
            <p:spPr>
              <a:xfrm>
                <a:off x="724156" y="5748671"/>
                <a:ext cx="1043525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最小化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，等价于最小化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</m:fName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，将累乘转化为求和。这里可以引入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表示，对公式进一步简化：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9D43AC2-CE15-C145-963C-C54697D09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6" y="5748671"/>
                <a:ext cx="10435256" cy="338554"/>
              </a:xfrm>
              <a:prstGeom prst="rect">
                <a:avLst/>
              </a:prstGeom>
              <a:blipFill>
                <a:blip r:embed="rId10"/>
                <a:stretch>
                  <a:fillRect l="-350"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41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BA713-B161-2547-D077-C75D11FC4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E57F09D0-711F-E2B4-75AF-77437AC8C750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D8A795B-01E4-7EDF-72AB-0F8339924D3D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888ED96-C326-C4AB-8CA7-A48F8B351371}"/>
                  </a:ext>
                </a:extLst>
              </p:cNvPr>
              <p:cNvSpPr txBox="1"/>
              <p:nvPr/>
            </p:nvSpPr>
            <p:spPr>
              <a:xfrm>
                <a:off x="923731" y="1044345"/>
                <a:ext cx="9732952" cy="810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888ED96-C326-C4AB-8CA7-A48F8B351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1044345"/>
                <a:ext cx="9732952" cy="8106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A05E39-C89B-08A2-701C-6177AEB8741D}"/>
                  </a:ext>
                </a:extLst>
              </p:cNvPr>
              <p:cNvSpPr txBox="1"/>
              <p:nvPr/>
            </p:nvSpPr>
            <p:spPr>
              <a:xfrm>
                <a:off x="4284308" y="1854952"/>
                <a:ext cx="3191069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𝐴𝑑𝑣𝑎𝑛𝑡𝑎𝑔𝑒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9A05E39-C89B-08A2-701C-6177AEB87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308" y="1854952"/>
                <a:ext cx="3191069" cy="784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464E81-4CC4-7C02-2520-0091189E1222}"/>
                  </a:ext>
                </a:extLst>
              </p:cNvPr>
              <p:cNvSpPr txBox="1"/>
              <p:nvPr/>
            </p:nvSpPr>
            <p:spPr>
              <a:xfrm>
                <a:off x="649770" y="2730876"/>
                <a:ext cx="1075102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实际上，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可以有多种表达式，例如广义优势估计等，这里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采用的是较为简单的添加基线、折扣累积回报策略</a:t>
                </a:r>
                <a:r>
                  <a:rPr lang="zh-CN" altLang="en-US" sz="1600" dirty="0"/>
                  <a:t>。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表示对状态动作对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的加权。如果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大于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，则在状态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下出现动作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的概率越大越好；如果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小</m:t>
                    </m:r>
                  </m:oMath>
                </a14:m>
                <a:r>
                  <a:rPr lang="zh-CN" altLang="en-US" sz="1600" dirty="0"/>
                  <a:t>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，则在状态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的概率越小越好。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B9464E81-4CC4-7C02-2520-0091189E1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" y="2730876"/>
                <a:ext cx="10751029" cy="830997"/>
              </a:xfrm>
              <a:prstGeom prst="rect">
                <a:avLst/>
              </a:prstGeom>
              <a:blipFill>
                <a:blip r:embed="rId5"/>
                <a:stretch>
                  <a:fillRect l="-340" t="-2941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BA55424-6C8A-9FC7-E246-99A8DF71AD31}"/>
                  </a:ext>
                </a:extLst>
              </p:cNvPr>
              <p:cNvSpPr txBox="1"/>
              <p:nvPr/>
            </p:nvSpPr>
            <p:spPr>
              <a:xfrm>
                <a:off x="649771" y="3768132"/>
                <a:ext cx="1089245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另外，假设实际采样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条轨迹、每条轨迹有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个状态动作对，在对参数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的损失函数进行计算时，每次不一定要使用全部的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/>
                  <a:t>个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状态动作对，可以从中任意选取一些状态动作对批次。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BA55424-6C8A-9FC7-E246-99A8DF71A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1" y="3768132"/>
                <a:ext cx="10892454" cy="584775"/>
              </a:xfrm>
              <a:prstGeom prst="rect">
                <a:avLst/>
              </a:prstGeom>
              <a:blipFill>
                <a:blip r:embed="rId6"/>
                <a:stretch>
                  <a:fillRect l="-336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6F5AF8-2560-C728-B682-8620AD3A4658}"/>
                  </a:ext>
                </a:extLst>
              </p:cNvPr>
              <p:cNvSpPr txBox="1"/>
              <p:nvPr/>
            </p:nvSpPr>
            <p:spPr>
              <a:xfrm>
                <a:off x="649770" y="4560603"/>
                <a:ext cx="10985503" cy="1590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假设在参数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下采样了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条服从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分布的轨迹数据，每条轨迹数据有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个状态动作对，那么这批数据就有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个采样至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分布的状态动作对。现在用这批数据对参数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次，首先从这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个状态动作对中随机选取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𝑏𝑎𝑡𝑐h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=64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个状态动作对，将参数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；然后从这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个状态动作对中随机选取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𝑏𝑎𝑡𝑐h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=64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个状态动作对，将参数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A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B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；然后从这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个状态动作对中随机选取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𝑏𝑎𝑡𝑐h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=64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个状态动作对，将参数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；然后从这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个状态动作对中随机选取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𝑏𝑎𝑡𝑐h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=64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个状态动作对，将参数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更新为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；最后再基于新的参数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，重新采样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条服从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分布的轨迹数据。由于是通过蒙特卡洛方法进行采样，就算是选取一些状态动作对，计算得到的奖励期望梯度值依然是准确的。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6F5AF8-2560-C728-B682-8620AD3A4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" y="4560603"/>
                <a:ext cx="10985503" cy="1590820"/>
              </a:xfrm>
              <a:prstGeom prst="rect">
                <a:avLst/>
              </a:prstGeom>
              <a:blipFill>
                <a:blip r:embed="rId7"/>
                <a:stretch>
                  <a:fillRect l="-333" t="-1533" r="-277" b="-34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3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6F5F5-9417-4915-98C2-F284CA29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7A7839A4-A25E-49F9-025B-3C0B4D151717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7005A2-5A2E-6272-EABC-7C9DD433E7D4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FB8EC29-AF0A-58D9-5783-0729C6BAF0DB}"/>
                  </a:ext>
                </a:extLst>
              </p:cNvPr>
              <p:cNvSpPr txBox="1"/>
              <p:nvPr/>
            </p:nvSpPr>
            <p:spPr>
              <a:xfrm>
                <a:off x="696166" y="1608866"/>
                <a:ext cx="110137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前面提到，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PPO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算法通过重要性采样，实现了用一批采样自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分布的轨迹数据，估计参数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/>
                  <a:t>下的期望奖励梯度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600" i="1">
                        <a:latin typeface="Cambria Math" panose="02040503050406030204" pitchFamily="18" charset="0"/>
                      </a:rPr>
                      <m:t>∇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7FB8EC29-AF0A-58D9-5783-0729C6BAF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6" y="1608866"/>
                <a:ext cx="11013752" cy="338554"/>
              </a:xfrm>
              <a:prstGeom prst="rect">
                <a:avLst/>
              </a:prstGeom>
              <a:blipFill>
                <a:blip r:embed="rId3"/>
                <a:stretch>
                  <a:fillRect l="-277" t="-7273" r="-2158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9B694A-7A8B-0C07-7524-341E8F01FF8F}"/>
                  </a:ext>
                </a:extLst>
              </p:cNvPr>
              <p:cNvSpPr txBox="1"/>
              <p:nvPr/>
            </p:nvSpPr>
            <p:spPr>
              <a:xfrm>
                <a:off x="696164" y="1103185"/>
                <a:ext cx="9968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p"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PPO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算法的第二个改进点：避免在重要性采样时，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zh-CN" altLang="en-US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d>
                      <m:dPr>
                        <m:ctrlP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  <m:r>
                          <a:rPr lang="en-US" altLang="zh-CN" sz="1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  <m:sup>
                            <m:r>
                              <a:rPr lang="en-US" altLang="zh-CN" sz="16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差异过大。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29B694A-7A8B-0C07-7524-341E8F01F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4" y="1103185"/>
                <a:ext cx="9968726" cy="338554"/>
              </a:xfrm>
              <a:prstGeom prst="rect">
                <a:avLst/>
              </a:prstGeom>
              <a:blipFill>
                <a:blip r:embed="rId4"/>
                <a:stretch>
                  <a:fillRect l="-245"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FAF29F-C377-A2BA-BB25-B4F46231D37F}"/>
                  </a:ext>
                </a:extLst>
              </p:cNvPr>
              <p:cNvSpPr txBox="1"/>
              <p:nvPr/>
            </p:nvSpPr>
            <p:spPr>
              <a:xfrm>
                <a:off x="1101012" y="2184430"/>
                <a:ext cx="10299788" cy="640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8FAF29F-C377-A2BA-BB25-B4F46231D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012" y="2184430"/>
                <a:ext cx="10299788" cy="6403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A82B6-D87E-F6B3-7CFD-C596358838A7}"/>
                  </a:ext>
                </a:extLst>
              </p:cNvPr>
              <p:cNvSpPr txBox="1"/>
              <p:nvPr/>
            </p:nvSpPr>
            <p:spPr>
              <a:xfrm>
                <a:off x="1195708" y="2932409"/>
                <a:ext cx="9192726" cy="810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A82B6-D87E-F6B3-7CFD-C59635883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08" y="2932409"/>
                <a:ext cx="9192726" cy="810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1398954-B235-D956-A503-6BB912950422}"/>
                  </a:ext>
                </a:extLst>
              </p:cNvPr>
              <p:cNvSpPr txBox="1"/>
              <p:nvPr/>
            </p:nvSpPr>
            <p:spPr>
              <a:xfrm>
                <a:off x="696163" y="3959064"/>
                <a:ext cx="10900579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但重要性采样存在一个问题：当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分布差太多的话，重要性采样的结果就会不好。这也就是为什么采样得到一批数据，对参数进行多次更新后，又需要重新采样一批新的数据。因为最开始时参数是随机初始化的，当网络经过不断训练，参数会越来越趋近于真实值，此时分布间的差距会越来越大，因此必须每隔一段时间重新采样数据，确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/>
                  <a:t>分布差距不大。</a:t>
                </a: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1398954-B235-D956-A503-6BB912950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3" y="3959064"/>
                <a:ext cx="10900579" cy="1077218"/>
              </a:xfrm>
              <a:prstGeom prst="rect">
                <a:avLst/>
              </a:prstGeom>
              <a:blipFill>
                <a:blip r:embed="rId7"/>
                <a:stretch>
                  <a:fillRect l="-280" t="-2260" b="-5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7F90CB4-CE06-2D81-4C70-A3C891E75CF9}"/>
                  </a:ext>
                </a:extLst>
              </p:cNvPr>
              <p:cNvSpPr txBox="1"/>
              <p:nvPr/>
            </p:nvSpPr>
            <p:spPr>
              <a:xfrm>
                <a:off x="696162" y="5214309"/>
                <a:ext cx="1090057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但现在的问题是：如何在一次采样、多次更新的局部过程中，确保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分布差异不大呢？因为如果某次参数更新的幅度太大，会导致分布差异过大，后续在进行参数更新的过程中，通过重要性采样算出来的期望奖励梯度就不准确，网络训练就不稳定。针对这个问题，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PPO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算法有两种处理方式：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PPO-penalty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PPO-clip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7F90CB4-CE06-2D81-4C70-A3C891E75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2" y="5214309"/>
                <a:ext cx="10900579" cy="830997"/>
              </a:xfrm>
              <a:prstGeom prst="rect">
                <a:avLst/>
              </a:prstGeom>
              <a:blipFill>
                <a:blip r:embed="rId8"/>
                <a:stretch>
                  <a:fillRect l="-280" t="-2920"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28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8AFCA-0F9E-8B20-F1C7-104AAE5AE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F313E234-32C0-17E3-D997-D5ED8EA13326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09073F-FBF2-AAA7-2978-B39619B34563}"/>
              </a:ext>
            </a:extLst>
          </p:cNvPr>
          <p:cNvSpPr txBox="1"/>
          <p:nvPr/>
        </p:nvSpPr>
        <p:spPr>
          <a:xfrm>
            <a:off x="1195708" y="335132"/>
            <a:ext cx="9368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</a:t>
            </a:r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B30031AA-701F-A9F0-FF46-28E14BB5365C}"/>
              </a:ext>
            </a:extLst>
          </p:cNvPr>
          <p:cNvSpPr txBox="1"/>
          <p:nvPr/>
        </p:nvSpPr>
        <p:spPr>
          <a:xfrm>
            <a:off x="696166" y="1067688"/>
            <a:ext cx="110137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近端策略优化惩罚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(PPO-penalty)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ED93F1-FCAE-3F72-4609-E5437FD909C7}"/>
                  </a:ext>
                </a:extLst>
              </p:cNvPr>
              <p:cNvSpPr txBox="1"/>
              <p:nvPr/>
            </p:nvSpPr>
            <p:spPr>
              <a:xfrm>
                <a:off x="2553479" y="1475298"/>
                <a:ext cx="6652727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𝑃𝑃𝑂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𝐾𝐿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∏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nary>
                            <m:naryPr>
                              <m:chr m:val="∏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altLang="zh-CN" sz="16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2ED93F1-FCAE-3F72-4609-E5437FD909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479" y="1475298"/>
                <a:ext cx="6652727" cy="7847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D8690A-85E2-3723-F997-D54961509FCB}"/>
                  </a:ext>
                </a:extLst>
              </p:cNvPr>
              <p:cNvSpPr txBox="1"/>
              <p:nvPr/>
            </p:nvSpPr>
            <p:spPr>
              <a:xfrm>
                <a:off x="2537150" y="2260000"/>
                <a:ext cx="6097554" cy="8106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7D8690A-85E2-3723-F997-D54961509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7150" y="2260000"/>
                <a:ext cx="6097554" cy="8106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F2C6A3-781D-9D36-91ED-A88ACD4885FB}"/>
                  </a:ext>
                </a:extLst>
              </p:cNvPr>
              <p:cNvSpPr txBox="1"/>
              <p:nvPr/>
            </p:nvSpPr>
            <p:spPr>
              <a:xfrm>
                <a:off x="1033366" y="3224900"/>
                <a:ext cx="10266005" cy="593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PPO-penalty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算法在原始损失函数部分多加了一个约束项，这个约束是计算参数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下的输出动作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altLang="zh-CN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下的输出动作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altLang="zh-CN" sz="16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散度，通过这个正则项，约束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不要相差太大。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DF2C6A3-781D-9D36-91ED-A88ACD488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6" y="3224900"/>
                <a:ext cx="10266005" cy="593368"/>
              </a:xfrm>
              <a:prstGeom prst="rect">
                <a:avLst/>
              </a:prstGeom>
              <a:blipFill>
                <a:blip r:embed="rId5"/>
                <a:stretch>
                  <a:fillRect l="-356" t="-60825" r="-238" b="-989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52C22797-EE26-D537-276D-B02F31346F6B}"/>
              </a:ext>
            </a:extLst>
          </p:cNvPr>
          <p:cNvSpPr txBox="1"/>
          <p:nvPr/>
        </p:nvSpPr>
        <p:spPr>
          <a:xfrm>
            <a:off x="696166" y="4119484"/>
            <a:ext cx="110137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近端策略优化裁剪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(PPO-clip)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38E03A-229C-4C3C-8985-F5A06B5165F5}"/>
                  </a:ext>
                </a:extLst>
              </p:cNvPr>
              <p:cNvSpPr txBox="1"/>
              <p:nvPr/>
            </p:nvSpPr>
            <p:spPr>
              <a:xfrm>
                <a:off x="895739" y="4580891"/>
                <a:ext cx="10505061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𝑃𝑃𝑂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𝑐𝑙𝑖𝑝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,1+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38E03A-229C-4C3C-8985-F5A06B516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39" y="4580891"/>
                <a:ext cx="10505061" cy="784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863E0A-7B62-296C-B575-C6197D5B9A30}"/>
                  </a:ext>
                </a:extLst>
              </p:cNvPr>
              <p:cNvSpPr txBox="1"/>
              <p:nvPr/>
            </p:nvSpPr>
            <p:spPr>
              <a:xfrm>
                <a:off x="1033365" y="5536237"/>
                <a:ext cx="102660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600" dirty="0"/>
                  <a:t>是一个超参数，一般设置为</a:t>
                </a:r>
                <a:r>
                  <a:rPr lang="en-US" altLang="zh-CN" sz="1600" dirty="0"/>
                  <a:t>0.1</a:t>
                </a:r>
                <a:r>
                  <a:rPr lang="zh-CN" altLang="en-US" sz="1600" dirty="0"/>
                  <a:t>或</a:t>
                </a:r>
                <a:r>
                  <a:rPr lang="en-US" altLang="zh-CN" sz="1600" dirty="0"/>
                  <a:t>0.2</a:t>
                </a:r>
                <a:r>
                  <a:rPr lang="zh-CN" altLang="en-US" sz="1600" dirty="0"/>
                  <a:t>。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是裁剪函数，括号里面包含三项：如果第一项数值小于</a:t>
                </a:r>
                <a14:m>
                  <m:oMath xmlns:m="http://schemas.openxmlformats.org/officeDocument/2006/math">
                    <m:r>
                      <a:rPr lang="zh-CN" altLang="en-US" sz="1600" b="0" i="1" dirty="0">
                        <a:latin typeface="Cambria Math" panose="02040503050406030204" pitchFamily="18" charset="0"/>
                      </a:rPr>
                      <m:t>第三项</m:t>
                    </m:r>
                  </m:oMath>
                </a14:m>
                <a:r>
                  <a:rPr lang="zh-CN" altLang="en-US" sz="1600" dirty="0"/>
                  <a:t>，则输出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600" dirty="0"/>
                  <a:t>；如果第一项数值大于第三项，则输出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1+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600" dirty="0"/>
                  <a:t>。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C863E0A-7B62-296C-B575-C6197D5B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365" y="5536237"/>
                <a:ext cx="10266006" cy="584775"/>
              </a:xfrm>
              <a:prstGeom prst="rect">
                <a:avLst/>
              </a:prstGeom>
              <a:blipFill>
                <a:blip r:embed="rId7"/>
                <a:stretch>
                  <a:fillRect l="-356" t="-4167" r="-225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825076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15052</TotalTime>
  <Words>3633</Words>
  <Application>Microsoft Office PowerPoint</Application>
  <PresentationFormat>宽屏</PresentationFormat>
  <Paragraphs>123</Paragraphs>
  <Slides>19</Slides>
  <Notes>19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7" baseType="lpstr">
      <vt:lpstr>等线</vt:lpstr>
      <vt:lpstr>黑体</vt:lpstr>
      <vt:lpstr>宋体</vt:lpstr>
      <vt:lpstr>Arial</vt:lpstr>
      <vt:lpstr>Cambria Math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Robin·Chen</dc:creator>
  <cp:lastModifiedBy>3078266536@qq.com</cp:lastModifiedBy>
  <cp:revision>400</cp:revision>
  <dcterms:created xsi:type="dcterms:W3CDTF">2021-12-13T10:24:19Z</dcterms:created>
  <dcterms:modified xsi:type="dcterms:W3CDTF">2025-03-22T09:32:30Z</dcterms:modified>
</cp:coreProperties>
</file>