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60" r:id="rId1"/>
  </p:sldMasterIdLst>
  <p:notesMasterIdLst>
    <p:notesMasterId r:id="rId17"/>
  </p:notesMasterIdLst>
  <p:sldIdLst>
    <p:sldId id="256" r:id="rId2"/>
    <p:sldId id="285" r:id="rId3"/>
    <p:sldId id="300" r:id="rId4"/>
    <p:sldId id="316" r:id="rId5"/>
    <p:sldId id="317" r:id="rId6"/>
    <p:sldId id="318" r:id="rId7"/>
    <p:sldId id="319" r:id="rId8"/>
    <p:sldId id="301" r:id="rId9"/>
    <p:sldId id="322" r:id="rId10"/>
    <p:sldId id="321" r:id="rId11"/>
    <p:sldId id="323" r:id="rId12"/>
    <p:sldId id="324" r:id="rId13"/>
    <p:sldId id="325" r:id="rId14"/>
    <p:sldId id="320" r:id="rId15"/>
    <p:sldId id="272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3CC"/>
    <a:srgbClr val="000099"/>
    <a:srgbClr val="5E5EC2"/>
    <a:srgbClr val="3131B1"/>
    <a:srgbClr val="FFFFFF"/>
    <a:srgbClr val="0C34CC"/>
    <a:srgbClr val="1D39CC"/>
    <a:srgbClr val="3647CE"/>
    <a:srgbClr val="5B6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DDE1D-8D41-594B-B3DA-76F6B9652D53}" type="datetimeFigureOut">
              <a:rPr kumimoji="1" lang="zh-CN" altLang="en-US" smtClean="0"/>
              <a:t>2025/4/4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D567F1-434A-F84D-AD0E-3774C11142D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39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大家下午好，下面是我的年终总结。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27572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78889-7B2D-C2AD-7FBD-A9EC8532B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BA9FF7-AFEA-590A-586B-F2DCC308C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FF47E4-448C-DE3B-7D36-5250F21E6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E9ED15-322A-0D5C-1968-144D3A7841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26831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0C2B9-4537-5CBA-EA85-28153C910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2115DA5-B614-3BEE-BF7C-0C1FE1FD7A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7CA76E-5964-B60C-3286-ED6B2AE93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7819F5-9E59-4D4F-5DC6-8647C2944B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735036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04220-0FC8-FBAA-A1AF-7E28EC198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346A6B-6C1B-465A-5920-0A3374B70F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2320C3E-2CDA-1F21-68C9-6425E5748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AF351E-4E3A-28F6-D537-B30209CE5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4512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FF2D2-8B26-C8FD-865E-85815A654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7BED267-B6E5-4B7D-E653-734EABA08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32B088-CF5B-DADD-D6C0-9F96FC7CA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892A21-4C5D-26D6-F163-F4350C517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8455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B3CC5-ECBF-06D1-1FDF-DF7907198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44B8D6C-6507-8C8A-F5DA-7B8F817BDB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96041AE-7BEE-7F71-3519-43B7EE374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D1CF4D1-2779-C68F-2CC0-AA5345824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253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245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8953E-6F6E-2C5E-9D92-3A725C49A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AE756DE-9146-05A4-658A-796318235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F9EE1B-AD97-1B25-025B-1EDFC656F2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386D08-C219-B098-CAEB-30AAC74B6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085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99A9A-773B-09EF-CCDF-1E687D509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FC6BE6A-1A3B-340A-B12F-B24967C97D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BC5A0D6-ABD5-8480-5843-8F8F04AF2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94301FE-6306-4B6B-6746-54EAF32A0E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395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4133F-AB9A-89E8-C2B6-CF41A4D14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DBF2C8C-C98A-D1F9-0EFE-FB55F2F2B5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253BD34-62C7-2354-8DAA-323BF51C7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1F09E3-E243-F6CC-CF11-2146A329B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96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B300A-82D0-E5BE-CF32-92B6C8A66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E8A3D6D-F19C-B7DF-CE31-A8704CAF1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D9FBAAD-D1F3-FEA7-A376-EA8EED1BCD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14B487-A9F6-2F85-944B-E5EF92D7A2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6279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26C37-F056-F67E-276B-1979A3C68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66CC332-FF4B-537C-66BD-656605554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B35D41-318C-775E-CCA7-3A553F813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EC68D89-16F6-C7B6-0310-783CEA138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441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DE7D5-3121-9AD5-404C-69D68C973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309F318-020E-E0BC-5320-574B46C454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98C7C59-C374-DA39-2C54-641B6A88C8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DBA7206-D1B1-A3C2-AD16-B6195E759A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894705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D983C-911E-C36E-6981-C13BFBEAB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AAC780-06F5-6F6B-075A-8ED120857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185D1F0-50B2-BB72-232D-837DECF2E1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ED4F36-6E1A-4409-2701-1BE5CE3871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7682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8118E-B349-539C-CC2D-EBFFE7A92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8BC65B1-47B1-567E-0C7D-5A7C58546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8E58F1-2DD7-E20A-108C-5C99EB1EDE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31A32-E670-4063-8B41-C6B88855CC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D567F1-434A-F84D-AD0E-3774C11142DC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609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98CF6-0E1E-4028-A0F2-6C99372FDA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91440"/>
            <a:ext cx="4836518" cy="422960"/>
          </a:xfrm>
        </p:spPr>
        <p:txBody>
          <a:bodyPr anchor="b">
            <a:noAutofit/>
          </a:bodyPr>
          <a:lstStyle>
            <a:lvl1pPr algn="ctr">
              <a:defRPr sz="3200">
                <a:latin typeface="+mj-lt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110D11-B0E4-4050-B279-9CCDEE6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FAE79-F653-43DB-BF97-E1DAC4232C3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10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A84D6DE-A58B-445B-AD5B-23D743BBF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931" y="507989"/>
            <a:ext cx="8809660" cy="3456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22B764-1AFD-404B-A112-DA50ACCD9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39A78C-21E8-4B42-964C-2FB987398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55380" y="6529702"/>
            <a:ext cx="2298420" cy="191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FAE79-F653-43DB-BF97-E1DAC4232C39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bg object 22">
            <a:extLst>
              <a:ext uri="{FF2B5EF4-FFF2-40B4-BE49-F238E27FC236}">
                <a16:creationId xmlns:a16="http://schemas.microsoft.com/office/drawing/2014/main" id="{2B749D8D-C62A-49CF-921B-68AE68FA5F95}"/>
              </a:ext>
            </a:extLst>
          </p:cNvPr>
          <p:cNvPicPr/>
          <p:nvPr userDrawn="1"/>
        </p:nvPicPr>
        <p:blipFill>
          <a:blip r:embed="rId3" cstate="print"/>
          <a:stretch>
            <a:fillRect/>
          </a:stretch>
        </p:blipFill>
        <p:spPr>
          <a:xfrm>
            <a:off x="-1" y="0"/>
            <a:ext cx="10674723" cy="3456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5F5775E-65E5-43CC-9399-BD476D30636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4722" y="46920"/>
            <a:ext cx="1358156" cy="363717"/>
          </a:xfrm>
          <a:prstGeom prst="rect">
            <a:avLst/>
          </a:prstGeom>
        </p:spPr>
      </p:pic>
      <p:sp>
        <p:nvSpPr>
          <p:cNvPr id="10" name="bg object 23">
            <a:extLst>
              <a:ext uri="{FF2B5EF4-FFF2-40B4-BE49-F238E27FC236}">
                <a16:creationId xmlns:a16="http://schemas.microsoft.com/office/drawing/2014/main" id="{BB49458E-D5FB-4445-AB4A-61CD12A3D954}"/>
              </a:ext>
            </a:extLst>
          </p:cNvPr>
          <p:cNvSpPr/>
          <p:nvPr userDrawn="1"/>
        </p:nvSpPr>
        <p:spPr>
          <a:xfrm>
            <a:off x="0" y="6447156"/>
            <a:ext cx="12187937" cy="45719"/>
          </a:xfrm>
          <a:custGeom>
            <a:avLst/>
            <a:gdLst/>
            <a:ahLst/>
            <a:cxnLst/>
            <a:rect l="l" t="t" r="r" b="b"/>
            <a:pathLst>
              <a:path w="6400800" h="27939">
                <a:moveTo>
                  <a:pt x="0" y="27431"/>
                </a:moveTo>
                <a:lnTo>
                  <a:pt x="6400800" y="27431"/>
                </a:lnTo>
                <a:lnTo>
                  <a:pt x="6400800" y="0"/>
                </a:lnTo>
                <a:lnTo>
                  <a:pt x="0" y="0"/>
                </a:lnTo>
                <a:lnTo>
                  <a:pt x="0" y="27431"/>
                </a:lnTo>
                <a:close/>
              </a:path>
            </a:pathLst>
          </a:custGeom>
          <a:solidFill>
            <a:srgbClr val="000099"/>
          </a:solidFill>
        </p:spPr>
        <p:txBody>
          <a:bodyPr wrap="square" lIns="0" tIns="0" rIns="0" bIns="0" rtlCol="0"/>
          <a:lstStyle/>
          <a:p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115510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黑体" panose="02010609060101010101" pitchFamily="49" charset="-122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lpod.com/655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zhuanlan.zhihu.com/p/7461863937" TargetMode="External"/><Relationship Id="rId4" Type="http://schemas.openxmlformats.org/officeDocument/2006/relationships/hyperlink" Target="https://blog.csdn.net/qq_37388085/article/details/132132197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0B52066B-65C8-4044-98A8-A6B5B47C89D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4849810" y="4921540"/>
            <a:ext cx="2492375" cy="836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TwiL</a:t>
            </a:r>
            <a:endParaRPr lang="en-US" altLang="zh-CN" sz="20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2025.04.04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E84B7AA1-220C-4B50-BFC9-2455A57B76D7}"/>
              </a:ext>
            </a:extLst>
          </p:cNvPr>
          <p:cNvSpPr/>
          <p:nvPr/>
        </p:nvSpPr>
        <p:spPr>
          <a:xfrm>
            <a:off x="1523999" y="2425138"/>
            <a:ext cx="9144000" cy="1129911"/>
          </a:xfrm>
          <a:custGeom>
            <a:avLst/>
            <a:gdLst/>
            <a:ahLst/>
            <a:cxnLst/>
            <a:rect l="l" t="t" r="r" b="b"/>
            <a:pathLst>
              <a:path w="9144000" h="798829">
                <a:moveTo>
                  <a:pt x="0" y="0"/>
                </a:moveTo>
                <a:lnTo>
                  <a:pt x="0" y="798576"/>
                </a:lnTo>
                <a:lnTo>
                  <a:pt x="9143999" y="798576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B4111BF-D8BA-4369-9FDB-FDF7A3991BB6}"/>
              </a:ext>
            </a:extLst>
          </p:cNvPr>
          <p:cNvSpPr txBox="1">
            <a:spLocks/>
          </p:cNvSpPr>
          <p:nvPr/>
        </p:nvSpPr>
        <p:spPr>
          <a:xfrm>
            <a:off x="2020554" y="2495326"/>
            <a:ext cx="7897887" cy="998991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zh-CN" altLang="en-US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强化学习</a:t>
            </a:r>
            <a:r>
              <a:rPr lang="en-US" altLang="zh-CN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</a:t>
            </a:r>
            <a:r>
              <a:rPr lang="zh-CN" altLang="en-US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近端策略优化（</a:t>
            </a:r>
            <a:r>
              <a:rPr lang="en-US" altLang="zh-CN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Proximal Policy Optimization </a:t>
            </a:r>
            <a:r>
              <a:rPr lang="zh-CN" altLang="en-US" b="1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）算法（进阶）</a:t>
            </a:r>
            <a:endParaRPr lang="en-US" b="1" dirty="0">
              <a:solidFill>
                <a:schemeClr val="bg1"/>
              </a:solidFill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3721069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9B518-C890-1D28-172A-E403A8D2B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EF770355-3444-0969-E5DC-7F7E68E33091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6E5C2F47-FA8E-8090-EA40-F789BA2F5165}"/>
                  </a:ext>
                </a:extLst>
              </p:cNvPr>
              <p:cNvSpPr txBox="1"/>
              <p:nvPr/>
            </p:nvSpPr>
            <p:spPr>
              <a:xfrm>
                <a:off x="696166" y="1487565"/>
                <a:ext cx="10609604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(1) 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策略分为两种：确定性策略和随机性策略。确定性策略表示，智能体在处于状态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时，确定性执行动作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；随机性策略表示，智能体在处于状态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时，智能体以一定的概率执行动作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。在强化学习中，都假设智能体采用的是随机性策略，这一点理解非常重要，入门强化学习必须要有这种观点：</a:t>
                </a:r>
                <a:r>
                  <a:rPr lang="zh-CN" altLang="en-US" sz="1600" dirty="0">
                    <a:solidFill>
                      <a:srgbClr val="1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智能体在某一状态输出的永远都是动作空间的概率分布，然后从中采样得到具体动作，而不是某个状态执行固定的某个动作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6E5C2F47-FA8E-8090-EA40-F789BA2F5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6" y="1487565"/>
                <a:ext cx="10609604" cy="1077218"/>
              </a:xfrm>
              <a:prstGeom prst="rect">
                <a:avLst/>
              </a:prstGeom>
              <a:blipFill>
                <a:blip r:embed="rId3"/>
                <a:stretch>
                  <a:fillRect l="-287" t="-2260" r="-172" b="-5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6BF82795-2480-DB63-862D-2D83A12DDA37}"/>
              </a:ext>
            </a:extLst>
          </p:cNvPr>
          <p:cNvSpPr txBox="1"/>
          <p:nvPr/>
        </p:nvSpPr>
        <p:spPr>
          <a:xfrm>
            <a:off x="696164" y="1103185"/>
            <a:ext cx="2952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、其余补充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6FCCE0C-D311-1C3D-7265-0B21A3AB5006}"/>
              </a:ext>
            </a:extLst>
          </p:cNvPr>
          <p:cNvSpPr txBox="1"/>
          <p:nvPr/>
        </p:nvSpPr>
        <p:spPr>
          <a:xfrm>
            <a:off x="726242" y="335132"/>
            <a:ext cx="106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）算法（进阶）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9ADFAE-D2DF-3B97-8069-92EDD97A4B0B}"/>
              </a:ext>
            </a:extLst>
          </p:cNvPr>
          <p:cNvSpPr txBox="1"/>
          <p:nvPr/>
        </p:nvSpPr>
        <p:spPr>
          <a:xfrm>
            <a:off x="696164" y="2619940"/>
            <a:ext cx="107046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在强化学习引入优势函数后，最优化目标的本质就变了，之前的目标是最大化轨迹的累积奖励期望，现在的目标是最大化轨迹的累积优势值，每个状态动作对都有自己的优势值，</a:t>
            </a:r>
            <a:r>
              <a:rPr lang="zh-CN" altLang="en-US" sz="1600" dirty="0">
                <a:solidFill>
                  <a:srgbClr val="1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在一条轨迹从起点到终点的过程中，我们需要尽量挑选出一些状态动作对，使得累积优势值尽可能大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，这就是策略优化算法最本质的东西。这样做还有一个好处，进行优化时就不再需要使用完整的轨迹了，可以使用轨迹的一部分数据进行随时更新。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FDA80D-60EB-14F8-FA62-51C9C2B87BBE}"/>
              </a:ext>
            </a:extLst>
          </p:cNvPr>
          <p:cNvSpPr txBox="1"/>
          <p:nvPr/>
        </p:nvSpPr>
        <p:spPr>
          <a:xfrm>
            <a:off x="726242" y="3798141"/>
            <a:ext cx="107046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传统强化学习往往从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Q-Learning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开始推导，包括作者本身都是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Value-Based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一派，后面才有的策略梯度定理，直接模拟了动作选择函数，</a:t>
            </a:r>
            <a:r>
              <a:rPr lang="zh-CN" altLang="en-US" sz="1600" dirty="0">
                <a:solidFill>
                  <a:srgbClr val="1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这种情况下的强化学习可以看作是运筹学里面的启发式搜索算法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。有了深度学习结合强化学习以后，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Policy-Based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方法才流行起来，利用神经网络的拟合能力，结合各种改良的奖励模型，才使得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Actor-Critic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架构流行起来。总的来说，发展脉络就是：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Valued-Based——Policy-Based——Actor-Critic——Policy + Reward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03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0DF65-32EB-DBB6-0947-860D55D72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BC29ACAF-713D-9B33-D257-7E6D8094203E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3AF535-4C0A-DF5E-D18E-012AA8CFEF6E}"/>
              </a:ext>
            </a:extLst>
          </p:cNvPr>
          <p:cNvSpPr txBox="1"/>
          <p:nvPr/>
        </p:nvSpPr>
        <p:spPr>
          <a:xfrm>
            <a:off x="726242" y="335132"/>
            <a:ext cx="106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）算法（进阶）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A248B1-FB99-F513-528F-2C78DFD17FD2}"/>
              </a:ext>
            </a:extLst>
          </p:cNvPr>
          <p:cNvSpPr txBox="1"/>
          <p:nvPr/>
        </p:nvSpPr>
        <p:spPr>
          <a:xfrm>
            <a:off x="726242" y="961640"/>
            <a:ext cx="6803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基于蒙特卡洛方法的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PPO-Clip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算法实现，其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网络的更新方式如下：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94ABC70-FE80-EE8B-511D-26E022CFE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473" y="1419857"/>
            <a:ext cx="6449325" cy="211484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00319D5-64D1-9F20-1BA0-81158D1BE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1256" y="3622549"/>
            <a:ext cx="7049484" cy="16004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70C1EB9-8111-4368-BDE9-C1F1A3A01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2183" y="5324815"/>
            <a:ext cx="575390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1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85B27-5E03-6B81-7C81-0704B47A1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60BEB775-37FB-66F9-596A-2867B08C4485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2ADDEA-EF1C-7CDC-65CA-77DBA619550F}"/>
              </a:ext>
            </a:extLst>
          </p:cNvPr>
          <p:cNvSpPr txBox="1"/>
          <p:nvPr/>
        </p:nvSpPr>
        <p:spPr>
          <a:xfrm>
            <a:off x="726242" y="335132"/>
            <a:ext cx="106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）算法（进阶）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5BFBBCC-989F-97FD-5D61-0D555CA33DCC}"/>
              </a:ext>
            </a:extLst>
          </p:cNvPr>
          <p:cNvSpPr txBox="1"/>
          <p:nvPr/>
        </p:nvSpPr>
        <p:spPr>
          <a:xfrm>
            <a:off x="726242" y="1185576"/>
            <a:ext cx="6803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基于时序差分方法的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PPO-Clip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算法实现，其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网络的更新方式如下：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6F5FB2-4266-4F99-FCD8-AE1E46F84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302" y="1828934"/>
            <a:ext cx="4848902" cy="10669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A4AC29-A324-398F-05EB-ADFC1E008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720" y="2995409"/>
            <a:ext cx="7106642" cy="16766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1AD8AC4-1B9A-4652-7641-70A183FE5F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959" y="4771569"/>
            <a:ext cx="5639587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74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5A0AC-2128-5110-3192-4FE358C9B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16707590-8550-573A-F331-A4483EAC87EC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DE591F-991C-3A53-D605-30E9B1328014}"/>
              </a:ext>
            </a:extLst>
          </p:cNvPr>
          <p:cNvSpPr txBox="1"/>
          <p:nvPr/>
        </p:nvSpPr>
        <p:spPr>
          <a:xfrm>
            <a:off x="726242" y="335132"/>
            <a:ext cx="106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）算法（进阶）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3BD798A-3790-4611-056D-15361A380B44}"/>
              </a:ext>
            </a:extLst>
          </p:cNvPr>
          <p:cNvSpPr txBox="1"/>
          <p:nvPr/>
        </p:nvSpPr>
        <p:spPr>
          <a:xfrm>
            <a:off x="726242" y="886992"/>
            <a:ext cx="68035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基于广义优势估计方法的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PPO-Clip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算法实现，其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网络的更新方式如下：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CB89D37-AEBE-C56F-0883-B11A12533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386" y="1201186"/>
            <a:ext cx="4389321" cy="8715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9B5194E-3E83-6CCB-70A2-282377224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395" y="2103408"/>
            <a:ext cx="5746432" cy="5305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D64D0E3-EEF0-F4A6-360C-63B454ACF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318" y="2663884"/>
            <a:ext cx="6238763" cy="182916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E5F5070-0A1F-7833-5D8D-7A39BD155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3306" y="4516290"/>
            <a:ext cx="8240275" cy="5620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567BCC6-8210-69EA-B936-173E3DFA1C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5095" y="5095431"/>
            <a:ext cx="5727770" cy="52638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D290839-5857-1D0E-D8B7-39081ACFB8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3709" y="5656814"/>
            <a:ext cx="4202707" cy="72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474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BE1-C278-7A0E-E28D-56C9F35D7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E7F76445-2C09-2598-32B4-0CB35A34522C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0AEC5D6D-413F-4958-EDA3-2DA782C9DA96}"/>
              </a:ext>
            </a:extLst>
          </p:cNvPr>
          <p:cNvSpPr txBox="1"/>
          <p:nvPr/>
        </p:nvSpPr>
        <p:spPr>
          <a:xfrm>
            <a:off x="696166" y="1487565"/>
            <a:ext cx="10609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广义优势估计：</a:t>
            </a:r>
            <a:r>
              <a:rPr lang="zh-CN" altLang="en-US" sz="1600" dirty="0">
                <a:hlinkClick r:id="rId3"/>
              </a:rPr>
              <a:t>广义优势估计 </a:t>
            </a:r>
            <a:r>
              <a:rPr lang="en-US" altLang="zh-CN" sz="1600" dirty="0">
                <a:hlinkClick r:id="rId3"/>
              </a:rPr>
              <a:t>- Machine Learning Pod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强化学习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广义优势估计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hlinkClick r:id="rId4"/>
              </a:rPr>
              <a:t>强化学习 </a:t>
            </a:r>
            <a:r>
              <a:rPr lang="en-US" altLang="zh-CN" sz="1600" dirty="0">
                <a:hlinkClick r:id="rId4"/>
              </a:rPr>
              <a:t>—— </a:t>
            </a:r>
            <a:r>
              <a:rPr lang="zh-CN" altLang="en-US" sz="1600" dirty="0">
                <a:hlinkClick r:id="rId4"/>
              </a:rPr>
              <a:t>广义优势估计</a:t>
            </a:r>
            <a:r>
              <a:rPr lang="en-US" altLang="zh-CN" sz="1600" dirty="0">
                <a:hlinkClick r:id="rId4"/>
              </a:rPr>
              <a:t>GAE-CSDN</a:t>
            </a:r>
            <a:r>
              <a:rPr lang="zh-CN" altLang="en-US" sz="1600" dirty="0">
                <a:hlinkClick r:id="rId4"/>
              </a:rPr>
              <a:t>博客</a:t>
            </a:r>
            <a:endParaRPr lang="en-US" altLang="zh-CN" sz="1600" dirty="0"/>
          </a:p>
          <a:p>
            <a:pPr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人人都能看懂的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RL—PPO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理论知识：</a:t>
            </a:r>
            <a:r>
              <a:rPr lang="zh-CN" altLang="en-US" sz="1600" dirty="0">
                <a:hlinkClick r:id="rId5"/>
              </a:rPr>
              <a:t>人人都能看懂的</a:t>
            </a:r>
            <a:r>
              <a:rPr lang="en-US" altLang="zh-CN" sz="1600" dirty="0">
                <a:hlinkClick r:id="rId5"/>
              </a:rPr>
              <a:t>RL-PPO</a:t>
            </a:r>
            <a:r>
              <a:rPr lang="zh-CN" altLang="en-US" sz="1600" dirty="0">
                <a:hlinkClick r:id="rId5"/>
              </a:rPr>
              <a:t>理论知识 </a:t>
            </a:r>
            <a:r>
              <a:rPr lang="en-US" altLang="zh-CN" sz="1600" dirty="0">
                <a:hlinkClick r:id="rId5"/>
              </a:rPr>
              <a:t>- </a:t>
            </a:r>
            <a:r>
              <a:rPr lang="zh-CN" altLang="en-US" sz="1600" dirty="0">
                <a:hlinkClick r:id="rId5"/>
              </a:rPr>
              <a:t>知乎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F1FFD20-E604-850E-E18D-CB4F426BEB48}"/>
              </a:ext>
            </a:extLst>
          </p:cNvPr>
          <p:cNvSpPr txBox="1"/>
          <p:nvPr/>
        </p:nvSpPr>
        <p:spPr>
          <a:xfrm>
            <a:off x="696164" y="1103185"/>
            <a:ext cx="2952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参考文献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22B06C5-81B3-8252-E2EB-067C1B4704C7}"/>
              </a:ext>
            </a:extLst>
          </p:cNvPr>
          <p:cNvSpPr txBox="1"/>
          <p:nvPr/>
        </p:nvSpPr>
        <p:spPr>
          <a:xfrm>
            <a:off x="726242" y="335132"/>
            <a:ext cx="106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）算法（进阶）</a:t>
            </a:r>
          </a:p>
        </p:txBody>
      </p:sp>
    </p:spTree>
    <p:extLst>
      <p:ext uri="{BB962C8B-B14F-4D97-AF65-F5344CB8AC3E}">
        <p14:creationId xmlns:p14="http://schemas.microsoft.com/office/powerpoint/2010/main" val="225243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E84B7AA1-220C-4B50-BFC9-2455A57B76D7}"/>
              </a:ext>
            </a:extLst>
          </p:cNvPr>
          <p:cNvSpPr/>
          <p:nvPr/>
        </p:nvSpPr>
        <p:spPr>
          <a:xfrm>
            <a:off x="1523999" y="2425138"/>
            <a:ext cx="9144000" cy="1129911"/>
          </a:xfrm>
          <a:custGeom>
            <a:avLst/>
            <a:gdLst/>
            <a:ahLst/>
            <a:cxnLst/>
            <a:rect l="l" t="t" r="r" b="b"/>
            <a:pathLst>
              <a:path w="9144000" h="798829">
                <a:moveTo>
                  <a:pt x="0" y="0"/>
                </a:moveTo>
                <a:lnTo>
                  <a:pt x="0" y="798576"/>
                </a:lnTo>
                <a:lnTo>
                  <a:pt x="9143999" y="798576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8B4111BF-D8BA-4369-9FDB-FDF7A3991BB6}"/>
              </a:ext>
            </a:extLst>
          </p:cNvPr>
          <p:cNvSpPr txBox="1">
            <a:spLocks/>
          </p:cNvSpPr>
          <p:nvPr/>
        </p:nvSpPr>
        <p:spPr>
          <a:xfrm>
            <a:off x="1684653" y="2736818"/>
            <a:ext cx="8822690" cy="506549"/>
          </a:xfrm>
          <a:prstGeom prst="rect">
            <a:avLst/>
          </a:prstGeom>
        </p:spPr>
        <p:txBody>
          <a:bodyPr vert="horz" wrap="square" lIns="0" tIns="13970" rIns="0" bIns="0" rtlCol="0" anchor="b">
            <a:sp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zh-CN" spc="5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dirty="0">
              <a:solidFill>
                <a:schemeClr val="bg1"/>
              </a:solidFill>
              <a:latin typeface="宋体"/>
              <a:cs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708260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193A7-FFFA-83ED-C601-C9BC5D3A5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A2B1EA0F-0B6A-60FE-0824-6FD91E8008FD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4B8222-5FD7-675D-B89B-71712D38A1C3}"/>
              </a:ext>
            </a:extLst>
          </p:cNvPr>
          <p:cNvSpPr txBox="1"/>
          <p:nvPr/>
        </p:nvSpPr>
        <p:spPr>
          <a:xfrm>
            <a:off x="726242" y="335132"/>
            <a:ext cx="106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）算法（进阶）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9B4F340-AE9C-6B57-8C7F-34E50D27C857}"/>
                  </a:ext>
                </a:extLst>
              </p:cNvPr>
              <p:cNvSpPr txBox="1"/>
              <p:nvPr/>
            </p:nvSpPr>
            <p:spPr>
              <a:xfrm>
                <a:off x="696165" y="1429869"/>
                <a:ext cx="986781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在策略梯度（</a:t>
                </a:r>
                <a:r>
                  <a:rPr lang="en-US" altLang="zh-CN" sz="16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Gradient</a:t>
                </a:r>
                <a:r>
                  <a:rPr lang="zh-CN" altLang="en-US" sz="16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）算法中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，旨在最大化奖励期望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zh-CN" altLang="en-US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16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sz="16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，通过梯度上升算法来更新网络参数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9B4F340-AE9C-6B57-8C7F-34E50D27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5" y="1429869"/>
                <a:ext cx="9867813" cy="338554"/>
              </a:xfrm>
              <a:prstGeom prst="rect">
                <a:avLst/>
              </a:prstGeom>
              <a:blipFill>
                <a:blip r:embed="rId3"/>
                <a:stretch>
                  <a:fillRect l="-309" t="-7273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14C54F-4CD4-F901-46EA-B94E87003616}"/>
                  </a:ext>
                </a:extLst>
              </p:cNvPr>
              <p:cNvSpPr txBox="1"/>
              <p:nvPr/>
            </p:nvSpPr>
            <p:spPr>
              <a:xfrm>
                <a:off x="4093782" y="1840182"/>
                <a:ext cx="3481402" cy="597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C114C54F-4CD4-F901-46EA-B94E87003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782" y="1840182"/>
                <a:ext cx="3481402" cy="597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56D1A60-361B-D337-3129-57FD44A04C39}"/>
                  </a:ext>
                </a:extLst>
              </p:cNvPr>
              <p:cNvSpPr txBox="1"/>
              <p:nvPr/>
            </p:nvSpPr>
            <p:spPr>
              <a:xfrm>
                <a:off x="1564412" y="3203322"/>
                <a:ext cx="9628674" cy="7846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256D1A60-361B-D337-3129-57FD44A04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412" y="3203322"/>
                <a:ext cx="9628674" cy="7846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FFD6C2-31A6-D32D-9604-612E86B3BD78}"/>
                  </a:ext>
                </a:extLst>
              </p:cNvPr>
              <p:cNvSpPr txBox="1"/>
              <p:nvPr/>
            </p:nvSpPr>
            <p:spPr>
              <a:xfrm>
                <a:off x="1441566" y="2566908"/>
                <a:ext cx="9175140" cy="6018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1600" i="1" smtClean="0">
                          <a:latin typeface="Cambria Math" panose="02040503050406030204" pitchFamily="18" charset="0"/>
                        </a:rPr>
                        <m:t>∇</m:t>
                      </m:r>
                      <m:acc>
                        <m:accPr>
                          <m:chr m:val="̅"/>
                          <m:ctrlPr>
                            <a:rPr lang="zh-CN" altLang="en-US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sty m:val="p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16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func>
                            <m:func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𝑙𝑜𝑔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16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sub>
                      </m:sSub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600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FFD6C2-31A6-D32D-9604-612E86B3B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566" y="2566908"/>
                <a:ext cx="9175140" cy="6018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29EFCBD-D7C8-702C-5D27-D72EC2BC24D5}"/>
                  </a:ext>
                </a:extLst>
              </p:cNvPr>
              <p:cNvSpPr txBox="1"/>
              <p:nvPr/>
            </p:nvSpPr>
            <p:spPr>
              <a:xfrm>
                <a:off x="791196" y="4097191"/>
                <a:ext cx="1070463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1600" dirty="0"/>
                  <a:t>表示采样自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zh-CN" altLang="en-US" sz="1600" dirty="0"/>
                  <a:t>的某条轨迹，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表示输入状态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神经网络输出动作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的概率，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 sz="1600" dirty="0"/>
                  <a:t>表示这条轨迹的累积奖励总和，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600" dirty="0"/>
                  <a:t>表示采样的轨迹总条数，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/>
                  <a:t>表示每条轨迹的动作总数。这是最基础的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Gradient</a:t>
                </a:r>
                <a:r>
                  <a:rPr lang="zh-CN" altLang="en-US" sz="1600" dirty="0"/>
                  <a:t>算法版本。</a:t>
                </a:r>
              </a:p>
            </p:txBody>
          </p:sp>
        </mc:Choice>
        <mc:Fallback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929EFCBD-D7C8-702C-5D27-D72EC2BC2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96" y="4097191"/>
                <a:ext cx="10704635" cy="584775"/>
              </a:xfrm>
              <a:prstGeom prst="rect">
                <a:avLst/>
              </a:prstGeom>
              <a:blipFill>
                <a:blip r:embed="rId7"/>
                <a:stretch>
                  <a:fillRect l="-342" t="-4167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A9E0CFE-B1DB-2638-15D8-B4C2C6D12A06}"/>
              </a:ext>
            </a:extLst>
          </p:cNvPr>
          <p:cNvSpPr txBox="1"/>
          <p:nvPr/>
        </p:nvSpPr>
        <p:spPr>
          <a:xfrm>
            <a:off x="696164" y="991218"/>
            <a:ext cx="60975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、背景回顾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5A6FACA-43F4-12EF-6435-0B45F2A2A3D7}"/>
                  </a:ext>
                </a:extLst>
              </p:cNvPr>
              <p:cNvSpPr txBox="1"/>
              <p:nvPr/>
            </p:nvSpPr>
            <p:spPr>
              <a:xfrm>
                <a:off x="791196" y="4911809"/>
                <a:ext cx="1054083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在后续的改进中，进一步引入了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两个改进：添加基线、折扣累积回报。</a:t>
                </a:r>
                <a:r>
                  <a:rPr lang="zh-CN" altLang="en-US" sz="1600" dirty="0"/>
                  <a:t>期望梯度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zh-CN" altLang="en-US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zh-CN" altLang="en-US" sz="1600" dirty="0"/>
                  <a:t>计算公式更新如下：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5A6FACA-43F4-12EF-6435-0B45F2A2A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96" y="4911809"/>
                <a:ext cx="10540834" cy="338554"/>
              </a:xfrm>
              <a:prstGeom prst="rect">
                <a:avLst/>
              </a:prstGeom>
              <a:blipFill>
                <a:blip r:embed="rId8"/>
                <a:stretch>
                  <a:fillRect l="-347" t="-7273" b="-218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07B7C27-0241-D8E4-5F00-2BE323431D25}"/>
                  </a:ext>
                </a:extLst>
              </p:cNvPr>
              <p:cNvSpPr txBox="1"/>
              <p:nvPr/>
            </p:nvSpPr>
            <p:spPr>
              <a:xfrm>
                <a:off x="2282630" y="5337433"/>
                <a:ext cx="4929934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nary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407B7C27-0241-D8E4-5F00-2BE323431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30" y="5337433"/>
                <a:ext cx="4929934" cy="8063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7B99232-075B-A955-E111-7FEF90C26DBC}"/>
                  </a:ext>
                </a:extLst>
              </p:cNvPr>
              <p:cNvSpPr txBox="1"/>
              <p:nvPr/>
            </p:nvSpPr>
            <p:spPr>
              <a:xfrm>
                <a:off x="7334153" y="5394435"/>
                <a:ext cx="1604798" cy="6923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𝑁𝑇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7B99232-075B-A955-E111-7FEF90C26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4153" y="5394435"/>
                <a:ext cx="1604798" cy="692369"/>
              </a:xfrm>
              <a:prstGeom prst="rect">
                <a:avLst/>
              </a:prstGeom>
              <a:blipFill>
                <a:blip r:embed="rId10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22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56F07-4516-C5EC-5E94-93DACBCAB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37B62D61-F32B-A121-C58E-5CB72E2CE2CF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D117F4-B33E-D27D-B581-518A28CBCBD5}"/>
                  </a:ext>
                </a:extLst>
              </p:cNvPr>
              <p:cNvSpPr txBox="1"/>
              <p:nvPr/>
            </p:nvSpPr>
            <p:spPr>
              <a:xfrm>
                <a:off x="696165" y="1067213"/>
                <a:ext cx="10704635" cy="590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zh-CN" altLang="en-US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表示</m:t>
                    </m:r>
                  </m:oMath>
                </a14:m>
                <a:r>
                  <a:rPr lang="zh-CN" altLang="en-US" sz="1600" dirty="0"/>
                  <a:t>采样的轨迹总数，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sz="1600" dirty="0"/>
                  <a:t>表示每条轨迹的步长，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1600" dirty="0"/>
                  <a:t>表示折扣因子，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表示每个动作的施加奖励，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600" dirty="0"/>
                  <a:t>表示基线，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表示输入状态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神经网络输出动作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的概率。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这里可以引入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Advantage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表示，对上述公式进一步简化：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6D117F4-B33E-D27D-B581-518A28CBC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5" y="1067213"/>
                <a:ext cx="10704635" cy="590226"/>
              </a:xfrm>
              <a:prstGeom prst="rect">
                <a:avLst/>
              </a:prstGeom>
              <a:blipFill>
                <a:blip r:embed="rId3"/>
                <a:stretch>
                  <a:fillRect l="-285" t="-5155" b="-12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E17102D-8A07-11A9-1BE1-A10D472E0D80}"/>
                  </a:ext>
                </a:extLst>
              </p:cNvPr>
              <p:cNvSpPr txBox="1"/>
              <p:nvPr/>
            </p:nvSpPr>
            <p:spPr>
              <a:xfrm>
                <a:off x="1578336" y="1746175"/>
                <a:ext cx="4922765" cy="80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̅"/>
                          <m:ctrlPr>
                            <a:rPr lang="zh-CN" altLang="en-US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𝐴𝑑𝑣𝑎𝑛𝑡𝑎𝑔𝑒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6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s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E17102D-8A07-11A9-1BE1-A10D472E0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336" y="1746175"/>
                <a:ext cx="4922765" cy="8063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93B6B68-271F-4526-45C3-DA3CBE1BDD70}"/>
                  </a:ext>
                </a:extLst>
              </p:cNvPr>
              <p:cNvSpPr txBox="1"/>
              <p:nvPr/>
            </p:nvSpPr>
            <p:spPr>
              <a:xfrm>
                <a:off x="6927110" y="1746175"/>
                <a:ext cx="3191069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𝐴𝑑𝑣𝑎𝑛𝑡𝑎𝑔𝑒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93B6B68-271F-4526-45C3-DA3CBE1BDD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110" y="1746175"/>
                <a:ext cx="3191069" cy="7847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A6A87EB-472F-98C1-681D-5D79027A1C6B}"/>
                  </a:ext>
                </a:extLst>
              </p:cNvPr>
              <p:cNvSpPr txBox="1"/>
              <p:nvPr/>
            </p:nvSpPr>
            <p:spPr>
              <a:xfrm>
                <a:off x="696165" y="2649989"/>
                <a:ext cx="1087379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此时期望奖励梯度可以通过采样近似出来，由于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Pytorch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框架是通过损失函数自动反向传播，这里进一步由梯度反推损失函数。在网络训练过程中，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Gradient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算法等价于最小化如下损失函数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 </a:t>
                </a:r>
                <a:endParaRPr lang="en-US" altLang="zh-CN" sz="1600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A6A87EB-472F-98C1-681D-5D79027A1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5" y="2649989"/>
                <a:ext cx="10873794" cy="584775"/>
              </a:xfrm>
              <a:prstGeom prst="rect">
                <a:avLst/>
              </a:prstGeom>
              <a:blipFill>
                <a:blip r:embed="rId6"/>
                <a:stretch>
                  <a:fillRect l="-280" t="-4167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27BE64F-C272-AF16-E644-89FF7B1490A6}"/>
                  </a:ext>
                </a:extLst>
              </p:cNvPr>
              <p:cNvSpPr txBox="1"/>
              <p:nvPr/>
            </p:nvSpPr>
            <p:spPr>
              <a:xfrm>
                <a:off x="3084285" y="3322873"/>
                <a:ext cx="6097554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sz="16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𝐴𝑑𝑣𝑎𝑛𝑡𝑎𝑔𝑒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  <m:func>
                                <m:func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𝑙𝑜𝑔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27BE64F-C272-AF16-E644-89FF7B14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4285" y="3322873"/>
                <a:ext cx="6097554" cy="78470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2E72E4-0FCB-A4FB-C08E-1C3D2AF39AB9}"/>
                  </a:ext>
                </a:extLst>
              </p:cNvPr>
              <p:cNvSpPr txBox="1"/>
              <p:nvPr/>
            </p:nvSpPr>
            <p:spPr>
              <a:xfrm>
                <a:off x="696165" y="4227314"/>
                <a:ext cx="1056588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在近端策略优化（</a:t>
                </a:r>
                <a:r>
                  <a:rPr lang="en-US" altLang="zh-CN" sz="16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Proximal Policy Gradient</a:t>
                </a:r>
                <a:r>
                  <a:rPr lang="zh-CN" altLang="en-US" sz="16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）算法中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，通过重要性采样实现一批采样多次参数更新，同时引入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Clip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优化裁剪思想，避免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CN" altLang="en-US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差异过大。在网络训练过程中，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PPO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算法等价于最小化如下损失函数：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42E72E4-0FCB-A4FB-C08E-1C3D2AF39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5" y="4227314"/>
                <a:ext cx="10565884" cy="584775"/>
              </a:xfrm>
              <a:prstGeom prst="rect">
                <a:avLst/>
              </a:prstGeom>
              <a:blipFill>
                <a:blip r:embed="rId8"/>
                <a:stretch>
                  <a:fillRect l="-289" t="-4167" r="-289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B7BAB58F-C422-6326-3B66-C77F59633F85}"/>
              </a:ext>
            </a:extLst>
          </p:cNvPr>
          <p:cNvSpPr txBox="1"/>
          <p:nvPr/>
        </p:nvSpPr>
        <p:spPr>
          <a:xfrm>
            <a:off x="726242" y="335132"/>
            <a:ext cx="106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）算法（进阶）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8957889-D3DF-7931-F1C0-0AB57CAB37C6}"/>
                  </a:ext>
                </a:extLst>
              </p:cNvPr>
              <p:cNvSpPr txBox="1"/>
              <p:nvPr/>
            </p:nvSpPr>
            <p:spPr>
              <a:xfrm>
                <a:off x="791196" y="4892542"/>
                <a:ext cx="10505061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𝑃𝑃𝑂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600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sup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𝐴𝑑𝑣𝑎𝑛𝑡𝑎𝑔𝑒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Sup>
                                <m:sSub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𝐴𝑑𝑣𝑎𝑛𝑡𝑎𝑔𝑒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Sup>
                                    <m:sSubSup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𝑐𝑙𝑖𝑝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zh-CN" altLang="en-US" sz="1600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16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</m:sSubSup>
                                    </m:e>
                                  </m:d>
                                </m:den>
                              </m:f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,1−</m:t>
                              </m:r>
                              <m:r>
                                <a:rPr lang="zh-CN" altLang="en-US" sz="16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,1+</m:t>
                              </m:r>
                              <m:r>
                                <a:rPr lang="zh-CN" altLang="en-US" sz="1600" b="0" i="1" smtClean="0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C8957889-D3DF-7931-F1C0-0AB57CAB3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96" y="4892542"/>
                <a:ext cx="10505061" cy="78470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0744212-1562-59BB-4538-6291046532EA}"/>
                  </a:ext>
                </a:extLst>
              </p:cNvPr>
              <p:cNvSpPr txBox="1"/>
              <p:nvPr/>
            </p:nvSpPr>
            <p:spPr>
              <a:xfrm>
                <a:off x="726242" y="5870315"/>
                <a:ext cx="1050506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其中，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zh-CN" altLang="en-US" sz="1600" dirty="0"/>
                  <a:t>是一个超参数，一般设置为</a:t>
                </a:r>
                <a:r>
                  <a:rPr lang="en-US" altLang="zh-CN" sz="1600" dirty="0"/>
                  <a:t>0.1</a:t>
                </a:r>
                <a:r>
                  <a:rPr lang="zh-CN" altLang="en-US" sz="1600" dirty="0"/>
                  <a:t>或</a:t>
                </a:r>
                <a:r>
                  <a:rPr lang="en-US" altLang="zh-CN" sz="1600" dirty="0"/>
                  <a:t>0.2</a:t>
                </a:r>
                <a:r>
                  <a:rPr lang="zh-CN" altLang="en-US" sz="1600" dirty="0"/>
                  <a:t>，优势函数同样采用上述方式，基于基线和累积折扣回报来定义。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0744212-1562-59BB-4538-629104653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2" y="5870315"/>
                <a:ext cx="10505061" cy="338554"/>
              </a:xfrm>
              <a:prstGeom prst="rect">
                <a:avLst/>
              </a:prstGeom>
              <a:blipFill>
                <a:blip r:embed="rId10"/>
                <a:stretch>
                  <a:fillRect l="-290" t="-7143" b="-232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393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45466-0107-77C8-D81F-8C8680662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387F6E49-CB9E-D111-D468-866A396F28D1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1ABF7F9-D446-E557-CCC5-E7F5048F9805}"/>
              </a:ext>
            </a:extLst>
          </p:cNvPr>
          <p:cNvSpPr txBox="1"/>
          <p:nvPr/>
        </p:nvSpPr>
        <p:spPr>
          <a:xfrm>
            <a:off x="696164" y="1028537"/>
            <a:ext cx="358658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、优势函数的计算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B99E4D0-CFDE-2FB5-6B15-76C911D98802}"/>
              </a:ext>
            </a:extLst>
          </p:cNvPr>
          <p:cNvSpPr txBox="1"/>
          <p:nvPr/>
        </p:nvSpPr>
        <p:spPr>
          <a:xfrm>
            <a:off x="726242" y="335132"/>
            <a:ext cx="106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）算法（进阶）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4D24E-66B6-A5CA-364F-6752B9259B68}"/>
                  </a:ext>
                </a:extLst>
              </p:cNvPr>
              <p:cNvSpPr txBox="1"/>
              <p:nvPr/>
            </p:nvSpPr>
            <p:spPr>
              <a:xfrm>
                <a:off x="653621" y="1433916"/>
                <a:ext cx="1074717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在前面的推导中，优势函数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采用的是较为简单的添加基线、折扣累积回报策略</a:t>
                </a:r>
                <a:r>
                  <a:rPr lang="zh-CN" altLang="en-US" sz="1600" dirty="0"/>
                  <a:t>。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表示对状态动作对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|</m:t>
                        </m:r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的加权。如果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大于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，则在状态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下出现动作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的概率越大越好；如果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</a:rPr>
                      <m:t>小</m:t>
                    </m:r>
                  </m:oMath>
                </a14:m>
                <a:r>
                  <a:rPr lang="zh-CN" altLang="en-US" sz="1600" dirty="0"/>
                  <a:t>于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，则在状态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出现动作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en-US" sz="1600" dirty="0"/>
                  <a:t>的概率越小越好。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实际上，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可以有多种表达形式。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D64D24E-66B6-A5CA-364F-6752B9259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621" y="1433916"/>
                <a:ext cx="10747179" cy="830997"/>
              </a:xfrm>
              <a:prstGeom prst="rect">
                <a:avLst/>
              </a:prstGeom>
              <a:blipFill>
                <a:blip r:embed="rId3"/>
                <a:stretch>
                  <a:fillRect l="-284" t="-2920" r="-2212" b="-87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>
            <a:extLst>
              <a:ext uri="{FF2B5EF4-FFF2-40B4-BE49-F238E27FC236}">
                <a16:creationId xmlns:a16="http://schemas.microsoft.com/office/drawing/2014/main" id="{5643F1B3-9435-669D-A20F-C5706554DE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8663" y="2350402"/>
            <a:ext cx="7458376" cy="29680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CE58A9D-9F27-5C67-2F0C-28A2DB77FFE7}"/>
                  </a:ext>
                </a:extLst>
              </p:cNvPr>
              <p:cNvSpPr txBox="1"/>
              <p:nvPr/>
            </p:nvSpPr>
            <p:spPr>
              <a:xfrm>
                <a:off x="726241" y="5534561"/>
                <a:ext cx="10890371" cy="613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2015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年广义优势估计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GAE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的论文中就提到，对于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PG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算法中的优势函数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，可以有多种表达形式：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sz="1600" dirty="0"/>
                  <a:t>表示的就是整条轨迹的累积奖励；</a:t>
                </a:r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zh-CN" altLang="en-US" sz="1600" dirty="0"/>
                  <a:t>表示的就是自当前状态开始的累积折扣回报；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0CE58A9D-9F27-5C67-2F0C-28A2DB77F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1" y="5534561"/>
                <a:ext cx="10890371" cy="613053"/>
              </a:xfrm>
              <a:prstGeom prst="rect">
                <a:avLst/>
              </a:prstGeom>
              <a:blipFill>
                <a:blip r:embed="rId5"/>
                <a:stretch>
                  <a:fillRect l="-280" t="-17000" b="-9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729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6DE7B-AB59-D3FC-5D28-70C2303A7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C85D6DA4-583F-12EE-2024-9E81CE2DD825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D89D8F-005A-9F1B-C931-BA5A0FB77621}"/>
              </a:ext>
            </a:extLst>
          </p:cNvPr>
          <p:cNvSpPr txBox="1"/>
          <p:nvPr/>
        </p:nvSpPr>
        <p:spPr>
          <a:xfrm>
            <a:off x="726242" y="335132"/>
            <a:ext cx="106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）算法（进阶）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D004458-7672-8682-6B4E-A4F3251B1CC1}"/>
                  </a:ext>
                </a:extLst>
              </p:cNvPr>
              <p:cNvSpPr txBox="1"/>
              <p:nvPr/>
            </p:nvSpPr>
            <p:spPr>
              <a:xfrm>
                <a:off x="726241" y="1102519"/>
                <a:ext cx="10890371" cy="613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sz="16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nary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sz="1600" dirty="0"/>
                  <a:t>表示的就是自当前状态开始的累积折扣回报，再减去基线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。前面三种在之前的推导中已经涉及，目前学术界对优势函数进一步高度抽象，采用如下的定义范式：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D004458-7672-8682-6B4E-A4F3251B1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1" y="1102519"/>
                <a:ext cx="10890371" cy="613053"/>
              </a:xfrm>
              <a:prstGeom prst="rect">
                <a:avLst/>
              </a:prstGeom>
              <a:blipFill>
                <a:blip r:embed="rId3"/>
                <a:stretch>
                  <a:fillRect l="-2518" t="-57000" b="-5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F345E5-F652-C64A-D729-3CB9B966065F}"/>
                  </a:ext>
                </a:extLst>
              </p:cNvPr>
              <p:cNvSpPr txBox="1"/>
              <p:nvPr/>
            </p:nvSpPr>
            <p:spPr>
              <a:xfrm>
                <a:off x="4692723" y="1805362"/>
                <a:ext cx="2743775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 </a:t>
                </a: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8F345E5-F652-C64A-D729-3CB9B9660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2723" y="1805362"/>
                <a:ext cx="2743775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D2D8AA-529D-9F1C-C1A0-E1230F55DBC0}"/>
                  </a:ext>
                </a:extLst>
              </p:cNvPr>
              <p:cNvSpPr txBox="1"/>
              <p:nvPr/>
            </p:nvSpPr>
            <p:spPr>
              <a:xfrm>
                <a:off x="726240" y="2233706"/>
                <a:ext cx="1089037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其中，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表示状态动作价值函数，本质含义是：在当前状态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下执行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动作，各种可能轨迹下累积折扣回报的平均值；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表示状态价值函数，本质含义是：在当前状态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下执行任意可能的动作，各种可能轨迹下累积折扣回报的平均值；两者相减即得到优势函数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/>
                  <a:t>，正好代表当前状态采用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动作，相比于当前状态采用其他动作，所能够得到的超额收益，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𝐴𝑑𝑣𝑎𝑛𝑡𝑎𝑔𝑒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CN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bSup>
                      </m:e>
                    </m:d>
                  </m:oMath>
                </a14:m>
                <a:r>
                  <a:rPr lang="zh-CN" altLang="en-US" sz="1600" dirty="0"/>
                  <a:t>就是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/>
                  <a:t>的采样估计值。</a:t>
                </a: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BD2D8AA-529D-9F1C-C1A0-E1230F55D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0" y="2233706"/>
                <a:ext cx="10890371" cy="1077218"/>
              </a:xfrm>
              <a:prstGeom prst="rect">
                <a:avLst/>
              </a:prstGeom>
              <a:blipFill>
                <a:blip r:embed="rId5"/>
                <a:stretch>
                  <a:fillRect l="-280" t="-2260" b="-56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F8377EA-D741-BB2E-CD25-F89E4CE977D7}"/>
                  </a:ext>
                </a:extLst>
              </p:cNvPr>
              <p:cNvSpPr txBox="1"/>
              <p:nvPr/>
            </p:nvSpPr>
            <p:spPr>
              <a:xfrm>
                <a:off x="726240" y="3490504"/>
                <a:ext cx="10890370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在具体的实现过程中，</a:t>
                </a:r>
                <a:r>
                  <a:rPr lang="zh-CN" altLang="en-US" sz="1600" dirty="0">
                    <a:solidFill>
                      <a:srgbClr val="C00000"/>
                    </a:solidFill>
                  </a:rPr>
                  <a:t>状态动作价值函数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</a:rPr>
                  <a:t>往往通过采样来近似，而状态价值函数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1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</a:rPr>
                  <a:t>则通过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>
                    <a:solidFill>
                      <a:srgbClr val="C00000"/>
                    </a:solidFill>
                  </a:rPr>
                  <a:t>网络直接估计</a:t>
                </a:r>
                <a:r>
                  <a:rPr lang="zh-CN" altLang="en-US" sz="1600" dirty="0"/>
                  <a:t>。实际上我认为，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也可以不引入神经网络，直接通过采样来近似计算，只是这会导致采样过程过于复杂，比如目前已经采样得到智能体的某一条轨迹，还需要从该轨迹的某一状态开始，二次采样生成轨迹分支，整体操作过于繁琐。目前，状态动作价值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主要</m:t>
                    </m:r>
                  </m:oMath>
                </a14:m>
                <a:r>
                  <a:rPr lang="zh-CN" altLang="en-US" sz="1600" dirty="0"/>
                  <a:t>有三种计算方式：</a:t>
                </a:r>
                <a:r>
                  <a:rPr lang="zh-CN" altLang="en-US" sz="1600" dirty="0">
                    <a:solidFill>
                      <a:srgbClr val="1033CC"/>
                    </a:solidFill>
                  </a:rPr>
                  <a:t>蒙特卡洛方法</a:t>
                </a:r>
                <a:r>
                  <a:rPr lang="zh-CN" altLang="en-US" sz="1600" dirty="0"/>
                  <a:t>、</a:t>
                </a:r>
                <a:r>
                  <a:rPr lang="zh-CN" altLang="en-US" sz="1600" dirty="0">
                    <a:solidFill>
                      <a:srgbClr val="1033CC"/>
                    </a:solidFill>
                  </a:rPr>
                  <a:t>时序差分方法</a:t>
                </a:r>
                <a:r>
                  <a:rPr lang="zh-CN" altLang="en-US" sz="1600" dirty="0"/>
                  <a:t>、</a:t>
                </a:r>
                <a:r>
                  <a:rPr lang="zh-CN" altLang="en-US" sz="1600" dirty="0">
                    <a:solidFill>
                      <a:srgbClr val="1033CC"/>
                    </a:solidFill>
                  </a:rPr>
                  <a:t>广义优势估计方法</a:t>
                </a:r>
                <a:r>
                  <a:rPr lang="zh-CN" altLang="en-US" sz="1600" dirty="0"/>
                  <a:t>。</a:t>
                </a: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F8377EA-D741-BB2E-CD25-F89E4CE97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0" y="3490504"/>
                <a:ext cx="10890370" cy="1077218"/>
              </a:xfrm>
              <a:prstGeom prst="rect">
                <a:avLst/>
              </a:prstGeom>
              <a:blipFill>
                <a:blip r:embed="rId6"/>
                <a:stretch>
                  <a:fillRect l="-280" t="-2273" r="-2126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81ED08E-4689-5C71-4AD1-A120362C120C}"/>
                  </a:ext>
                </a:extLst>
              </p:cNvPr>
              <p:cNvSpPr txBox="1"/>
              <p:nvPr/>
            </p:nvSpPr>
            <p:spPr>
              <a:xfrm>
                <a:off x="726240" y="4728640"/>
                <a:ext cx="1089036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CN" altLang="en-US" sz="1600" dirty="0">
                    <a:solidFill>
                      <a:srgbClr val="1033CC"/>
                    </a:solidFill>
                  </a:rPr>
                  <a:t>蒙特卡洛方法</a:t>
                </a:r>
                <a:r>
                  <a:rPr lang="zh-CN" altLang="en-US" sz="1600" dirty="0"/>
                  <a:t>。此时，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就是之前定义的累积折扣回报。由于在后续计算优势值的时候，会减去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/>
                  <a:t>网络估计出的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，因此这里不需要再引入基线的思想，具体表达式如下：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81ED08E-4689-5C71-4AD1-A120362C1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0" y="4728640"/>
                <a:ext cx="10890369" cy="584775"/>
              </a:xfrm>
              <a:prstGeom prst="rect">
                <a:avLst/>
              </a:prstGeom>
              <a:blipFill>
                <a:blip r:embed="rId7"/>
                <a:stretch>
                  <a:fillRect l="-224" t="-4167" b="-114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525102C-D173-3A76-9840-B8ABE31777A4}"/>
                  </a:ext>
                </a:extLst>
              </p:cNvPr>
              <p:cNvSpPr txBox="1"/>
              <p:nvPr/>
            </p:nvSpPr>
            <p:spPr>
              <a:xfrm>
                <a:off x="4345731" y="5344468"/>
                <a:ext cx="2876161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525102C-D173-3A76-9840-B8ABE3177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731" y="5344468"/>
                <a:ext cx="2876161" cy="78470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413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E8524-4CF6-6340-DE26-51D434A03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40BE708F-278D-65F0-D162-BD94CB27DAB8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51192A-679B-A31D-5865-D688D7E3D222}"/>
              </a:ext>
            </a:extLst>
          </p:cNvPr>
          <p:cNvSpPr txBox="1"/>
          <p:nvPr/>
        </p:nvSpPr>
        <p:spPr>
          <a:xfrm>
            <a:off x="726242" y="335132"/>
            <a:ext cx="106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）算法（进阶）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A076D3D-565F-02D9-26D3-D63943E5A498}"/>
                  </a:ext>
                </a:extLst>
              </p:cNvPr>
              <p:cNvSpPr txBox="1"/>
              <p:nvPr/>
            </p:nvSpPr>
            <p:spPr>
              <a:xfrm>
                <a:off x="726240" y="1071043"/>
                <a:ext cx="1083438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CN" altLang="en-US" sz="1600" dirty="0">
                    <a:solidFill>
                      <a:srgbClr val="1033CC"/>
                    </a:solidFill>
                  </a:rPr>
                  <a:t>时序差分法</a:t>
                </a:r>
                <a:r>
                  <a:rPr lang="zh-CN" altLang="en-US" sz="1600" dirty="0"/>
                  <a:t>。在蒙特卡洛方法中，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直接采用累积折扣回报，在实际估计时我们往往只会选取一条轨迹，虽然这种估计是无偏的，但由于后续每一步都有随机性，整体方差过高。因此，相关研究者进一步提出时序差分法，将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定义为当前动作状态对的奖励加下一步状态的折扣价值，具体表达式如下：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A076D3D-565F-02D9-26D3-D63943E5A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0" y="1071043"/>
                <a:ext cx="10834389" cy="830997"/>
              </a:xfrm>
              <a:prstGeom prst="rect">
                <a:avLst/>
              </a:prstGeom>
              <a:blipFill>
                <a:blip r:embed="rId3"/>
                <a:stretch>
                  <a:fillRect l="-225" t="-2941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931B47A-9649-FCB7-F717-354AFD66CF20}"/>
                  </a:ext>
                </a:extLst>
              </p:cNvPr>
              <p:cNvSpPr txBox="1"/>
              <p:nvPr/>
            </p:nvSpPr>
            <p:spPr>
              <a:xfrm>
                <a:off x="4243094" y="1977752"/>
                <a:ext cx="2876161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</a:rPr>
                        <m:t>Q</m:t>
                      </m:r>
                      <m:d>
                        <m:d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b="0" i="1" dirty="0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931B47A-9649-FCB7-F717-354AFD66C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094" y="1977752"/>
                <a:ext cx="2876161" cy="338554"/>
              </a:xfrm>
              <a:prstGeom prst="rect">
                <a:avLst/>
              </a:prstGeom>
              <a:blipFill>
                <a:blip r:embed="rId4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E757196-E7E5-1626-B650-F197BA484E53}"/>
                  </a:ext>
                </a:extLst>
              </p:cNvPr>
              <p:cNvSpPr txBox="1"/>
              <p:nvPr/>
            </p:nvSpPr>
            <p:spPr>
              <a:xfrm>
                <a:off x="3487707" y="2415377"/>
                <a:ext cx="531145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smtClean="0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6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E757196-E7E5-1626-B650-F197BA484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707" y="2415377"/>
                <a:ext cx="5311454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F4D570-D950-5B0F-45C5-6FD0805AAB49}"/>
                  </a:ext>
                </a:extLst>
              </p:cNvPr>
              <p:cNvSpPr txBox="1"/>
              <p:nvPr/>
            </p:nvSpPr>
            <p:spPr>
              <a:xfrm>
                <a:off x="1021701" y="2854556"/>
                <a:ext cx="10538928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表示当前状态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执行动作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得到的单步奖励，</a:t>
                </a:r>
                <a14:m>
                  <m:oMath xmlns:m="http://schemas.openxmlformats.org/officeDocument/2006/math">
                    <m:r>
                      <a:rPr lang="zh-CN" altLang="en-US" sz="1600" i="1" dirty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1600" dirty="0"/>
                  <a:t>表示累积折扣因子，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表示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/>
                  <a:t>网络估计出的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sz="1600" dirty="0"/>
                  <a:t>状态下的价值函数，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表示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/>
                  <a:t>网络估计出的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状态下的价值函数。通过公式推导可以证明，如果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/>
                  <a:t>网络估计出的价值函数是准确的，那么时序差分法得到的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/>
                  <a:t>是无偏的；但是如果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/>
                  <a:t>网络估计出的价值函数不准，则时序差分法得到的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/>
                  <a:t>就是有偏的。时序差分法很大程度上依赖于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/>
                  <a:t>网络估计的准确性。</a:t>
                </a: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22F4D570-D950-5B0F-45C5-6FD0805AA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701" y="2854556"/>
                <a:ext cx="10538928" cy="1077218"/>
              </a:xfrm>
              <a:prstGeom prst="rect">
                <a:avLst/>
              </a:prstGeom>
              <a:blipFill>
                <a:blip r:embed="rId6"/>
                <a:stretch>
                  <a:fillRect l="-347" t="-2260" r="-347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66CDF31A-D5F6-B2F6-EFB4-5CD9BA3BE105}"/>
              </a:ext>
            </a:extLst>
          </p:cNvPr>
          <p:cNvSpPr txBox="1"/>
          <p:nvPr/>
        </p:nvSpPr>
        <p:spPr>
          <a:xfrm>
            <a:off x="791196" y="4054699"/>
            <a:ext cx="1083438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sz="1600" dirty="0">
                <a:solidFill>
                  <a:srgbClr val="1033CC"/>
                </a:solidFill>
              </a:rPr>
              <a:t>广义优势估计方法</a:t>
            </a:r>
            <a:r>
              <a:rPr lang="zh-CN" altLang="en-US" sz="1600" dirty="0"/>
              <a:t>。广义优势估计方法是对蒙特卡洛方法和时序差分法的综合考虑，既不过分信任蒙特卡洛方法直接使用累积折扣回报，因为可能具有高方差性；也不十分信任时序差分法，因为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  <a:r>
              <a:rPr lang="zh-CN" altLang="en-US" sz="1600" dirty="0"/>
              <a:t>网络一旦对状态价值估计不准，就会导致有偏性。具体表达式如下：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3624BC-6D2D-DE87-D107-BD411FF09E27}"/>
                  </a:ext>
                </a:extLst>
              </p:cNvPr>
              <p:cNvSpPr txBox="1"/>
              <p:nvPr/>
            </p:nvSpPr>
            <p:spPr>
              <a:xfrm>
                <a:off x="6208390" y="5137328"/>
                <a:ext cx="2614904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sz="1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en-US" sz="16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63624BC-6D2D-DE87-D107-BD411FF09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8390" y="5137328"/>
                <a:ext cx="2614904" cy="338554"/>
              </a:xfrm>
              <a:prstGeom prst="rect">
                <a:avLst/>
              </a:prstGeom>
              <a:blipFill>
                <a:blip r:embed="rId7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B47FBAD-2026-080F-1B06-9A94D3F40A89}"/>
                  </a:ext>
                </a:extLst>
              </p:cNvPr>
              <p:cNvSpPr txBox="1"/>
              <p:nvPr/>
            </p:nvSpPr>
            <p:spPr>
              <a:xfrm>
                <a:off x="2687216" y="4933973"/>
                <a:ext cx="3603949" cy="7639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 i="1" smtClean="0"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1600" b="0" i="1" smtClean="0">
                                  <a:latin typeface="Cambria Math" panose="02040503050406030204" pitchFamily="18" charset="0"/>
                                </a:rPr>
                                <m:t>𝛾𝜆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6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AB47FBAD-2026-080F-1B06-9A94D3F40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7216" y="4933973"/>
                <a:ext cx="3603949" cy="7639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D0039FE-0C63-8759-8B82-54B49EDEB13D}"/>
                  </a:ext>
                </a:extLst>
              </p:cNvPr>
              <p:cNvSpPr txBox="1"/>
              <p:nvPr/>
            </p:nvSpPr>
            <p:spPr>
              <a:xfrm>
                <a:off x="1108009" y="5758964"/>
                <a:ext cx="1059257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其中，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600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表示状态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下的时序差分，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zh-CN" altLang="en-US" sz="1600" dirty="0"/>
                  <a:t>表示累积折扣因子，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1600" dirty="0"/>
                  <a:t>表示平衡方差偏差的因子，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V(.)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都是通过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网络估计得到的</a:t>
                </a:r>
                <a:r>
                  <a:rPr lang="zh-CN" altLang="en-US" sz="1600" dirty="0"/>
                  <a:t>。当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1600" dirty="0"/>
                  <a:t>接近</a:t>
                </a:r>
                <a:r>
                  <a:rPr lang="en-US" altLang="zh-CN" sz="1600" dirty="0"/>
                  <a:t>0</a:t>
                </a:r>
                <a:r>
                  <a:rPr lang="zh-CN" altLang="en-US" sz="1600" dirty="0"/>
                  <a:t>时，该表达式退化为时序差分法的形式，当</a:t>
                </a:r>
                <a14:m>
                  <m:oMath xmlns:m="http://schemas.openxmlformats.org/officeDocument/2006/math"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sz="1600" dirty="0"/>
                  <a:t>接近</a:t>
                </a:r>
                <a:r>
                  <a:rPr lang="en-US" altLang="zh-CN" sz="1600" dirty="0"/>
                  <a:t>1</a:t>
                </a:r>
                <a:r>
                  <a:rPr lang="zh-CN" altLang="en-US" sz="1600" dirty="0"/>
                  <a:t>时，该表达式退化为蒙特卡洛方法的形式。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D0039FE-0C63-8759-8B82-54B49EDEB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009" y="5758964"/>
                <a:ext cx="10592579" cy="584775"/>
              </a:xfrm>
              <a:prstGeom prst="rect">
                <a:avLst/>
              </a:prstGeom>
              <a:blipFill>
                <a:blip r:embed="rId9"/>
                <a:stretch>
                  <a:fillRect l="-345" t="-4167" b="-13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573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AD24F-F119-02D0-922C-E78B4A86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BCCF3437-795B-01CA-2A8D-FAAE03E7C4AF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7CC4A1B-165D-6641-3726-52A4F0A91C9A}"/>
              </a:ext>
            </a:extLst>
          </p:cNvPr>
          <p:cNvSpPr txBox="1"/>
          <p:nvPr/>
        </p:nvSpPr>
        <p:spPr>
          <a:xfrm>
            <a:off x="726242" y="335132"/>
            <a:ext cx="106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）算法（进阶）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CB2FA0-C672-1977-6A36-10C4E67624BB}"/>
                  </a:ext>
                </a:extLst>
              </p:cNvPr>
              <p:cNvSpPr txBox="1"/>
              <p:nvPr/>
            </p:nvSpPr>
            <p:spPr>
              <a:xfrm>
                <a:off x="726240" y="1071043"/>
                <a:ext cx="10834389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/>
                  <a:t>值得注意的是，在蒙特卡洛方法、时序差分方法中，相关研究者都是先显式构造出了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的估计，然后再通过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得到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/>
                  <a:t>的估计；但是在广义优势估计方法中，相关研究者是直接构造出了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/>
                  <a:t>的估计，但是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的估计也同样可以通过这种方式获得：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。</a:t>
                </a: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CB2FA0-C672-1977-6A36-10C4E6762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0" y="1071043"/>
                <a:ext cx="10834389" cy="830997"/>
              </a:xfrm>
              <a:prstGeom prst="rect">
                <a:avLst/>
              </a:prstGeom>
              <a:blipFill>
                <a:blip r:embed="rId3"/>
                <a:stretch>
                  <a:fillRect l="-281" t="-2941" b="-80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76DA309E-E213-AE2B-41C4-33C3615E5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96" y="2071055"/>
            <a:ext cx="4279747" cy="41151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4A49E18-FFFC-D5D1-B4CC-B960D260EE92}"/>
              </a:ext>
            </a:extLst>
          </p:cNvPr>
          <p:cNvSpPr txBox="1"/>
          <p:nvPr/>
        </p:nvSpPr>
        <p:spPr>
          <a:xfrm>
            <a:off x="5521390" y="2520524"/>
            <a:ext cx="60392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另外再对偏差</a:t>
            </a:r>
            <a:r>
              <a:rPr lang="en-US" altLang="zh-CN" sz="1600" dirty="0"/>
              <a:t>-</a:t>
            </a:r>
            <a:r>
              <a:rPr lang="zh-CN" altLang="en-US" sz="1600" dirty="0"/>
              <a:t>方差做一些解释说明，这里以射击为例。低方差低偏差，表示射击的位置密集分布在靶心周围，且平均下来就是靶心位置；高方差低偏差，表示射击的位置分布非常零散，但是平均下来也是靶心位置；但高方差高偏差、低方差高偏差，表示就算把射击点的位置平均下来，也并不是靶心位置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55B914-717A-6610-029D-B62AB394655A}"/>
              </a:ext>
            </a:extLst>
          </p:cNvPr>
          <p:cNvSpPr txBox="1"/>
          <p:nvPr/>
        </p:nvSpPr>
        <p:spPr>
          <a:xfrm>
            <a:off x="5521390" y="4281492"/>
            <a:ext cx="603923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/>
              <a:t>蒙特卡洛方法，就是一种高方差低偏差的方法；时序差分法则要分情况讨论，如果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  <a:r>
              <a:rPr lang="zh-CN" altLang="en-US" sz="1600" dirty="0"/>
              <a:t>网络对状态价值估计准确，则是一种低方差低偏差的方法，而如果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  <a:r>
              <a:rPr lang="zh-CN" altLang="en-US" sz="1600" dirty="0"/>
              <a:t>网络对状态价值估计不准，则是一种低方差高偏差的方法；而广义优势估计方法是二者间的权衡。</a:t>
            </a:r>
          </a:p>
        </p:txBody>
      </p:sp>
    </p:spTree>
    <p:extLst>
      <p:ext uri="{BB962C8B-B14F-4D97-AF65-F5344CB8AC3E}">
        <p14:creationId xmlns:p14="http://schemas.microsoft.com/office/powerpoint/2010/main" val="262126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6DD36-EE64-2AE7-76E6-DED3CE426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EF88CA57-3DEC-E6F4-FFD6-5C3D0AF9F1F7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E123C47A-1594-E9AA-8F3F-A880AF1D57C8}"/>
              </a:ext>
            </a:extLst>
          </p:cNvPr>
          <p:cNvSpPr txBox="1"/>
          <p:nvPr/>
        </p:nvSpPr>
        <p:spPr>
          <a:xfrm>
            <a:off x="696166" y="1524888"/>
            <a:ext cx="5088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我们可以把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Policy-Based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强化学习算法分为三类：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3D998B-5963-96CF-1C64-AEB4F6D98860}"/>
              </a:ext>
            </a:extLst>
          </p:cNvPr>
          <p:cNvSpPr txBox="1"/>
          <p:nvPr/>
        </p:nvSpPr>
        <p:spPr>
          <a:xfrm>
            <a:off x="696164" y="1103185"/>
            <a:ext cx="2952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Actor-Critic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框架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D466E2-F6A1-E279-7345-413BE1D1CDCB}"/>
              </a:ext>
            </a:extLst>
          </p:cNvPr>
          <p:cNvSpPr txBox="1"/>
          <p:nvPr/>
        </p:nvSpPr>
        <p:spPr>
          <a:xfrm>
            <a:off x="726242" y="335132"/>
            <a:ext cx="106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）算法（进阶）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378EE9-A45F-F890-F981-6A6A9672E133}"/>
              </a:ext>
            </a:extLst>
          </p:cNvPr>
          <p:cNvSpPr txBox="1"/>
          <p:nvPr/>
        </p:nvSpPr>
        <p:spPr>
          <a:xfrm>
            <a:off x="696164" y="1919428"/>
            <a:ext cx="50888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：让采集到的奖励最大化来优化策略；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DCE223-6B95-FFE1-13C1-019ACE8FCFC6}"/>
              </a:ext>
            </a:extLst>
          </p:cNvPr>
          <p:cNvSpPr txBox="1"/>
          <p:nvPr/>
        </p:nvSpPr>
        <p:spPr>
          <a:xfrm>
            <a:off x="696164" y="2267313"/>
            <a:ext cx="106358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 with constant baseline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：使用一个常数作为基线，让采集到的奖励减去该基线，最大化来优化策略；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064DB6-36DF-E916-C2F2-12ED3C0A2065}"/>
              </a:ext>
            </a:extLst>
          </p:cNvPr>
          <p:cNvSpPr txBox="1"/>
          <p:nvPr/>
        </p:nvSpPr>
        <p:spPr>
          <a:xfrm>
            <a:off x="696164" y="2629434"/>
            <a:ext cx="106358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 with learned baseline (Actor-Critic)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：使用一个学习得到的基线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例如值函数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，让采集到的奖励减去该基线，最大化来优化策略；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91EA3B-9314-3F0F-21ED-162A59FE1FB1}"/>
                  </a:ext>
                </a:extLst>
              </p:cNvPr>
              <p:cNvSpPr txBox="1"/>
              <p:nvPr/>
            </p:nvSpPr>
            <p:spPr>
              <a:xfrm>
                <a:off x="696164" y="3356306"/>
                <a:ext cx="10556554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在前面介绍基于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Actor-Critic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框架的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PG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PPO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算法时，有个核心问题没有解决：在计算优势函数值时，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通过采样近似得到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蒙特卡洛方法、时序差分方法、广义优势估计方法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通过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网络直接估计得到，但问题是：</a:t>
                </a:r>
                <a:r>
                  <a:rPr lang="en-US" altLang="zh-CN" sz="1600" dirty="0">
                    <a:solidFill>
                      <a:srgbClr val="1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>
                    <a:solidFill>
                      <a:srgbClr val="1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网络参数是随机初始化的，我们并没有真实的</a:t>
                </a:r>
                <a:r>
                  <a:rPr lang="en-US" altLang="zh-CN" sz="1600" dirty="0">
                    <a:solidFill>
                      <a:srgbClr val="1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Ground Truth</a:t>
                </a:r>
                <a:r>
                  <a:rPr lang="zh-CN" altLang="en-US" sz="1600" dirty="0">
                    <a:solidFill>
                      <a:srgbClr val="1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来监督</a:t>
                </a:r>
                <a:r>
                  <a:rPr lang="en-US" altLang="zh-CN" sz="1600" dirty="0">
                    <a:solidFill>
                      <a:srgbClr val="1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>
                    <a:solidFill>
                      <a:srgbClr val="1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网络的输出，那么</a:t>
                </a:r>
                <a:r>
                  <a:rPr lang="en-US" altLang="zh-CN" sz="1600" dirty="0">
                    <a:solidFill>
                      <a:srgbClr val="1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>
                    <a:solidFill>
                      <a:srgbClr val="1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网络是如何进行反向传播的呢？如何能够训练</a:t>
                </a:r>
                <a:r>
                  <a:rPr lang="en-US" altLang="zh-CN" sz="1600" dirty="0">
                    <a:solidFill>
                      <a:srgbClr val="1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>
                    <a:solidFill>
                      <a:srgbClr val="1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网络，确保其估计出的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rgbClr val="1033CC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1600">
                        <a:solidFill>
                          <a:srgbClr val="1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1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1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1033CC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>
                        <a:solidFill>
                          <a:srgbClr val="1033C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1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是准确的呢？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991EA3B-9314-3F0F-21ED-162A59FE1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164" y="3356306"/>
                <a:ext cx="10556554" cy="1077218"/>
              </a:xfrm>
              <a:prstGeom prst="rect">
                <a:avLst/>
              </a:prstGeom>
              <a:blipFill>
                <a:blip r:embed="rId3"/>
                <a:stretch>
                  <a:fillRect l="-289" t="-2273" r="-58" b="-73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FD7687E-DCBA-E7EF-7CCF-11B4859DC718}"/>
              </a:ext>
            </a:extLst>
          </p:cNvPr>
          <p:cNvSpPr txBox="1"/>
          <p:nvPr/>
        </p:nvSpPr>
        <p:spPr>
          <a:xfrm>
            <a:off x="726242" y="4650261"/>
            <a:ext cx="1077840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Actor-Critic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框架的具体实现过程中，采用了一种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交叉迭代相互优化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，以及</a:t>
            </a:r>
            <a:r>
              <a:rPr lang="zh-CN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自监督机制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的巧妙思想。具体来说，在训练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网络时，首先假设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网络估计的状态价值是准确的，在此基础上推导出优势函数，并根据采样轨迹数据更新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Actor(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决策网络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的参数；然后假设优势函数值、状态动作价值是准确的，在此基础上推导出状态价值的理应真实值，更新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网络的参数。通过不断的交叉迭代和反复优化，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网络和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网络最终都能收敛。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5240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EBC69-E15F-FCB7-D01E-2B03C58D0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5">
            <a:extLst>
              <a:ext uri="{FF2B5EF4-FFF2-40B4-BE49-F238E27FC236}">
                <a16:creationId xmlns:a16="http://schemas.microsoft.com/office/drawing/2014/main" id="{777EA5CD-BA91-B3E4-8225-203843B9E9F2}"/>
              </a:ext>
            </a:extLst>
          </p:cNvPr>
          <p:cNvSpPr/>
          <p:nvPr/>
        </p:nvSpPr>
        <p:spPr>
          <a:xfrm>
            <a:off x="791196" y="818408"/>
            <a:ext cx="10609604" cy="74289"/>
          </a:xfrm>
          <a:custGeom>
            <a:avLst/>
            <a:gdLst/>
            <a:ahLst/>
            <a:cxnLst/>
            <a:rect l="l" t="t" r="r" b="b"/>
            <a:pathLst>
              <a:path w="9124950">
                <a:moveTo>
                  <a:pt x="0" y="0"/>
                </a:moveTo>
                <a:lnTo>
                  <a:pt x="9124950" y="0"/>
                </a:lnTo>
              </a:path>
            </a:pathLst>
          </a:custGeom>
          <a:ln w="39624">
            <a:solidFill>
              <a:srgbClr val="252599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DB34CF-DC37-9282-3848-747F567A0054}"/>
              </a:ext>
            </a:extLst>
          </p:cNvPr>
          <p:cNvSpPr txBox="1"/>
          <p:nvPr/>
        </p:nvSpPr>
        <p:spPr>
          <a:xfrm>
            <a:off x="726242" y="335132"/>
            <a:ext cx="10605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400" b="1" dirty="0">
                <a:solidFill>
                  <a:srgbClr val="000099"/>
                </a:solidFill>
              </a:rPr>
              <a:t>强化学习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——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近端策略优化（</a:t>
            </a:r>
            <a:r>
              <a:rPr kumimoji="1" lang="en-US" altLang="zh-CN" sz="2400" b="1" dirty="0">
                <a:solidFill>
                  <a:srgbClr val="000099"/>
                </a:solidFill>
              </a:rPr>
              <a:t>Proximal Policy Optimization</a:t>
            </a:r>
            <a:r>
              <a:rPr kumimoji="1" lang="zh-CN" altLang="en-US" sz="2400" b="1" dirty="0">
                <a:solidFill>
                  <a:srgbClr val="000099"/>
                </a:solidFill>
              </a:rPr>
              <a:t>）算法（进阶）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41931D6-A931-BFCE-6CB1-8BFA41D56C7D}"/>
                  </a:ext>
                </a:extLst>
              </p:cNvPr>
              <p:cNvSpPr txBox="1"/>
              <p:nvPr/>
            </p:nvSpPr>
            <p:spPr>
              <a:xfrm>
                <a:off x="726242" y="1067308"/>
                <a:ext cx="10843717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Actor Loss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，损失函数表达式的含义之前已经仔细阐述，这里主要介绍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 Loss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。对于采样得到的一批轨迹数据，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前面已经通过相关公式计算得到的状态动作价值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</a:rPr>
                  <a:t>或者优势函数</a:t>
                </a: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</a:rPr>
                  <a:t>，这里直接将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状态动作价值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</a:rPr>
                  <a:t>作为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网络估计出的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</a:rPr>
                  <a:t>的真值，反向传播更新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网络参数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。为什么可以这样呢？</a:t>
                </a:r>
                <a:endPara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41931D6-A931-BFCE-6CB1-8BFA41D56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2" y="1067308"/>
                <a:ext cx="10843717" cy="830997"/>
              </a:xfrm>
              <a:prstGeom prst="rect">
                <a:avLst/>
              </a:prstGeom>
              <a:blipFill>
                <a:blip r:embed="rId3"/>
                <a:stretch>
                  <a:fillRect l="-281" t="-2941" b="-95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2B0DAA1-1974-BCBC-6390-0F545A0CDE68}"/>
                  </a:ext>
                </a:extLst>
              </p:cNvPr>
              <p:cNvSpPr txBox="1"/>
              <p:nvPr/>
            </p:nvSpPr>
            <p:spPr>
              <a:xfrm>
                <a:off x="726241" y="1978289"/>
                <a:ext cx="10843717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实际上，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网络需要估计出的状态价值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，其真值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Ground Truth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理应是当前状态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下执行任意可能的动作，各种可能轨迹下累积折扣回报的平均值。换句话说，真值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Ground Truth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理应是在当前状态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600" dirty="0"/>
                  <a:t>下，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各种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/>
                  <a:t>的平均情况 </a:t>
                </a:r>
                <a:r>
                  <a:rPr lang="en-US" altLang="zh-CN" sz="1600" dirty="0"/>
                  <a:t>(</a:t>
                </a:r>
                <a:r>
                  <a:rPr lang="zh-CN" altLang="en-US" sz="1600" dirty="0"/>
                  <a:t>这里执行的动作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也</m:t>
                    </m:r>
                  </m:oMath>
                </a14:m>
                <a:r>
                  <a:rPr lang="zh-CN" altLang="en-US" sz="1600" dirty="0"/>
                  <a:t>是随机的</a:t>
                </a:r>
                <a:r>
                  <a:rPr lang="en-US" altLang="zh-CN" sz="1600" dirty="0"/>
                  <a:t>)</a:t>
                </a:r>
                <a:r>
                  <a:rPr lang="zh-CN" altLang="en-US" sz="1600" dirty="0"/>
                  <a:t>。因此，</a:t>
                </a:r>
                <a:r>
                  <a:rPr lang="zh-CN" altLang="en-US" sz="1600" dirty="0">
                    <a:solidFill>
                      <a:srgbClr val="C00000"/>
                    </a:solidFill>
                  </a:rPr>
                  <a:t>干脆直接将某一次的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</a:rPr>
                  <a:t>直接作为状态价值的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真值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Ground Truth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，虽然偏差较大，但是训练过程中真值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Ground Truth</a:t>
                </a:r>
                <a:r>
                  <a:rPr lang="zh-CN" altLang="en-US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也一直在变，这样多次更新下来，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zh-CN" sz="1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也能收敛到所有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的平均水平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。通过这种自监督机制，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网络的估计会不断调整，逐渐逼近真实的价值函数。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2B0DAA1-1974-BCBC-6390-0F545A0CD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41" y="1978289"/>
                <a:ext cx="10843717" cy="1323439"/>
              </a:xfrm>
              <a:prstGeom prst="rect">
                <a:avLst/>
              </a:prstGeom>
              <a:blipFill>
                <a:blip r:embed="rId4"/>
                <a:stretch>
                  <a:fillRect l="-281" t="-1843" r="-281" b="-55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85CE71C-C6DB-44A8-45F1-D5923C1C2EF6}"/>
                  </a:ext>
                </a:extLst>
              </p:cNvPr>
              <p:cNvSpPr txBox="1"/>
              <p:nvPr/>
            </p:nvSpPr>
            <p:spPr>
              <a:xfrm>
                <a:off x="791195" y="3429000"/>
                <a:ext cx="992034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CN" altLang="en-US" sz="1600" dirty="0">
                    <a:solidFill>
                      <a:srgbClr val="1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蒙特卡洛方法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。由于已经显式构造出了动作价值函数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的表达式，直接将该值用于监督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网络：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85CE71C-C6DB-44A8-45F1-D5923C1C2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95" y="3429000"/>
                <a:ext cx="9920347" cy="338554"/>
              </a:xfrm>
              <a:prstGeom prst="rect">
                <a:avLst/>
              </a:prstGeom>
              <a:blipFill>
                <a:blip r:embed="rId5"/>
                <a:stretch>
                  <a:fillRect l="-246" t="-7273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DD50F0-A52A-9764-F281-63E986D2B37D}"/>
                  </a:ext>
                </a:extLst>
              </p:cNvPr>
              <p:cNvSpPr txBox="1"/>
              <p:nvPr/>
            </p:nvSpPr>
            <p:spPr>
              <a:xfrm>
                <a:off x="3725458" y="3736201"/>
                <a:ext cx="4051820" cy="78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𝐶𝑟𝑖𝑡𝑖𝑐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𝑃𝑠𝑒𝑢𝑑𝑜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𝐿𝑎𝑏𝑒𝑙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600" i="1" dirty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sSubSup>
                            <m:sSubSup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83DD50F0-A52A-9764-F281-63E986D2B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458" y="3736201"/>
                <a:ext cx="4051820" cy="7847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459051-186A-C81A-86E0-BB6BFBBEDCDB}"/>
                  </a:ext>
                </a:extLst>
              </p:cNvPr>
              <p:cNvSpPr txBox="1"/>
              <p:nvPr/>
            </p:nvSpPr>
            <p:spPr>
              <a:xfrm>
                <a:off x="791195" y="4508213"/>
                <a:ext cx="1021892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CN" altLang="en-US" sz="1600" dirty="0">
                    <a:solidFill>
                      <a:srgbClr val="1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时序差分方法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。由于已经显式构造出了动作价值函数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的表达式，直接将该值用于监督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网络：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8459051-186A-C81A-86E0-BB6BFBBED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95" y="4508213"/>
                <a:ext cx="10218927" cy="338554"/>
              </a:xfrm>
              <a:prstGeom prst="rect">
                <a:avLst/>
              </a:prstGeom>
              <a:blipFill>
                <a:blip r:embed="rId7"/>
                <a:stretch>
                  <a:fillRect l="-239" t="-7273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2F0646E-BD2C-C610-5569-725088FDE246}"/>
                  </a:ext>
                </a:extLst>
              </p:cNvPr>
              <p:cNvSpPr txBox="1"/>
              <p:nvPr/>
            </p:nvSpPr>
            <p:spPr>
              <a:xfrm>
                <a:off x="3725458" y="4952018"/>
                <a:ext cx="405182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𝐶𝑟𝑖𝑡𝑖𝑐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𝑃𝑠𝑒𝑢𝑑𝑜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𝐿𝑎𝑏𝑒𝑙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altLang="zh-CN" sz="16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1600" i="1" dirty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CN" sz="16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F2F0646E-BD2C-C610-5569-725088FDE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458" y="4952018"/>
                <a:ext cx="4051820" cy="338554"/>
              </a:xfrm>
              <a:prstGeom prst="rect">
                <a:avLst/>
              </a:prstGeom>
              <a:blipFill>
                <a:blip r:embed="rId8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8F646CD-9F72-0BB3-E2D2-55A4B5B6246E}"/>
                  </a:ext>
                </a:extLst>
              </p:cNvPr>
              <p:cNvSpPr txBox="1"/>
              <p:nvPr/>
            </p:nvSpPr>
            <p:spPr>
              <a:xfrm>
                <a:off x="791195" y="5461469"/>
                <a:ext cx="10778763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ü"/>
                </a:pPr>
                <a:r>
                  <a:rPr lang="zh-CN" altLang="en-US" sz="1600" dirty="0">
                    <a:solidFill>
                      <a:srgbClr val="10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广义优势估计方法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。由于只构造出了优势函数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的表达式，需要进一步还原出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，用于监督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Critic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网络：</a:t>
                </a:r>
                <a:endParaRPr lang="zh-CN" altLang="en-US" sz="16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8F646CD-9F72-0BB3-E2D2-55A4B5B62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95" y="5461469"/>
                <a:ext cx="10778763" cy="338554"/>
              </a:xfrm>
              <a:prstGeom prst="rect">
                <a:avLst/>
              </a:prstGeom>
              <a:blipFill>
                <a:blip r:embed="rId9"/>
                <a:stretch>
                  <a:fillRect l="-226" t="-7273" r="-283" b="-25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B7B2025-980E-D052-3503-57AA8BE2DFB1}"/>
                  </a:ext>
                </a:extLst>
              </p:cNvPr>
              <p:cNvSpPr txBox="1"/>
              <p:nvPr/>
            </p:nvSpPr>
            <p:spPr>
              <a:xfrm>
                <a:off x="3102746" y="5925177"/>
                <a:ext cx="6155660" cy="347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𝐶𝑟𝑖𝑡𝑖𝑐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𝑃𝑠𝑒𝑢𝑑𝑜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𝐿𝑎𝑏𝑒𝑙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1600" i="1"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16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𝛾𝜆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16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</m:oMath>
                </a14:m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CN" sz="1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600" dirty="0"/>
                  <a:t> </a:t>
                </a: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3B7B2025-980E-D052-3503-57AA8BE2DF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2746" y="5925177"/>
                <a:ext cx="6155660" cy="347275"/>
              </a:xfrm>
              <a:prstGeom prst="rect">
                <a:avLst/>
              </a:prstGeom>
              <a:blipFill>
                <a:blip r:embed="rId10"/>
                <a:stretch>
                  <a:fillRect t="-103509" b="-16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728462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15457</TotalTime>
  <Words>2973</Words>
  <Application>Microsoft Office PowerPoint</Application>
  <PresentationFormat>宽屏</PresentationFormat>
  <Paragraphs>96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宋体</vt:lpstr>
      <vt:lpstr>Arial</vt:lpstr>
      <vt:lpstr>Cambria Math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Robin·Chen</dc:creator>
  <cp:lastModifiedBy>3078266536@qq.com</cp:lastModifiedBy>
  <cp:revision>413</cp:revision>
  <dcterms:created xsi:type="dcterms:W3CDTF">2021-12-13T10:24:19Z</dcterms:created>
  <dcterms:modified xsi:type="dcterms:W3CDTF">2025-04-04T16:32:44Z</dcterms:modified>
</cp:coreProperties>
</file>