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20"/>
  </p:notesMasterIdLst>
  <p:sldIdLst>
    <p:sldId id="256" r:id="rId2"/>
    <p:sldId id="257" r:id="rId3"/>
    <p:sldId id="258" r:id="rId4"/>
    <p:sldId id="259" r:id="rId5"/>
    <p:sldId id="260" r:id="rId6"/>
    <p:sldId id="261" r:id="rId7"/>
    <p:sldId id="262" r:id="rId8"/>
    <p:sldId id="270" r:id="rId9"/>
    <p:sldId id="271" r:id="rId10"/>
    <p:sldId id="272" r:id="rId11"/>
    <p:sldId id="273" r:id="rId12"/>
    <p:sldId id="274" r:id="rId13"/>
    <p:sldId id="278" r:id="rId14"/>
    <p:sldId id="279" r:id="rId15"/>
    <p:sldId id="275" r:id="rId16"/>
    <p:sldId id="280" r:id="rId17"/>
    <p:sldId id="276" r:id="rId18"/>
    <p:sldId id="277" r:id="rId19"/>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6F353060-6884-42AA-93E8-AF33AB56D09D}">
          <p14:sldIdLst>
            <p14:sldId id="256"/>
            <p14:sldId id="257"/>
            <p14:sldId id="258"/>
            <p14:sldId id="259"/>
            <p14:sldId id="260"/>
            <p14:sldId id="261"/>
            <p14:sldId id="262"/>
            <p14:sldId id="270"/>
            <p14:sldId id="271"/>
            <p14:sldId id="272"/>
            <p14:sldId id="273"/>
            <p14:sldId id="274"/>
            <p14:sldId id="278"/>
            <p14:sldId id="279"/>
            <p14:sldId id="275"/>
            <p14:sldId id="280"/>
            <p14:sldId id="276"/>
            <p14:sldId id="27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er Deniz Hassürücü" initials="AD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72023" autoAdjust="0"/>
  </p:normalViewPr>
  <p:slideViewPr>
    <p:cSldViewPr snapToGrid="0">
      <p:cViewPr varScale="1">
        <p:scale>
          <a:sx n="84" d="100"/>
          <a:sy n="84" d="100"/>
        </p:scale>
        <p:origin x="1818" y="7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212B1B5-0B19-4FCC-BF0A-D81B168FB1D0}" type="datetimeFigureOut">
              <a:rPr lang="en-GB" smtClean="0"/>
              <a:t>17/02/2016</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0F4D754D-60B1-494D-8C0B-AD66BAFA54F1}" type="slidenum">
              <a:rPr lang="en-GB" smtClean="0"/>
              <a:t>‹Nr.›</a:t>
            </a:fld>
            <a:endParaRPr lang="en-GB"/>
          </a:p>
        </p:txBody>
      </p:sp>
    </p:spTree>
    <p:extLst>
      <p:ext uri="{BB962C8B-B14F-4D97-AF65-F5344CB8AC3E}">
        <p14:creationId xmlns:p14="http://schemas.microsoft.com/office/powerpoint/2010/main" val="451067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300" dirty="0"/>
          </a:p>
        </p:txBody>
      </p:sp>
      <p:sp>
        <p:nvSpPr>
          <p:cNvPr id="4" name="Slide Number Placeholder 3"/>
          <p:cNvSpPr>
            <a:spLocks noGrp="1"/>
          </p:cNvSpPr>
          <p:nvPr>
            <p:ph type="sldNum" sz="quarter" idx="10"/>
          </p:nvPr>
        </p:nvSpPr>
        <p:spPr/>
        <p:txBody>
          <a:bodyPr/>
          <a:lstStyle/>
          <a:p>
            <a:fld id="{0F4D754D-60B1-494D-8C0B-AD66BAFA54F1}" type="slidenum">
              <a:rPr lang="en-GB" smtClean="0"/>
              <a:t>1</a:t>
            </a:fld>
            <a:endParaRPr lang="en-GB"/>
          </a:p>
        </p:txBody>
      </p:sp>
    </p:spTree>
    <p:extLst>
      <p:ext uri="{BB962C8B-B14F-4D97-AF65-F5344CB8AC3E}">
        <p14:creationId xmlns:p14="http://schemas.microsoft.com/office/powerpoint/2010/main" val="335815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C# dagegen benötigt für die Ausführung das .NET Framework. Dieses wird von Linux und MacOS durch Mono Framework ab Version 2.0 vollständig unterstützt und deckt teilweise auch Bereiche der .NET Version 4.5 ab. </a:t>
            </a:r>
          </a:p>
          <a:p>
            <a:endParaRPr lang="de-DE" sz="1200" kern="1200" dirty="0" smtClean="0">
              <a:solidFill>
                <a:schemeClr val="tx1"/>
              </a:solidFill>
              <a:effectLst/>
              <a:latin typeface="+mn-lt"/>
              <a:ea typeface="+mn-ea"/>
              <a:cs typeface="+mn-cs"/>
            </a:endParaRPr>
          </a:p>
          <a:p>
            <a:r>
              <a:rPr lang="de-DE" sz="1200" kern="1200" dirty="0" err="1" smtClean="0">
                <a:solidFill>
                  <a:schemeClr val="tx1"/>
                </a:solidFill>
                <a:effectLst/>
                <a:latin typeface="+mn-lt"/>
                <a:ea typeface="+mn-ea"/>
                <a:cs typeface="+mn-cs"/>
              </a:rPr>
              <a:t>Qt</a:t>
            </a:r>
            <a:r>
              <a:rPr lang="de-DE" sz="1200" kern="1200" dirty="0" smtClean="0">
                <a:solidFill>
                  <a:schemeClr val="tx1"/>
                </a:solidFill>
                <a:effectLst/>
                <a:latin typeface="+mn-lt"/>
                <a:ea typeface="+mn-ea"/>
                <a:cs typeface="+mn-cs"/>
              </a:rPr>
              <a:t> benötigt. Diese bieten jedoch, im Gegensatz zu Windows-Forms in Visual Studio, weniger Vorteile und Möglichkeiten für Editierung. </a:t>
            </a:r>
          </a:p>
          <a:p>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Threadverwaltung übernimmt C# wesentliche Teile der Arbeit. Es macht die Entwicklung einfacher und macht die Implementierung robuster. Für eine einfache und effiziente Realisierung von Multithreading unter Einsatz von C++, muss es erneut von externe Tools wie </a:t>
            </a:r>
            <a:r>
              <a:rPr lang="de-DE" sz="1200" kern="1200" dirty="0" err="1" smtClean="0">
                <a:solidFill>
                  <a:schemeClr val="tx1"/>
                </a:solidFill>
                <a:effectLst/>
                <a:latin typeface="+mn-lt"/>
                <a:ea typeface="+mn-ea"/>
                <a:cs typeface="+mn-cs"/>
              </a:rPr>
              <a:t>Boost</a:t>
            </a:r>
            <a:r>
              <a:rPr lang="de-DE" sz="1200" kern="1200" dirty="0" smtClean="0">
                <a:solidFill>
                  <a:schemeClr val="tx1"/>
                </a:solidFill>
                <a:effectLst/>
                <a:latin typeface="+mn-lt"/>
                <a:ea typeface="+mn-ea"/>
                <a:cs typeface="+mn-cs"/>
              </a:rPr>
              <a:t> Bibliothek Gebrauch gemacht werden. </a:t>
            </a:r>
          </a:p>
          <a:p>
            <a:endParaRPr lang="de-DE"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smtClean="0">
                <a:solidFill>
                  <a:schemeClr val="tx1"/>
                </a:solidFill>
                <a:effectLst/>
                <a:latin typeface="+mn-lt"/>
                <a:ea typeface="+mn-ea"/>
                <a:cs typeface="+mn-cs"/>
              </a:rPr>
              <a:t>Emgu und OpenCvCharp, während Emgu als Open Source und kommerziell lizensiert wird, steht OpenCvCharp komplett unter der BSD 3-Clause License frei zur Verfügung. </a:t>
            </a:r>
          </a:p>
          <a:p>
            <a:endParaRPr lang="de-DE" dirty="0"/>
          </a:p>
        </p:txBody>
      </p:sp>
      <p:sp>
        <p:nvSpPr>
          <p:cNvPr id="4" name="Foliennummernplatzhalter 3"/>
          <p:cNvSpPr>
            <a:spLocks noGrp="1"/>
          </p:cNvSpPr>
          <p:nvPr>
            <p:ph type="sldNum" sz="quarter" idx="10"/>
          </p:nvPr>
        </p:nvSpPr>
        <p:spPr/>
        <p:txBody>
          <a:bodyPr/>
          <a:lstStyle/>
          <a:p>
            <a:fld id="{0F4D754D-60B1-494D-8C0B-AD66BAFA54F1}" type="slidenum">
              <a:rPr lang="en-GB" smtClean="0"/>
              <a:t>4</a:t>
            </a:fld>
            <a:endParaRPr lang="en-GB"/>
          </a:p>
        </p:txBody>
      </p:sp>
    </p:spTree>
    <p:extLst>
      <p:ext uri="{BB962C8B-B14F-4D97-AF65-F5344CB8AC3E}">
        <p14:creationId xmlns:p14="http://schemas.microsoft.com/office/powerpoint/2010/main" val="3308766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F4D754D-60B1-494D-8C0B-AD66BAFA54F1}" type="slidenum">
              <a:rPr lang="en-GB" smtClean="0"/>
              <a:t>7</a:t>
            </a:fld>
            <a:endParaRPr lang="en-GB"/>
          </a:p>
        </p:txBody>
      </p:sp>
    </p:spTree>
    <p:extLst>
      <p:ext uri="{BB962C8B-B14F-4D97-AF65-F5344CB8AC3E}">
        <p14:creationId xmlns:p14="http://schemas.microsoft.com/office/powerpoint/2010/main" val="200828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Schwellwertbildung </a:t>
            </a:r>
            <a:endParaRPr lang="de-DE" dirty="0"/>
          </a:p>
        </p:txBody>
      </p:sp>
      <p:sp>
        <p:nvSpPr>
          <p:cNvPr id="4" name="Foliennummernplatzhalter 3"/>
          <p:cNvSpPr>
            <a:spLocks noGrp="1"/>
          </p:cNvSpPr>
          <p:nvPr>
            <p:ph type="sldNum" sz="quarter" idx="10"/>
          </p:nvPr>
        </p:nvSpPr>
        <p:spPr/>
        <p:txBody>
          <a:bodyPr/>
          <a:lstStyle/>
          <a:p>
            <a:fld id="{0F4D754D-60B1-494D-8C0B-AD66BAFA54F1}" type="slidenum">
              <a:rPr lang="en-GB" smtClean="0"/>
              <a:t>8</a:t>
            </a:fld>
            <a:endParaRPr lang="en-GB"/>
          </a:p>
        </p:txBody>
      </p:sp>
    </p:spTree>
    <p:extLst>
      <p:ext uri="{BB962C8B-B14F-4D97-AF65-F5344CB8AC3E}">
        <p14:creationId xmlns:p14="http://schemas.microsoft.com/office/powerpoint/2010/main" val="959398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Hier wird im Bild der Apfel ähnlich wie beim Negativ Bild als weißes Objekt dargestellt. Dadurch kann einfacher die Positionsbestimmung des Objektes errechnet werden.</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0F4D754D-60B1-494D-8C0B-AD66BAFA54F1}" type="slidenum">
              <a:rPr lang="en-GB" smtClean="0"/>
              <a:t>9</a:t>
            </a:fld>
            <a:endParaRPr lang="en-GB"/>
          </a:p>
        </p:txBody>
      </p:sp>
    </p:spTree>
    <p:extLst>
      <p:ext uri="{BB962C8B-B14F-4D97-AF65-F5344CB8AC3E}">
        <p14:creationId xmlns:p14="http://schemas.microsoft.com/office/powerpoint/2010/main" val="2460800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Der Mitsubishi </a:t>
            </a:r>
            <a:r>
              <a:rPr lang="de-DE" sz="1200" kern="1200" dirty="0" err="1" smtClean="0">
                <a:solidFill>
                  <a:schemeClr val="tx1"/>
                </a:solidFill>
                <a:effectLst/>
                <a:latin typeface="+mn-lt"/>
                <a:ea typeface="+mn-ea"/>
                <a:cs typeface="+mn-cs"/>
              </a:rPr>
              <a:t>Movemaster</a:t>
            </a:r>
            <a:r>
              <a:rPr lang="de-DE" sz="1200" kern="1200" dirty="0" smtClean="0">
                <a:solidFill>
                  <a:schemeClr val="tx1"/>
                </a:solidFill>
                <a:effectLst/>
                <a:latin typeface="+mn-lt"/>
                <a:ea typeface="+mn-ea"/>
                <a:cs typeface="+mn-cs"/>
              </a:rPr>
              <a:t> RM-501 ist ein 5-Achsen-Roboterarm mit einen Greifer der aus 2 Finger besteht. Das Gerät wurde in 80er Jahren gebaut.</a:t>
            </a:r>
          </a:p>
          <a:p>
            <a:endParaRPr lang="de-DE" dirty="0"/>
          </a:p>
        </p:txBody>
      </p:sp>
      <p:sp>
        <p:nvSpPr>
          <p:cNvPr id="4" name="Foliennummernplatzhalter 3"/>
          <p:cNvSpPr>
            <a:spLocks noGrp="1"/>
          </p:cNvSpPr>
          <p:nvPr>
            <p:ph type="sldNum" sz="quarter" idx="10"/>
          </p:nvPr>
        </p:nvSpPr>
        <p:spPr/>
        <p:txBody>
          <a:bodyPr/>
          <a:lstStyle/>
          <a:p>
            <a:fld id="{0F4D754D-60B1-494D-8C0B-AD66BAFA54F1}" type="slidenum">
              <a:rPr lang="en-GB" smtClean="0"/>
              <a:t>10</a:t>
            </a:fld>
            <a:endParaRPr lang="en-GB"/>
          </a:p>
        </p:txBody>
      </p:sp>
    </p:spTree>
    <p:extLst>
      <p:ext uri="{BB962C8B-B14F-4D97-AF65-F5344CB8AC3E}">
        <p14:creationId xmlns:p14="http://schemas.microsoft.com/office/powerpoint/2010/main" val="319374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Die Bedienoberfläche für das System muss einfach sein. Ebenso soll diese das Aktuelle Kamerabild zeigen. Ebenso soll diese das Bild der Schwellwertbildung und das Finale Bild in dem das erkannte Objekt darstellen. </a:t>
            </a:r>
          </a:p>
          <a:p>
            <a:r>
              <a:rPr lang="de-DE" sz="1200" kern="1200" dirty="0" smtClean="0">
                <a:solidFill>
                  <a:schemeClr val="tx1"/>
                </a:solidFill>
                <a:effectLst/>
                <a:latin typeface="+mn-lt"/>
                <a:ea typeface="+mn-ea"/>
                <a:cs typeface="+mn-cs"/>
              </a:rPr>
              <a:t>Die Bedienoberfläche soll die Möglichkeit bieten, aus bis zu 6 angeschlossenen Webcams, eine für den Betrieb auszuwählen. </a:t>
            </a:r>
          </a:p>
          <a:p>
            <a:r>
              <a:rPr lang="de-DE" sz="1200" kern="1200" dirty="0" smtClean="0">
                <a:solidFill>
                  <a:schemeClr val="tx1"/>
                </a:solidFill>
                <a:effectLst/>
                <a:latin typeface="+mn-lt"/>
                <a:ea typeface="+mn-ea"/>
                <a:cs typeface="+mn-cs"/>
              </a:rPr>
              <a:t>Die Bedienoberfläche soll aus allen Geräten, die am COM Port angeschlossen sind,  die Möglichkeit zu bieten, die Drive Unit des Roboterarmes auszuwählen.</a:t>
            </a:r>
          </a:p>
          <a:p>
            <a:r>
              <a:rPr lang="de-DE" sz="1200" kern="1200" dirty="0" smtClean="0">
                <a:solidFill>
                  <a:schemeClr val="tx1"/>
                </a:solidFill>
                <a:effectLst/>
                <a:latin typeface="+mn-lt"/>
                <a:ea typeface="+mn-ea"/>
                <a:cs typeface="+mn-cs"/>
              </a:rPr>
              <a:t>Die Bedienoberfläche kann den Roboterarm starten, stoppen, auf den Mechanischen Uhrsprung und auf die Home Position setzten. Auch soll die Möglichkeit bestehen, Fehler der Drive Unit zurückzusetzten. </a:t>
            </a:r>
          </a:p>
          <a:p>
            <a:r>
              <a:rPr lang="de-DE" sz="1200" kern="1200" dirty="0" smtClean="0">
                <a:solidFill>
                  <a:schemeClr val="tx1"/>
                </a:solidFill>
                <a:effectLst/>
                <a:latin typeface="+mn-lt"/>
                <a:ea typeface="+mn-ea"/>
                <a:cs typeface="+mn-cs"/>
              </a:rPr>
              <a:t>Durch die Bedienoberfläche sollen das Bildrauschen entfernt und Objektgröße verändert werden können. </a:t>
            </a:r>
          </a:p>
          <a:p>
            <a:endParaRPr lang="de-DE" sz="1200" kern="1200" dirty="0" smtClean="0">
              <a:solidFill>
                <a:schemeClr val="tx1"/>
              </a:solidFill>
              <a:effectLst/>
              <a:latin typeface="+mn-lt"/>
              <a:ea typeface="+mn-ea"/>
              <a:cs typeface="+mn-cs"/>
            </a:endParaRPr>
          </a:p>
          <a:p>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0F4D754D-60B1-494D-8C0B-AD66BAFA54F1}" type="slidenum">
              <a:rPr lang="en-GB" smtClean="0"/>
              <a:t>11</a:t>
            </a:fld>
            <a:endParaRPr lang="en-GB"/>
          </a:p>
        </p:txBody>
      </p:sp>
    </p:spTree>
    <p:extLst>
      <p:ext uri="{BB962C8B-B14F-4D97-AF65-F5344CB8AC3E}">
        <p14:creationId xmlns:p14="http://schemas.microsoft.com/office/powerpoint/2010/main" val="2036834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Regler </a:t>
            </a:r>
          </a:p>
          <a:p>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Zu viele Konturen 3 Konturen</a:t>
            </a:r>
          </a:p>
          <a:p>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Koordinatensystem mit einen Wertebereich</a:t>
            </a:r>
          </a:p>
          <a:p>
            <a:endParaRPr lang="de-DE" sz="1200" kern="1200" dirty="0" smtClean="0">
              <a:solidFill>
                <a:schemeClr val="tx1"/>
              </a:solidFill>
              <a:effectLst/>
              <a:latin typeface="+mn-lt"/>
              <a:ea typeface="+mn-ea"/>
              <a:cs typeface="+mn-cs"/>
            </a:endParaRPr>
          </a:p>
          <a:p>
            <a:r>
              <a:rPr lang="de-DE" sz="1200" kern="1200" smtClean="0">
                <a:solidFill>
                  <a:schemeClr val="tx1"/>
                </a:solidFill>
                <a:effectLst/>
                <a:latin typeface="+mn-lt"/>
                <a:ea typeface="+mn-ea"/>
                <a:cs typeface="+mn-cs"/>
              </a:rPr>
              <a:t>1,5 Sekunden </a:t>
            </a:r>
            <a:endParaRPr lang="de-DE" dirty="0"/>
          </a:p>
        </p:txBody>
      </p:sp>
      <p:sp>
        <p:nvSpPr>
          <p:cNvPr id="4" name="Foliennummernplatzhalter 3"/>
          <p:cNvSpPr>
            <a:spLocks noGrp="1"/>
          </p:cNvSpPr>
          <p:nvPr>
            <p:ph type="sldNum" sz="quarter" idx="10"/>
          </p:nvPr>
        </p:nvSpPr>
        <p:spPr/>
        <p:txBody>
          <a:bodyPr/>
          <a:lstStyle/>
          <a:p>
            <a:fld id="{0F4D754D-60B1-494D-8C0B-AD66BAFA54F1}" type="slidenum">
              <a:rPr lang="en-GB" smtClean="0"/>
              <a:t>14</a:t>
            </a:fld>
            <a:endParaRPr lang="en-GB"/>
          </a:p>
        </p:txBody>
      </p:sp>
    </p:spTree>
    <p:extLst>
      <p:ext uri="{BB962C8B-B14F-4D97-AF65-F5344CB8AC3E}">
        <p14:creationId xmlns:p14="http://schemas.microsoft.com/office/powerpoint/2010/main" val="7266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0"/>
            <a:ext cx="10058400" cy="3607705"/>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r>
              <a:rPr lang="de-DE" smtClean="0"/>
              <a:t>17.02.2016</a:t>
            </a:r>
            <a:endParaRPr lang="en-GB" dirty="0"/>
          </a:p>
        </p:txBody>
      </p:sp>
      <p:sp>
        <p:nvSpPr>
          <p:cNvPr id="5" name="Footer Placeholder 4"/>
          <p:cNvSpPr>
            <a:spLocks noGrp="1"/>
          </p:cNvSpPr>
          <p:nvPr>
            <p:ph type="ftr" sz="quarter" idx="11"/>
          </p:nvPr>
        </p:nvSpPr>
        <p:spPr/>
        <p:txBody>
          <a:bodyPr/>
          <a:lstStyle/>
          <a:p>
            <a:r>
              <a:rPr lang="en-GB" smtClean="0"/>
              <a:t>Studienarbeit</a:t>
            </a:r>
            <a:endParaRPr lang="en-GB"/>
          </a:p>
        </p:txBody>
      </p:sp>
      <p:sp>
        <p:nvSpPr>
          <p:cNvPr id="6" name="Slide Number Placeholder 5"/>
          <p:cNvSpPr>
            <a:spLocks noGrp="1"/>
          </p:cNvSpPr>
          <p:nvPr>
            <p:ph type="sldNum" sz="quarter" idx="12"/>
          </p:nvPr>
        </p:nvSpPr>
        <p:spPr/>
        <p:txBody>
          <a:bodyPr/>
          <a:lstStyle/>
          <a:p>
            <a:fld id="{65060024-BCC4-4BFE-9A96-11901EA6F5FB}" type="slidenum">
              <a:rPr lang="en-GB" smtClean="0"/>
              <a:t>‹Nr.›</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hteck 9"/>
          <p:cNvSpPr/>
          <p:nvPr userDrawn="1"/>
        </p:nvSpPr>
        <p:spPr>
          <a:xfrm>
            <a:off x="744279" y="3848986"/>
            <a:ext cx="10696354" cy="850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p:nvPr>
        </p:nvSpPr>
        <p:spPr>
          <a:xfrm>
            <a:off x="1100051" y="3848986"/>
            <a:ext cx="10058400" cy="1749635"/>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12" name="Gerader Verbinder 11"/>
          <p:cNvCxnSpPr/>
          <p:nvPr userDrawn="1"/>
        </p:nvCxnSpPr>
        <p:spPr>
          <a:xfrm>
            <a:off x="1097280" y="3633105"/>
            <a:ext cx="101152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19686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de-DE" smtClean="0"/>
              <a:t>17.02.2016</a:t>
            </a:r>
            <a:endParaRPr lang="en-GB"/>
          </a:p>
        </p:txBody>
      </p:sp>
      <p:sp>
        <p:nvSpPr>
          <p:cNvPr id="5" name="Footer Placeholder 4"/>
          <p:cNvSpPr>
            <a:spLocks noGrp="1"/>
          </p:cNvSpPr>
          <p:nvPr>
            <p:ph type="ftr" sz="quarter" idx="11"/>
          </p:nvPr>
        </p:nvSpPr>
        <p:spPr/>
        <p:txBody>
          <a:bodyPr/>
          <a:lstStyle/>
          <a:p>
            <a:r>
              <a:rPr lang="en-GB" smtClean="0"/>
              <a:t>Studienarbeit</a:t>
            </a:r>
            <a:endParaRPr lang="en-GB"/>
          </a:p>
        </p:txBody>
      </p:sp>
      <p:sp>
        <p:nvSpPr>
          <p:cNvPr id="6" name="Slide Number Placeholder 5"/>
          <p:cNvSpPr>
            <a:spLocks noGrp="1"/>
          </p:cNvSpPr>
          <p:nvPr>
            <p:ph type="sldNum" sz="quarter" idx="12"/>
          </p:nvPr>
        </p:nvSpPr>
        <p:spPr/>
        <p:txBody>
          <a:bodyPr/>
          <a:lstStyle/>
          <a:p>
            <a:fld id="{65060024-BCC4-4BFE-9A96-11901EA6F5FB}" type="slidenum">
              <a:rPr lang="en-GB" smtClean="0"/>
              <a:t>‹Nr.›</a:t>
            </a:fld>
            <a:endParaRPr lang="en-GB"/>
          </a:p>
        </p:txBody>
      </p:sp>
    </p:spTree>
    <p:extLst>
      <p:ext uri="{BB962C8B-B14F-4D97-AF65-F5344CB8AC3E}">
        <p14:creationId xmlns:p14="http://schemas.microsoft.com/office/powerpoint/2010/main" val="198061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de-DE" smtClean="0"/>
              <a:t>17.02.2016</a:t>
            </a:r>
            <a:endParaRPr lang="en-GB"/>
          </a:p>
        </p:txBody>
      </p:sp>
      <p:sp>
        <p:nvSpPr>
          <p:cNvPr id="5" name="Footer Placeholder 4"/>
          <p:cNvSpPr>
            <a:spLocks noGrp="1"/>
          </p:cNvSpPr>
          <p:nvPr>
            <p:ph type="ftr" sz="quarter" idx="11"/>
          </p:nvPr>
        </p:nvSpPr>
        <p:spPr/>
        <p:txBody>
          <a:bodyPr/>
          <a:lstStyle/>
          <a:p>
            <a:r>
              <a:rPr lang="en-GB" smtClean="0"/>
              <a:t>Studienarbeit</a:t>
            </a:r>
            <a:endParaRPr lang="en-GB"/>
          </a:p>
        </p:txBody>
      </p:sp>
      <p:sp>
        <p:nvSpPr>
          <p:cNvPr id="6" name="Slide Number Placeholder 5"/>
          <p:cNvSpPr>
            <a:spLocks noGrp="1"/>
          </p:cNvSpPr>
          <p:nvPr>
            <p:ph type="sldNum" sz="quarter" idx="12"/>
          </p:nvPr>
        </p:nvSpPr>
        <p:spPr/>
        <p:txBody>
          <a:bodyPr/>
          <a:lstStyle/>
          <a:p>
            <a:fld id="{65060024-BCC4-4BFE-9A96-11901EA6F5FB}" type="slidenum">
              <a:rPr lang="en-GB" smtClean="0"/>
              <a:t>‹Nr.›</a:t>
            </a:fld>
            <a:endParaRPr lang="en-GB"/>
          </a:p>
        </p:txBody>
      </p:sp>
    </p:spTree>
    <p:extLst>
      <p:ext uri="{BB962C8B-B14F-4D97-AF65-F5344CB8AC3E}">
        <p14:creationId xmlns:p14="http://schemas.microsoft.com/office/powerpoint/2010/main" val="374879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54750" y="5252"/>
            <a:ext cx="10058400" cy="1049826"/>
          </a:xfrm>
        </p:spPr>
        <p:txBody>
          <a:bodyPr/>
          <a:lstStyle/>
          <a:p>
            <a:r>
              <a:rPr lang="en-US" dirty="0" smtClean="0"/>
              <a:t>Click to edit Master title style</a:t>
            </a:r>
            <a:endParaRPr lang="en-US" dirty="0"/>
          </a:p>
        </p:txBody>
      </p:sp>
      <p:sp>
        <p:nvSpPr>
          <p:cNvPr id="7" name="Rechteck 6"/>
          <p:cNvSpPr/>
          <p:nvPr userDrawn="1"/>
        </p:nvSpPr>
        <p:spPr>
          <a:xfrm>
            <a:off x="759655" y="1406769"/>
            <a:ext cx="10592973" cy="4389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4" name="Date Placeholder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de-DE" smtClean="0"/>
              <a:t>17.02.2016</a:t>
            </a:r>
            <a:endParaRPr lang="en-GB" dirty="0" smtClean="0"/>
          </a:p>
        </p:txBody>
      </p:sp>
      <p:sp>
        <p:nvSpPr>
          <p:cNvPr id="5" name="Footer Placeholder 4"/>
          <p:cNvSpPr>
            <a:spLocks noGrp="1"/>
          </p:cNvSpPr>
          <p:nvPr>
            <p:ph type="ftr" sz="quarter" idx="11"/>
          </p:nvPr>
        </p:nvSpPr>
        <p:spPr/>
        <p:txBody>
          <a:bodyPr/>
          <a:lstStyle/>
          <a:p>
            <a:r>
              <a:rPr lang="en-GB" smtClean="0"/>
              <a:t>Studienarbeit</a:t>
            </a:r>
            <a:endParaRPr lang="en-GB"/>
          </a:p>
        </p:txBody>
      </p:sp>
      <p:sp>
        <p:nvSpPr>
          <p:cNvPr id="6" name="Slide Number Placeholder 5"/>
          <p:cNvSpPr>
            <a:spLocks noGrp="1"/>
          </p:cNvSpPr>
          <p:nvPr>
            <p:ph type="sldNum" sz="quarter" idx="12"/>
          </p:nvPr>
        </p:nvSpPr>
        <p:spPr/>
        <p:txBody>
          <a:bodyPr/>
          <a:lstStyle/>
          <a:p>
            <a:fld id="{65060024-BCC4-4BFE-9A96-11901EA6F5FB}" type="slidenum">
              <a:rPr lang="en-GB" smtClean="0"/>
              <a:t>‹Nr.›</a:t>
            </a:fld>
            <a:endParaRPr lang="en-GB"/>
          </a:p>
        </p:txBody>
      </p:sp>
      <p:sp>
        <p:nvSpPr>
          <p:cNvPr id="3" name="Content Placeholder 2"/>
          <p:cNvSpPr>
            <a:spLocks noGrp="1"/>
          </p:cNvSpPr>
          <p:nvPr>
            <p:ph idx="1"/>
          </p:nvPr>
        </p:nvSpPr>
        <p:spPr>
          <a:xfrm>
            <a:off x="1097280" y="1406768"/>
            <a:ext cx="10058400" cy="446232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9" name="Gerader Verbinder 8"/>
          <p:cNvCxnSpPr/>
          <p:nvPr userDrawn="1"/>
        </p:nvCxnSpPr>
        <p:spPr>
          <a:xfrm>
            <a:off x="1097280" y="1055078"/>
            <a:ext cx="100158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4775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de-DE" smtClean="0"/>
              <a:t>17.02.2016</a:t>
            </a:r>
            <a:endParaRPr lang="en-GB"/>
          </a:p>
        </p:txBody>
      </p:sp>
      <p:sp>
        <p:nvSpPr>
          <p:cNvPr id="5" name="Footer Placeholder 4"/>
          <p:cNvSpPr>
            <a:spLocks noGrp="1"/>
          </p:cNvSpPr>
          <p:nvPr>
            <p:ph type="ftr" sz="quarter" idx="11"/>
          </p:nvPr>
        </p:nvSpPr>
        <p:spPr/>
        <p:txBody>
          <a:bodyPr/>
          <a:lstStyle/>
          <a:p>
            <a:r>
              <a:rPr lang="en-GB" smtClean="0"/>
              <a:t>Studienarbeit</a:t>
            </a:r>
            <a:endParaRPr lang="en-GB"/>
          </a:p>
        </p:txBody>
      </p:sp>
      <p:sp>
        <p:nvSpPr>
          <p:cNvPr id="6" name="Slide Number Placeholder 5"/>
          <p:cNvSpPr>
            <a:spLocks noGrp="1"/>
          </p:cNvSpPr>
          <p:nvPr>
            <p:ph type="sldNum" sz="quarter" idx="12"/>
          </p:nvPr>
        </p:nvSpPr>
        <p:spPr/>
        <p:txBody>
          <a:bodyPr/>
          <a:lstStyle/>
          <a:p>
            <a:fld id="{65060024-BCC4-4BFE-9A96-11901EA6F5FB}" type="slidenum">
              <a:rPr lang="en-GB" smtClean="0"/>
              <a:t>‹Nr.›</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075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de-DE" smtClean="0"/>
              <a:t>17.02.2016</a:t>
            </a:r>
            <a:endParaRPr lang="en-GB"/>
          </a:p>
        </p:txBody>
      </p:sp>
      <p:sp>
        <p:nvSpPr>
          <p:cNvPr id="6" name="Footer Placeholder 5"/>
          <p:cNvSpPr>
            <a:spLocks noGrp="1"/>
          </p:cNvSpPr>
          <p:nvPr>
            <p:ph type="ftr" sz="quarter" idx="11"/>
          </p:nvPr>
        </p:nvSpPr>
        <p:spPr/>
        <p:txBody>
          <a:bodyPr/>
          <a:lstStyle/>
          <a:p>
            <a:r>
              <a:rPr lang="en-GB" smtClean="0"/>
              <a:t>Studienarbeit</a:t>
            </a:r>
            <a:endParaRPr lang="en-GB"/>
          </a:p>
        </p:txBody>
      </p:sp>
      <p:sp>
        <p:nvSpPr>
          <p:cNvPr id="7" name="Slide Number Placeholder 6"/>
          <p:cNvSpPr>
            <a:spLocks noGrp="1"/>
          </p:cNvSpPr>
          <p:nvPr>
            <p:ph type="sldNum" sz="quarter" idx="12"/>
          </p:nvPr>
        </p:nvSpPr>
        <p:spPr/>
        <p:txBody>
          <a:bodyPr/>
          <a:lstStyle/>
          <a:p>
            <a:fld id="{65060024-BCC4-4BFE-9A96-11901EA6F5FB}" type="slidenum">
              <a:rPr lang="en-GB" smtClean="0"/>
              <a:t>‹Nr.›</a:t>
            </a:fld>
            <a:endParaRPr lang="en-GB"/>
          </a:p>
        </p:txBody>
      </p:sp>
    </p:spTree>
    <p:extLst>
      <p:ext uri="{BB962C8B-B14F-4D97-AF65-F5344CB8AC3E}">
        <p14:creationId xmlns:p14="http://schemas.microsoft.com/office/powerpoint/2010/main" val="2982048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de-DE" smtClean="0"/>
              <a:t>17.02.2016</a:t>
            </a:r>
            <a:endParaRPr lang="en-GB"/>
          </a:p>
        </p:txBody>
      </p:sp>
      <p:sp>
        <p:nvSpPr>
          <p:cNvPr id="8" name="Footer Placeholder 7"/>
          <p:cNvSpPr>
            <a:spLocks noGrp="1"/>
          </p:cNvSpPr>
          <p:nvPr>
            <p:ph type="ftr" sz="quarter" idx="11"/>
          </p:nvPr>
        </p:nvSpPr>
        <p:spPr/>
        <p:txBody>
          <a:bodyPr/>
          <a:lstStyle/>
          <a:p>
            <a:r>
              <a:rPr lang="en-GB" smtClean="0"/>
              <a:t>Studienarbeit</a:t>
            </a:r>
            <a:endParaRPr lang="en-GB"/>
          </a:p>
        </p:txBody>
      </p:sp>
      <p:sp>
        <p:nvSpPr>
          <p:cNvPr id="9" name="Slide Number Placeholder 8"/>
          <p:cNvSpPr>
            <a:spLocks noGrp="1"/>
          </p:cNvSpPr>
          <p:nvPr>
            <p:ph type="sldNum" sz="quarter" idx="12"/>
          </p:nvPr>
        </p:nvSpPr>
        <p:spPr/>
        <p:txBody>
          <a:bodyPr/>
          <a:lstStyle/>
          <a:p>
            <a:fld id="{65060024-BCC4-4BFE-9A96-11901EA6F5FB}" type="slidenum">
              <a:rPr lang="en-GB" smtClean="0"/>
              <a:t>‹Nr.›</a:t>
            </a:fld>
            <a:endParaRPr lang="en-GB"/>
          </a:p>
        </p:txBody>
      </p:sp>
    </p:spTree>
    <p:extLst>
      <p:ext uri="{BB962C8B-B14F-4D97-AF65-F5344CB8AC3E}">
        <p14:creationId xmlns:p14="http://schemas.microsoft.com/office/powerpoint/2010/main" val="3256002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de-DE" smtClean="0"/>
              <a:t>17.02.2016</a:t>
            </a:r>
            <a:endParaRPr lang="en-GB"/>
          </a:p>
        </p:txBody>
      </p:sp>
      <p:sp>
        <p:nvSpPr>
          <p:cNvPr id="4" name="Footer Placeholder 3"/>
          <p:cNvSpPr>
            <a:spLocks noGrp="1"/>
          </p:cNvSpPr>
          <p:nvPr>
            <p:ph type="ftr" sz="quarter" idx="11"/>
          </p:nvPr>
        </p:nvSpPr>
        <p:spPr/>
        <p:txBody>
          <a:bodyPr/>
          <a:lstStyle/>
          <a:p>
            <a:r>
              <a:rPr lang="en-GB" smtClean="0"/>
              <a:t>Studienarbeit</a:t>
            </a:r>
            <a:endParaRPr lang="en-GB"/>
          </a:p>
        </p:txBody>
      </p:sp>
      <p:sp>
        <p:nvSpPr>
          <p:cNvPr id="5" name="Slide Number Placeholder 4"/>
          <p:cNvSpPr>
            <a:spLocks noGrp="1"/>
          </p:cNvSpPr>
          <p:nvPr>
            <p:ph type="sldNum" sz="quarter" idx="12"/>
          </p:nvPr>
        </p:nvSpPr>
        <p:spPr/>
        <p:txBody>
          <a:bodyPr/>
          <a:lstStyle/>
          <a:p>
            <a:fld id="{65060024-BCC4-4BFE-9A96-11901EA6F5FB}" type="slidenum">
              <a:rPr lang="en-GB" smtClean="0"/>
              <a:t>‹Nr.›</a:t>
            </a:fld>
            <a:endParaRPr lang="en-GB"/>
          </a:p>
        </p:txBody>
      </p:sp>
    </p:spTree>
    <p:extLst>
      <p:ext uri="{BB962C8B-B14F-4D97-AF65-F5344CB8AC3E}">
        <p14:creationId xmlns:p14="http://schemas.microsoft.com/office/powerpoint/2010/main" val="1652236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de-DE" smtClean="0"/>
              <a:t>17.02.2016</a:t>
            </a:r>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smtClean="0"/>
              <a:t>Studienarbeit</a:t>
            </a:r>
            <a:endParaRPr lang="en-GB"/>
          </a:p>
        </p:txBody>
      </p:sp>
      <p:sp>
        <p:nvSpPr>
          <p:cNvPr id="9" name="Slide Number Placeholder 8"/>
          <p:cNvSpPr>
            <a:spLocks noGrp="1"/>
          </p:cNvSpPr>
          <p:nvPr>
            <p:ph type="sldNum" sz="quarter" idx="12"/>
          </p:nvPr>
        </p:nvSpPr>
        <p:spPr/>
        <p:txBody>
          <a:bodyPr/>
          <a:lstStyle/>
          <a:p>
            <a:fld id="{65060024-BCC4-4BFE-9A96-11901EA6F5FB}" type="slidenum">
              <a:rPr lang="en-GB" smtClean="0"/>
              <a:t>‹Nr.›</a:t>
            </a:fld>
            <a:endParaRPr lang="en-GB"/>
          </a:p>
        </p:txBody>
      </p:sp>
    </p:spTree>
    <p:extLst>
      <p:ext uri="{BB962C8B-B14F-4D97-AF65-F5344CB8AC3E}">
        <p14:creationId xmlns:p14="http://schemas.microsoft.com/office/powerpoint/2010/main" val="219134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de-DE" smtClean="0"/>
              <a:t>17.02.2016</a:t>
            </a:r>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smtClean="0"/>
              <a:t>Studienarbeit</a:t>
            </a:r>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5060024-BCC4-4BFE-9A96-11901EA6F5FB}" type="slidenum">
              <a:rPr lang="en-GB" smtClean="0"/>
              <a:t>‹Nr.›</a:t>
            </a:fld>
            <a:endParaRPr lang="en-GB"/>
          </a:p>
        </p:txBody>
      </p:sp>
    </p:spTree>
    <p:extLst>
      <p:ext uri="{BB962C8B-B14F-4D97-AF65-F5344CB8AC3E}">
        <p14:creationId xmlns:p14="http://schemas.microsoft.com/office/powerpoint/2010/main" val="2047896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de-DE" smtClean="0"/>
              <a:t>17.02.2016</a:t>
            </a:r>
            <a:endParaRPr lang="en-GB"/>
          </a:p>
        </p:txBody>
      </p:sp>
      <p:sp>
        <p:nvSpPr>
          <p:cNvPr id="6" name="Footer Placeholder 5"/>
          <p:cNvSpPr>
            <a:spLocks noGrp="1"/>
          </p:cNvSpPr>
          <p:nvPr>
            <p:ph type="ftr" sz="quarter" idx="11"/>
          </p:nvPr>
        </p:nvSpPr>
        <p:spPr/>
        <p:txBody>
          <a:bodyPr/>
          <a:lstStyle/>
          <a:p>
            <a:r>
              <a:rPr lang="en-GB" smtClean="0"/>
              <a:t>Studienarbeit</a:t>
            </a:r>
            <a:endParaRPr lang="en-GB"/>
          </a:p>
        </p:txBody>
      </p:sp>
      <p:sp>
        <p:nvSpPr>
          <p:cNvPr id="7" name="Slide Number Placeholder 6"/>
          <p:cNvSpPr>
            <a:spLocks noGrp="1"/>
          </p:cNvSpPr>
          <p:nvPr>
            <p:ph type="sldNum" sz="quarter" idx="12"/>
          </p:nvPr>
        </p:nvSpPr>
        <p:spPr/>
        <p:txBody>
          <a:bodyPr/>
          <a:lstStyle/>
          <a:p>
            <a:fld id="{65060024-BCC4-4BFE-9A96-11901EA6F5FB}" type="slidenum">
              <a:rPr lang="en-GB" smtClean="0"/>
              <a:t>‹Nr.›</a:t>
            </a:fld>
            <a:endParaRPr lang="en-GB"/>
          </a:p>
        </p:txBody>
      </p:sp>
    </p:spTree>
    <p:extLst>
      <p:ext uri="{BB962C8B-B14F-4D97-AF65-F5344CB8AC3E}">
        <p14:creationId xmlns:p14="http://schemas.microsoft.com/office/powerpoint/2010/main" val="1411005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de-DE" smtClean="0"/>
              <a:t>17.02.2016</a:t>
            </a:r>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smtClean="0"/>
              <a:t>Studienarbeit</a:t>
            </a:r>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5060024-BCC4-4BFE-9A96-11901EA6F5FB}" type="slidenum">
              <a:rPr lang="en-GB" smtClean="0"/>
              <a:t>‹Nr.›</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0281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Zeichnung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package" Target="../embeddings/Microsoft_Visio-Zeichnung2.vsdx"/></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0"/>
            <a:ext cx="10058400" cy="3429000"/>
          </a:xfrm>
        </p:spPr>
        <p:txBody>
          <a:bodyPr>
            <a:normAutofit/>
          </a:bodyPr>
          <a:lstStyle/>
          <a:p>
            <a:r>
              <a:rPr lang="de-DE" sz="5400" dirty="0"/>
              <a:t>Tracking in </a:t>
            </a:r>
            <a:r>
              <a:rPr lang="de-DE" sz="5400" dirty="0" err="1"/>
              <a:t>OpenCV</a:t>
            </a:r>
            <a:r>
              <a:rPr lang="de-DE" sz="5400" dirty="0"/>
              <a:t> und C# und die Ansteuerung eines Roboterarms</a:t>
            </a:r>
            <a:endParaRPr lang="de-DE" sz="5400" dirty="0"/>
          </a:p>
        </p:txBody>
      </p:sp>
      <p:sp>
        <p:nvSpPr>
          <p:cNvPr id="3" name="Subtitle 2"/>
          <p:cNvSpPr>
            <a:spLocks noGrp="1"/>
          </p:cNvSpPr>
          <p:nvPr>
            <p:ph type="subTitle" idx="1"/>
          </p:nvPr>
        </p:nvSpPr>
        <p:spPr/>
        <p:txBody>
          <a:bodyPr>
            <a:normAutofit lnSpcReduction="10000"/>
          </a:bodyPr>
          <a:lstStyle/>
          <a:p>
            <a:r>
              <a:rPr lang="de-DE" dirty="0"/>
              <a:t>Studienarbeit </a:t>
            </a:r>
            <a:endParaRPr lang="de-DE" dirty="0" smtClean="0"/>
          </a:p>
          <a:p>
            <a:r>
              <a:rPr lang="en-GB" dirty="0" smtClean="0"/>
              <a:t>Eugen Muschewski</a:t>
            </a:r>
          </a:p>
          <a:p>
            <a:endParaRPr lang="en-GB" dirty="0" smtClean="0"/>
          </a:p>
          <a:p>
            <a:r>
              <a:rPr lang="de-DE" sz="1200" dirty="0"/>
              <a:t>im Studiengang Technische </a:t>
            </a:r>
            <a:r>
              <a:rPr lang="de-DE" sz="1200" dirty="0" smtClean="0"/>
              <a:t>Informatik der </a:t>
            </a:r>
            <a:r>
              <a:rPr lang="de-DE" sz="1200" dirty="0"/>
              <a:t>Fakultät Informationstechnik</a:t>
            </a:r>
          </a:p>
          <a:p>
            <a:endParaRPr lang="en-GB" dirty="0"/>
          </a:p>
        </p:txBody>
      </p:sp>
      <p:sp>
        <p:nvSpPr>
          <p:cNvPr id="5" name="Footer Placeholder 4"/>
          <p:cNvSpPr>
            <a:spLocks noGrp="1"/>
          </p:cNvSpPr>
          <p:nvPr>
            <p:ph type="ftr" sz="quarter" idx="11"/>
          </p:nvPr>
        </p:nvSpPr>
        <p:spPr/>
        <p:txBody>
          <a:bodyPr/>
          <a:lstStyle/>
          <a:p>
            <a:r>
              <a:rPr lang="de-DE" dirty="0" smtClean="0"/>
              <a:t>Studienarbeit</a:t>
            </a:r>
            <a:endParaRPr lang="en-GB" dirty="0"/>
          </a:p>
        </p:txBody>
      </p:sp>
      <p:sp>
        <p:nvSpPr>
          <p:cNvPr id="6" name="Slide Number Placeholder 5"/>
          <p:cNvSpPr>
            <a:spLocks noGrp="1"/>
          </p:cNvSpPr>
          <p:nvPr>
            <p:ph type="sldNum" sz="quarter" idx="12"/>
          </p:nvPr>
        </p:nvSpPr>
        <p:spPr/>
        <p:txBody>
          <a:bodyPr/>
          <a:lstStyle/>
          <a:p>
            <a:fld id="{65060024-BCC4-4BFE-9A96-11901EA6F5FB}" type="slidenum">
              <a:rPr lang="en-GB" sz="900" smtClean="0"/>
              <a:pPr/>
              <a:t>1</a:t>
            </a:fld>
            <a:endParaRPr lang="en-GB" sz="900" dirty="0"/>
          </a:p>
        </p:txBody>
      </p:sp>
      <p:sp>
        <p:nvSpPr>
          <p:cNvPr id="7" name="Datumsplatzhalter 6"/>
          <p:cNvSpPr>
            <a:spLocks noGrp="1"/>
          </p:cNvSpPr>
          <p:nvPr>
            <p:ph type="dt" sz="half" idx="10"/>
          </p:nvPr>
        </p:nvSpPr>
        <p:spPr/>
        <p:txBody>
          <a:bodyPr/>
          <a:lstStyle/>
          <a:p>
            <a:r>
              <a:rPr lang="de-DE" dirty="0" smtClean="0"/>
              <a:t>17.02.2016</a:t>
            </a:r>
            <a:endParaRPr lang="en-GB" dirty="0"/>
          </a:p>
        </p:txBody>
      </p:sp>
    </p:spTree>
    <p:extLst>
      <p:ext uri="{BB962C8B-B14F-4D97-AF65-F5344CB8AC3E}">
        <p14:creationId xmlns:p14="http://schemas.microsoft.com/office/powerpoint/2010/main" val="30471646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Mitsubishi RM-501</a:t>
            </a:r>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10</a:t>
            </a:fld>
            <a:endParaRPr lang="en-GB"/>
          </a:p>
        </p:txBody>
      </p:sp>
      <p:graphicFrame>
        <p:nvGraphicFramePr>
          <p:cNvPr id="8" name="Inhaltsplatzhalter 7"/>
          <p:cNvGraphicFramePr>
            <a:graphicFrameLocks noGrp="1"/>
          </p:cNvGraphicFramePr>
          <p:nvPr>
            <p:ph idx="1"/>
            <p:extLst>
              <p:ext uri="{D42A27DB-BD31-4B8C-83A1-F6EECF244321}">
                <p14:modId xmlns:p14="http://schemas.microsoft.com/office/powerpoint/2010/main" val="1134944153"/>
              </p:ext>
            </p:extLst>
          </p:nvPr>
        </p:nvGraphicFramePr>
        <p:xfrm>
          <a:off x="1611631" y="1748792"/>
          <a:ext cx="9029064" cy="3614998"/>
        </p:xfrm>
        <a:graphic>
          <a:graphicData uri="http://schemas.openxmlformats.org/drawingml/2006/table">
            <a:tbl>
              <a:tblPr firstRow="1" firstCol="1" bandRow="1">
                <a:tableStyleId>{2D5ABB26-0587-4C30-8999-92F81FD0307C}</a:tableStyleId>
              </a:tblPr>
              <a:tblGrid>
                <a:gridCol w="2910964"/>
                <a:gridCol w="2801195"/>
                <a:gridCol w="3316905"/>
              </a:tblGrid>
              <a:tr h="560068">
                <a:tc>
                  <a:txBody>
                    <a:bodyPr/>
                    <a:lstStyle/>
                    <a:p>
                      <a:pPr algn="just">
                        <a:lnSpc>
                          <a:spcPct val="130000"/>
                        </a:lnSpc>
                        <a:spcBef>
                          <a:spcPts val="600"/>
                        </a:spcBef>
                        <a:spcAft>
                          <a:spcPts val="0"/>
                        </a:spcAft>
                      </a:pPr>
                      <a:r>
                        <a:rPr lang="de-DE" sz="2400" dirty="0">
                          <a:effectLst/>
                        </a:rPr>
                        <a:t> </a:t>
                      </a:r>
                      <a:endParaRPr lang="de-DE" sz="2400" dirty="0">
                        <a:effectLst/>
                        <a:latin typeface="Lucida Sans"/>
                        <a:ea typeface="Times New Roman" panose="02020603050405020304" pitchFamily="18" charset="0"/>
                        <a:cs typeface="Arial" panose="020B0604020202020204" pitchFamily="34" charset="0"/>
                      </a:endParaRPr>
                    </a:p>
                  </a:txBody>
                  <a:tcPr marL="68580" marR="68580" marT="0" marB="0"/>
                </a:tc>
                <a:tc>
                  <a:txBody>
                    <a:bodyPr/>
                    <a:lstStyle/>
                    <a:p>
                      <a:pPr algn="just">
                        <a:lnSpc>
                          <a:spcPct val="130000"/>
                        </a:lnSpc>
                        <a:spcBef>
                          <a:spcPts val="600"/>
                        </a:spcBef>
                        <a:spcAft>
                          <a:spcPts val="0"/>
                        </a:spcAft>
                      </a:pPr>
                      <a:r>
                        <a:rPr lang="de-DE" sz="2400">
                          <a:effectLst/>
                        </a:rPr>
                        <a:t>Bezeichnung</a:t>
                      </a:r>
                      <a:endParaRPr lang="de-DE" sz="2400">
                        <a:effectLst/>
                        <a:latin typeface="Lucida Sans"/>
                        <a:ea typeface="Times New Roman" panose="02020603050405020304" pitchFamily="18" charset="0"/>
                        <a:cs typeface="Arial" panose="020B0604020202020204" pitchFamily="34" charset="0"/>
                      </a:endParaRPr>
                    </a:p>
                  </a:txBody>
                  <a:tcPr marL="68580" marR="68580" marT="0" marB="0"/>
                </a:tc>
                <a:tc>
                  <a:txBody>
                    <a:bodyPr/>
                    <a:lstStyle/>
                    <a:p>
                      <a:pPr algn="just">
                        <a:lnSpc>
                          <a:spcPct val="130000"/>
                        </a:lnSpc>
                        <a:spcBef>
                          <a:spcPts val="600"/>
                        </a:spcBef>
                        <a:spcAft>
                          <a:spcPts val="0"/>
                        </a:spcAft>
                      </a:pPr>
                      <a:r>
                        <a:rPr lang="de-DE" sz="2400" dirty="0">
                          <a:effectLst/>
                        </a:rPr>
                        <a:t>Wertebereich</a:t>
                      </a:r>
                      <a:endParaRPr lang="de-DE" sz="2400" dirty="0">
                        <a:effectLst/>
                        <a:latin typeface="Lucida Sans"/>
                        <a:ea typeface="Times New Roman" panose="02020603050405020304" pitchFamily="18" charset="0"/>
                        <a:cs typeface="Arial" panose="020B0604020202020204" pitchFamily="34" charset="0"/>
                      </a:endParaRPr>
                    </a:p>
                  </a:txBody>
                  <a:tcPr marL="68580" marR="68580" marT="0" marB="0"/>
                </a:tc>
              </a:tr>
              <a:tr h="610986">
                <a:tc>
                  <a:txBody>
                    <a:bodyPr/>
                    <a:lstStyle/>
                    <a:p>
                      <a:pPr algn="just">
                        <a:lnSpc>
                          <a:spcPct val="130000"/>
                        </a:lnSpc>
                        <a:spcBef>
                          <a:spcPts val="600"/>
                        </a:spcBef>
                        <a:spcAft>
                          <a:spcPts val="0"/>
                        </a:spcAft>
                      </a:pPr>
                      <a:r>
                        <a:rPr lang="de-DE" sz="2400" dirty="0">
                          <a:effectLst/>
                        </a:rPr>
                        <a:t>q1</a:t>
                      </a:r>
                      <a:endParaRPr lang="de-DE" sz="2400" dirty="0">
                        <a:effectLst/>
                        <a:latin typeface="Lucida Sans"/>
                        <a:ea typeface="Times New Roman" panose="02020603050405020304" pitchFamily="18" charset="0"/>
                        <a:cs typeface="Arial" panose="020B0604020202020204" pitchFamily="34" charset="0"/>
                      </a:endParaRPr>
                    </a:p>
                  </a:txBody>
                  <a:tcPr marL="68580" marR="68580" marT="0" marB="0"/>
                </a:tc>
                <a:tc>
                  <a:txBody>
                    <a:bodyPr/>
                    <a:lstStyle/>
                    <a:p>
                      <a:pPr algn="just">
                        <a:lnSpc>
                          <a:spcPct val="130000"/>
                        </a:lnSpc>
                        <a:spcBef>
                          <a:spcPts val="600"/>
                        </a:spcBef>
                        <a:spcAft>
                          <a:spcPts val="0"/>
                        </a:spcAft>
                      </a:pPr>
                      <a:r>
                        <a:rPr lang="de-DE" sz="2400">
                          <a:effectLst/>
                        </a:rPr>
                        <a:t>Drehachse</a:t>
                      </a:r>
                      <a:endParaRPr lang="de-DE" sz="2400">
                        <a:effectLst/>
                        <a:latin typeface="Lucida Sans"/>
                        <a:ea typeface="Times New Roman" panose="02020603050405020304" pitchFamily="18" charset="0"/>
                        <a:cs typeface="Arial" panose="020B0604020202020204" pitchFamily="34" charset="0"/>
                      </a:endParaRPr>
                    </a:p>
                  </a:txBody>
                  <a:tcPr marL="68580" marR="68580" marT="0" marB="0"/>
                </a:tc>
                <a:tc>
                  <a:txBody>
                    <a:bodyPr/>
                    <a:lstStyle/>
                    <a:p>
                      <a:pPr algn="just">
                        <a:lnSpc>
                          <a:spcPct val="130000"/>
                        </a:lnSpc>
                        <a:spcBef>
                          <a:spcPts val="600"/>
                        </a:spcBef>
                        <a:spcAft>
                          <a:spcPts val="0"/>
                        </a:spcAft>
                      </a:pPr>
                      <a:r>
                        <a:rPr lang="de-DE" sz="2400" dirty="0">
                          <a:effectLst/>
                        </a:rPr>
                        <a:t>12000 ergibt 360Grad</a:t>
                      </a:r>
                      <a:endParaRPr lang="de-DE" sz="2400" dirty="0">
                        <a:effectLst/>
                        <a:latin typeface="Lucida Sans"/>
                        <a:ea typeface="Times New Roman" panose="02020603050405020304" pitchFamily="18" charset="0"/>
                        <a:cs typeface="Arial" panose="020B0604020202020204" pitchFamily="34" charset="0"/>
                      </a:endParaRPr>
                    </a:p>
                  </a:txBody>
                  <a:tcPr marL="68580" marR="68580" marT="0" marB="0"/>
                </a:tc>
              </a:tr>
              <a:tr h="610986">
                <a:tc>
                  <a:txBody>
                    <a:bodyPr/>
                    <a:lstStyle/>
                    <a:p>
                      <a:pPr algn="just">
                        <a:lnSpc>
                          <a:spcPct val="130000"/>
                        </a:lnSpc>
                        <a:spcBef>
                          <a:spcPts val="600"/>
                        </a:spcBef>
                        <a:spcAft>
                          <a:spcPts val="0"/>
                        </a:spcAft>
                      </a:pPr>
                      <a:r>
                        <a:rPr lang="de-DE" sz="2400">
                          <a:effectLst/>
                        </a:rPr>
                        <a:t>q2</a:t>
                      </a:r>
                      <a:endParaRPr lang="de-DE" sz="2400">
                        <a:effectLst/>
                        <a:latin typeface="Lucida Sans"/>
                        <a:ea typeface="Times New Roman" panose="02020603050405020304" pitchFamily="18" charset="0"/>
                        <a:cs typeface="Arial" panose="020B0604020202020204" pitchFamily="34" charset="0"/>
                      </a:endParaRPr>
                    </a:p>
                  </a:txBody>
                  <a:tcPr marL="68580" marR="68580" marT="0" marB="0"/>
                </a:tc>
                <a:tc>
                  <a:txBody>
                    <a:bodyPr/>
                    <a:lstStyle/>
                    <a:p>
                      <a:pPr algn="just">
                        <a:lnSpc>
                          <a:spcPct val="130000"/>
                        </a:lnSpc>
                        <a:spcBef>
                          <a:spcPts val="600"/>
                        </a:spcBef>
                        <a:spcAft>
                          <a:spcPts val="0"/>
                        </a:spcAft>
                      </a:pPr>
                      <a:r>
                        <a:rPr lang="de-DE" sz="2400" dirty="0">
                          <a:effectLst/>
                        </a:rPr>
                        <a:t>Schulter</a:t>
                      </a:r>
                      <a:endParaRPr lang="de-DE" sz="2400" dirty="0">
                        <a:effectLst/>
                        <a:latin typeface="Lucida Sans"/>
                        <a:ea typeface="Times New Roman" panose="02020603050405020304" pitchFamily="18" charset="0"/>
                        <a:cs typeface="Arial" panose="020B0604020202020204" pitchFamily="34" charset="0"/>
                      </a:endParaRPr>
                    </a:p>
                  </a:txBody>
                  <a:tcPr marL="68580" marR="68580" marT="0" marB="0"/>
                </a:tc>
                <a:tc>
                  <a:txBody>
                    <a:bodyPr/>
                    <a:lstStyle/>
                    <a:p>
                      <a:pPr algn="just">
                        <a:lnSpc>
                          <a:spcPct val="130000"/>
                        </a:lnSpc>
                        <a:spcBef>
                          <a:spcPts val="600"/>
                        </a:spcBef>
                        <a:spcAft>
                          <a:spcPts val="0"/>
                        </a:spcAft>
                      </a:pPr>
                      <a:r>
                        <a:rPr lang="de-DE" sz="2400">
                          <a:effectLst/>
                        </a:rPr>
                        <a:t>5200</a:t>
                      </a:r>
                      <a:endParaRPr lang="de-DE" sz="2400">
                        <a:effectLst/>
                        <a:latin typeface="Lucida Sans"/>
                        <a:ea typeface="Times New Roman" panose="02020603050405020304" pitchFamily="18" charset="0"/>
                        <a:cs typeface="Arial" panose="020B0604020202020204" pitchFamily="34" charset="0"/>
                      </a:endParaRPr>
                    </a:p>
                  </a:txBody>
                  <a:tcPr marL="68580" marR="68580" marT="0" marB="0"/>
                </a:tc>
              </a:tr>
              <a:tr h="610986">
                <a:tc>
                  <a:txBody>
                    <a:bodyPr/>
                    <a:lstStyle/>
                    <a:p>
                      <a:pPr algn="just">
                        <a:lnSpc>
                          <a:spcPct val="130000"/>
                        </a:lnSpc>
                        <a:spcBef>
                          <a:spcPts val="600"/>
                        </a:spcBef>
                        <a:spcAft>
                          <a:spcPts val="0"/>
                        </a:spcAft>
                      </a:pPr>
                      <a:r>
                        <a:rPr lang="de-DE" sz="2400">
                          <a:effectLst/>
                        </a:rPr>
                        <a:t>q3</a:t>
                      </a:r>
                      <a:endParaRPr lang="de-DE" sz="2400">
                        <a:effectLst/>
                        <a:latin typeface="Lucida Sans"/>
                        <a:ea typeface="Times New Roman" panose="02020603050405020304" pitchFamily="18" charset="0"/>
                        <a:cs typeface="Arial" panose="020B0604020202020204" pitchFamily="34" charset="0"/>
                      </a:endParaRPr>
                    </a:p>
                  </a:txBody>
                  <a:tcPr marL="68580" marR="68580" marT="0" marB="0"/>
                </a:tc>
                <a:tc>
                  <a:txBody>
                    <a:bodyPr/>
                    <a:lstStyle/>
                    <a:p>
                      <a:pPr algn="just">
                        <a:lnSpc>
                          <a:spcPct val="130000"/>
                        </a:lnSpc>
                        <a:spcBef>
                          <a:spcPts val="600"/>
                        </a:spcBef>
                        <a:spcAft>
                          <a:spcPts val="0"/>
                        </a:spcAft>
                      </a:pPr>
                      <a:r>
                        <a:rPr lang="de-DE" sz="2400" dirty="0">
                          <a:effectLst/>
                        </a:rPr>
                        <a:t>Ellenbogen</a:t>
                      </a:r>
                      <a:endParaRPr lang="de-DE" sz="2400" dirty="0">
                        <a:effectLst/>
                        <a:latin typeface="Lucida Sans"/>
                        <a:ea typeface="Times New Roman" panose="02020603050405020304" pitchFamily="18" charset="0"/>
                        <a:cs typeface="Arial" panose="020B0604020202020204" pitchFamily="34" charset="0"/>
                      </a:endParaRPr>
                    </a:p>
                  </a:txBody>
                  <a:tcPr marL="68580" marR="68580" marT="0" marB="0"/>
                </a:tc>
                <a:tc>
                  <a:txBody>
                    <a:bodyPr/>
                    <a:lstStyle/>
                    <a:p>
                      <a:pPr algn="just">
                        <a:lnSpc>
                          <a:spcPct val="130000"/>
                        </a:lnSpc>
                        <a:spcBef>
                          <a:spcPts val="600"/>
                        </a:spcBef>
                        <a:spcAft>
                          <a:spcPts val="0"/>
                        </a:spcAft>
                      </a:pPr>
                      <a:r>
                        <a:rPr lang="de-DE" sz="2400">
                          <a:effectLst/>
                        </a:rPr>
                        <a:t>3600</a:t>
                      </a:r>
                      <a:endParaRPr lang="de-DE" sz="2400">
                        <a:effectLst/>
                        <a:latin typeface="Lucida Sans"/>
                        <a:ea typeface="Times New Roman" panose="02020603050405020304" pitchFamily="18" charset="0"/>
                        <a:cs typeface="Arial" panose="020B0604020202020204" pitchFamily="34" charset="0"/>
                      </a:endParaRPr>
                    </a:p>
                  </a:txBody>
                  <a:tcPr marL="68580" marR="68580" marT="0" marB="0"/>
                </a:tc>
              </a:tr>
              <a:tr h="610986">
                <a:tc>
                  <a:txBody>
                    <a:bodyPr/>
                    <a:lstStyle/>
                    <a:p>
                      <a:pPr algn="just">
                        <a:lnSpc>
                          <a:spcPct val="130000"/>
                        </a:lnSpc>
                        <a:spcBef>
                          <a:spcPts val="600"/>
                        </a:spcBef>
                        <a:spcAft>
                          <a:spcPts val="0"/>
                        </a:spcAft>
                      </a:pPr>
                      <a:r>
                        <a:rPr lang="de-DE" sz="2400">
                          <a:effectLst/>
                        </a:rPr>
                        <a:t>q4</a:t>
                      </a:r>
                      <a:endParaRPr lang="de-DE" sz="2400">
                        <a:effectLst/>
                        <a:latin typeface="Lucida Sans"/>
                        <a:ea typeface="Times New Roman" panose="02020603050405020304" pitchFamily="18" charset="0"/>
                        <a:cs typeface="Arial" panose="020B0604020202020204" pitchFamily="34" charset="0"/>
                      </a:endParaRPr>
                    </a:p>
                  </a:txBody>
                  <a:tcPr marL="68580" marR="68580" marT="0" marB="0"/>
                </a:tc>
                <a:tc>
                  <a:txBody>
                    <a:bodyPr/>
                    <a:lstStyle/>
                    <a:p>
                      <a:pPr algn="just">
                        <a:lnSpc>
                          <a:spcPct val="130000"/>
                        </a:lnSpc>
                        <a:spcBef>
                          <a:spcPts val="600"/>
                        </a:spcBef>
                        <a:spcAft>
                          <a:spcPts val="0"/>
                        </a:spcAft>
                      </a:pPr>
                      <a:r>
                        <a:rPr lang="de-DE" sz="2400">
                          <a:effectLst/>
                        </a:rPr>
                        <a:t>Handgelenk</a:t>
                      </a:r>
                      <a:endParaRPr lang="de-DE" sz="2400">
                        <a:effectLst/>
                        <a:latin typeface="Lucida Sans"/>
                        <a:ea typeface="Times New Roman" panose="02020603050405020304" pitchFamily="18" charset="0"/>
                        <a:cs typeface="Arial" panose="020B0604020202020204" pitchFamily="34" charset="0"/>
                      </a:endParaRPr>
                    </a:p>
                  </a:txBody>
                  <a:tcPr marL="68580" marR="68580" marT="0" marB="0"/>
                </a:tc>
                <a:tc>
                  <a:txBody>
                    <a:bodyPr/>
                    <a:lstStyle/>
                    <a:p>
                      <a:pPr algn="just">
                        <a:lnSpc>
                          <a:spcPct val="130000"/>
                        </a:lnSpc>
                        <a:spcBef>
                          <a:spcPts val="600"/>
                        </a:spcBef>
                        <a:spcAft>
                          <a:spcPts val="0"/>
                        </a:spcAft>
                      </a:pPr>
                      <a:r>
                        <a:rPr lang="de-DE" sz="2400">
                          <a:effectLst/>
                        </a:rPr>
                        <a:t>4800</a:t>
                      </a:r>
                      <a:endParaRPr lang="de-DE" sz="2400">
                        <a:effectLst/>
                        <a:latin typeface="Lucida Sans"/>
                        <a:ea typeface="Times New Roman" panose="02020603050405020304" pitchFamily="18" charset="0"/>
                        <a:cs typeface="Arial" panose="020B0604020202020204" pitchFamily="34" charset="0"/>
                      </a:endParaRPr>
                    </a:p>
                  </a:txBody>
                  <a:tcPr marL="68580" marR="68580" marT="0" marB="0"/>
                </a:tc>
              </a:tr>
              <a:tr h="610986">
                <a:tc>
                  <a:txBody>
                    <a:bodyPr/>
                    <a:lstStyle/>
                    <a:p>
                      <a:pPr algn="just">
                        <a:lnSpc>
                          <a:spcPct val="130000"/>
                        </a:lnSpc>
                        <a:spcBef>
                          <a:spcPts val="600"/>
                        </a:spcBef>
                        <a:spcAft>
                          <a:spcPts val="0"/>
                        </a:spcAft>
                      </a:pPr>
                      <a:r>
                        <a:rPr lang="de-DE" sz="2400">
                          <a:effectLst/>
                        </a:rPr>
                        <a:t>q5</a:t>
                      </a:r>
                      <a:endParaRPr lang="de-DE" sz="2400">
                        <a:effectLst/>
                        <a:latin typeface="Lucida Sans"/>
                        <a:ea typeface="Times New Roman" panose="02020603050405020304" pitchFamily="18" charset="0"/>
                        <a:cs typeface="Arial" panose="020B0604020202020204" pitchFamily="34" charset="0"/>
                      </a:endParaRPr>
                    </a:p>
                  </a:txBody>
                  <a:tcPr marL="68580" marR="68580" marT="0" marB="0"/>
                </a:tc>
                <a:tc>
                  <a:txBody>
                    <a:bodyPr/>
                    <a:lstStyle/>
                    <a:p>
                      <a:pPr algn="just">
                        <a:lnSpc>
                          <a:spcPct val="130000"/>
                        </a:lnSpc>
                        <a:spcBef>
                          <a:spcPts val="600"/>
                        </a:spcBef>
                        <a:spcAft>
                          <a:spcPts val="0"/>
                        </a:spcAft>
                      </a:pPr>
                      <a:r>
                        <a:rPr lang="de-DE" sz="2400">
                          <a:effectLst/>
                        </a:rPr>
                        <a:t>Handgelenk</a:t>
                      </a:r>
                      <a:endParaRPr lang="de-DE" sz="2400">
                        <a:effectLst/>
                        <a:latin typeface="Lucida Sans"/>
                        <a:ea typeface="Times New Roman" panose="02020603050405020304" pitchFamily="18" charset="0"/>
                        <a:cs typeface="Arial" panose="020B0604020202020204" pitchFamily="34" charset="0"/>
                      </a:endParaRPr>
                    </a:p>
                  </a:txBody>
                  <a:tcPr marL="68580" marR="68580" marT="0" marB="0"/>
                </a:tc>
                <a:tc>
                  <a:txBody>
                    <a:bodyPr/>
                    <a:lstStyle/>
                    <a:p>
                      <a:pPr algn="just">
                        <a:lnSpc>
                          <a:spcPct val="130000"/>
                        </a:lnSpc>
                        <a:spcBef>
                          <a:spcPts val="600"/>
                        </a:spcBef>
                        <a:spcAft>
                          <a:spcPts val="0"/>
                        </a:spcAft>
                      </a:pPr>
                      <a:r>
                        <a:rPr lang="de-DE" sz="2400" dirty="0">
                          <a:effectLst/>
                        </a:rPr>
                        <a:t>9600</a:t>
                      </a:r>
                      <a:endParaRPr lang="de-DE" sz="2400" dirty="0">
                        <a:effectLst/>
                        <a:latin typeface="Lucida Sans"/>
                        <a:ea typeface="Times New Roman" panose="02020603050405020304" pitchFamily="18"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320257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Anforderungen</a:t>
            </a:r>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11</a:t>
            </a:fld>
            <a:endParaRPr lang="en-GB"/>
          </a:p>
        </p:txBody>
      </p:sp>
      <p:sp>
        <p:nvSpPr>
          <p:cNvPr id="6" name="Inhaltsplatzhalter 5"/>
          <p:cNvSpPr>
            <a:spLocks noGrp="1"/>
          </p:cNvSpPr>
          <p:nvPr>
            <p:ph idx="1"/>
          </p:nvPr>
        </p:nvSpPr>
        <p:spPr/>
        <p:txBody>
          <a:bodyPr>
            <a:normAutofit/>
          </a:bodyPr>
          <a:lstStyle/>
          <a:p>
            <a:pPr>
              <a:buFont typeface="Wingdings" panose="05000000000000000000" pitchFamily="2" charset="2"/>
              <a:buChar char="§"/>
            </a:pPr>
            <a:r>
              <a:rPr lang="de-DE" sz="2400" dirty="0" smtClean="0"/>
              <a:t> Bedienoberfläche</a:t>
            </a:r>
          </a:p>
          <a:p>
            <a:pPr>
              <a:buFont typeface="Wingdings" panose="05000000000000000000" pitchFamily="2" charset="2"/>
              <a:buChar char="§"/>
            </a:pPr>
            <a:r>
              <a:rPr lang="de-DE" sz="2400" dirty="0" smtClean="0"/>
              <a:t> Objekterkennung </a:t>
            </a:r>
            <a:r>
              <a:rPr lang="de-DE" sz="2400" dirty="0"/>
              <a:t>und </a:t>
            </a:r>
            <a:r>
              <a:rPr lang="de-DE" sz="2400" dirty="0" smtClean="0"/>
              <a:t>Tracking</a:t>
            </a:r>
          </a:p>
          <a:p>
            <a:pPr>
              <a:buFont typeface="Wingdings" panose="05000000000000000000" pitchFamily="2" charset="2"/>
              <a:buChar char="§"/>
            </a:pPr>
            <a:r>
              <a:rPr lang="de-DE" sz="2400" dirty="0" smtClean="0"/>
              <a:t> Ansteuerung </a:t>
            </a:r>
            <a:r>
              <a:rPr lang="de-DE" sz="2400" dirty="0"/>
              <a:t>des </a:t>
            </a:r>
            <a:r>
              <a:rPr lang="de-DE" sz="2400" dirty="0" smtClean="0"/>
              <a:t>RM-501</a:t>
            </a:r>
          </a:p>
          <a:p>
            <a:pPr marL="0" indent="0">
              <a:buNone/>
            </a:pPr>
            <a:endParaRPr lang="de-DE" sz="2400" dirty="0"/>
          </a:p>
        </p:txBody>
      </p:sp>
    </p:spTree>
    <p:extLst>
      <p:ext uri="{BB962C8B-B14F-4D97-AF65-F5344CB8AC3E}">
        <p14:creationId xmlns:p14="http://schemas.microsoft.com/office/powerpoint/2010/main" val="590918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UML Aktivitätsdiagramm</a:t>
            </a:r>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12</a:t>
            </a:fld>
            <a:endParaRPr lang="en-GB"/>
          </a:p>
        </p:txBody>
      </p:sp>
      <p:sp>
        <p:nvSpPr>
          <p:cNvPr id="11"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13" name="Rectangle 4"/>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pic>
        <p:nvPicPr>
          <p:cNvPr id="19" name="Inhaltsplatzhalter 18"/>
          <p:cNvPicPr>
            <a:picLocks noGrp="1" noChangeAspect="1"/>
          </p:cNvPicPr>
          <p:nvPr>
            <p:ph idx="1"/>
          </p:nvPr>
        </p:nvPicPr>
        <p:blipFill>
          <a:blip r:embed="rId2"/>
          <a:stretch>
            <a:fillRect/>
          </a:stretch>
        </p:blipFill>
        <p:spPr>
          <a:xfrm>
            <a:off x="1507445" y="1406525"/>
            <a:ext cx="9237435" cy="4462463"/>
          </a:xfrm>
          <a:prstGeom prst="rect">
            <a:avLst/>
          </a:prstGeom>
        </p:spPr>
      </p:pic>
    </p:spTree>
    <p:extLst>
      <p:ext uri="{BB962C8B-B14F-4D97-AF65-F5344CB8AC3E}">
        <p14:creationId xmlns:p14="http://schemas.microsoft.com/office/powerpoint/2010/main" val="896992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Implementierung</a:t>
            </a:r>
            <a:endParaRPr lang="de-DE" dirty="0"/>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13</a:t>
            </a:fld>
            <a:endParaRPr lang="en-GB"/>
          </a:p>
        </p:txBody>
      </p:sp>
      <p:sp>
        <p:nvSpPr>
          <p:cNvPr id="6" name="Inhaltsplatzhalter 5"/>
          <p:cNvSpPr>
            <a:spLocks noGrp="1"/>
          </p:cNvSpPr>
          <p:nvPr>
            <p:ph idx="1"/>
          </p:nvPr>
        </p:nvSpPr>
        <p:spPr/>
        <p:txBody>
          <a:bodyPr>
            <a:normAutofit/>
          </a:bodyPr>
          <a:lstStyle/>
          <a:p>
            <a:pPr>
              <a:buFont typeface="Wingdings" panose="05000000000000000000" pitchFamily="2" charset="2"/>
              <a:buChar char="§"/>
            </a:pPr>
            <a:r>
              <a:rPr lang="de-DE" sz="2400" dirty="0" smtClean="0"/>
              <a:t> Probleme</a:t>
            </a:r>
          </a:p>
          <a:p>
            <a:pPr>
              <a:buFont typeface="Wingdings" panose="05000000000000000000" pitchFamily="2" charset="2"/>
              <a:buChar char="§"/>
            </a:pPr>
            <a:r>
              <a:rPr lang="de-DE" sz="2400" dirty="0" smtClean="0"/>
              <a:t> Tracking</a:t>
            </a:r>
          </a:p>
          <a:p>
            <a:pPr>
              <a:buFont typeface="Wingdings" panose="05000000000000000000" pitchFamily="2" charset="2"/>
              <a:buChar char="§"/>
            </a:pPr>
            <a:r>
              <a:rPr lang="de-DE" sz="2400" dirty="0"/>
              <a:t> </a:t>
            </a:r>
            <a:r>
              <a:rPr lang="de-DE" sz="2400" dirty="0" smtClean="0"/>
              <a:t>Ansteuerung des RM-501</a:t>
            </a:r>
          </a:p>
          <a:p>
            <a:pPr marL="0" indent="0">
              <a:buNone/>
            </a:pPr>
            <a:endParaRPr lang="de-DE" sz="2400" dirty="0"/>
          </a:p>
        </p:txBody>
      </p:sp>
    </p:spTree>
    <p:extLst>
      <p:ext uri="{BB962C8B-B14F-4D97-AF65-F5344CB8AC3E}">
        <p14:creationId xmlns:p14="http://schemas.microsoft.com/office/powerpoint/2010/main" val="3984922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Implementierung </a:t>
            </a:r>
            <a:r>
              <a:rPr lang="de-DE" dirty="0" smtClean="0"/>
              <a:t>Probleme</a:t>
            </a:r>
            <a:endParaRPr lang="de-DE" dirty="0"/>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14</a:t>
            </a:fld>
            <a:endParaRPr lang="en-GB"/>
          </a:p>
        </p:txBody>
      </p:sp>
      <p:sp>
        <p:nvSpPr>
          <p:cNvPr id="6" name="Inhaltsplatzhalter 5"/>
          <p:cNvSpPr>
            <a:spLocks noGrp="1"/>
          </p:cNvSpPr>
          <p:nvPr>
            <p:ph idx="1"/>
          </p:nvPr>
        </p:nvSpPr>
        <p:spPr/>
        <p:txBody>
          <a:bodyPr>
            <a:normAutofit/>
          </a:bodyPr>
          <a:lstStyle/>
          <a:p>
            <a:pPr marL="457200" indent="-457200">
              <a:buFont typeface="+mj-lt"/>
              <a:buAutoNum type="arabicPeriod"/>
            </a:pPr>
            <a:r>
              <a:rPr lang="de-DE" sz="2400" dirty="0" smtClean="0"/>
              <a:t>Stationären </a:t>
            </a:r>
            <a:r>
              <a:rPr lang="de-DE" sz="2400" dirty="0"/>
              <a:t>Fall </a:t>
            </a:r>
            <a:r>
              <a:rPr lang="de-DE" sz="2400" dirty="0" smtClean="0"/>
              <a:t>das </a:t>
            </a:r>
            <a:r>
              <a:rPr lang="de-DE" sz="2400" dirty="0"/>
              <a:t>Bildrauschen und die Größe des  </a:t>
            </a:r>
            <a:r>
              <a:rPr lang="de-DE" sz="2400" dirty="0" smtClean="0"/>
              <a:t>Objektes</a:t>
            </a:r>
          </a:p>
          <a:p>
            <a:pPr marL="457200" indent="-457200">
              <a:buFont typeface="+mj-lt"/>
              <a:buAutoNum type="arabicPeriod"/>
            </a:pPr>
            <a:r>
              <a:rPr lang="de-DE" sz="2400" dirty="0"/>
              <a:t>Veränderung des gesamten Bildes während der Bewegung des </a:t>
            </a:r>
            <a:r>
              <a:rPr lang="de-DE" sz="2400" dirty="0" smtClean="0"/>
              <a:t>Armes</a:t>
            </a:r>
          </a:p>
          <a:p>
            <a:pPr marL="457200" indent="-457200">
              <a:buFont typeface="+mj-lt"/>
              <a:buAutoNum type="arabicPeriod"/>
            </a:pPr>
            <a:r>
              <a:rPr lang="de-DE" sz="2400" dirty="0"/>
              <a:t>Drive Unit keine Abfrage über den Aktuellen Wert eines Gelenkes </a:t>
            </a:r>
            <a:endParaRPr lang="de-DE" sz="2400" dirty="0" smtClean="0"/>
          </a:p>
          <a:p>
            <a:pPr marL="457200" indent="-457200">
              <a:buFont typeface="+mj-lt"/>
              <a:buAutoNum type="arabicPeriod"/>
            </a:pPr>
            <a:r>
              <a:rPr lang="de-DE" sz="2400" dirty="0" smtClean="0"/>
              <a:t>Arm in Bewegung</a:t>
            </a:r>
            <a:endParaRPr lang="de-DE" sz="2400" dirty="0"/>
          </a:p>
        </p:txBody>
      </p:sp>
    </p:spTree>
    <p:extLst>
      <p:ext uri="{BB962C8B-B14F-4D97-AF65-F5344CB8AC3E}">
        <p14:creationId xmlns:p14="http://schemas.microsoft.com/office/powerpoint/2010/main" val="21115424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Implementierung Tracking</a:t>
            </a:r>
            <a:endParaRPr lang="de-DE" dirty="0"/>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dirty="0" err="1" smtClean="0"/>
              <a:t>Studienarbeit</a:t>
            </a:r>
            <a:endParaRPr lang="en-GB" dirty="0"/>
          </a:p>
        </p:txBody>
      </p:sp>
      <p:sp>
        <p:nvSpPr>
          <p:cNvPr id="5" name="Foliennummernplatzhalter 4"/>
          <p:cNvSpPr>
            <a:spLocks noGrp="1"/>
          </p:cNvSpPr>
          <p:nvPr>
            <p:ph type="sldNum" sz="quarter" idx="12"/>
          </p:nvPr>
        </p:nvSpPr>
        <p:spPr/>
        <p:txBody>
          <a:bodyPr/>
          <a:lstStyle/>
          <a:p>
            <a:fld id="{65060024-BCC4-4BFE-9A96-11901EA6F5FB}" type="slidenum">
              <a:rPr lang="en-GB" smtClean="0"/>
              <a:t>15</a:t>
            </a:fld>
            <a:endParaRPr lang="en-GB"/>
          </a:p>
        </p:txBody>
      </p:sp>
      <p:sp>
        <p:nvSpPr>
          <p:cNvPr id="6" name="Inhaltsplatzhalter 5"/>
          <p:cNvSpPr>
            <a:spLocks noGrp="1"/>
          </p:cNvSpPr>
          <p:nvPr>
            <p:ph idx="1"/>
          </p:nvPr>
        </p:nvSpPr>
        <p:spPr/>
        <p:txBody>
          <a:bodyPr>
            <a:normAutofit fontScale="92500" lnSpcReduction="10000"/>
          </a:bodyPr>
          <a:lstStyle/>
          <a:p>
            <a:pPr>
              <a:buFont typeface="Wingdings" panose="05000000000000000000" pitchFamily="2" charset="2"/>
              <a:buChar char="§"/>
            </a:pPr>
            <a:r>
              <a:rPr lang="de-DE" sz="2600" dirty="0" smtClean="0"/>
              <a:t> Video erzeugen</a:t>
            </a:r>
          </a:p>
          <a:p>
            <a:pPr>
              <a:buFont typeface="Wingdings" panose="05000000000000000000" pitchFamily="2" charset="2"/>
              <a:buChar char="§"/>
            </a:pPr>
            <a:r>
              <a:rPr lang="de-DE" sz="2600" dirty="0" smtClean="0"/>
              <a:t> 2 </a:t>
            </a:r>
            <a:r>
              <a:rPr lang="de-DE" sz="2600" dirty="0"/>
              <a:t>aufeinanderfolgende Bilder </a:t>
            </a:r>
            <a:r>
              <a:rPr lang="de-DE" sz="2600" dirty="0" smtClean="0"/>
              <a:t>werden gefiltert</a:t>
            </a:r>
            <a:endParaRPr lang="de-DE" sz="2600" dirty="0"/>
          </a:p>
          <a:p>
            <a:pPr>
              <a:buFont typeface="Wingdings" panose="05000000000000000000" pitchFamily="2" charset="2"/>
              <a:buChar char="§"/>
            </a:pPr>
            <a:r>
              <a:rPr lang="de-DE" sz="2600" dirty="0" smtClean="0"/>
              <a:t> Weitergereichen des Schwellwertbild </a:t>
            </a:r>
            <a:r>
              <a:rPr lang="de-DE" sz="2600" dirty="0"/>
              <a:t>für die </a:t>
            </a:r>
            <a:r>
              <a:rPr lang="de-DE" sz="2600" dirty="0" smtClean="0"/>
              <a:t>Objekterkennung</a:t>
            </a:r>
          </a:p>
          <a:p>
            <a:pPr>
              <a:buFont typeface="Wingdings" panose="05000000000000000000" pitchFamily="2" charset="2"/>
              <a:buChar char="§"/>
            </a:pPr>
            <a:r>
              <a:rPr lang="de-DE" sz="2600" dirty="0"/>
              <a:t> </a:t>
            </a:r>
            <a:r>
              <a:rPr lang="de-DE" sz="2600" dirty="0" smtClean="0"/>
              <a:t>Suchen nach Konturen</a:t>
            </a:r>
          </a:p>
          <a:p>
            <a:pPr>
              <a:buFont typeface="Wingdings" panose="05000000000000000000" pitchFamily="2" charset="2"/>
              <a:buChar char="§"/>
            </a:pPr>
            <a:r>
              <a:rPr lang="de-DE" sz="2600" dirty="0"/>
              <a:t> </a:t>
            </a:r>
            <a:r>
              <a:rPr lang="de-DE" sz="2600" dirty="0" smtClean="0"/>
              <a:t>An der Anzahl </a:t>
            </a:r>
            <a:r>
              <a:rPr lang="de-DE" sz="2600" dirty="0"/>
              <a:t>dieser kann bestimmt werden, ob zu viel Bildrauschen </a:t>
            </a:r>
            <a:r>
              <a:rPr lang="de-DE" sz="2600" dirty="0" smtClean="0"/>
              <a:t>vorhanden ist </a:t>
            </a:r>
            <a:r>
              <a:rPr lang="de-DE" sz="2600" dirty="0"/>
              <a:t>oder das Objekt zu groß ist. </a:t>
            </a:r>
            <a:endParaRPr lang="de-DE" sz="2600" dirty="0" smtClean="0"/>
          </a:p>
          <a:p>
            <a:pPr>
              <a:buFont typeface="Wingdings" panose="05000000000000000000" pitchFamily="2" charset="2"/>
              <a:buChar char="§"/>
            </a:pPr>
            <a:r>
              <a:rPr lang="de-DE" sz="2600" dirty="0" smtClean="0"/>
              <a:t> Objekt gefunden, Ausschnitt </a:t>
            </a:r>
            <a:r>
              <a:rPr lang="de-DE" sz="2600" dirty="0"/>
              <a:t>davon in einem </a:t>
            </a:r>
            <a:r>
              <a:rPr lang="de-DE" sz="2600" dirty="0" smtClean="0"/>
              <a:t>Template speichern</a:t>
            </a:r>
          </a:p>
          <a:p>
            <a:pPr>
              <a:buFont typeface="Wingdings" panose="05000000000000000000" pitchFamily="2" charset="2"/>
              <a:buChar char="§"/>
            </a:pPr>
            <a:r>
              <a:rPr lang="de-DE" sz="2600" dirty="0"/>
              <a:t> </a:t>
            </a:r>
            <a:r>
              <a:rPr lang="de-DE" sz="2600" dirty="0"/>
              <a:t>Koordinaten dessen </a:t>
            </a:r>
            <a:r>
              <a:rPr lang="de-DE" sz="2600" dirty="0" smtClean="0"/>
              <a:t>ermittelt</a:t>
            </a:r>
          </a:p>
          <a:p>
            <a:pPr>
              <a:buFont typeface="Wingdings" panose="05000000000000000000" pitchFamily="2" charset="2"/>
              <a:buChar char="§"/>
            </a:pPr>
            <a:r>
              <a:rPr lang="de-DE" sz="2600" dirty="0"/>
              <a:t> </a:t>
            </a:r>
            <a:r>
              <a:rPr lang="de-DE" sz="2600" dirty="0"/>
              <a:t>wenn keine Bewegung stattfindet, nach dem zuvor gefundenen Objekt zu </a:t>
            </a:r>
            <a:r>
              <a:rPr lang="de-DE" sz="2600" dirty="0" smtClean="0"/>
              <a:t>suchen</a:t>
            </a:r>
          </a:p>
          <a:p>
            <a:pPr>
              <a:buFont typeface="Wingdings" panose="05000000000000000000" pitchFamily="2" charset="2"/>
              <a:buChar char="§"/>
            </a:pPr>
            <a:endParaRPr lang="de-DE" dirty="0" smtClean="0"/>
          </a:p>
          <a:p>
            <a:pPr>
              <a:buFont typeface="Wingdings" panose="05000000000000000000" pitchFamily="2" charset="2"/>
              <a:buChar char="§"/>
            </a:pPr>
            <a:endParaRPr lang="de-DE" dirty="0"/>
          </a:p>
        </p:txBody>
      </p:sp>
    </p:spTree>
    <p:extLst>
      <p:ext uri="{BB962C8B-B14F-4D97-AF65-F5344CB8AC3E}">
        <p14:creationId xmlns:p14="http://schemas.microsoft.com/office/powerpoint/2010/main" val="1642121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Implementierung RM-501</a:t>
            </a:r>
            <a:endParaRPr lang="de-DE" dirty="0"/>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16</a:t>
            </a:fld>
            <a:endParaRPr lang="en-GB"/>
          </a:p>
        </p:txBody>
      </p:sp>
      <p:sp>
        <p:nvSpPr>
          <p:cNvPr id="6" name="Inhaltsplatzhalter 5"/>
          <p:cNvSpPr>
            <a:spLocks noGrp="1"/>
          </p:cNvSpPr>
          <p:nvPr>
            <p:ph idx="1"/>
          </p:nvPr>
        </p:nvSpPr>
        <p:spPr/>
        <p:txBody>
          <a:bodyPr>
            <a:normAutofit/>
          </a:bodyPr>
          <a:lstStyle/>
          <a:p>
            <a:pPr>
              <a:buFont typeface="Wingdings" panose="05000000000000000000" pitchFamily="2" charset="2"/>
              <a:buChar char="§"/>
            </a:pPr>
            <a:r>
              <a:rPr lang="de-DE" sz="2400" dirty="0" smtClean="0"/>
              <a:t> </a:t>
            </a:r>
            <a:r>
              <a:rPr lang="de-DE" sz="2400" dirty="0"/>
              <a:t>COM-Schnittstelle </a:t>
            </a:r>
            <a:r>
              <a:rPr lang="de-DE" sz="2400" dirty="0" smtClean="0"/>
              <a:t>benötigt</a:t>
            </a:r>
          </a:p>
          <a:p>
            <a:pPr>
              <a:buFont typeface="Wingdings" panose="05000000000000000000" pitchFamily="2" charset="2"/>
              <a:buChar char="§"/>
            </a:pPr>
            <a:r>
              <a:rPr lang="de-DE" sz="2400" dirty="0"/>
              <a:t> </a:t>
            </a:r>
            <a:r>
              <a:rPr lang="de-DE" sz="2400" dirty="0"/>
              <a:t>Befehle direkt an die Drive Unit </a:t>
            </a:r>
            <a:r>
              <a:rPr lang="de-DE" sz="2400" dirty="0" smtClean="0"/>
              <a:t>senden</a:t>
            </a:r>
            <a:endParaRPr lang="de-DE" sz="2400" dirty="0"/>
          </a:p>
        </p:txBody>
      </p:sp>
    </p:spTree>
    <p:extLst>
      <p:ext uri="{BB962C8B-B14F-4D97-AF65-F5344CB8AC3E}">
        <p14:creationId xmlns:p14="http://schemas.microsoft.com/office/powerpoint/2010/main" val="2537696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Demo</a:t>
            </a:r>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17</a:t>
            </a:fld>
            <a:endParaRPr lang="en-GB"/>
          </a:p>
        </p:txBody>
      </p:sp>
      <p:sp>
        <p:nvSpPr>
          <p:cNvPr id="6" name="Inhaltsplatzhalter 5"/>
          <p:cNvSpPr>
            <a:spLocks noGrp="1"/>
          </p:cNvSpPr>
          <p:nvPr>
            <p:ph idx="1"/>
          </p:nvPr>
        </p:nvSpPr>
        <p:spPr/>
        <p:txBody>
          <a:bodyPr/>
          <a:lstStyle/>
          <a:p>
            <a:pPr marL="0" indent="0">
              <a:buNone/>
            </a:pPr>
            <a:endParaRPr lang="de-DE" dirty="0"/>
          </a:p>
        </p:txBody>
      </p:sp>
    </p:spTree>
    <p:extLst>
      <p:ext uri="{BB962C8B-B14F-4D97-AF65-F5344CB8AC3E}">
        <p14:creationId xmlns:p14="http://schemas.microsoft.com/office/powerpoint/2010/main" val="41763333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Vielen Dank für Ihre Aufmerksamkeit</a:t>
            </a:r>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18</a:t>
            </a:fld>
            <a:endParaRPr lang="en-GB"/>
          </a:p>
        </p:txBody>
      </p:sp>
      <p:sp>
        <p:nvSpPr>
          <p:cNvPr id="6" name="Inhaltsplatzhalter 5"/>
          <p:cNvSpPr>
            <a:spLocks noGrp="1"/>
          </p:cNvSpPr>
          <p:nvPr>
            <p:ph idx="1"/>
          </p:nvPr>
        </p:nvSpPr>
        <p:spPr/>
        <p:txBody>
          <a:bodyPr>
            <a:normAutofit/>
          </a:bodyPr>
          <a:lstStyle/>
          <a:p>
            <a:pPr algn="ctr"/>
            <a:endParaRPr lang="de-DE" sz="2400" dirty="0" smtClean="0"/>
          </a:p>
          <a:p>
            <a:pPr algn="ctr"/>
            <a:endParaRPr lang="de-DE" sz="2400" dirty="0"/>
          </a:p>
          <a:p>
            <a:pPr algn="ctr"/>
            <a:endParaRPr lang="de-DE" sz="2400" dirty="0" smtClean="0"/>
          </a:p>
          <a:p>
            <a:pPr marL="0" indent="0" algn="ctr">
              <a:buNone/>
            </a:pPr>
            <a:r>
              <a:rPr lang="de-DE" sz="3200" dirty="0"/>
              <a:t>F</a:t>
            </a:r>
            <a:r>
              <a:rPr lang="de-DE" sz="3200" dirty="0" smtClean="0"/>
              <a:t>ragen ?</a:t>
            </a:r>
            <a:endParaRPr lang="de-DE" sz="3200" dirty="0"/>
          </a:p>
        </p:txBody>
      </p:sp>
    </p:spTree>
    <p:extLst>
      <p:ext uri="{BB962C8B-B14F-4D97-AF65-F5344CB8AC3E}">
        <p14:creationId xmlns:p14="http://schemas.microsoft.com/office/powerpoint/2010/main" val="3370644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Inhalt</a:t>
            </a:r>
            <a:endParaRPr lang="de-DE" dirty="0"/>
          </a:p>
        </p:txBody>
      </p:sp>
      <p:sp>
        <p:nvSpPr>
          <p:cNvPr id="3" name="Datumsplatzhalter 2"/>
          <p:cNvSpPr>
            <a:spLocks noGrp="1"/>
          </p:cNvSpPr>
          <p:nvPr>
            <p:ph type="dt" sz="half" idx="10"/>
          </p:nvPr>
        </p:nvSpPr>
        <p:spPr/>
        <p:txBody>
          <a:bodyPr/>
          <a:lstStyle/>
          <a:p>
            <a:r>
              <a:rPr lang="de-DE" dirty="0"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2</a:t>
            </a:fld>
            <a:endParaRPr lang="en-GB"/>
          </a:p>
        </p:txBody>
      </p:sp>
      <p:sp>
        <p:nvSpPr>
          <p:cNvPr id="6" name="Inhaltsplatzhalter 5"/>
          <p:cNvSpPr>
            <a:spLocks noGrp="1"/>
          </p:cNvSpPr>
          <p:nvPr>
            <p:ph idx="1"/>
          </p:nvPr>
        </p:nvSpPr>
        <p:spPr/>
        <p:txBody>
          <a:bodyPr>
            <a:noAutofit/>
          </a:bodyPr>
          <a:lstStyle/>
          <a:p>
            <a:pPr marL="457200" indent="-457200">
              <a:buFont typeface="+mj-lt"/>
              <a:buAutoNum type="arabicPeriod"/>
            </a:pPr>
            <a:r>
              <a:rPr lang="de-DE" dirty="0" smtClean="0"/>
              <a:t>Inhalt</a:t>
            </a:r>
          </a:p>
          <a:p>
            <a:pPr marL="457200" indent="-457200">
              <a:buFont typeface="+mj-lt"/>
              <a:buAutoNum type="arabicPeriod"/>
            </a:pPr>
            <a:r>
              <a:rPr lang="de-DE" dirty="0" smtClean="0"/>
              <a:t>Zielsetzung</a:t>
            </a:r>
          </a:p>
          <a:p>
            <a:pPr marL="457200" indent="-457200">
              <a:buFont typeface="+mj-lt"/>
              <a:buAutoNum type="arabicPeriod"/>
            </a:pPr>
            <a:r>
              <a:rPr lang="de-DE" dirty="0" smtClean="0"/>
              <a:t>C++ und C#</a:t>
            </a:r>
          </a:p>
          <a:p>
            <a:pPr marL="457200" indent="-457200">
              <a:buFont typeface="+mj-lt"/>
              <a:buAutoNum type="arabicPeriod"/>
            </a:pPr>
            <a:r>
              <a:rPr lang="de-DE" dirty="0" err="1" smtClean="0"/>
              <a:t>OpenCV</a:t>
            </a:r>
            <a:endParaRPr lang="de-DE" dirty="0" smtClean="0"/>
          </a:p>
          <a:p>
            <a:pPr marL="457200" indent="-457200">
              <a:buFont typeface="+mj-lt"/>
              <a:buAutoNum type="arabicPeriod"/>
            </a:pPr>
            <a:r>
              <a:rPr lang="de-DE" dirty="0" smtClean="0"/>
              <a:t>Erkennung von Objekten</a:t>
            </a:r>
          </a:p>
          <a:p>
            <a:pPr marL="457200" indent="-457200">
              <a:buFont typeface="+mj-lt"/>
              <a:buAutoNum type="arabicPeriod"/>
            </a:pPr>
            <a:r>
              <a:rPr lang="de-DE" dirty="0"/>
              <a:t>Mitsubishi </a:t>
            </a:r>
            <a:r>
              <a:rPr lang="de-DE" dirty="0" smtClean="0"/>
              <a:t>RM-501</a:t>
            </a:r>
          </a:p>
          <a:p>
            <a:pPr marL="457200" indent="-457200">
              <a:buFont typeface="+mj-lt"/>
              <a:buAutoNum type="arabicPeriod"/>
            </a:pPr>
            <a:r>
              <a:rPr lang="de-DE" dirty="0" smtClean="0"/>
              <a:t>Anforderungen </a:t>
            </a:r>
          </a:p>
          <a:p>
            <a:pPr marL="457200" indent="-457200">
              <a:buFont typeface="+mj-lt"/>
              <a:buAutoNum type="arabicPeriod"/>
            </a:pPr>
            <a:r>
              <a:rPr lang="de-DE" dirty="0" smtClean="0"/>
              <a:t>Aktivitätsdiagramm</a:t>
            </a:r>
          </a:p>
          <a:p>
            <a:pPr marL="457200" indent="-457200">
              <a:buFont typeface="+mj-lt"/>
              <a:buAutoNum type="arabicPeriod"/>
            </a:pPr>
            <a:r>
              <a:rPr lang="de-DE" dirty="0" smtClean="0"/>
              <a:t>Implementierung</a:t>
            </a:r>
          </a:p>
          <a:p>
            <a:pPr marL="457200" indent="-457200">
              <a:buFont typeface="+mj-lt"/>
              <a:buAutoNum type="arabicPeriod"/>
            </a:pPr>
            <a:r>
              <a:rPr lang="de-DE" dirty="0" smtClean="0"/>
              <a:t>Demo</a:t>
            </a:r>
            <a:endParaRPr lang="de-DE" dirty="0"/>
          </a:p>
        </p:txBody>
      </p:sp>
    </p:spTree>
    <p:extLst>
      <p:ext uri="{BB962C8B-B14F-4D97-AF65-F5344CB8AC3E}">
        <p14:creationId xmlns:p14="http://schemas.microsoft.com/office/powerpoint/2010/main" val="252919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Zielsetzung</a:t>
            </a:r>
            <a:endParaRPr lang="de-DE" dirty="0"/>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3</a:t>
            </a:fld>
            <a:endParaRPr lang="en-GB"/>
          </a:p>
        </p:txBody>
      </p:sp>
      <p:sp>
        <p:nvSpPr>
          <p:cNvPr id="6" name="Inhaltsplatzhalter 5"/>
          <p:cNvSpPr>
            <a:spLocks noGrp="1"/>
          </p:cNvSpPr>
          <p:nvPr>
            <p:ph idx="1"/>
          </p:nvPr>
        </p:nvSpPr>
        <p:spPr/>
        <p:txBody>
          <a:bodyPr>
            <a:normAutofit/>
          </a:bodyPr>
          <a:lstStyle/>
          <a:p>
            <a:pPr>
              <a:buFont typeface="Wingdings" panose="05000000000000000000" pitchFamily="2" charset="2"/>
              <a:buChar char="§"/>
            </a:pPr>
            <a:r>
              <a:rPr lang="de-DE" sz="2400" dirty="0" smtClean="0"/>
              <a:t> Industrieroboter Modell RM-501</a:t>
            </a:r>
            <a:r>
              <a:rPr lang="de-DE" sz="2400" dirty="0"/>
              <a:t> </a:t>
            </a:r>
            <a:r>
              <a:rPr lang="de-DE" sz="2400" dirty="0" smtClean="0"/>
              <a:t>soll Objekte verfolgen.</a:t>
            </a:r>
          </a:p>
          <a:p>
            <a:pPr>
              <a:buFont typeface="Wingdings" panose="05000000000000000000" pitchFamily="2" charset="2"/>
              <a:buChar char="§"/>
            </a:pPr>
            <a:r>
              <a:rPr lang="de-DE" sz="2400" dirty="0" smtClean="0"/>
              <a:t> Entwicklung einer Anwendung</a:t>
            </a:r>
            <a:r>
              <a:rPr lang="de-DE" sz="2400" dirty="0"/>
              <a:t> die eine </a:t>
            </a:r>
            <a:r>
              <a:rPr lang="de-DE" sz="2400" dirty="0" smtClean="0"/>
              <a:t>Kommunikation zwischen </a:t>
            </a:r>
            <a:r>
              <a:rPr lang="de-DE" sz="2400" dirty="0"/>
              <a:t>Objekt und Maschine ermöglicht</a:t>
            </a:r>
            <a:r>
              <a:rPr lang="de-DE" sz="2400" dirty="0" smtClean="0"/>
              <a:t>.</a:t>
            </a:r>
          </a:p>
          <a:p>
            <a:pPr>
              <a:buFont typeface="Wingdings" panose="05000000000000000000" pitchFamily="2" charset="2"/>
              <a:buChar char="§"/>
            </a:pPr>
            <a:r>
              <a:rPr lang="de-DE" sz="2400" dirty="0" smtClean="0"/>
              <a:t> Erkenntnisgewinn in C# und </a:t>
            </a:r>
            <a:r>
              <a:rPr lang="de-DE" sz="2400" dirty="0" err="1" smtClean="0"/>
              <a:t>OpenCV</a:t>
            </a:r>
            <a:r>
              <a:rPr lang="de-DE" sz="2400" dirty="0" smtClean="0"/>
              <a:t>.</a:t>
            </a:r>
          </a:p>
          <a:p>
            <a:pPr marL="0" indent="0">
              <a:buNone/>
            </a:pPr>
            <a:endParaRPr lang="de-DE" sz="2400" dirty="0" smtClean="0"/>
          </a:p>
          <a:p>
            <a:pPr marL="0" indent="0">
              <a:buNone/>
            </a:pPr>
            <a:endParaRPr lang="de-DE" sz="2400" dirty="0" smtClean="0"/>
          </a:p>
        </p:txBody>
      </p:sp>
    </p:spTree>
    <p:extLst>
      <p:ext uri="{BB962C8B-B14F-4D97-AF65-F5344CB8AC3E}">
        <p14:creationId xmlns:p14="http://schemas.microsoft.com/office/powerpoint/2010/main" val="2582302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a:t>
            </a:r>
            <a:r>
              <a:rPr lang="de-DE" dirty="0"/>
              <a:t>++ und C#</a:t>
            </a:r>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4</a:t>
            </a:fld>
            <a:endParaRPr lang="en-GB"/>
          </a:p>
        </p:txBody>
      </p:sp>
      <p:sp>
        <p:nvSpPr>
          <p:cNvPr id="6" name="Inhaltsplatzhalter 5"/>
          <p:cNvSpPr>
            <a:spLocks noGrp="1"/>
          </p:cNvSpPr>
          <p:nvPr>
            <p:ph idx="1"/>
          </p:nvPr>
        </p:nvSpPr>
        <p:spPr/>
        <p:txBody>
          <a:bodyPr>
            <a:normAutofit/>
          </a:bodyPr>
          <a:lstStyle/>
          <a:p>
            <a:pPr>
              <a:buFont typeface="Wingdings" panose="05000000000000000000" pitchFamily="2" charset="2"/>
              <a:buChar char="§"/>
            </a:pPr>
            <a:r>
              <a:rPr lang="de-DE" sz="2400" dirty="0" smtClean="0"/>
              <a:t> Entscheidung </a:t>
            </a:r>
            <a:r>
              <a:rPr lang="de-DE" sz="2400" dirty="0"/>
              <a:t>für den Einsatz von C++ </a:t>
            </a:r>
            <a:r>
              <a:rPr lang="de-DE" sz="2400" dirty="0" smtClean="0"/>
              <a:t>oder C#</a:t>
            </a:r>
          </a:p>
          <a:p>
            <a:pPr>
              <a:buFont typeface="Wingdings" panose="05000000000000000000" pitchFamily="2" charset="2"/>
              <a:buChar char="§"/>
            </a:pPr>
            <a:r>
              <a:rPr lang="de-DE" sz="2400" dirty="0" smtClean="0"/>
              <a:t> Betriebssysteme</a:t>
            </a:r>
          </a:p>
          <a:p>
            <a:pPr>
              <a:buFont typeface="Wingdings" panose="05000000000000000000" pitchFamily="2" charset="2"/>
              <a:buChar char="§"/>
            </a:pPr>
            <a:r>
              <a:rPr lang="de-DE" sz="2400" dirty="0" smtClean="0"/>
              <a:t> Benutzeroberfläche</a:t>
            </a:r>
          </a:p>
          <a:p>
            <a:pPr>
              <a:buFont typeface="Wingdings" panose="05000000000000000000" pitchFamily="2" charset="2"/>
              <a:buChar char="§"/>
            </a:pPr>
            <a:r>
              <a:rPr lang="de-DE" sz="2400" dirty="0" smtClean="0"/>
              <a:t> Threadverwaltung</a:t>
            </a:r>
          </a:p>
          <a:p>
            <a:pPr>
              <a:buFont typeface="Wingdings" panose="05000000000000000000" pitchFamily="2" charset="2"/>
              <a:buChar char="§"/>
            </a:pPr>
            <a:r>
              <a:rPr lang="de-DE" sz="2400" dirty="0"/>
              <a:t> </a:t>
            </a:r>
            <a:r>
              <a:rPr lang="de-DE" sz="2400" dirty="0" smtClean="0"/>
              <a:t>Einbindung </a:t>
            </a:r>
            <a:r>
              <a:rPr lang="de-DE" sz="2400" dirty="0" err="1" smtClean="0"/>
              <a:t>OpenCV</a:t>
            </a:r>
            <a:endParaRPr lang="de-DE" sz="2400" dirty="0" smtClean="0"/>
          </a:p>
          <a:p>
            <a:pPr>
              <a:buFont typeface="Wingdings" panose="05000000000000000000" pitchFamily="2" charset="2"/>
              <a:buChar char="§"/>
            </a:pPr>
            <a:endParaRPr lang="de-DE" sz="2400" dirty="0"/>
          </a:p>
        </p:txBody>
      </p:sp>
    </p:spTree>
    <p:extLst>
      <p:ext uri="{BB962C8B-B14F-4D97-AF65-F5344CB8AC3E}">
        <p14:creationId xmlns:p14="http://schemas.microsoft.com/office/powerpoint/2010/main" val="2931099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OpenCV</a:t>
            </a:r>
            <a:endParaRPr lang="de-DE" dirty="0"/>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5</a:t>
            </a:fld>
            <a:endParaRPr lang="en-GB"/>
          </a:p>
        </p:txBody>
      </p:sp>
      <p:sp>
        <p:nvSpPr>
          <p:cNvPr id="6" name="Inhaltsplatzhalter 5"/>
          <p:cNvSpPr>
            <a:spLocks noGrp="1"/>
          </p:cNvSpPr>
          <p:nvPr>
            <p:ph idx="1"/>
          </p:nvPr>
        </p:nvSpPr>
        <p:spPr/>
        <p:txBody>
          <a:bodyPr>
            <a:normAutofit/>
          </a:bodyPr>
          <a:lstStyle/>
          <a:p>
            <a:pPr>
              <a:buFont typeface="Wingdings" panose="05000000000000000000" pitchFamily="2" charset="2"/>
              <a:buChar char="§"/>
            </a:pPr>
            <a:r>
              <a:rPr lang="de-DE" sz="2400" dirty="0" smtClean="0"/>
              <a:t> freie </a:t>
            </a:r>
            <a:r>
              <a:rPr lang="de-DE" sz="2400" dirty="0"/>
              <a:t>Programmbibliothek mit Algorithmen für die Bildverarbeitung und maschinelles </a:t>
            </a:r>
            <a:r>
              <a:rPr lang="de-DE" sz="2400" dirty="0" smtClean="0"/>
              <a:t>Sehen</a:t>
            </a:r>
          </a:p>
          <a:p>
            <a:pPr>
              <a:buFont typeface="Wingdings" panose="05000000000000000000" pitchFamily="2" charset="2"/>
              <a:buChar char="§"/>
            </a:pPr>
            <a:r>
              <a:rPr lang="de-DE" sz="2400" dirty="0" smtClean="0"/>
              <a:t> C</a:t>
            </a:r>
            <a:r>
              <a:rPr lang="de-DE" sz="2400" dirty="0"/>
              <a:t>++, C, </a:t>
            </a:r>
            <a:r>
              <a:rPr lang="de-DE" sz="2400" dirty="0" smtClean="0"/>
              <a:t>Python und Java-Schnittstellen</a:t>
            </a:r>
          </a:p>
          <a:p>
            <a:pPr>
              <a:buFont typeface="Wingdings" panose="05000000000000000000" pitchFamily="2" charset="2"/>
              <a:buChar char="§"/>
            </a:pPr>
            <a:r>
              <a:rPr lang="de-DE" sz="2400" dirty="0" smtClean="0"/>
              <a:t> Unterstützt </a:t>
            </a:r>
            <a:r>
              <a:rPr lang="de-DE" sz="2400" dirty="0"/>
              <a:t>Windows, Linux, Mac OS, iOS und </a:t>
            </a:r>
            <a:r>
              <a:rPr lang="de-DE" sz="2400" dirty="0" smtClean="0"/>
              <a:t>Android</a:t>
            </a:r>
          </a:p>
          <a:p>
            <a:pPr>
              <a:buFont typeface="Wingdings" panose="05000000000000000000" pitchFamily="2" charset="2"/>
              <a:buChar char="§"/>
            </a:pPr>
            <a:r>
              <a:rPr lang="de-DE" sz="2400" dirty="0" smtClean="0"/>
              <a:t> ausführliche Dokumentation viele </a:t>
            </a:r>
            <a:r>
              <a:rPr lang="de-DE" sz="2400" dirty="0"/>
              <a:t>T</a:t>
            </a:r>
            <a:r>
              <a:rPr lang="de-DE" sz="2400" dirty="0" smtClean="0"/>
              <a:t>utorials </a:t>
            </a:r>
            <a:endParaRPr lang="de-DE" sz="2400" dirty="0"/>
          </a:p>
          <a:p>
            <a:pPr>
              <a:buFont typeface="Wingdings" panose="05000000000000000000" pitchFamily="2" charset="2"/>
              <a:buChar char="§"/>
            </a:pPr>
            <a:endParaRPr lang="de-DE" sz="2400" dirty="0"/>
          </a:p>
        </p:txBody>
      </p:sp>
    </p:spTree>
    <p:extLst>
      <p:ext uri="{BB962C8B-B14F-4D97-AF65-F5344CB8AC3E}">
        <p14:creationId xmlns:p14="http://schemas.microsoft.com/office/powerpoint/2010/main" val="3728721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Erkennung </a:t>
            </a:r>
            <a:r>
              <a:rPr lang="de-DE" dirty="0"/>
              <a:t>von Objekten</a:t>
            </a:r>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6</a:t>
            </a:fld>
            <a:endParaRPr lang="en-GB"/>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graphicFrame>
        <p:nvGraphicFramePr>
          <p:cNvPr id="11" name="Inhaltsplatzhalter 10"/>
          <p:cNvGraphicFramePr>
            <a:graphicFrameLocks noGrp="1" noChangeAspect="1"/>
          </p:cNvGraphicFramePr>
          <p:nvPr>
            <p:ph idx="1"/>
            <p:extLst>
              <p:ext uri="{D42A27DB-BD31-4B8C-83A1-F6EECF244321}">
                <p14:modId xmlns:p14="http://schemas.microsoft.com/office/powerpoint/2010/main" val="2158813029"/>
              </p:ext>
            </p:extLst>
          </p:nvPr>
        </p:nvGraphicFramePr>
        <p:xfrm>
          <a:off x="2024471" y="1864768"/>
          <a:ext cx="8203384" cy="3545978"/>
        </p:xfrm>
        <a:graphic>
          <a:graphicData uri="http://schemas.openxmlformats.org/presentationml/2006/ole">
            <mc:AlternateContent xmlns:mc="http://schemas.openxmlformats.org/markup-compatibility/2006">
              <mc:Choice xmlns:v="urn:schemas-microsoft-com:vml" Requires="v">
                <p:oleObj spid="_x0000_s1030" name="Visio" r:id="rId3" imgW="4429071" imgH="1914621" progId="Visio.Drawing.15">
                  <p:embed/>
                </p:oleObj>
              </mc:Choice>
              <mc:Fallback>
                <p:oleObj name="Visio" r:id="rId3" imgW="4429071" imgH="1914621"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471" y="1864768"/>
                        <a:ext cx="8203384" cy="3545978"/>
                      </a:xfrm>
                      <a:prstGeom prst="rect">
                        <a:avLst/>
                      </a:prstGeom>
                      <a:noFill/>
                    </p:spPr>
                  </p:pic>
                </p:oleObj>
              </mc:Fallback>
            </mc:AlternateContent>
          </a:graphicData>
        </a:graphic>
      </p:graphicFrame>
    </p:spTree>
    <p:extLst>
      <p:ext uri="{BB962C8B-B14F-4D97-AF65-F5344CB8AC3E}">
        <p14:creationId xmlns:p14="http://schemas.microsoft.com/office/powerpoint/2010/main" val="399230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Erkennung von Objekten</a:t>
            </a:r>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7</a:t>
            </a:fld>
            <a:endParaRPr lang="en-GB"/>
          </a:p>
        </p:txBody>
      </p:sp>
      <p:pic>
        <p:nvPicPr>
          <p:cNvPr id="8" name="Picture 2"/>
          <p:cNvPicPr>
            <a:picLocks noGrp="1" noChangeAspect="1" noChangeArrowheads="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2336" y="2811781"/>
            <a:ext cx="8667654" cy="1651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0024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Erkennung von Objekten</a:t>
            </a:r>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8</a:t>
            </a:fld>
            <a:endParaRPr lang="en-GB"/>
          </a:p>
        </p:txBody>
      </p:sp>
      <p:graphicFrame>
        <p:nvGraphicFramePr>
          <p:cNvPr id="7" name="Inhaltsplatzhalter 6"/>
          <p:cNvGraphicFramePr>
            <a:graphicFrameLocks noGrp="1" noChangeAspect="1"/>
          </p:cNvGraphicFramePr>
          <p:nvPr>
            <p:ph idx="1"/>
            <p:extLst>
              <p:ext uri="{D42A27DB-BD31-4B8C-83A1-F6EECF244321}">
                <p14:modId xmlns:p14="http://schemas.microsoft.com/office/powerpoint/2010/main" val="1053192015"/>
              </p:ext>
            </p:extLst>
          </p:nvPr>
        </p:nvGraphicFramePr>
        <p:xfrm>
          <a:off x="4240530" y="1831427"/>
          <a:ext cx="3771266" cy="3612660"/>
        </p:xfrm>
        <a:graphic>
          <a:graphicData uri="http://schemas.openxmlformats.org/presentationml/2006/ole">
            <mc:AlternateContent xmlns:mc="http://schemas.openxmlformats.org/markup-compatibility/2006">
              <mc:Choice xmlns:v="urn:schemas-microsoft-com:vml" Requires="v">
                <p:oleObj spid="_x0000_s7173" name="Visio" r:id="rId4" imgW="2038199" imgH="1952466" progId="Visio.Drawing.15">
                  <p:embed/>
                </p:oleObj>
              </mc:Choice>
              <mc:Fallback>
                <p:oleObj name="Visio" r:id="rId4" imgW="2038199" imgH="1952466"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0530" y="1831427"/>
                        <a:ext cx="3771266" cy="3612660"/>
                      </a:xfrm>
                      <a:prstGeom prst="rect">
                        <a:avLst/>
                      </a:prstGeom>
                      <a:noFill/>
                    </p:spPr>
                  </p:pic>
                </p:oleObj>
              </mc:Fallback>
            </mc:AlternateContent>
          </a:graphicData>
        </a:graphic>
      </p:graphicFrame>
    </p:spTree>
    <p:extLst>
      <p:ext uri="{BB962C8B-B14F-4D97-AF65-F5344CB8AC3E}">
        <p14:creationId xmlns:p14="http://schemas.microsoft.com/office/powerpoint/2010/main" val="1440382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Erkennung von Objekten</a:t>
            </a:r>
          </a:p>
        </p:txBody>
      </p:sp>
      <p:sp>
        <p:nvSpPr>
          <p:cNvPr id="3" name="Datumsplatzhalter 2"/>
          <p:cNvSpPr>
            <a:spLocks noGrp="1"/>
          </p:cNvSpPr>
          <p:nvPr>
            <p:ph type="dt" sz="half" idx="10"/>
          </p:nvPr>
        </p:nvSpPr>
        <p:spPr/>
        <p:txBody>
          <a:bodyPr/>
          <a:lstStyle/>
          <a:p>
            <a:r>
              <a:rPr lang="de-DE" smtClean="0"/>
              <a:t>17.02.2016</a:t>
            </a:r>
            <a:endParaRPr lang="en-GB" dirty="0" smtClean="0"/>
          </a:p>
        </p:txBody>
      </p:sp>
      <p:sp>
        <p:nvSpPr>
          <p:cNvPr id="4" name="Fußzeilenplatzhalter 3"/>
          <p:cNvSpPr>
            <a:spLocks noGrp="1"/>
          </p:cNvSpPr>
          <p:nvPr>
            <p:ph type="ftr" sz="quarter" idx="11"/>
          </p:nvPr>
        </p:nvSpPr>
        <p:spPr/>
        <p:txBody>
          <a:bodyPr/>
          <a:lstStyle/>
          <a:p>
            <a:r>
              <a:rPr lang="en-GB" smtClean="0"/>
              <a:t>Studienarbeit</a:t>
            </a:r>
            <a:endParaRPr lang="en-GB"/>
          </a:p>
        </p:txBody>
      </p:sp>
      <p:sp>
        <p:nvSpPr>
          <p:cNvPr id="5" name="Foliennummernplatzhalter 4"/>
          <p:cNvSpPr>
            <a:spLocks noGrp="1"/>
          </p:cNvSpPr>
          <p:nvPr>
            <p:ph type="sldNum" sz="quarter" idx="12"/>
          </p:nvPr>
        </p:nvSpPr>
        <p:spPr/>
        <p:txBody>
          <a:bodyPr/>
          <a:lstStyle/>
          <a:p>
            <a:fld id="{65060024-BCC4-4BFE-9A96-11901EA6F5FB}" type="slidenum">
              <a:rPr lang="en-GB" smtClean="0"/>
              <a:t>9</a:t>
            </a:fld>
            <a:endParaRPr lang="en-GB"/>
          </a:p>
        </p:txBody>
      </p:sp>
      <p:pic>
        <p:nvPicPr>
          <p:cNvPr id="14" name="Picture 3" descr="Threshold simple exampl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77345" y="2331720"/>
            <a:ext cx="4897636" cy="261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2779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694</Words>
  <Application>Microsoft Office PowerPoint</Application>
  <PresentationFormat>Breitbild</PresentationFormat>
  <Paragraphs>171</Paragraphs>
  <Slides>18</Slides>
  <Notes>8</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18</vt:i4>
      </vt:variant>
    </vt:vector>
  </HeadingPairs>
  <TitlesOfParts>
    <vt:vector size="26" baseType="lpstr">
      <vt:lpstr>Arial</vt:lpstr>
      <vt:lpstr>Calibri</vt:lpstr>
      <vt:lpstr>Calibri Light</vt:lpstr>
      <vt:lpstr>Lucida Sans</vt:lpstr>
      <vt:lpstr>Times New Roman</vt:lpstr>
      <vt:lpstr>Wingdings</vt:lpstr>
      <vt:lpstr>Retrospect</vt:lpstr>
      <vt:lpstr>Microsoft Visio-Zeichnung</vt:lpstr>
      <vt:lpstr>Tracking in OpenCV und C# und die Ansteuerung eines Roboterarms</vt:lpstr>
      <vt:lpstr>Inhalt</vt:lpstr>
      <vt:lpstr>Zielsetzung</vt:lpstr>
      <vt:lpstr>C++ und C#</vt:lpstr>
      <vt:lpstr>OpenCV</vt:lpstr>
      <vt:lpstr>Erkennung von Objekten</vt:lpstr>
      <vt:lpstr>Erkennung von Objekten</vt:lpstr>
      <vt:lpstr>Erkennung von Objekten</vt:lpstr>
      <vt:lpstr>Erkennung von Objekten</vt:lpstr>
      <vt:lpstr>Mitsubishi RM-501</vt:lpstr>
      <vt:lpstr>Anforderungen</vt:lpstr>
      <vt:lpstr>UML Aktivitätsdiagramm</vt:lpstr>
      <vt:lpstr>Implementierung</vt:lpstr>
      <vt:lpstr>Implementierung Probleme</vt:lpstr>
      <vt:lpstr>Implementierung Tracking</vt:lpstr>
      <vt:lpstr>Implementierung RM-501</vt:lpstr>
      <vt:lpstr>Demo</vt:lpstr>
      <vt:lpstr>Vielen Dank für Ihre Aufmerksamkeit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 MCI: Gruppe Lila Pause</dc:title>
  <dc:creator>Alexander Deniz Hassürücü</dc:creator>
  <cp:lastModifiedBy>Eugen Muschewski</cp:lastModifiedBy>
  <cp:revision>85</cp:revision>
  <dcterms:created xsi:type="dcterms:W3CDTF">2015-10-27T08:45:02Z</dcterms:created>
  <dcterms:modified xsi:type="dcterms:W3CDTF">2016-02-17T01:27:35Z</dcterms:modified>
</cp:coreProperties>
</file>